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84" r:id="rId2"/>
    <p:sldId id="264" r:id="rId3"/>
    <p:sldId id="306" r:id="rId4"/>
    <p:sldId id="301" r:id="rId5"/>
    <p:sldId id="288" r:id="rId6"/>
    <p:sldId id="285" r:id="rId7"/>
    <p:sldId id="310" r:id="rId8"/>
    <p:sldId id="312" r:id="rId9"/>
    <p:sldId id="302" r:id="rId10"/>
    <p:sldId id="307" r:id="rId11"/>
    <p:sldId id="316" r:id="rId12"/>
    <p:sldId id="308" r:id="rId13"/>
    <p:sldId id="309" r:id="rId14"/>
    <p:sldId id="311" r:id="rId15"/>
    <p:sldId id="313" r:id="rId16"/>
    <p:sldId id="314" r:id="rId17"/>
    <p:sldId id="28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970" autoAdjust="0"/>
  </p:normalViewPr>
  <p:slideViewPr>
    <p:cSldViewPr>
      <p:cViewPr>
        <p:scale>
          <a:sx n="75" d="100"/>
          <a:sy n="75" d="100"/>
        </p:scale>
        <p:origin x="-936" y="-4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F23F5F-2BE4-4264-AA1B-4761E058AFD5}" type="datetimeFigureOut">
              <a:rPr lang="en-US" smtClean="0"/>
              <a:pPr/>
              <a:t>12/12/2011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946469-6B83-4E3C-888D-E0C2B0D37C39}"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6DB6A3-0DFF-477E-8D17-9DFA993F38C3}" type="datetimeFigureOut">
              <a:rPr lang="en-US" smtClean="0"/>
              <a:pPr/>
              <a:t>12/12/2011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41A46D-5B4D-4CFD-84C2-5A8DA66022D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2EC9830-D7CD-4F20-9070-E5B473C00FAF}" type="slidenum">
              <a:rPr lang="en-US" smtClean="0"/>
              <a:pPr>
                <a:defRPr/>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Total &lt; $350,000</a:t>
            </a:r>
          </a:p>
        </p:txBody>
      </p:sp>
      <p:sp>
        <p:nvSpPr>
          <p:cNvPr id="4" name="Slide Number Placeholder 3"/>
          <p:cNvSpPr>
            <a:spLocks noGrp="1"/>
          </p:cNvSpPr>
          <p:nvPr>
            <p:ph type="sldNum" sz="quarter" idx="10"/>
          </p:nvPr>
        </p:nvSpPr>
        <p:spPr/>
        <p:txBody>
          <a:bodyPr/>
          <a:lstStyle/>
          <a:p>
            <a:fld id="{5641A46D-5B4D-4CFD-84C2-5A8DA66022D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Interim as well as approved BMPs</a:t>
            </a:r>
            <a:endParaRPr lang="en-US" dirty="0"/>
          </a:p>
        </p:txBody>
      </p:sp>
      <p:sp>
        <p:nvSpPr>
          <p:cNvPr id="4" name="Slide Number Placeholder 3"/>
          <p:cNvSpPr>
            <a:spLocks noGrp="1"/>
          </p:cNvSpPr>
          <p:nvPr>
            <p:ph type="sldNum" sz="quarter" idx="10"/>
          </p:nvPr>
        </p:nvSpPr>
        <p:spPr/>
        <p:txBody>
          <a:bodyPr/>
          <a:lstStyle/>
          <a:p>
            <a:fld id="{5641A46D-5B4D-4CFD-84C2-5A8DA66022D4}"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Planning. Numbers are approximations and should not be showing up in wips. </a:t>
            </a:r>
            <a:endParaRPr lang="en-US" dirty="0"/>
          </a:p>
        </p:txBody>
      </p:sp>
      <p:sp>
        <p:nvSpPr>
          <p:cNvPr id="4" name="Slide Number Placeholder 3"/>
          <p:cNvSpPr>
            <a:spLocks noGrp="1"/>
          </p:cNvSpPr>
          <p:nvPr>
            <p:ph type="sldNum" sz="quarter" idx="10"/>
          </p:nvPr>
        </p:nvSpPr>
        <p:spPr/>
        <p:txBody>
          <a:bodyPr/>
          <a:lstStyle/>
          <a:p>
            <a:fld id="{5641A46D-5B4D-4CFD-84C2-5A8DA66022D4}"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CAST was developed to assist jurisdictions with their WIP planning, it's up to each jurisdiction on how - and for what purpose - they'd like to use CAST</a:t>
            </a:r>
            <a:endParaRPr lang="en-US" sz="1200" kern="1200" dirty="0">
              <a:solidFill>
                <a:schemeClr val="tx1"/>
              </a:solidFill>
              <a:latin typeface="+mn-lt"/>
              <a:ea typeface="+mn-ea"/>
              <a:cs typeface="+mn-cs"/>
            </a:endParaRP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ABFC80-D3B8-4305-B107-3FE6A5E0859B}" type="slidenum">
              <a:rPr lang="en-US"/>
              <a:pPr fontAlgn="base">
                <a:spcBef>
                  <a:spcPct val="0"/>
                </a:spcBef>
                <a:spcAft>
                  <a:spcPct val="0"/>
                </a:spcAft>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772 unique users for MAST, CAST, and VAST. Some people have login names for more than one tool, but we know there are 772 individuals who are using one or more of the tools. CAST has 417 users, MAST has 224 users, and VAST has 320 users. </a:t>
            </a:r>
            <a:endParaRPr lang="en-US" dirty="0"/>
          </a:p>
        </p:txBody>
      </p:sp>
      <p:sp>
        <p:nvSpPr>
          <p:cNvPr id="4" name="Slide Number Placeholder 3"/>
          <p:cNvSpPr>
            <a:spLocks noGrp="1"/>
          </p:cNvSpPr>
          <p:nvPr>
            <p:ph type="sldNum" sz="quarter" idx="10"/>
          </p:nvPr>
        </p:nvSpPr>
        <p:spPr/>
        <p:txBody>
          <a:bodyPr/>
          <a:lstStyle/>
          <a:p>
            <a:fld id="{5641A46D-5B4D-4CFD-84C2-5A8DA66022D4}"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over 300 people</a:t>
            </a:r>
            <a:endParaRPr lang="en-US" dirty="0"/>
          </a:p>
        </p:txBody>
      </p:sp>
      <p:sp>
        <p:nvSpPr>
          <p:cNvPr id="4" name="Slide Number Placeholder 3"/>
          <p:cNvSpPr>
            <a:spLocks noGrp="1"/>
          </p:cNvSpPr>
          <p:nvPr>
            <p:ph type="sldNum" sz="quarter" idx="10"/>
          </p:nvPr>
        </p:nvSpPr>
        <p:spPr/>
        <p:txBody>
          <a:bodyPr/>
          <a:lstStyle/>
          <a:p>
            <a:fld id="{5641A46D-5B4D-4CFD-84C2-5A8DA66022D4}"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Biofilters</a:t>
            </a:r>
            <a:r>
              <a:rPr lang="en-US" baseline="0" dirty="0" smtClean="0"/>
              <a:t> reduce air ammonia emissions and are subtracted from Atm. Dep. </a:t>
            </a:r>
            <a:endParaRPr lang="en-US" dirty="0"/>
          </a:p>
        </p:txBody>
      </p:sp>
      <p:sp>
        <p:nvSpPr>
          <p:cNvPr id="4" name="Slide Number Placeholder 3"/>
          <p:cNvSpPr>
            <a:spLocks noGrp="1"/>
          </p:cNvSpPr>
          <p:nvPr>
            <p:ph type="sldNum" sz="quarter" idx="10"/>
          </p:nvPr>
        </p:nvSpPr>
        <p:spPr/>
        <p:txBody>
          <a:bodyPr/>
          <a:lstStyle/>
          <a:p>
            <a:fld id="{2149910E-C6AA-4495-9A30-10FC6BE3E55F}"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12/13/2011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4B6EB-356C-4464-8E04-3C0086A8E6D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12/13/2011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4B6EB-356C-4464-8E04-3C0086A8E6D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12/13/2011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4B6EB-356C-4464-8E04-3C0086A8E6D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492875"/>
            <a:ext cx="2133600" cy="365125"/>
          </a:xfrm>
        </p:spPr>
        <p:txBody>
          <a:bodyPr/>
          <a:lstStyle/>
          <a:p>
            <a:r>
              <a:rPr lang="en-US" smtClean="0"/>
              <a:t>12/13/2011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010400" y="6492875"/>
            <a:ext cx="2133600" cy="365125"/>
          </a:xfrm>
        </p:spPr>
        <p:txBody>
          <a:bodyPr/>
          <a:lstStyle/>
          <a:p>
            <a:fld id="{68C4B6EB-356C-4464-8E04-3C0086A8E6D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12/13/2011</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4B6EB-356C-4464-8E04-3C0086A8E6D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12/13/2011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4B6EB-356C-4464-8E04-3C0086A8E6D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12/13/2011</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C4B6EB-356C-4464-8E04-3C0086A8E6D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0" y="6492875"/>
            <a:ext cx="2133600" cy="365125"/>
          </a:xfrm>
        </p:spPr>
        <p:txBody>
          <a:bodyPr/>
          <a:lstStyle/>
          <a:p>
            <a:r>
              <a:rPr lang="en-US" smtClean="0"/>
              <a:t>12/13/2011</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010400" y="6492875"/>
            <a:ext cx="2133600" cy="365125"/>
          </a:xfrm>
        </p:spPr>
        <p:txBody>
          <a:bodyPr/>
          <a:lstStyle/>
          <a:p>
            <a:fld id="{68C4B6EB-356C-4464-8E04-3C0086A8E6D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492875"/>
            <a:ext cx="2133600" cy="365125"/>
          </a:xfrm>
        </p:spPr>
        <p:txBody>
          <a:bodyPr/>
          <a:lstStyle/>
          <a:p>
            <a:r>
              <a:rPr lang="en-US" smtClean="0"/>
              <a:t>12/13/2011</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010400" y="6492875"/>
            <a:ext cx="2133600" cy="365125"/>
          </a:xfrm>
        </p:spPr>
        <p:txBody>
          <a:bodyPr/>
          <a:lstStyle/>
          <a:p>
            <a:fld id="{68C4B6EB-356C-4464-8E04-3C0086A8E6D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12/13/2011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4B6EB-356C-4464-8E04-3C0086A8E6D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12/13/2011</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4B6EB-356C-4464-8E04-3C0086A8E6D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1143000"/>
            <a:ext cx="9144000" cy="5181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12/13/2011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4B6EB-356C-4464-8E04-3C0086A8E6D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0" y="533400"/>
            <a:ext cx="9144000" cy="3886200"/>
          </a:xfrm>
        </p:spPr>
        <p:txBody>
          <a:bodyPr/>
          <a:lstStyle/>
          <a:p>
            <a:pPr eaLnBrk="1" hangingPunct="1"/>
            <a:r>
              <a:rPr lang="en-US" dirty="0" smtClean="0"/>
              <a:t>Chesapeake Assessment Scenario Tool</a:t>
            </a:r>
            <a:br>
              <a:rPr lang="en-US" dirty="0" smtClean="0"/>
            </a:br>
            <a:r>
              <a:rPr lang="en-US" dirty="0" smtClean="0"/>
              <a:t/>
            </a:r>
            <a:br>
              <a:rPr lang="en-US" dirty="0" smtClean="0"/>
            </a:br>
            <a:r>
              <a:rPr lang="en-US" sz="9800" dirty="0" smtClean="0"/>
              <a:t>CAST</a:t>
            </a:r>
          </a:p>
        </p:txBody>
      </p:sp>
      <p:sp>
        <p:nvSpPr>
          <p:cNvPr id="3" name="Subtitle 2"/>
          <p:cNvSpPr>
            <a:spLocks noGrp="1"/>
          </p:cNvSpPr>
          <p:nvPr>
            <p:ph type="subTitle" idx="1"/>
          </p:nvPr>
        </p:nvSpPr>
        <p:spPr>
          <a:xfrm>
            <a:off x="0" y="5105400"/>
            <a:ext cx="9144000" cy="1752600"/>
          </a:xfrm>
        </p:spPr>
        <p:txBody>
          <a:bodyPr rtlCol="0">
            <a:normAutofit/>
          </a:bodyPr>
          <a:lstStyle/>
          <a:p>
            <a:pPr eaLnBrk="1" fontAlgn="auto" hangingPunct="1">
              <a:spcAft>
                <a:spcPts val="0"/>
              </a:spcAft>
              <a:buFont typeface="Arial" pitchFamily="34" charset="0"/>
              <a:buNone/>
              <a:defRPr/>
            </a:pPr>
            <a:r>
              <a:rPr lang="en-US" sz="2600" dirty="0" smtClean="0">
                <a:solidFill>
                  <a:schemeClr val="tx1"/>
                </a:solidFill>
              </a:rPr>
              <a:t>Olivia H. Devereux</a:t>
            </a:r>
          </a:p>
          <a:p>
            <a:pPr eaLnBrk="1" fontAlgn="auto" hangingPunct="1">
              <a:spcAft>
                <a:spcPts val="0"/>
              </a:spcAft>
              <a:buFont typeface="Arial" pitchFamily="34" charset="0"/>
              <a:buNone/>
              <a:defRPr/>
            </a:pPr>
            <a:r>
              <a:rPr lang="en-US" sz="2600" dirty="0" smtClean="0">
                <a:solidFill>
                  <a:schemeClr val="tx1"/>
                </a:solidFill>
              </a:rPr>
              <a:t>Interstate Commission on the Potomac River Basin</a:t>
            </a:r>
          </a:p>
        </p:txBody>
      </p:sp>
      <p:sp>
        <p:nvSpPr>
          <p:cNvPr id="4" name="Date Placeholder 3"/>
          <p:cNvSpPr>
            <a:spLocks noGrp="1"/>
          </p:cNvSpPr>
          <p:nvPr>
            <p:ph type="dt" sz="half" idx="10"/>
          </p:nvPr>
        </p:nvSpPr>
        <p:spPr/>
        <p:txBody>
          <a:bodyPr/>
          <a:lstStyle/>
          <a:p>
            <a:r>
              <a:rPr lang="en-US" dirty="0" smtClean="0"/>
              <a:t>12/13/2011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METHODOLOGY FOR BMP CALCULATIONS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CAST calculates all BMPs identically to CBP’s Scenario Builder except for Animal BMPs</a:t>
            </a:r>
          </a:p>
          <a:p>
            <a:endParaRPr lang="en-US" dirty="0" smtClean="0"/>
          </a:p>
          <a:p>
            <a:r>
              <a:rPr lang="en-US" dirty="0" smtClean="0"/>
              <a:t>Animal BMPs affect the amount of manure</a:t>
            </a:r>
          </a:p>
          <a:p>
            <a:endParaRPr lang="en-US" dirty="0" smtClean="0"/>
          </a:p>
          <a:p>
            <a:r>
              <a:rPr lang="en-US" dirty="0" smtClean="0"/>
              <a:t>CAST calculates manure lbs based on user-selected BMP implementation level, same as Scenario Builder</a:t>
            </a:r>
          </a:p>
          <a:p>
            <a:endParaRPr lang="en-US" dirty="0" smtClean="0"/>
          </a:p>
          <a:p>
            <a:r>
              <a:rPr lang="en-US" dirty="0" smtClean="0"/>
              <a:t>Distribution of manure lbs based on regressions</a:t>
            </a:r>
          </a:p>
          <a:p>
            <a:endParaRPr lang="en-US" dirty="0" smtClean="0"/>
          </a:p>
          <a:p>
            <a:r>
              <a:rPr lang="en-US" dirty="0" smtClean="0"/>
              <a:t>Three classifications of manure</a:t>
            </a:r>
          </a:p>
          <a:p>
            <a:pPr lvl="1"/>
            <a:r>
              <a:rPr lang="en-US" dirty="0" smtClean="0"/>
              <a:t>direct deposit manure (pasture land uses only)</a:t>
            </a:r>
          </a:p>
          <a:p>
            <a:pPr lvl="1"/>
            <a:r>
              <a:rPr lang="en-US" dirty="0" smtClean="0"/>
              <a:t>storage loss manure (AFO/CFO)</a:t>
            </a:r>
          </a:p>
          <a:p>
            <a:pPr lvl="1"/>
            <a:r>
              <a:rPr lang="en-US" dirty="0" smtClean="0"/>
              <a:t>stored manure (crop and pasture land)</a:t>
            </a:r>
            <a:endParaRPr lang="en-US" dirty="0"/>
          </a:p>
        </p:txBody>
      </p:sp>
      <p:sp>
        <p:nvSpPr>
          <p:cNvPr id="4" name="Date Placeholder 3"/>
          <p:cNvSpPr>
            <a:spLocks noGrp="1"/>
          </p:cNvSpPr>
          <p:nvPr>
            <p:ph type="dt" sz="half" idx="10"/>
          </p:nvPr>
        </p:nvSpPr>
        <p:spPr/>
        <p:txBody>
          <a:bodyPr/>
          <a:lstStyle/>
          <a:p>
            <a:r>
              <a:rPr lang="en-US" smtClean="0"/>
              <a:t>12/13/2011</a:t>
            </a:r>
            <a:endParaRPr lang="en-US" dirty="0"/>
          </a:p>
        </p:txBody>
      </p:sp>
      <p:sp>
        <p:nvSpPr>
          <p:cNvPr id="5" name="Slide Number Placeholder 4"/>
          <p:cNvSpPr>
            <a:spLocks noGrp="1"/>
          </p:cNvSpPr>
          <p:nvPr>
            <p:ph type="sldNum" sz="quarter" idx="12"/>
          </p:nvPr>
        </p:nvSpPr>
        <p:spPr/>
        <p:txBody>
          <a:bodyPr/>
          <a:lstStyle/>
          <a:p>
            <a:fld id="{68C4B6EB-356C-4464-8E04-3C0086A8E6D7}"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BMPs</a:t>
            </a:r>
            <a:endParaRPr lang="en-US" dirty="0"/>
          </a:p>
        </p:txBody>
      </p:sp>
      <p:sp>
        <p:nvSpPr>
          <p:cNvPr id="4" name="Text Placeholder 3"/>
          <p:cNvSpPr>
            <a:spLocks noGrp="1"/>
          </p:cNvSpPr>
          <p:nvPr>
            <p:ph type="body" idx="1"/>
          </p:nvPr>
        </p:nvSpPr>
        <p:spPr>
          <a:xfrm>
            <a:off x="457200" y="1535112"/>
            <a:ext cx="4040188" cy="1131887"/>
          </a:xfrm>
        </p:spPr>
        <p:txBody>
          <a:bodyPr>
            <a:noAutofit/>
          </a:bodyPr>
          <a:lstStyle/>
          <a:p>
            <a:r>
              <a:rPr lang="en-US" sz="2200" dirty="0" smtClean="0"/>
              <a:t>BMPs that increase stored manure, which is then applied to crops and pasture</a:t>
            </a:r>
            <a:endParaRPr lang="en-US" sz="2200" dirty="0"/>
          </a:p>
        </p:txBody>
      </p:sp>
      <p:sp>
        <p:nvSpPr>
          <p:cNvPr id="5" name="Content Placeholder 4"/>
          <p:cNvSpPr>
            <a:spLocks noGrp="1"/>
          </p:cNvSpPr>
          <p:nvPr>
            <p:ph sz="half" idx="2"/>
          </p:nvPr>
        </p:nvSpPr>
        <p:spPr>
          <a:xfrm>
            <a:off x="457200" y="2743199"/>
            <a:ext cx="4040188" cy="3382963"/>
          </a:xfrm>
        </p:spPr>
        <p:txBody>
          <a:bodyPr/>
          <a:lstStyle/>
          <a:p>
            <a:r>
              <a:rPr lang="en-US" dirty="0" smtClean="0"/>
              <a:t>Alum</a:t>
            </a:r>
          </a:p>
          <a:p>
            <a:r>
              <a:rPr lang="en-US" dirty="0" smtClean="0"/>
              <a:t>Lagoon Covers</a:t>
            </a:r>
          </a:p>
          <a:p>
            <a:r>
              <a:rPr lang="en-US" dirty="0" smtClean="0"/>
              <a:t>AWMS</a:t>
            </a:r>
          </a:p>
          <a:p>
            <a:r>
              <a:rPr lang="en-US" dirty="0" smtClean="0"/>
              <a:t>Mortality Composting</a:t>
            </a:r>
            <a:endParaRPr lang="en-US" dirty="0"/>
          </a:p>
        </p:txBody>
      </p:sp>
      <p:sp>
        <p:nvSpPr>
          <p:cNvPr id="6" name="Text Placeholder 5"/>
          <p:cNvSpPr>
            <a:spLocks noGrp="1"/>
          </p:cNvSpPr>
          <p:nvPr>
            <p:ph type="body" sz="quarter" idx="3"/>
          </p:nvPr>
        </p:nvSpPr>
        <p:spPr/>
        <p:txBody>
          <a:bodyPr>
            <a:normAutofit fontScale="92500" lnSpcReduction="20000"/>
          </a:bodyPr>
          <a:lstStyle/>
          <a:p>
            <a:r>
              <a:rPr lang="en-US" dirty="0" smtClean="0"/>
              <a:t>BMPs that decrease total manure</a:t>
            </a:r>
            <a:endParaRPr lang="en-US" dirty="0"/>
          </a:p>
        </p:txBody>
      </p:sp>
      <p:sp>
        <p:nvSpPr>
          <p:cNvPr id="7" name="Content Placeholder 6"/>
          <p:cNvSpPr>
            <a:spLocks noGrp="1"/>
          </p:cNvSpPr>
          <p:nvPr>
            <p:ph sz="quarter" idx="4"/>
          </p:nvPr>
        </p:nvSpPr>
        <p:spPr>
          <a:xfrm>
            <a:off x="4645025" y="2743201"/>
            <a:ext cx="4041775" cy="3382962"/>
          </a:xfrm>
        </p:spPr>
        <p:txBody>
          <a:bodyPr/>
          <a:lstStyle/>
          <a:p>
            <a:r>
              <a:rPr lang="en-US" dirty="0" smtClean="0"/>
              <a:t>Dairy Precision Feeding</a:t>
            </a:r>
          </a:p>
          <a:p>
            <a:r>
              <a:rPr lang="en-US" dirty="0" smtClean="0"/>
              <a:t>Poultry Phytase</a:t>
            </a:r>
          </a:p>
          <a:p>
            <a:r>
              <a:rPr lang="en-US" dirty="0" smtClean="0"/>
              <a:t>Swine Phytase</a:t>
            </a:r>
            <a:endParaRPr lang="en-US" dirty="0"/>
          </a:p>
        </p:txBody>
      </p:sp>
      <p:sp>
        <p:nvSpPr>
          <p:cNvPr id="8" name="TextBox 7"/>
          <p:cNvSpPr txBox="1"/>
          <p:nvPr/>
        </p:nvSpPr>
        <p:spPr>
          <a:xfrm>
            <a:off x="0" y="4800600"/>
            <a:ext cx="9144000" cy="2012859"/>
          </a:xfrm>
          <a:prstGeom prst="rect">
            <a:avLst/>
          </a:prstGeom>
          <a:noFill/>
        </p:spPr>
        <p:txBody>
          <a:bodyPr wrap="square" rtlCol="0">
            <a:spAutoFit/>
          </a:bodyPr>
          <a:lstStyle/>
          <a:p>
            <a:pPr marL="342900" indent="-342900">
              <a:spcBef>
                <a:spcPct val="20000"/>
              </a:spcBef>
              <a:buFont typeface="Arial" pitchFamily="34" charset="0"/>
              <a:buChar char="•"/>
            </a:pPr>
            <a:r>
              <a:rPr lang="en-US" sz="2400" b="1" dirty="0">
                <a:solidFill>
                  <a:srgbClr val="44394D"/>
                </a:solidFill>
              </a:rPr>
              <a:t>Based on user’s selection of % Implementation of these </a:t>
            </a:r>
            <a:r>
              <a:rPr lang="en-US" sz="2400" b="1" dirty="0" smtClean="0">
                <a:solidFill>
                  <a:srgbClr val="44394D"/>
                </a:solidFill>
              </a:rPr>
              <a:t>BMPs and the interaction effects with nutrient management, CAST </a:t>
            </a:r>
            <a:r>
              <a:rPr lang="en-US" sz="2400" b="1" dirty="0">
                <a:solidFill>
                  <a:srgbClr val="44394D"/>
                </a:solidFill>
              </a:rPr>
              <a:t>calculates the amount of manure</a:t>
            </a:r>
          </a:p>
          <a:p>
            <a:pPr marL="342900" indent="-342900">
              <a:spcBef>
                <a:spcPct val="20000"/>
              </a:spcBef>
              <a:buFont typeface="Arial" pitchFamily="34" charset="0"/>
              <a:buChar char="•"/>
            </a:pPr>
            <a:r>
              <a:rPr lang="en-US" sz="2400" b="1" dirty="0" smtClean="0">
                <a:solidFill>
                  <a:srgbClr val="44394D"/>
                </a:solidFill>
              </a:rPr>
              <a:t>The regression equations translate the </a:t>
            </a:r>
            <a:r>
              <a:rPr lang="en-US" sz="2400" b="1" dirty="0">
                <a:solidFill>
                  <a:srgbClr val="44394D"/>
                </a:solidFill>
              </a:rPr>
              <a:t>manure into a loading rate by FIPS, LU, and TN or TP.</a:t>
            </a:r>
          </a:p>
        </p:txBody>
      </p:sp>
      <p:sp>
        <p:nvSpPr>
          <p:cNvPr id="9" name="Date Placeholder 8"/>
          <p:cNvSpPr>
            <a:spLocks noGrp="1"/>
          </p:cNvSpPr>
          <p:nvPr>
            <p:ph type="dt" sz="half" idx="10"/>
          </p:nvPr>
        </p:nvSpPr>
        <p:spPr>
          <a:xfrm>
            <a:off x="0" y="6559550"/>
            <a:ext cx="2133600" cy="365125"/>
          </a:xfrm>
        </p:spPr>
        <p:txBody>
          <a:bodyPr/>
          <a:lstStyle/>
          <a:p>
            <a:r>
              <a:rPr lang="en-US" dirty="0" smtClean="0"/>
              <a:t>12/13/2011</a:t>
            </a:r>
            <a:endParaRPr lang="en-US" dirty="0"/>
          </a:p>
        </p:txBody>
      </p:sp>
      <p:sp>
        <p:nvSpPr>
          <p:cNvPr id="10" name="Slide Number Placeholder 9"/>
          <p:cNvSpPr>
            <a:spLocks noGrp="1"/>
          </p:cNvSpPr>
          <p:nvPr>
            <p:ph type="sldNum" sz="quarter" idx="12"/>
          </p:nvPr>
        </p:nvSpPr>
        <p:spPr>
          <a:xfrm>
            <a:off x="6997700" y="6534150"/>
            <a:ext cx="2133600" cy="365125"/>
          </a:xfrm>
        </p:spPr>
        <p:txBody>
          <a:bodyPr/>
          <a:lstStyle/>
          <a:p>
            <a:fld id="{68C4B6EB-356C-4464-8E04-3C0086A8E6D7}"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MAINTAINING CONSISTENCY WITH THE CHESAPEAKE BAY PROGRAM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Change on Nov. 30, 2011 to Scenario Builder:</a:t>
            </a:r>
          </a:p>
          <a:p>
            <a:pPr lvl="1"/>
            <a:r>
              <a:rPr lang="en-US" dirty="0" smtClean="0"/>
              <a:t>Street Sweeping may now only be entered in terms of Mechanical Monthly as acres on an annual basis or in terms of pounds of sediment removed. Note that mechanical monthly has a nitrogen, phosphorus, and sediment benefit whereas street sweeping-pounds only has a sediment benefit. </a:t>
            </a:r>
          </a:p>
          <a:p>
            <a:r>
              <a:rPr lang="en-US" dirty="0" smtClean="0"/>
              <a:t>Changes on Dec. 7, 2011 to Scenario Builder:</a:t>
            </a:r>
          </a:p>
          <a:p>
            <a:pPr lvl="1"/>
            <a:r>
              <a:rPr lang="en-US" dirty="0" smtClean="0"/>
              <a:t>Poultry injection and dairy manure infection are no longer allowed on nursery.</a:t>
            </a:r>
          </a:p>
          <a:p>
            <a:pPr lvl="1"/>
            <a:r>
              <a:rPr lang="en-US" dirty="0" smtClean="0"/>
              <a:t>Crop irrigation management is no longer available for alfalfa, nutrient management alfalfa, hay without nutrients, hay with nutrients, nutrient management hay, and pasture. </a:t>
            </a:r>
          </a:p>
          <a:p>
            <a:endParaRPr lang="en-US" dirty="0"/>
          </a:p>
        </p:txBody>
      </p:sp>
      <p:sp>
        <p:nvSpPr>
          <p:cNvPr id="4" name="Date Placeholder 3"/>
          <p:cNvSpPr>
            <a:spLocks noGrp="1"/>
          </p:cNvSpPr>
          <p:nvPr>
            <p:ph type="dt" sz="half" idx="10"/>
          </p:nvPr>
        </p:nvSpPr>
        <p:spPr/>
        <p:txBody>
          <a:bodyPr/>
          <a:lstStyle/>
          <a:p>
            <a:r>
              <a:rPr lang="en-US" smtClean="0"/>
              <a:t>12/13/2011</a:t>
            </a:r>
            <a:endParaRPr lang="en-US" dirty="0"/>
          </a:p>
        </p:txBody>
      </p:sp>
      <p:sp>
        <p:nvSpPr>
          <p:cNvPr id="5" name="Slide Number Placeholder 4"/>
          <p:cNvSpPr>
            <a:spLocks noGrp="1"/>
          </p:cNvSpPr>
          <p:nvPr>
            <p:ph type="sldNum" sz="quarter" idx="12"/>
          </p:nvPr>
        </p:nvSpPr>
        <p:spPr/>
        <p:txBody>
          <a:bodyPr/>
          <a:lstStyle/>
          <a:p>
            <a:fld id="{68C4B6EB-356C-4464-8E04-3C0086A8E6D7}"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USING 2009 PROGRESS</a:t>
            </a:r>
            <a:endParaRPr lang="en-US" dirty="0"/>
          </a:p>
        </p:txBody>
      </p:sp>
      <p:sp>
        <p:nvSpPr>
          <p:cNvPr id="4" name="Date Placeholder 3"/>
          <p:cNvSpPr>
            <a:spLocks noGrp="1"/>
          </p:cNvSpPr>
          <p:nvPr>
            <p:ph type="dt" sz="half" idx="10"/>
          </p:nvPr>
        </p:nvSpPr>
        <p:spPr/>
        <p:txBody>
          <a:bodyPr/>
          <a:lstStyle/>
          <a:p>
            <a:r>
              <a:rPr lang="en-US" smtClean="0"/>
              <a:t>12/13/2011</a:t>
            </a:r>
            <a:endParaRPr lang="en-US" dirty="0"/>
          </a:p>
        </p:txBody>
      </p:sp>
      <p:sp>
        <p:nvSpPr>
          <p:cNvPr id="5" name="Slide Number Placeholder 4"/>
          <p:cNvSpPr>
            <a:spLocks noGrp="1"/>
          </p:cNvSpPr>
          <p:nvPr>
            <p:ph type="sldNum" sz="quarter" idx="12"/>
          </p:nvPr>
        </p:nvSpPr>
        <p:spPr/>
        <p:txBody>
          <a:bodyPr/>
          <a:lstStyle/>
          <a:p>
            <a:fld id="{68C4B6EB-356C-4464-8E04-3C0086A8E6D7}" type="slidenum">
              <a:rPr lang="en-US" smtClean="0"/>
              <a:pPr/>
              <a:t>13</a:t>
            </a:fld>
            <a:endParaRPr lang="en-US" dirty="0"/>
          </a:p>
        </p:txBody>
      </p:sp>
      <p:graphicFrame>
        <p:nvGraphicFramePr>
          <p:cNvPr id="8" name="Table 7"/>
          <p:cNvGraphicFramePr>
            <a:graphicFrameLocks noGrp="1"/>
          </p:cNvGraphicFramePr>
          <p:nvPr/>
        </p:nvGraphicFramePr>
        <p:xfrm>
          <a:off x="1143000" y="1219200"/>
          <a:ext cx="6858000" cy="4063619"/>
        </p:xfrm>
        <a:graphic>
          <a:graphicData uri="http://schemas.openxmlformats.org/drawingml/2006/table">
            <a:tbl>
              <a:tblPr/>
              <a:tblGrid>
                <a:gridCol w="2212258"/>
                <a:gridCol w="4645742"/>
              </a:tblGrid>
              <a:tr h="603504">
                <a:tc>
                  <a:txBody>
                    <a:bodyPr/>
                    <a:lstStyle/>
                    <a:p>
                      <a:endParaRPr lang="en-US" sz="3200" dirty="0">
                        <a:solidFill>
                          <a:srgbClr val="000000"/>
                        </a:solidFill>
                        <a:latin typeface="Calibri"/>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0"/>
                        </a:spcAft>
                      </a:pPr>
                      <a:r>
                        <a:rPr lang="en-US" sz="3200" b="1" dirty="0">
                          <a:solidFill>
                            <a:srgbClr val="FFFFFF"/>
                          </a:solidFill>
                          <a:latin typeface="Calibri"/>
                          <a:ea typeface="Calibri"/>
                          <a:cs typeface="Times New Roman"/>
                        </a:rPr>
                        <a:t>+/- 10% of </a:t>
                      </a:r>
                      <a:r>
                        <a:rPr lang="en-US" sz="3200" b="1" dirty="0" smtClean="0">
                          <a:solidFill>
                            <a:srgbClr val="FFFFFF"/>
                          </a:solidFill>
                          <a:latin typeface="Calibri"/>
                          <a:ea typeface="Calibri"/>
                          <a:cs typeface="Times New Roman"/>
                        </a:rPr>
                        <a:t>Watershed </a:t>
                      </a:r>
                      <a:r>
                        <a:rPr lang="en-US" sz="3200" b="1" dirty="0">
                          <a:solidFill>
                            <a:srgbClr val="FFFFFF"/>
                          </a:solidFill>
                          <a:latin typeface="Calibri"/>
                          <a:ea typeface="Calibri"/>
                          <a:cs typeface="Times New Roman"/>
                        </a:rPr>
                        <a:t>Model </a:t>
                      </a:r>
                      <a:r>
                        <a:rPr lang="en-US" sz="3200" b="1" dirty="0" smtClean="0">
                          <a:solidFill>
                            <a:srgbClr val="FFFFFF"/>
                          </a:solidFill>
                          <a:latin typeface="+mn-lt"/>
                          <a:ea typeface="Calibri"/>
                          <a:cs typeface="Times New Roman"/>
                        </a:rPr>
                        <a:t>Output by land use and FIPS </a:t>
                      </a:r>
                      <a:endParaRPr lang="en-US" sz="3200" dirty="0">
                        <a:solidFill>
                          <a:srgbClr val="000000"/>
                        </a:solidFill>
                        <a:latin typeface="Calibri"/>
                        <a:ea typeface="Calibri"/>
                        <a:cs typeface="Times New Roman"/>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0070C0"/>
                    </a:solidFill>
                  </a:tcPr>
                </a:tc>
              </a:tr>
              <a:tr h="603504">
                <a:tc>
                  <a:txBody>
                    <a:bodyPr/>
                    <a:lstStyle/>
                    <a:p>
                      <a:pPr marL="0" marR="0" algn="ctr">
                        <a:lnSpc>
                          <a:spcPct val="115000"/>
                        </a:lnSpc>
                        <a:spcBef>
                          <a:spcPts val="0"/>
                        </a:spcBef>
                        <a:spcAft>
                          <a:spcPts val="1000"/>
                        </a:spcAft>
                      </a:pPr>
                      <a:r>
                        <a:rPr lang="en-US" sz="3200" dirty="0">
                          <a:solidFill>
                            <a:srgbClr val="000000"/>
                          </a:solidFill>
                          <a:latin typeface="Calibri"/>
                          <a:ea typeface="Calibri"/>
                          <a:cs typeface="Times New Roman"/>
                        </a:rPr>
                        <a:t>Acres per LU</a:t>
                      </a: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c>
                  <a:txBody>
                    <a:bodyPr/>
                    <a:lstStyle/>
                    <a:p>
                      <a:pPr marL="0" marR="0" algn="ctr">
                        <a:lnSpc>
                          <a:spcPct val="115000"/>
                        </a:lnSpc>
                        <a:spcBef>
                          <a:spcPts val="0"/>
                        </a:spcBef>
                        <a:spcAft>
                          <a:spcPts val="1000"/>
                        </a:spcAft>
                      </a:pPr>
                      <a:r>
                        <a:rPr lang="en-US" sz="3200" dirty="0">
                          <a:solidFill>
                            <a:srgbClr val="000000"/>
                          </a:solidFill>
                          <a:latin typeface="Calibri"/>
                          <a:ea typeface="Calibri"/>
                          <a:cs typeface="Times New Roman"/>
                        </a:rPr>
                        <a:t>99.82%</a:t>
                      </a: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r>
              <a:tr h="603504">
                <a:tc>
                  <a:txBody>
                    <a:bodyPr/>
                    <a:lstStyle/>
                    <a:p>
                      <a:pPr marL="0" marR="0" algn="ctr">
                        <a:lnSpc>
                          <a:spcPct val="115000"/>
                        </a:lnSpc>
                        <a:spcBef>
                          <a:spcPts val="0"/>
                        </a:spcBef>
                        <a:spcAft>
                          <a:spcPts val="1000"/>
                        </a:spcAft>
                      </a:pPr>
                      <a:r>
                        <a:rPr lang="en-US" sz="3200" dirty="0">
                          <a:solidFill>
                            <a:srgbClr val="000000"/>
                          </a:solidFill>
                          <a:latin typeface="Calibri"/>
                          <a:ea typeface="Calibri"/>
                          <a:cs typeface="Times New Roman"/>
                        </a:rPr>
                        <a:t>TN EOS</a:t>
                      </a:r>
                    </a:p>
                  </a:txBody>
                  <a:tcPr marL="68580" marR="68580" marT="0" marB="0">
                    <a:lnL>
                      <a:noFill/>
                    </a:lnL>
                    <a:lnR>
                      <a:noFill/>
                    </a:lnR>
                    <a:lnT>
                      <a:noFill/>
                    </a:lnT>
                    <a:lnB>
                      <a:noFill/>
                    </a:lnB>
                    <a:solidFill>
                      <a:srgbClr val="EDF6F9"/>
                    </a:solidFill>
                  </a:tcPr>
                </a:tc>
                <a:tc>
                  <a:txBody>
                    <a:bodyPr/>
                    <a:lstStyle/>
                    <a:p>
                      <a:pPr marL="0" marR="0" algn="ctr">
                        <a:lnSpc>
                          <a:spcPct val="115000"/>
                        </a:lnSpc>
                        <a:spcBef>
                          <a:spcPts val="0"/>
                        </a:spcBef>
                        <a:spcAft>
                          <a:spcPts val="1000"/>
                        </a:spcAft>
                      </a:pPr>
                      <a:r>
                        <a:rPr lang="en-US" sz="3200" dirty="0">
                          <a:solidFill>
                            <a:srgbClr val="000000"/>
                          </a:solidFill>
                          <a:latin typeface="Calibri"/>
                          <a:ea typeface="Calibri"/>
                          <a:cs typeface="Times New Roman"/>
                        </a:rPr>
                        <a:t>95.68%</a:t>
                      </a:r>
                    </a:p>
                  </a:txBody>
                  <a:tcPr marL="68580" marR="68580" marT="0" marB="0">
                    <a:lnL>
                      <a:noFill/>
                    </a:lnL>
                    <a:lnR>
                      <a:noFill/>
                    </a:lnR>
                    <a:lnT>
                      <a:noFill/>
                    </a:lnT>
                    <a:lnB>
                      <a:noFill/>
                    </a:lnB>
                    <a:solidFill>
                      <a:srgbClr val="EDF6F9"/>
                    </a:solidFill>
                  </a:tcPr>
                </a:tc>
              </a:tr>
              <a:tr h="603504">
                <a:tc>
                  <a:txBody>
                    <a:bodyPr/>
                    <a:lstStyle/>
                    <a:p>
                      <a:pPr marL="0" marR="0" algn="ctr">
                        <a:lnSpc>
                          <a:spcPct val="115000"/>
                        </a:lnSpc>
                        <a:spcBef>
                          <a:spcPts val="0"/>
                        </a:spcBef>
                        <a:spcAft>
                          <a:spcPts val="1000"/>
                        </a:spcAft>
                      </a:pPr>
                      <a:r>
                        <a:rPr lang="en-US" sz="3200" dirty="0">
                          <a:solidFill>
                            <a:srgbClr val="000000"/>
                          </a:solidFill>
                          <a:latin typeface="Calibri"/>
                          <a:ea typeface="Calibri"/>
                          <a:cs typeface="Times New Roman"/>
                        </a:rPr>
                        <a:t>TP EOS</a:t>
                      </a:r>
                    </a:p>
                  </a:txBody>
                  <a:tcPr marL="68580" marR="68580" marT="0" marB="0">
                    <a:lnL>
                      <a:noFill/>
                    </a:lnL>
                    <a:lnR>
                      <a:noFill/>
                    </a:lnR>
                    <a:lnT>
                      <a:noFill/>
                    </a:lnT>
                    <a:lnB>
                      <a:noFill/>
                    </a:lnB>
                    <a:solidFill>
                      <a:srgbClr val="DAEEF3"/>
                    </a:solidFill>
                  </a:tcPr>
                </a:tc>
                <a:tc>
                  <a:txBody>
                    <a:bodyPr/>
                    <a:lstStyle/>
                    <a:p>
                      <a:pPr marL="0" marR="0" algn="ctr">
                        <a:lnSpc>
                          <a:spcPct val="115000"/>
                        </a:lnSpc>
                        <a:spcBef>
                          <a:spcPts val="0"/>
                        </a:spcBef>
                        <a:spcAft>
                          <a:spcPts val="1000"/>
                        </a:spcAft>
                      </a:pPr>
                      <a:r>
                        <a:rPr lang="en-US" sz="3200" dirty="0">
                          <a:solidFill>
                            <a:srgbClr val="000000"/>
                          </a:solidFill>
                          <a:latin typeface="Calibri"/>
                          <a:ea typeface="Calibri"/>
                          <a:cs typeface="Times New Roman"/>
                        </a:rPr>
                        <a:t>97.94%</a:t>
                      </a:r>
                    </a:p>
                  </a:txBody>
                  <a:tcPr marL="68580" marR="68580" marT="0" marB="0">
                    <a:lnL>
                      <a:noFill/>
                    </a:lnL>
                    <a:lnR>
                      <a:noFill/>
                    </a:lnR>
                    <a:lnT>
                      <a:noFill/>
                    </a:lnT>
                    <a:lnB>
                      <a:noFill/>
                    </a:lnB>
                    <a:solidFill>
                      <a:srgbClr val="DAEEF3"/>
                    </a:solidFill>
                  </a:tcPr>
                </a:tc>
              </a:tr>
              <a:tr h="603504">
                <a:tc>
                  <a:txBody>
                    <a:bodyPr/>
                    <a:lstStyle/>
                    <a:p>
                      <a:pPr marL="0" marR="0" algn="ctr">
                        <a:lnSpc>
                          <a:spcPct val="115000"/>
                        </a:lnSpc>
                        <a:spcBef>
                          <a:spcPts val="0"/>
                        </a:spcBef>
                        <a:spcAft>
                          <a:spcPts val="1000"/>
                        </a:spcAft>
                      </a:pPr>
                      <a:r>
                        <a:rPr lang="en-US" sz="3200" dirty="0">
                          <a:solidFill>
                            <a:srgbClr val="000000"/>
                          </a:solidFill>
                          <a:latin typeface="Calibri"/>
                          <a:ea typeface="Calibri"/>
                          <a:cs typeface="Times New Roman"/>
                        </a:rPr>
                        <a:t>TSS EOS</a:t>
                      </a:r>
                    </a:p>
                  </a:txBody>
                  <a:tcPr marL="68580" marR="68580" marT="0" marB="0">
                    <a:lnL>
                      <a:noFill/>
                    </a:lnL>
                    <a:lnR>
                      <a:noFill/>
                    </a:lnR>
                    <a:lnT>
                      <a:noFill/>
                    </a:lnT>
                    <a:lnB>
                      <a:noFill/>
                    </a:lnB>
                    <a:solidFill>
                      <a:srgbClr val="EDF6F9"/>
                    </a:solidFill>
                  </a:tcPr>
                </a:tc>
                <a:tc>
                  <a:txBody>
                    <a:bodyPr/>
                    <a:lstStyle/>
                    <a:p>
                      <a:pPr marL="0" marR="0" algn="ctr">
                        <a:lnSpc>
                          <a:spcPct val="115000"/>
                        </a:lnSpc>
                        <a:spcBef>
                          <a:spcPts val="0"/>
                        </a:spcBef>
                        <a:spcAft>
                          <a:spcPts val="1000"/>
                        </a:spcAft>
                      </a:pPr>
                      <a:r>
                        <a:rPr lang="en-US" sz="3200" dirty="0">
                          <a:solidFill>
                            <a:srgbClr val="000000"/>
                          </a:solidFill>
                          <a:latin typeface="Calibri"/>
                          <a:ea typeface="Calibri"/>
                          <a:cs typeface="Times New Roman"/>
                        </a:rPr>
                        <a:t>99.93%</a:t>
                      </a:r>
                    </a:p>
                  </a:txBody>
                  <a:tcPr marL="68580" marR="68580" marT="0" marB="0">
                    <a:lnL>
                      <a:noFill/>
                    </a:lnL>
                    <a:lnR>
                      <a:noFill/>
                    </a:lnR>
                    <a:lnT>
                      <a:noFill/>
                    </a:lnT>
                    <a:lnB>
                      <a:noFill/>
                    </a:lnB>
                    <a:solidFill>
                      <a:srgbClr val="EDF6F9"/>
                    </a:solidFill>
                  </a:tcPr>
                </a:tc>
              </a:tr>
            </a:tbl>
          </a:graphicData>
        </a:graphic>
      </p:graphicFrame>
      <p:sp>
        <p:nvSpPr>
          <p:cNvPr id="9" name="TextBox 8"/>
          <p:cNvSpPr txBox="1"/>
          <p:nvPr/>
        </p:nvSpPr>
        <p:spPr>
          <a:xfrm>
            <a:off x="457200" y="5143500"/>
            <a:ext cx="8229600" cy="1200329"/>
          </a:xfrm>
          <a:prstGeom prst="rect">
            <a:avLst/>
          </a:prstGeom>
          <a:noFill/>
        </p:spPr>
        <p:txBody>
          <a:bodyPr wrap="square" rtlCol="0">
            <a:spAutoFit/>
          </a:bodyPr>
          <a:lstStyle/>
          <a:p>
            <a:r>
              <a:rPr lang="en-US" sz="3600" dirty="0" smtClean="0"/>
              <a:t>Most of the error is on agricultural land uses. Urban land uses match within +/- 1%.</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Specific Practices</a:t>
            </a:r>
            <a:endParaRPr lang="en-US" dirty="0"/>
          </a:p>
        </p:txBody>
      </p:sp>
      <p:sp>
        <p:nvSpPr>
          <p:cNvPr id="3" name="Content Placeholder 2"/>
          <p:cNvSpPr>
            <a:spLocks noGrp="1"/>
          </p:cNvSpPr>
          <p:nvPr>
            <p:ph idx="1"/>
          </p:nvPr>
        </p:nvSpPr>
        <p:spPr>
          <a:xfrm>
            <a:off x="0" y="1447800"/>
            <a:ext cx="9144000" cy="4876800"/>
          </a:xfrm>
        </p:spPr>
        <p:txBody>
          <a:bodyPr/>
          <a:lstStyle/>
          <a:p>
            <a:r>
              <a:rPr lang="en-US" dirty="0" smtClean="0"/>
              <a:t>MD—Heavy Use Area Concrete Pads – Poultry</a:t>
            </a:r>
          </a:p>
          <a:p>
            <a:endParaRPr lang="en-US" dirty="0" smtClean="0"/>
          </a:p>
          <a:p>
            <a:r>
              <a:rPr lang="en-US" dirty="0" smtClean="0"/>
              <a:t>VA—Conservation No Till implemented in two ways</a:t>
            </a:r>
          </a:p>
          <a:p>
            <a:pPr>
              <a:buNone/>
            </a:pPr>
            <a:endParaRPr lang="en-US" dirty="0"/>
          </a:p>
        </p:txBody>
      </p:sp>
      <p:sp>
        <p:nvSpPr>
          <p:cNvPr id="4" name="Date Placeholder 3"/>
          <p:cNvSpPr>
            <a:spLocks noGrp="1"/>
          </p:cNvSpPr>
          <p:nvPr>
            <p:ph type="dt" sz="half" idx="10"/>
          </p:nvPr>
        </p:nvSpPr>
        <p:spPr/>
        <p:txBody>
          <a:bodyPr/>
          <a:lstStyle/>
          <a:p>
            <a:r>
              <a:rPr lang="en-US" smtClean="0"/>
              <a:t>12/13/2011</a:t>
            </a:r>
            <a:endParaRPr lang="en-US" dirty="0"/>
          </a:p>
        </p:txBody>
      </p:sp>
      <p:sp>
        <p:nvSpPr>
          <p:cNvPr id="5" name="Slide Number Placeholder 4"/>
          <p:cNvSpPr>
            <a:spLocks noGrp="1"/>
          </p:cNvSpPr>
          <p:nvPr>
            <p:ph type="sldNum" sz="quarter" idx="12"/>
          </p:nvPr>
        </p:nvSpPr>
        <p:spPr/>
        <p:txBody>
          <a:bodyPr/>
          <a:lstStyle/>
          <a:p>
            <a:fld id="{68C4B6EB-356C-4464-8E04-3C0086A8E6D7}"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TO SCENARIO BUILDER AND THE WATERSHED MODEL</a:t>
            </a:r>
            <a:endParaRPr lang="en-US" dirty="0"/>
          </a:p>
        </p:txBody>
      </p:sp>
      <p:sp>
        <p:nvSpPr>
          <p:cNvPr id="3" name="Content Placeholder 2"/>
          <p:cNvSpPr>
            <a:spLocks noGrp="1"/>
          </p:cNvSpPr>
          <p:nvPr>
            <p:ph idx="1"/>
          </p:nvPr>
        </p:nvSpPr>
        <p:spPr>
          <a:xfrm>
            <a:off x="0" y="1143000"/>
            <a:ext cx="9144000" cy="5715000"/>
          </a:xfrm>
        </p:spPr>
        <p:txBody>
          <a:bodyPr>
            <a:normAutofit fontScale="25000" lnSpcReduction="20000"/>
          </a:bodyPr>
          <a:lstStyle/>
          <a:p>
            <a:r>
              <a:rPr lang="en-US" sz="8800" b="1" dirty="0" smtClean="0"/>
              <a:t>Using multiple models strengthens all models</a:t>
            </a:r>
            <a:r>
              <a:rPr lang="en-US" sz="8800" dirty="0" smtClean="0"/>
              <a:t>. C</a:t>
            </a:r>
            <a:r>
              <a:rPr lang="en-US" sz="8800" dirty="0" smtClean="0">
                <a:ea typeface="Calibri"/>
                <a:cs typeface="Times New Roman"/>
              </a:rPr>
              <a:t>omparisons between MAST/CAST/VAST and Scenario Builder/Watershed Model led to changes to Scenario Builder and/or the Watershed Model including:</a:t>
            </a:r>
          </a:p>
          <a:p>
            <a:pPr lvl="1">
              <a:lnSpc>
                <a:spcPct val="115000"/>
              </a:lnSpc>
              <a:spcBef>
                <a:spcPts val="1000"/>
              </a:spcBef>
            </a:pPr>
            <a:r>
              <a:rPr lang="en-US" sz="7600" dirty="0" smtClean="0">
                <a:ea typeface="Calibri"/>
                <a:cs typeface="Times New Roman"/>
              </a:rPr>
              <a:t>Processing of agricultural forest buffers, agricultural grass buffers, agricultural wetland restoration and urban forest buffers in Scenario Builder when these BMPs are submitted as a percent. There were also problems with the processing of these upland efficiencies of these BMPs, regardless of how they are submitted (acres or percent). Fixed by CBP last week.</a:t>
            </a:r>
          </a:p>
          <a:p>
            <a:pPr lvl="1">
              <a:lnSpc>
                <a:spcPct val="115000"/>
              </a:lnSpc>
              <a:spcBef>
                <a:spcPts val="1000"/>
              </a:spcBef>
            </a:pPr>
            <a:r>
              <a:rPr lang="en-US" sz="7600" dirty="0" smtClean="0">
                <a:ea typeface="Calibri"/>
                <a:cs typeface="Times New Roman"/>
              </a:rPr>
              <a:t>Comparisons of CAST with Scenario Builder also showed that the BMP StreetSweepFt is not given credit in Scenario Builder.</a:t>
            </a:r>
          </a:p>
          <a:p>
            <a:pPr lvl="1">
              <a:lnSpc>
                <a:spcPct val="115000"/>
              </a:lnSpc>
              <a:spcBef>
                <a:spcPts val="1000"/>
              </a:spcBef>
            </a:pPr>
            <a:r>
              <a:rPr lang="en-US" sz="7600" dirty="0" smtClean="0">
                <a:ea typeface="Calibri"/>
                <a:cs typeface="Times New Roman"/>
              </a:rPr>
              <a:t>Working with Maryland and the Chesapeake Bay Program, we updated MD urban data in both MAST and the Watershed Model.</a:t>
            </a:r>
          </a:p>
          <a:p>
            <a:pPr lvl="1">
              <a:lnSpc>
                <a:spcPct val="115000"/>
              </a:lnSpc>
              <a:spcBef>
                <a:spcPts val="1000"/>
              </a:spcBef>
            </a:pPr>
            <a:r>
              <a:rPr lang="en-US" sz="7600" dirty="0" smtClean="0">
                <a:ea typeface="Calibri"/>
                <a:cs typeface="Times New Roman"/>
              </a:rPr>
              <a:t>There was an error in the Watershed Model that involved pulling data from a previously run scenario where BMPs were not specified. This led to the incorrect base loads that were initially used in MAST/CAST/VAST. </a:t>
            </a:r>
          </a:p>
          <a:p>
            <a:pPr lvl="1">
              <a:lnSpc>
                <a:spcPct val="115000"/>
              </a:lnSpc>
              <a:spcBef>
                <a:spcPts val="1000"/>
              </a:spcBef>
              <a:spcAft>
                <a:spcPts val="1000"/>
              </a:spcAft>
            </a:pPr>
            <a:r>
              <a:rPr lang="en-US" sz="7600" dirty="0" smtClean="0">
                <a:ea typeface="Calibri"/>
                <a:cs typeface="Times New Roman"/>
              </a:rPr>
              <a:t>The Watershed Model was changed so that groups of overlapping BMPs were better defined, preventing issues related to over-crediting certain BMPs. (This fix needs still to be implemented in Scenario Builder, but is controlled for in the WSM). </a:t>
            </a:r>
          </a:p>
        </p:txBody>
      </p:sp>
      <p:sp>
        <p:nvSpPr>
          <p:cNvPr id="4" name="Date Placeholder 3"/>
          <p:cNvSpPr>
            <a:spLocks noGrp="1"/>
          </p:cNvSpPr>
          <p:nvPr>
            <p:ph type="dt" sz="half" idx="10"/>
          </p:nvPr>
        </p:nvSpPr>
        <p:spPr>
          <a:xfrm>
            <a:off x="-12700" y="6584950"/>
            <a:ext cx="2133600" cy="365125"/>
          </a:xfrm>
        </p:spPr>
        <p:txBody>
          <a:bodyPr/>
          <a:lstStyle/>
          <a:p>
            <a:r>
              <a:rPr lang="en-US" smtClean="0"/>
              <a:t>12/13/2011</a:t>
            </a:r>
            <a:endParaRPr lang="en-US" dirty="0"/>
          </a:p>
        </p:txBody>
      </p:sp>
      <p:sp>
        <p:nvSpPr>
          <p:cNvPr id="5" name="Slide Number Placeholder 4"/>
          <p:cNvSpPr>
            <a:spLocks noGrp="1"/>
          </p:cNvSpPr>
          <p:nvPr>
            <p:ph type="sldNum" sz="quarter" idx="12"/>
          </p:nvPr>
        </p:nvSpPr>
        <p:spPr>
          <a:xfrm>
            <a:off x="7010400" y="6610350"/>
            <a:ext cx="2133600" cy="365125"/>
          </a:xfrm>
        </p:spPr>
        <p:txBody>
          <a:bodyPr/>
          <a:lstStyle/>
          <a:p>
            <a:fld id="{68C4B6EB-356C-4464-8E04-3C0086A8E6D7}"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Future Refinements</a:t>
            </a:r>
            <a:endParaRPr lang="en-US" dirty="0"/>
          </a:p>
        </p:txBody>
      </p:sp>
      <p:sp>
        <p:nvSpPr>
          <p:cNvPr id="3" name="Content Placeholder 2"/>
          <p:cNvSpPr>
            <a:spLocks noGrp="1"/>
          </p:cNvSpPr>
          <p:nvPr>
            <p:ph idx="1"/>
          </p:nvPr>
        </p:nvSpPr>
        <p:spPr>
          <a:xfrm>
            <a:off x="0" y="838200"/>
            <a:ext cx="9144000" cy="5486400"/>
          </a:xfrm>
        </p:spPr>
        <p:txBody>
          <a:bodyPr>
            <a:noAutofit/>
          </a:bodyPr>
          <a:lstStyle/>
          <a:p>
            <a:pPr>
              <a:spcBef>
                <a:spcPts val="1800"/>
              </a:spcBef>
            </a:pPr>
            <a:r>
              <a:rPr lang="en-US" sz="2400" dirty="0" smtClean="0"/>
              <a:t>Users input acres or percent implementation</a:t>
            </a:r>
          </a:p>
          <a:p>
            <a:pPr>
              <a:spcBef>
                <a:spcPts val="1800"/>
              </a:spcBef>
            </a:pPr>
            <a:r>
              <a:rPr lang="en-US" sz="2400" dirty="0" smtClean="0"/>
              <a:t>BMP costs</a:t>
            </a:r>
          </a:p>
          <a:p>
            <a:pPr>
              <a:spcBef>
                <a:spcPts val="1800"/>
              </a:spcBef>
            </a:pPr>
            <a:r>
              <a:rPr lang="en-US" sz="2400" dirty="0" smtClean="0"/>
              <a:t>Data Quality</a:t>
            </a:r>
          </a:p>
          <a:p>
            <a:pPr lvl="1">
              <a:spcBef>
                <a:spcPts val="600"/>
              </a:spcBef>
            </a:pPr>
            <a:r>
              <a:rPr lang="en-US" sz="2400" dirty="0" smtClean="0"/>
              <a:t>P on AFO/CFO</a:t>
            </a:r>
          </a:p>
          <a:p>
            <a:pPr lvl="1">
              <a:spcBef>
                <a:spcPts val="600"/>
              </a:spcBef>
            </a:pPr>
            <a:r>
              <a:rPr lang="en-US" sz="2400" dirty="0" smtClean="0"/>
              <a:t>Garret County Sediment delivery factor</a:t>
            </a:r>
          </a:p>
          <a:p>
            <a:pPr lvl="1">
              <a:spcBef>
                <a:spcPts val="600"/>
              </a:spcBef>
            </a:pPr>
            <a:r>
              <a:rPr lang="en-US" sz="2400" dirty="0" smtClean="0"/>
              <a:t>Improved estimation of animal BMPs</a:t>
            </a:r>
          </a:p>
          <a:p>
            <a:pPr lvl="1">
              <a:spcBef>
                <a:spcPts val="600"/>
              </a:spcBef>
            </a:pPr>
            <a:r>
              <a:rPr lang="en-US" sz="2400" dirty="0" smtClean="0"/>
              <a:t>Additional testing</a:t>
            </a:r>
          </a:p>
          <a:p>
            <a:pPr>
              <a:spcBef>
                <a:spcPts val="1800"/>
              </a:spcBef>
            </a:pPr>
            <a:r>
              <a:rPr lang="en-US" sz="2400" dirty="0" smtClean="0"/>
              <a:t>Speed—upgrade tool to accommodate increased usage, larger scenarios</a:t>
            </a:r>
          </a:p>
          <a:p>
            <a:pPr>
              <a:spcBef>
                <a:spcPts val="1800"/>
              </a:spcBef>
            </a:pPr>
            <a:r>
              <a:rPr lang="en-US" sz="2400" dirty="0" smtClean="0"/>
              <a:t>Show results as percent implementation, not just loads</a:t>
            </a:r>
          </a:p>
          <a:p>
            <a:pPr>
              <a:spcBef>
                <a:spcPts val="1800"/>
              </a:spcBef>
            </a:pPr>
            <a:r>
              <a:rPr lang="en-US" sz="2400" dirty="0" smtClean="0"/>
              <a:t>Continued technical support and updating documentation</a:t>
            </a:r>
            <a:endParaRPr lang="en-US" sz="2400" dirty="0"/>
          </a:p>
        </p:txBody>
      </p:sp>
      <p:sp>
        <p:nvSpPr>
          <p:cNvPr id="4" name="Date Placeholder 3"/>
          <p:cNvSpPr>
            <a:spLocks noGrp="1"/>
          </p:cNvSpPr>
          <p:nvPr>
            <p:ph type="dt" sz="half" idx="10"/>
          </p:nvPr>
        </p:nvSpPr>
        <p:spPr/>
        <p:txBody>
          <a:bodyPr/>
          <a:lstStyle/>
          <a:p>
            <a:r>
              <a:rPr lang="en-US" smtClean="0"/>
              <a:t>12/13/2011</a:t>
            </a:r>
            <a:endParaRPr lang="en-US" dirty="0"/>
          </a:p>
        </p:txBody>
      </p:sp>
      <p:sp>
        <p:nvSpPr>
          <p:cNvPr id="5" name="Slide Number Placeholder 4"/>
          <p:cNvSpPr>
            <a:spLocks noGrp="1"/>
          </p:cNvSpPr>
          <p:nvPr>
            <p:ph type="sldNum" sz="quarter" idx="12"/>
          </p:nvPr>
        </p:nvSpPr>
        <p:spPr/>
        <p:txBody>
          <a:bodyPr/>
          <a:lstStyle/>
          <a:p>
            <a:fld id="{68C4B6EB-356C-4464-8E04-3C0086A8E6D7}"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0" y="838200"/>
            <a:ext cx="9144000" cy="3429000"/>
          </a:xfrm>
        </p:spPr>
        <p:txBody>
          <a:bodyPr/>
          <a:lstStyle/>
          <a:p>
            <a:pPr marL="457200" indent="0" algn="ctr" eaLnBrk="1" hangingPunct="1">
              <a:lnSpc>
                <a:spcPct val="100000"/>
              </a:lnSpc>
              <a:buFont typeface="Arial" charset="0"/>
              <a:buNone/>
            </a:pPr>
            <a:endParaRPr lang="en-US" dirty="0" smtClean="0"/>
          </a:p>
          <a:p>
            <a:pPr marL="457200" indent="0" algn="ctr" eaLnBrk="1" hangingPunct="1">
              <a:lnSpc>
                <a:spcPct val="100000"/>
              </a:lnSpc>
              <a:buFont typeface="Arial" charset="0"/>
              <a:buNone/>
            </a:pPr>
            <a:r>
              <a:rPr lang="en-US" dirty="0" smtClean="0"/>
              <a:t>Olivia H. Devereux</a:t>
            </a:r>
            <a:br>
              <a:rPr lang="en-US" dirty="0" smtClean="0"/>
            </a:br>
            <a:r>
              <a:rPr lang="en-US" dirty="0" smtClean="0"/>
              <a:t>Interstate Commission on the Potomac River Basin/ Potomac Valley Conservancy District</a:t>
            </a:r>
            <a:br>
              <a:rPr lang="en-US" dirty="0" smtClean="0"/>
            </a:br>
            <a:r>
              <a:rPr lang="en-US" dirty="0" smtClean="0"/>
              <a:t>301-274-8114</a:t>
            </a:r>
            <a:br>
              <a:rPr lang="en-US" dirty="0" smtClean="0"/>
            </a:br>
            <a:r>
              <a:rPr lang="en-US" dirty="0" smtClean="0"/>
              <a:t>odevereux@icprb.org</a:t>
            </a:r>
          </a:p>
        </p:txBody>
      </p:sp>
      <p:sp>
        <p:nvSpPr>
          <p:cNvPr id="4" name="Date Placeholder 3"/>
          <p:cNvSpPr>
            <a:spLocks noGrp="1"/>
          </p:cNvSpPr>
          <p:nvPr>
            <p:ph type="dt" sz="quarter" idx="10"/>
          </p:nvPr>
        </p:nvSpPr>
        <p:spPr/>
        <p:txBody>
          <a:bodyPr/>
          <a:lstStyle/>
          <a:p>
            <a:pPr>
              <a:defRPr/>
            </a:pPr>
            <a:r>
              <a:rPr lang="en-US" smtClean="0"/>
              <a:t>12/13/2011</a:t>
            </a:r>
            <a:endParaRPr lang="en-US" dirty="0"/>
          </a:p>
        </p:txBody>
      </p:sp>
      <p:sp>
        <p:nvSpPr>
          <p:cNvPr id="5" name="Slide Number Placeholder 4"/>
          <p:cNvSpPr>
            <a:spLocks noGrp="1"/>
          </p:cNvSpPr>
          <p:nvPr>
            <p:ph type="sldNum" sz="quarter" idx="12"/>
          </p:nvPr>
        </p:nvSpPr>
        <p:spPr/>
        <p:txBody>
          <a:bodyPr/>
          <a:lstStyle/>
          <a:p>
            <a:pPr>
              <a:defRPr/>
            </a:pPr>
            <a:fld id="{271B4C8A-B3BE-4E64-AA8B-2E3AFB834022}" type="slidenum">
              <a:rPr lang="en-US"/>
              <a:pPr>
                <a:defRPr/>
              </a:pPr>
              <a:t>17</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GOALS FOR CAST</a:t>
            </a:r>
            <a:endParaRPr lang="en-US" dirty="0"/>
          </a:p>
        </p:txBody>
      </p:sp>
      <p:sp>
        <p:nvSpPr>
          <p:cNvPr id="7" name="Content Placeholder 6"/>
          <p:cNvSpPr>
            <a:spLocks noGrp="1"/>
          </p:cNvSpPr>
          <p:nvPr>
            <p:ph idx="1"/>
          </p:nvPr>
        </p:nvSpPr>
        <p:spPr/>
        <p:txBody>
          <a:bodyPr/>
          <a:lstStyle/>
          <a:p>
            <a:pPr>
              <a:lnSpc>
                <a:spcPct val="100000"/>
              </a:lnSpc>
            </a:pPr>
            <a:r>
              <a:rPr lang="en-US" dirty="0" smtClean="0"/>
              <a:t>Provide a mechanism for the states to get input </a:t>
            </a:r>
            <a:r>
              <a:rPr lang="en-US" dirty="0" smtClean="0"/>
              <a:t>and commitment from multiple federal and local jurisdictions</a:t>
            </a:r>
          </a:p>
          <a:p>
            <a:endParaRPr lang="en-US" sz="1200" dirty="0" smtClean="0"/>
          </a:p>
          <a:p>
            <a:r>
              <a:rPr lang="en-US" dirty="0" smtClean="0"/>
              <a:t>Guarantee </a:t>
            </a:r>
            <a:r>
              <a:rPr lang="en-US" dirty="0" smtClean="0"/>
              <a:t>that calculations are consistent and replicable</a:t>
            </a:r>
          </a:p>
          <a:p>
            <a:pPr>
              <a:lnSpc>
                <a:spcPct val="100000"/>
              </a:lnSpc>
            </a:pPr>
            <a:endParaRPr lang="en-US" sz="1200" dirty="0" smtClean="0"/>
          </a:p>
          <a:p>
            <a:pPr>
              <a:lnSpc>
                <a:spcPct val="100000"/>
              </a:lnSpc>
            </a:pPr>
            <a:r>
              <a:rPr lang="en-US" dirty="0" smtClean="0"/>
              <a:t>Create </a:t>
            </a:r>
            <a:r>
              <a:rPr lang="en-US" dirty="0" smtClean="0"/>
              <a:t>transparency</a:t>
            </a:r>
          </a:p>
          <a:p>
            <a:pPr>
              <a:lnSpc>
                <a:spcPct val="100000"/>
              </a:lnSpc>
            </a:pPr>
            <a:endParaRPr lang="en-US" sz="1200" dirty="0" smtClean="0"/>
          </a:p>
          <a:p>
            <a:pPr>
              <a:lnSpc>
                <a:spcPct val="100000"/>
              </a:lnSpc>
            </a:pPr>
            <a:r>
              <a:rPr lang="en-US" dirty="0" smtClean="0"/>
              <a:t>Integrate data in a uniform format for WIP and Milestones</a:t>
            </a:r>
          </a:p>
        </p:txBody>
      </p:sp>
      <p:sp>
        <p:nvSpPr>
          <p:cNvPr id="5" name="Slide Number Placeholder 4"/>
          <p:cNvSpPr>
            <a:spLocks noGrp="1"/>
          </p:cNvSpPr>
          <p:nvPr>
            <p:ph type="sldNum" sz="quarter" idx="12"/>
          </p:nvPr>
        </p:nvSpPr>
        <p:spPr/>
        <p:txBody>
          <a:bodyPr/>
          <a:lstStyle/>
          <a:p>
            <a:fld id="{C70E6FAC-011E-4ED9-9E1F-E853FB824285}" type="slidenum">
              <a:rPr lang="en-US" smtClean="0"/>
              <a:pPr/>
              <a:t>2</a:t>
            </a:fld>
            <a:endParaRPr lang="en-US" dirty="0"/>
          </a:p>
        </p:txBody>
      </p:sp>
      <p:sp>
        <p:nvSpPr>
          <p:cNvPr id="8" name="Date Placeholder 7"/>
          <p:cNvSpPr>
            <a:spLocks noGrp="1"/>
          </p:cNvSpPr>
          <p:nvPr>
            <p:ph type="dt" sz="half" idx="10"/>
          </p:nvPr>
        </p:nvSpPr>
        <p:spPr/>
        <p:txBody>
          <a:bodyPr/>
          <a:lstStyle/>
          <a:p>
            <a:r>
              <a:rPr lang="en-US" smtClean="0"/>
              <a:t>12/13/2011</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INITIATION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Maryland Department of the Environment requested that </a:t>
            </a:r>
            <a:r>
              <a:rPr lang="en-US" dirty="0" smtClean="0"/>
              <a:t>ICPRB develop </a:t>
            </a:r>
            <a:r>
              <a:rPr lang="en-US" dirty="0" smtClean="0"/>
              <a:t>MAST to facilitate their WIP 2 process</a:t>
            </a:r>
          </a:p>
          <a:p>
            <a:pPr lvl="1"/>
            <a:r>
              <a:rPr lang="en-US" dirty="0" smtClean="0"/>
              <a:t>CBRAP and MD General Funds</a:t>
            </a:r>
          </a:p>
          <a:p>
            <a:pPr lvl="1"/>
            <a:endParaRPr lang="en-US" dirty="0" smtClean="0"/>
          </a:p>
          <a:p>
            <a:r>
              <a:rPr lang="en-US" dirty="0" smtClean="0"/>
              <a:t>Virginia Department of Conservation and Recreation asked that </a:t>
            </a:r>
            <a:r>
              <a:rPr lang="en-US" dirty="0" smtClean="0"/>
              <a:t>ICPRB customize MAST </a:t>
            </a:r>
            <a:r>
              <a:rPr lang="en-US" dirty="0" smtClean="0"/>
              <a:t>to meet Virginia’s </a:t>
            </a:r>
            <a:r>
              <a:rPr lang="en-US" dirty="0" smtClean="0"/>
              <a:t>needs (VAST).</a:t>
            </a:r>
            <a:endParaRPr lang="en-US" dirty="0" smtClean="0"/>
          </a:p>
          <a:p>
            <a:pPr>
              <a:buNone/>
            </a:pPr>
            <a:endParaRPr lang="en-US" dirty="0" smtClean="0"/>
          </a:p>
          <a:p>
            <a:r>
              <a:rPr lang="en-US" dirty="0" smtClean="0"/>
              <a:t>Chesapeake Bay Program requested that </a:t>
            </a:r>
            <a:r>
              <a:rPr lang="en-US" dirty="0" smtClean="0"/>
              <a:t>ICPRB develop CAST to apply MAST to the entire watershed.</a:t>
            </a:r>
            <a:endParaRPr lang="en-US" dirty="0" smtClean="0"/>
          </a:p>
          <a:p>
            <a:pPr lvl="1"/>
            <a:r>
              <a:rPr lang="en-US" dirty="0" smtClean="0"/>
              <a:t>CBRAP funding to MD was </a:t>
            </a:r>
            <a:r>
              <a:rPr lang="en-US" dirty="0" smtClean="0"/>
              <a:t>expanded</a:t>
            </a:r>
          </a:p>
          <a:p>
            <a:pPr lvl="1"/>
            <a:r>
              <a:rPr lang="en-US" dirty="0" smtClean="0"/>
              <a:t>Tetra Tech hired ICPRB to perform training</a:t>
            </a:r>
            <a:endParaRPr lang="en-US" dirty="0" smtClean="0"/>
          </a:p>
        </p:txBody>
      </p:sp>
      <p:sp>
        <p:nvSpPr>
          <p:cNvPr id="4" name="Date Placeholder 3"/>
          <p:cNvSpPr>
            <a:spLocks noGrp="1"/>
          </p:cNvSpPr>
          <p:nvPr>
            <p:ph type="dt" sz="half" idx="10"/>
          </p:nvPr>
        </p:nvSpPr>
        <p:spPr/>
        <p:txBody>
          <a:bodyPr/>
          <a:lstStyle/>
          <a:p>
            <a:r>
              <a:rPr lang="en-US" smtClean="0"/>
              <a:t>12/13/2011</a:t>
            </a:r>
            <a:endParaRPr lang="en-US" dirty="0"/>
          </a:p>
        </p:txBody>
      </p:sp>
      <p:sp>
        <p:nvSpPr>
          <p:cNvPr id="5" name="Slide Number Placeholder 4"/>
          <p:cNvSpPr>
            <a:spLocks noGrp="1"/>
          </p:cNvSpPr>
          <p:nvPr>
            <p:ph type="sldNum" sz="quarter" idx="12"/>
          </p:nvPr>
        </p:nvSpPr>
        <p:spPr/>
        <p:txBody>
          <a:bodyPr/>
          <a:lstStyle/>
          <a:p>
            <a:fld id="{68C4B6EB-356C-4464-8E04-3C0086A8E6D7}"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 FEATURES</a:t>
            </a:r>
            <a:endParaRPr lang="en-US" dirty="0"/>
          </a:p>
        </p:txBody>
      </p:sp>
      <p:sp>
        <p:nvSpPr>
          <p:cNvPr id="3" name="Content Placeholder 2"/>
          <p:cNvSpPr>
            <a:spLocks noGrp="1"/>
          </p:cNvSpPr>
          <p:nvPr>
            <p:ph idx="1"/>
          </p:nvPr>
        </p:nvSpPr>
        <p:spPr>
          <a:xfrm>
            <a:off x="152400" y="1295400"/>
            <a:ext cx="8991600" cy="5029200"/>
          </a:xfrm>
        </p:spPr>
        <p:txBody>
          <a:bodyPr>
            <a:normAutofit/>
          </a:bodyPr>
          <a:lstStyle/>
          <a:p>
            <a:r>
              <a:rPr lang="en-US" dirty="0" smtClean="0"/>
              <a:t>Consistent with EPA Phase 5.3.2 and WIP Phase II</a:t>
            </a:r>
          </a:p>
          <a:p>
            <a:endParaRPr lang="en-US" dirty="0" smtClean="0"/>
          </a:p>
          <a:p>
            <a:r>
              <a:rPr lang="en-US" dirty="0" smtClean="0"/>
              <a:t>Consistent process for WIP teams</a:t>
            </a:r>
          </a:p>
          <a:p>
            <a:endParaRPr lang="en-US" dirty="0" smtClean="0"/>
          </a:p>
          <a:p>
            <a:r>
              <a:rPr lang="en-US" dirty="0" smtClean="0"/>
              <a:t>Approved and interim BMPs</a:t>
            </a:r>
          </a:p>
          <a:p>
            <a:endParaRPr lang="en-US" dirty="0" smtClean="0"/>
          </a:p>
          <a:p>
            <a:r>
              <a:rPr lang="en-US" dirty="0" smtClean="0"/>
              <a:t>Consistent input scale</a:t>
            </a:r>
          </a:p>
          <a:p>
            <a:endParaRPr lang="en-US" dirty="0"/>
          </a:p>
        </p:txBody>
      </p:sp>
      <p:sp>
        <p:nvSpPr>
          <p:cNvPr id="4" name="Date Placeholder 3"/>
          <p:cNvSpPr>
            <a:spLocks noGrp="1"/>
          </p:cNvSpPr>
          <p:nvPr>
            <p:ph type="dt" sz="half" idx="10"/>
          </p:nvPr>
        </p:nvSpPr>
        <p:spPr/>
        <p:txBody>
          <a:bodyPr/>
          <a:lstStyle/>
          <a:p>
            <a:r>
              <a:rPr lang="en-US" smtClean="0"/>
              <a:t>12/13/2011</a:t>
            </a:r>
            <a:endParaRPr lang="en-US" dirty="0"/>
          </a:p>
        </p:txBody>
      </p:sp>
      <p:sp>
        <p:nvSpPr>
          <p:cNvPr id="5" name="Slide Number Placeholder 4"/>
          <p:cNvSpPr>
            <a:spLocks noGrp="1"/>
          </p:cNvSpPr>
          <p:nvPr>
            <p:ph type="sldNum" sz="quarter" idx="12"/>
          </p:nvPr>
        </p:nvSpPr>
        <p:spPr/>
        <p:txBody>
          <a:bodyPr/>
          <a:lstStyle/>
          <a:p>
            <a:fld id="{68C4B6EB-356C-4464-8E04-3C0086A8E6D7}"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2"/>
          <p:cNvSpPr>
            <a:spLocks noGrp="1"/>
          </p:cNvSpPr>
          <p:nvPr>
            <p:ph idx="1"/>
          </p:nvPr>
        </p:nvSpPr>
        <p:spPr>
          <a:xfrm>
            <a:off x="0" y="3886200"/>
            <a:ext cx="9144000" cy="2971800"/>
          </a:xfrm>
        </p:spPr>
        <p:txBody>
          <a:bodyPr>
            <a:normAutofit/>
          </a:bodyPr>
          <a:lstStyle/>
          <a:p>
            <a:pPr>
              <a:spcBef>
                <a:spcPts val="1200"/>
              </a:spcBef>
            </a:pPr>
            <a:r>
              <a:rPr lang="en-US" dirty="0" smtClean="0"/>
              <a:t>Facilitate an adaptive process, scenario development is iterative</a:t>
            </a:r>
          </a:p>
          <a:p>
            <a:pPr eaLnBrk="1" hangingPunct="1">
              <a:spcBef>
                <a:spcPts val="1200"/>
              </a:spcBef>
            </a:pPr>
            <a:r>
              <a:rPr lang="en-US" dirty="0" smtClean="0"/>
              <a:t>Serve as a data management system</a:t>
            </a:r>
          </a:p>
          <a:p>
            <a:pPr eaLnBrk="1" hangingPunct="1">
              <a:spcBef>
                <a:spcPts val="1200"/>
              </a:spcBef>
            </a:pPr>
            <a:r>
              <a:rPr lang="en-US" dirty="0" smtClean="0"/>
              <a:t>Facilitate stakeholder involvement, show implications of decisions</a:t>
            </a:r>
          </a:p>
        </p:txBody>
      </p:sp>
      <p:sp>
        <p:nvSpPr>
          <p:cNvPr id="4" name="Date Placeholder 3"/>
          <p:cNvSpPr>
            <a:spLocks noGrp="1"/>
          </p:cNvSpPr>
          <p:nvPr>
            <p:ph type="dt" sz="quarter" idx="10"/>
          </p:nvPr>
        </p:nvSpPr>
        <p:spPr/>
        <p:txBody>
          <a:bodyPr/>
          <a:lstStyle/>
          <a:p>
            <a:pPr>
              <a:defRPr/>
            </a:pPr>
            <a:r>
              <a:rPr lang="en-US" smtClean="0"/>
              <a:t>12/13/2011</a:t>
            </a:r>
            <a:endParaRPr lang="en-US" dirty="0"/>
          </a:p>
        </p:txBody>
      </p:sp>
      <p:sp>
        <p:nvSpPr>
          <p:cNvPr id="5" name="Slide Number Placeholder 4"/>
          <p:cNvSpPr>
            <a:spLocks noGrp="1"/>
          </p:cNvSpPr>
          <p:nvPr>
            <p:ph type="sldNum" sz="quarter" idx="12"/>
          </p:nvPr>
        </p:nvSpPr>
        <p:spPr/>
        <p:txBody>
          <a:bodyPr/>
          <a:lstStyle/>
          <a:p>
            <a:pPr>
              <a:defRPr/>
            </a:pPr>
            <a:fld id="{94209D00-6F50-4D0C-B827-4CD1B9BE9AB5}" type="slidenum">
              <a:rPr lang="en-US"/>
              <a:pPr>
                <a:defRPr/>
              </a:pPr>
              <a:t>5</a:t>
            </a:fld>
            <a:endParaRPr lang="en-US" dirty="0"/>
          </a:p>
        </p:txBody>
      </p:sp>
      <p:grpSp>
        <p:nvGrpSpPr>
          <p:cNvPr id="2" name="Group 5"/>
          <p:cNvGrpSpPr>
            <a:grpSpLocks/>
          </p:cNvGrpSpPr>
          <p:nvPr/>
        </p:nvGrpSpPr>
        <p:grpSpPr bwMode="auto">
          <a:xfrm>
            <a:off x="0" y="88900"/>
            <a:ext cx="8534400" cy="3838575"/>
            <a:chOff x="1254382" y="1574800"/>
            <a:chExt cx="6282779" cy="3839150"/>
          </a:xfrm>
        </p:grpSpPr>
        <p:sp>
          <p:nvSpPr>
            <p:cNvPr id="7" name="Text Box 9"/>
            <p:cNvSpPr txBox="1">
              <a:spLocks noChangeArrowheads="1"/>
            </p:cNvSpPr>
            <p:nvPr/>
          </p:nvSpPr>
          <p:spPr bwMode="auto">
            <a:xfrm>
              <a:off x="3802086" y="4829662"/>
              <a:ext cx="1498237" cy="584288"/>
            </a:xfrm>
            <a:prstGeom prst="rect">
              <a:avLst/>
            </a:prstGeom>
            <a:noFill/>
            <a:ln w="9525">
              <a:noFill/>
              <a:miter lim="800000"/>
              <a:headEnd/>
              <a:tailEnd/>
            </a:ln>
            <a:effectLst/>
          </p:spPr>
          <p:txBody>
            <a:bodyPr>
              <a:spAutoFit/>
            </a:bodyPr>
            <a:lstStyle/>
            <a:p>
              <a:pPr algn="ctr" eaLnBrk="0" hangingPunct="0">
                <a:defRPr/>
              </a:pPr>
              <a:r>
                <a:rPr lang="en-US" sz="3200" dirty="0">
                  <a:latin typeface="+mn-lt"/>
                </a:rPr>
                <a:t>Tracking</a:t>
              </a:r>
            </a:p>
          </p:txBody>
        </p:sp>
        <p:sp>
          <p:nvSpPr>
            <p:cNvPr id="8" name="AutoShape 10"/>
            <p:cNvSpPr>
              <a:spLocks noChangeArrowheads="1"/>
            </p:cNvSpPr>
            <p:nvPr/>
          </p:nvSpPr>
          <p:spPr bwMode="auto">
            <a:xfrm rot="2731830">
              <a:off x="4945834" y="2496473"/>
              <a:ext cx="1508351" cy="376312"/>
            </a:xfrm>
            <a:prstGeom prst="rightArrow">
              <a:avLst>
                <a:gd name="adj1" fmla="val 50000"/>
                <a:gd name="adj2" fmla="val 79958"/>
              </a:avLst>
            </a:prstGeom>
            <a:solidFill>
              <a:srgbClr val="339966"/>
            </a:solidFill>
            <a:ln w="9525">
              <a:solidFill>
                <a:schemeClr val="tx1"/>
              </a:solidFill>
              <a:miter lim="800000"/>
              <a:headEnd/>
              <a:tailEnd/>
            </a:ln>
            <a:effectLst/>
          </p:spPr>
          <p:txBody>
            <a:bodyPr wrap="none" anchor="ctr"/>
            <a:lstStyle/>
            <a:p>
              <a:pPr>
                <a:spcBef>
                  <a:spcPct val="50000"/>
                </a:spcBef>
                <a:buFontTx/>
                <a:buChar char="•"/>
                <a:defRPr/>
              </a:pPr>
              <a:endParaRPr lang="en-US" sz="3200" b="1" dirty="0">
                <a:latin typeface="+mn-lt"/>
              </a:endParaRPr>
            </a:p>
          </p:txBody>
        </p:sp>
        <p:sp>
          <p:nvSpPr>
            <p:cNvPr id="9" name="AutoShape 11"/>
            <p:cNvSpPr>
              <a:spLocks noChangeArrowheads="1"/>
            </p:cNvSpPr>
            <p:nvPr/>
          </p:nvSpPr>
          <p:spPr bwMode="auto">
            <a:xfrm rot="7909601">
              <a:off x="4858602" y="4303165"/>
              <a:ext cx="1505175" cy="402023"/>
            </a:xfrm>
            <a:prstGeom prst="rightArrow">
              <a:avLst>
                <a:gd name="adj1" fmla="val 50000"/>
                <a:gd name="adj2" fmla="val 70059"/>
              </a:avLst>
            </a:prstGeom>
            <a:solidFill>
              <a:srgbClr val="339966"/>
            </a:solidFill>
            <a:ln w="9525">
              <a:solidFill>
                <a:schemeClr val="tx1"/>
              </a:solidFill>
              <a:miter lim="800000"/>
              <a:headEnd/>
              <a:tailEnd/>
            </a:ln>
            <a:effectLst/>
          </p:spPr>
          <p:txBody>
            <a:bodyPr wrap="none" anchor="ctr"/>
            <a:lstStyle/>
            <a:p>
              <a:pPr>
                <a:spcBef>
                  <a:spcPct val="50000"/>
                </a:spcBef>
                <a:buFontTx/>
                <a:buChar char="•"/>
                <a:defRPr/>
              </a:pPr>
              <a:endParaRPr lang="en-US" sz="3200" b="1" dirty="0">
                <a:latin typeface="+mn-lt"/>
              </a:endParaRPr>
            </a:p>
          </p:txBody>
        </p:sp>
        <p:sp>
          <p:nvSpPr>
            <p:cNvPr id="10" name="AutoShape 12"/>
            <p:cNvSpPr>
              <a:spLocks noChangeArrowheads="1"/>
            </p:cNvSpPr>
            <p:nvPr/>
          </p:nvSpPr>
          <p:spPr bwMode="auto">
            <a:xfrm rot="13316766">
              <a:off x="2871824" y="4358105"/>
              <a:ext cx="1079853" cy="555708"/>
            </a:xfrm>
            <a:prstGeom prst="rightArrow">
              <a:avLst>
                <a:gd name="adj1" fmla="val 50000"/>
                <a:gd name="adj2" fmla="val 64639"/>
              </a:avLst>
            </a:prstGeom>
            <a:solidFill>
              <a:srgbClr val="339966"/>
            </a:solidFill>
            <a:ln w="9525">
              <a:solidFill>
                <a:schemeClr val="tx1"/>
              </a:solidFill>
              <a:miter lim="800000"/>
              <a:headEnd/>
              <a:tailEnd/>
            </a:ln>
            <a:effectLst/>
          </p:spPr>
          <p:txBody>
            <a:bodyPr wrap="none" anchor="ctr"/>
            <a:lstStyle/>
            <a:p>
              <a:pPr>
                <a:spcBef>
                  <a:spcPct val="50000"/>
                </a:spcBef>
                <a:buFontTx/>
                <a:buChar char="•"/>
                <a:defRPr/>
              </a:pPr>
              <a:endParaRPr lang="en-US" sz="3200" b="1" dirty="0">
                <a:latin typeface="+mn-lt"/>
              </a:endParaRPr>
            </a:p>
          </p:txBody>
        </p:sp>
        <p:sp>
          <p:nvSpPr>
            <p:cNvPr id="11" name="Text Box 13"/>
            <p:cNvSpPr txBox="1">
              <a:spLocks noChangeArrowheads="1"/>
            </p:cNvSpPr>
            <p:nvPr/>
          </p:nvSpPr>
          <p:spPr bwMode="auto">
            <a:xfrm>
              <a:off x="3722617" y="1574800"/>
              <a:ext cx="1570695" cy="1138409"/>
            </a:xfrm>
            <a:prstGeom prst="rect">
              <a:avLst/>
            </a:prstGeom>
            <a:noFill/>
            <a:ln w="9525">
              <a:noFill/>
              <a:miter lim="800000"/>
              <a:headEnd/>
              <a:tailEnd/>
            </a:ln>
            <a:effectLst/>
          </p:spPr>
          <p:txBody>
            <a:bodyPr>
              <a:spAutoFit/>
            </a:bodyPr>
            <a:lstStyle/>
            <a:p>
              <a:pPr algn="ctr" eaLnBrk="0" hangingPunct="0">
                <a:defRPr/>
              </a:pPr>
              <a:r>
                <a:rPr lang="en-US" sz="3600" b="1" dirty="0" smtClean="0">
                  <a:latin typeface="+mn-lt"/>
                </a:rPr>
                <a:t>CAST</a:t>
              </a:r>
              <a:endParaRPr lang="en-US" sz="3600" b="1" dirty="0">
                <a:latin typeface="+mn-lt"/>
              </a:endParaRPr>
            </a:p>
            <a:p>
              <a:pPr algn="ctr" eaLnBrk="0" hangingPunct="0">
                <a:defRPr/>
              </a:pPr>
              <a:r>
                <a:rPr lang="en-US" sz="3200" b="1" dirty="0">
                  <a:latin typeface="+mn-lt"/>
                </a:rPr>
                <a:t>Planning</a:t>
              </a:r>
            </a:p>
          </p:txBody>
        </p:sp>
        <p:sp>
          <p:nvSpPr>
            <p:cNvPr id="12" name="Text Box 14"/>
            <p:cNvSpPr txBox="1">
              <a:spLocks noChangeArrowheads="1"/>
            </p:cNvSpPr>
            <p:nvPr/>
          </p:nvSpPr>
          <p:spPr bwMode="auto">
            <a:xfrm>
              <a:off x="5383299" y="3273679"/>
              <a:ext cx="2153862" cy="584288"/>
            </a:xfrm>
            <a:prstGeom prst="rect">
              <a:avLst/>
            </a:prstGeom>
            <a:noFill/>
            <a:ln w="9525">
              <a:noFill/>
              <a:miter lim="800000"/>
              <a:headEnd/>
              <a:tailEnd/>
            </a:ln>
            <a:effectLst/>
          </p:spPr>
          <p:txBody>
            <a:bodyPr>
              <a:spAutoFit/>
            </a:bodyPr>
            <a:lstStyle/>
            <a:p>
              <a:pPr algn="ctr" eaLnBrk="0" hangingPunct="0">
                <a:defRPr/>
              </a:pPr>
              <a:r>
                <a:rPr lang="en-US" sz="3200" dirty="0">
                  <a:latin typeface="+mn-lt"/>
                </a:rPr>
                <a:t>Implementation</a:t>
              </a:r>
            </a:p>
          </p:txBody>
        </p:sp>
        <p:sp>
          <p:nvSpPr>
            <p:cNvPr id="13" name="Text Box 15"/>
            <p:cNvSpPr txBox="1">
              <a:spLocks noChangeArrowheads="1"/>
            </p:cNvSpPr>
            <p:nvPr/>
          </p:nvSpPr>
          <p:spPr bwMode="auto">
            <a:xfrm>
              <a:off x="1254382" y="3052984"/>
              <a:ext cx="2580427" cy="1076486"/>
            </a:xfrm>
            <a:prstGeom prst="rect">
              <a:avLst/>
            </a:prstGeom>
            <a:noFill/>
            <a:ln w="9525">
              <a:noFill/>
              <a:miter lim="800000"/>
              <a:headEnd/>
              <a:tailEnd/>
            </a:ln>
            <a:effectLst/>
          </p:spPr>
          <p:txBody>
            <a:bodyPr>
              <a:spAutoFit/>
            </a:bodyPr>
            <a:lstStyle/>
            <a:p>
              <a:pPr algn="ctr" eaLnBrk="0" hangingPunct="0">
                <a:defRPr/>
              </a:pPr>
              <a:r>
                <a:rPr lang="en-US" sz="3200" dirty="0">
                  <a:latin typeface="+mn-lt"/>
                </a:rPr>
                <a:t>Reporting – Watershed Model</a:t>
              </a:r>
            </a:p>
          </p:txBody>
        </p:sp>
        <p:sp>
          <p:nvSpPr>
            <p:cNvPr id="14" name="AutoShape 16"/>
            <p:cNvSpPr>
              <a:spLocks noChangeArrowheads="1"/>
            </p:cNvSpPr>
            <p:nvPr/>
          </p:nvSpPr>
          <p:spPr bwMode="auto">
            <a:xfrm rot="18868213">
              <a:off x="2627234" y="2428993"/>
              <a:ext cx="1503587" cy="376312"/>
            </a:xfrm>
            <a:prstGeom prst="rightArrow">
              <a:avLst>
                <a:gd name="adj1" fmla="val 50000"/>
                <a:gd name="adj2" fmla="val 85865"/>
              </a:avLst>
            </a:prstGeom>
            <a:solidFill>
              <a:srgbClr val="339966"/>
            </a:solidFill>
            <a:ln w="9525">
              <a:solidFill>
                <a:schemeClr val="tx1"/>
              </a:solidFill>
              <a:miter lim="800000"/>
              <a:headEnd/>
              <a:tailEnd/>
            </a:ln>
            <a:effectLst/>
          </p:spPr>
          <p:txBody>
            <a:bodyPr wrap="none" anchor="ctr"/>
            <a:lstStyle/>
            <a:p>
              <a:pPr>
                <a:spcBef>
                  <a:spcPct val="50000"/>
                </a:spcBef>
                <a:buFontTx/>
                <a:buChar char="•"/>
                <a:defRPr/>
              </a:pPr>
              <a:endParaRPr lang="en-US" sz="3200" b="1" dirty="0">
                <a:latin typeface="+mn-lt"/>
              </a:endParaRPr>
            </a:p>
          </p:txBody>
        </p:sp>
        <p:sp>
          <p:nvSpPr>
            <p:cNvPr id="15" name="Text Box 17"/>
            <p:cNvSpPr txBox="1">
              <a:spLocks noChangeArrowheads="1"/>
            </p:cNvSpPr>
            <p:nvPr/>
          </p:nvSpPr>
          <p:spPr bwMode="auto">
            <a:xfrm>
              <a:off x="4059194" y="3010115"/>
              <a:ext cx="961817" cy="1076486"/>
            </a:xfrm>
            <a:prstGeom prst="rect">
              <a:avLst/>
            </a:prstGeom>
            <a:noFill/>
            <a:ln w="9525">
              <a:noFill/>
              <a:miter lim="800000"/>
              <a:headEnd/>
              <a:tailEnd/>
            </a:ln>
            <a:effectLst/>
          </p:spPr>
          <p:txBody>
            <a:bodyPr>
              <a:spAutoFit/>
            </a:bodyPr>
            <a:lstStyle/>
            <a:p>
              <a:pPr algn="ctr" eaLnBrk="0" hangingPunct="0">
                <a:defRPr/>
              </a:pPr>
              <a:r>
                <a:rPr lang="en-US" sz="3200" b="1" i="1" dirty="0">
                  <a:latin typeface="+mn-lt"/>
                </a:rPr>
                <a:t>2-Year</a:t>
              </a:r>
            </a:p>
            <a:p>
              <a:pPr algn="ctr" eaLnBrk="0" hangingPunct="0">
                <a:defRPr/>
              </a:pPr>
              <a:r>
                <a:rPr lang="en-US" sz="3200" b="1" i="1" dirty="0">
                  <a:latin typeface="+mn-lt"/>
                </a:rPr>
                <a:t>Cycle</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FOR </a:t>
            </a:r>
            <a:r>
              <a:rPr lang="en-US" dirty="0" smtClean="0"/>
              <a:t>JURISDICTIONS</a:t>
            </a:r>
            <a:endParaRPr lang="en-US" dirty="0"/>
          </a:p>
        </p:txBody>
      </p:sp>
      <p:sp>
        <p:nvSpPr>
          <p:cNvPr id="4" name="Date Placeholder 3"/>
          <p:cNvSpPr>
            <a:spLocks noGrp="1"/>
          </p:cNvSpPr>
          <p:nvPr>
            <p:ph type="dt" sz="half" idx="10"/>
          </p:nvPr>
        </p:nvSpPr>
        <p:spPr/>
        <p:txBody>
          <a:bodyPr/>
          <a:lstStyle/>
          <a:p>
            <a:r>
              <a:rPr lang="en-US" smtClean="0"/>
              <a:t>12/13/2011</a:t>
            </a:r>
            <a:endParaRPr lang="en-US" dirty="0"/>
          </a:p>
        </p:txBody>
      </p:sp>
      <p:sp>
        <p:nvSpPr>
          <p:cNvPr id="5" name="Slide Number Placeholder 4"/>
          <p:cNvSpPr>
            <a:spLocks noGrp="1"/>
          </p:cNvSpPr>
          <p:nvPr>
            <p:ph type="sldNum" sz="quarter" idx="12"/>
          </p:nvPr>
        </p:nvSpPr>
        <p:spPr/>
        <p:txBody>
          <a:bodyPr/>
          <a:lstStyle/>
          <a:p>
            <a:fld id="{CA6E7679-C409-4128-9282-30A930658D99}" type="slidenum">
              <a:rPr lang="en-US" smtClean="0"/>
              <a:pPr/>
              <a:t>6</a:t>
            </a:fld>
            <a:endParaRPr lang="en-US" dirty="0"/>
          </a:p>
        </p:txBody>
      </p:sp>
      <p:sp>
        <p:nvSpPr>
          <p:cNvPr id="6" name="Content Placeholder 2"/>
          <p:cNvSpPr txBox="1">
            <a:spLocks/>
          </p:cNvSpPr>
          <p:nvPr/>
        </p:nvSpPr>
        <p:spPr>
          <a:xfrm>
            <a:off x="0" y="838200"/>
            <a:ext cx="8839200" cy="5486400"/>
          </a:xfrm>
          <a:prstGeom prst="rect">
            <a:avLst/>
          </a:prstGeom>
        </p:spPr>
        <p:txBody>
          <a:bodyPr/>
          <a:lstStyle/>
          <a:p>
            <a:pPr marL="285750" indent="-285750">
              <a:spcBef>
                <a:spcPts val="1800"/>
              </a:spcBef>
              <a:buFont typeface="Arial" pitchFamily="34" charset="0"/>
              <a:buChar char="•"/>
              <a:defRPr/>
            </a:pPr>
            <a:r>
              <a:rPr lang="en-US" sz="3200" dirty="0" smtClean="0"/>
              <a:t>Builds load reduction strategies (by local area) </a:t>
            </a:r>
          </a:p>
          <a:p>
            <a:pPr marL="742950" lvl="1" indent="-285750">
              <a:spcBef>
                <a:spcPts val="600"/>
              </a:spcBef>
              <a:buFont typeface="Arial" pitchFamily="34" charset="0"/>
              <a:buChar char="•"/>
              <a:defRPr/>
            </a:pPr>
            <a:r>
              <a:rPr lang="en-US" sz="3200" dirty="0" smtClean="0"/>
              <a:t>Identifies the BMPs that give the greatest load reductions</a:t>
            </a:r>
          </a:p>
          <a:p>
            <a:pPr marL="742950" lvl="1" indent="-285750">
              <a:spcBef>
                <a:spcPts val="600"/>
              </a:spcBef>
              <a:buFont typeface="Arial" pitchFamily="34" charset="0"/>
              <a:buChar char="•"/>
              <a:defRPr/>
            </a:pPr>
            <a:r>
              <a:rPr lang="en-US" sz="3200" dirty="0" smtClean="0">
                <a:latin typeface="+mn-lt"/>
              </a:rPr>
              <a:t>Specifies the extent </a:t>
            </a:r>
            <a:r>
              <a:rPr lang="en-US" sz="3200" dirty="0" smtClean="0">
                <a:latin typeface="+mn-lt"/>
              </a:rPr>
              <a:t>these BMPs are to be implemented</a:t>
            </a:r>
          </a:p>
          <a:p>
            <a:pPr marL="285750" indent="-285750" fontAlgn="auto">
              <a:spcBef>
                <a:spcPts val="1800"/>
              </a:spcBef>
              <a:spcAft>
                <a:spcPts val="0"/>
              </a:spcAft>
              <a:buFont typeface="Arial" pitchFamily="34" charset="0"/>
              <a:buChar char="•"/>
              <a:defRPr/>
            </a:pPr>
            <a:r>
              <a:rPr lang="en-US" sz="3200" dirty="0" smtClean="0">
                <a:latin typeface="+mn-lt"/>
              </a:rPr>
              <a:t>Meets </a:t>
            </a:r>
            <a:r>
              <a:rPr lang="en-US" sz="3200" dirty="0" smtClean="0">
                <a:latin typeface="+mn-lt"/>
              </a:rPr>
              <a:t>the allocations</a:t>
            </a:r>
          </a:p>
          <a:p>
            <a:pPr marL="742950" lvl="1" indent="-285750">
              <a:spcBef>
                <a:spcPts val="600"/>
              </a:spcBef>
              <a:buFont typeface="Arial" pitchFamily="34" charset="0"/>
              <a:buChar char="•"/>
              <a:defRPr/>
            </a:pPr>
            <a:r>
              <a:rPr lang="en-US" sz="3200" dirty="0" smtClean="0"/>
              <a:t>Compares </a:t>
            </a:r>
            <a:r>
              <a:rPr lang="en-US" sz="3200" dirty="0" smtClean="0"/>
              <a:t>among scenarios</a:t>
            </a:r>
          </a:p>
          <a:p>
            <a:pPr marL="285750" indent="-285750">
              <a:spcBef>
                <a:spcPts val="1800"/>
              </a:spcBef>
              <a:buFont typeface="Arial" pitchFamily="34" charset="0"/>
              <a:buChar char="•"/>
              <a:defRPr/>
            </a:pPr>
            <a:r>
              <a:rPr lang="en-US" sz="3200" dirty="0" smtClean="0"/>
              <a:t>Produces </a:t>
            </a:r>
            <a:r>
              <a:rPr lang="en-US" sz="3200" dirty="0" smtClean="0"/>
              <a:t>CBP Scenario Builder m</a:t>
            </a:r>
            <a:r>
              <a:rPr lang="en-US" sz="3200" dirty="0" smtClean="0">
                <a:latin typeface="+mn-lt"/>
              </a:rPr>
              <a:t>odel inputs</a:t>
            </a:r>
          </a:p>
          <a:p>
            <a:pPr marL="285750" indent="-285750">
              <a:spcBef>
                <a:spcPts val="1800"/>
              </a:spcBef>
              <a:buFont typeface="Arial" pitchFamily="34" charset="0"/>
              <a:buChar char="•"/>
              <a:defRPr/>
            </a:pPr>
            <a:r>
              <a:rPr lang="en-US" sz="3200" dirty="0" smtClean="0"/>
              <a:t>Assesses WIPs </a:t>
            </a:r>
            <a:r>
              <a:rPr lang="en-US" sz="3200" dirty="0" smtClean="0"/>
              <a:t>and 2-Year Milestones</a:t>
            </a:r>
            <a:endParaRPr lang="en-US" sz="32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12/13/2011</a:t>
            </a:r>
            <a:endParaRPr lang="en-US" dirty="0"/>
          </a:p>
        </p:txBody>
      </p:sp>
      <p:sp>
        <p:nvSpPr>
          <p:cNvPr id="5" name="Slide Number Placeholder 4"/>
          <p:cNvSpPr>
            <a:spLocks noGrp="1"/>
          </p:cNvSpPr>
          <p:nvPr>
            <p:ph type="sldNum" sz="quarter" idx="12"/>
          </p:nvPr>
        </p:nvSpPr>
        <p:spPr/>
        <p:txBody>
          <a:bodyPr/>
          <a:lstStyle/>
          <a:p>
            <a:fld id="{68C4B6EB-356C-4464-8E04-3C0086A8E6D7}" type="slidenum">
              <a:rPr lang="en-US" smtClean="0"/>
              <a:pPr/>
              <a:t>7</a:t>
            </a:fld>
            <a:endParaRPr lang="en-US" dirty="0"/>
          </a:p>
        </p:txBody>
      </p:sp>
      <p:graphicFrame>
        <p:nvGraphicFramePr>
          <p:cNvPr id="6" name="Table 5"/>
          <p:cNvGraphicFramePr>
            <a:graphicFrameLocks noGrp="1"/>
          </p:cNvGraphicFramePr>
          <p:nvPr/>
        </p:nvGraphicFramePr>
        <p:xfrm>
          <a:off x="1676400" y="127000"/>
          <a:ext cx="5791200" cy="6534573"/>
        </p:xfrm>
        <a:graphic>
          <a:graphicData uri="http://schemas.openxmlformats.org/drawingml/2006/table">
            <a:tbl>
              <a:tblPr/>
              <a:tblGrid>
                <a:gridCol w="1930400"/>
                <a:gridCol w="2137229"/>
                <a:gridCol w="1723571"/>
              </a:tblGrid>
              <a:tr h="617013">
                <a:tc gridSpan="2">
                  <a:txBody>
                    <a:bodyPr/>
                    <a:lstStyle/>
                    <a:p>
                      <a:pPr marL="0" marR="0" algn="ctr">
                        <a:lnSpc>
                          <a:spcPct val="115000"/>
                        </a:lnSpc>
                        <a:spcBef>
                          <a:spcPts val="0"/>
                        </a:spcBef>
                        <a:spcAft>
                          <a:spcPts val="0"/>
                        </a:spcAft>
                      </a:pPr>
                      <a:r>
                        <a:rPr lang="en-US" sz="2800" dirty="0">
                          <a:solidFill>
                            <a:srgbClr val="FFFFFF"/>
                          </a:solidFill>
                          <a:latin typeface="Calibri"/>
                          <a:ea typeface="Calibri"/>
                          <a:cs typeface="Times New Roman"/>
                        </a:rPr>
                        <a:t>GROUP</a:t>
                      </a:r>
                      <a:endParaRPr lang="en-US" sz="2800" dirty="0">
                        <a:solidFill>
                          <a:srgbClr val="000000"/>
                        </a:solidFill>
                        <a:latin typeface="Calibri"/>
                        <a:ea typeface="Calibri"/>
                        <a:cs typeface="Times New Roman"/>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548DD4"/>
                    </a:solidFill>
                  </a:tcPr>
                </a:tc>
                <a:tc hMerge="1">
                  <a:txBody>
                    <a:bodyPr/>
                    <a:lstStyle/>
                    <a:p>
                      <a:endParaRPr lang="en-US"/>
                    </a:p>
                  </a:txBody>
                  <a:tcPr/>
                </a:tc>
                <a:tc>
                  <a:txBody>
                    <a:bodyPr/>
                    <a:lstStyle/>
                    <a:p>
                      <a:pPr marL="0" marR="0" algn="ctr">
                        <a:lnSpc>
                          <a:spcPct val="115000"/>
                        </a:lnSpc>
                        <a:spcBef>
                          <a:spcPts val="0"/>
                        </a:spcBef>
                        <a:spcAft>
                          <a:spcPts val="0"/>
                        </a:spcAft>
                      </a:pPr>
                      <a:r>
                        <a:rPr lang="en-US" sz="2800" dirty="0">
                          <a:solidFill>
                            <a:srgbClr val="FFFFFF"/>
                          </a:solidFill>
                          <a:latin typeface="Calibri"/>
                          <a:ea typeface="Calibri"/>
                          <a:cs typeface="Times New Roman"/>
                        </a:rPr>
                        <a:t>USERS</a:t>
                      </a:r>
                      <a:endParaRPr lang="en-US" sz="2800" dirty="0">
                        <a:solidFill>
                          <a:srgbClr val="000000"/>
                        </a:solidFill>
                        <a:latin typeface="Calibri"/>
                        <a:ea typeface="Calibri"/>
                        <a:cs typeface="Times New Roman"/>
                      </a:endParaRPr>
                    </a:p>
                  </a:txBody>
                  <a:tcPr marL="68580" marR="68580" marT="0" marB="0">
                    <a:lnL>
                      <a:noFill/>
                    </a:lnL>
                    <a:lnR>
                      <a:noFill/>
                    </a:lnR>
                    <a:lnT>
                      <a:noFill/>
                    </a:lnT>
                    <a:lnB w="19050" cap="flat" cmpd="sng" algn="ctr">
                      <a:solidFill>
                        <a:srgbClr val="FFFFFF"/>
                      </a:solidFill>
                      <a:prstDash val="solid"/>
                      <a:round/>
                      <a:headEnd type="none" w="med" len="med"/>
                      <a:tailEnd type="none" w="med" len="med"/>
                    </a:lnB>
                    <a:solidFill>
                      <a:srgbClr val="548DD4"/>
                    </a:solidFill>
                  </a:tcPr>
                </a:tc>
              </a:tr>
              <a:tr h="617013">
                <a:tc gridSpan="2">
                  <a:txBody>
                    <a:bodyPr/>
                    <a:lstStyle/>
                    <a:p>
                      <a:pPr marL="0" marR="0" algn="l">
                        <a:lnSpc>
                          <a:spcPct val="115000"/>
                        </a:lnSpc>
                        <a:spcBef>
                          <a:spcPts val="0"/>
                        </a:spcBef>
                        <a:spcAft>
                          <a:spcPts val="0"/>
                        </a:spcAft>
                      </a:pPr>
                      <a:r>
                        <a:rPr lang="en-US" sz="2800" dirty="0">
                          <a:solidFill>
                            <a:srgbClr val="000000"/>
                          </a:solidFill>
                          <a:latin typeface="Calibri"/>
                          <a:ea typeface="Calibri"/>
                          <a:cs typeface="Times New Roman"/>
                        </a:rPr>
                        <a:t>VAST</a:t>
                      </a: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c hMerge="1">
                  <a:txBody>
                    <a:bodyPr/>
                    <a:lstStyle/>
                    <a:p>
                      <a:endParaRPr lang="en-US" sz="2800" dirty="0">
                        <a:solidFill>
                          <a:srgbClr val="000000"/>
                        </a:solidFill>
                        <a:latin typeface="Calibri"/>
                      </a:endParaRPr>
                    </a:p>
                  </a:txBody>
                  <a:tcPr marL="68580" marR="6858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c>
                  <a:txBody>
                    <a:bodyPr/>
                    <a:lstStyle/>
                    <a:p>
                      <a:pPr marL="0" marR="0" algn="r">
                        <a:lnSpc>
                          <a:spcPct val="115000"/>
                        </a:lnSpc>
                        <a:spcBef>
                          <a:spcPts val="0"/>
                        </a:spcBef>
                        <a:spcAft>
                          <a:spcPts val="0"/>
                        </a:spcAft>
                      </a:pPr>
                      <a:r>
                        <a:rPr lang="en-US" sz="2800" dirty="0">
                          <a:solidFill>
                            <a:srgbClr val="000000"/>
                          </a:solidFill>
                          <a:latin typeface="Calibri"/>
                          <a:ea typeface="Calibri"/>
                          <a:cs typeface="Times New Roman"/>
                        </a:rPr>
                        <a:t>320</a:t>
                      </a:r>
                    </a:p>
                  </a:txBody>
                  <a:tcPr marL="73152" marR="18288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r>
              <a:tr h="617013">
                <a:tc gridSpan="2">
                  <a:txBody>
                    <a:bodyPr/>
                    <a:lstStyle/>
                    <a:p>
                      <a:pPr marL="0" marR="0" algn="l">
                        <a:lnSpc>
                          <a:spcPct val="115000"/>
                        </a:lnSpc>
                        <a:spcBef>
                          <a:spcPts val="0"/>
                        </a:spcBef>
                        <a:spcAft>
                          <a:spcPts val="0"/>
                        </a:spcAft>
                      </a:pPr>
                      <a:r>
                        <a:rPr lang="en-US" sz="2800" dirty="0">
                          <a:solidFill>
                            <a:srgbClr val="000000"/>
                          </a:solidFill>
                          <a:latin typeface="Calibri"/>
                          <a:ea typeface="Calibri"/>
                          <a:cs typeface="Times New Roman"/>
                        </a:rPr>
                        <a:t>MAST</a:t>
                      </a:r>
                    </a:p>
                  </a:txBody>
                  <a:tcPr marL="68580" marR="68580" marT="0" marB="0">
                    <a:lnL>
                      <a:noFill/>
                    </a:lnL>
                    <a:lnR>
                      <a:noFill/>
                    </a:lnR>
                    <a:lnT>
                      <a:noFill/>
                    </a:lnT>
                    <a:lnB>
                      <a:noFill/>
                    </a:lnB>
                    <a:solidFill>
                      <a:srgbClr val="EDF6F9"/>
                    </a:solidFill>
                  </a:tcPr>
                </a:tc>
                <a:tc hMerge="1">
                  <a:txBody>
                    <a:bodyPr/>
                    <a:lstStyle/>
                    <a:p>
                      <a:endParaRPr lang="en-US" sz="2800" dirty="0">
                        <a:solidFill>
                          <a:srgbClr val="000000"/>
                        </a:solidFill>
                        <a:latin typeface="Calibri"/>
                      </a:endParaRPr>
                    </a:p>
                  </a:txBody>
                  <a:tcPr marL="68580" marR="68580" marT="0" marB="0">
                    <a:lnL>
                      <a:noFill/>
                    </a:lnL>
                    <a:lnR>
                      <a:noFill/>
                    </a:lnR>
                    <a:lnT>
                      <a:noFill/>
                    </a:lnT>
                    <a:lnB>
                      <a:noFill/>
                    </a:lnB>
                    <a:solidFill>
                      <a:srgbClr val="EDF6F9"/>
                    </a:solidFill>
                  </a:tcPr>
                </a:tc>
                <a:tc>
                  <a:txBody>
                    <a:bodyPr/>
                    <a:lstStyle/>
                    <a:p>
                      <a:pPr marL="0" marR="0" algn="r">
                        <a:lnSpc>
                          <a:spcPct val="115000"/>
                        </a:lnSpc>
                        <a:spcBef>
                          <a:spcPts val="0"/>
                        </a:spcBef>
                        <a:spcAft>
                          <a:spcPts val="0"/>
                        </a:spcAft>
                      </a:pPr>
                      <a:r>
                        <a:rPr lang="en-US" sz="2800" dirty="0">
                          <a:solidFill>
                            <a:srgbClr val="000000"/>
                          </a:solidFill>
                          <a:latin typeface="Calibri"/>
                          <a:ea typeface="Calibri"/>
                          <a:cs typeface="Times New Roman"/>
                        </a:rPr>
                        <a:t>224</a:t>
                      </a:r>
                    </a:p>
                  </a:txBody>
                  <a:tcPr marL="73152" marR="182880" marT="0" marB="0">
                    <a:lnL>
                      <a:noFill/>
                    </a:lnL>
                    <a:lnR>
                      <a:noFill/>
                    </a:lnR>
                    <a:lnT>
                      <a:noFill/>
                    </a:lnT>
                    <a:lnB>
                      <a:noFill/>
                    </a:lnB>
                    <a:solidFill>
                      <a:srgbClr val="EDF6F9"/>
                    </a:solidFill>
                  </a:tcPr>
                </a:tc>
              </a:tr>
              <a:tr h="617013">
                <a:tc>
                  <a:txBody>
                    <a:bodyPr/>
                    <a:lstStyle/>
                    <a:p>
                      <a:pPr marL="0" marR="0">
                        <a:lnSpc>
                          <a:spcPct val="115000"/>
                        </a:lnSpc>
                        <a:spcBef>
                          <a:spcPts val="0"/>
                        </a:spcBef>
                        <a:spcAft>
                          <a:spcPts val="0"/>
                        </a:spcAft>
                      </a:pPr>
                      <a:r>
                        <a:rPr lang="en-US" sz="2800" dirty="0">
                          <a:solidFill>
                            <a:srgbClr val="000000"/>
                          </a:solidFill>
                          <a:latin typeface="Calibri"/>
                          <a:ea typeface="Calibri"/>
                          <a:cs typeface="Times New Roman"/>
                        </a:rPr>
                        <a:t>CAST:</a:t>
                      </a:r>
                    </a:p>
                  </a:txBody>
                  <a:tcPr marL="68580" marR="6858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2800" dirty="0">
                          <a:solidFill>
                            <a:srgbClr val="000000"/>
                          </a:solidFill>
                          <a:latin typeface="Calibri"/>
                          <a:ea typeface="Calibri"/>
                          <a:cs typeface="Times New Roman"/>
                        </a:rPr>
                        <a:t>Virginia</a:t>
                      </a:r>
                    </a:p>
                  </a:txBody>
                  <a:tcPr marL="68580" marR="68580" marT="0" marB="0">
                    <a:lnL>
                      <a:noFill/>
                    </a:lnL>
                    <a:lnR>
                      <a:noFill/>
                    </a:lnR>
                    <a:lnT>
                      <a:noFill/>
                    </a:lnT>
                    <a:lnB>
                      <a:noFill/>
                    </a:lnB>
                    <a:solidFill>
                      <a:srgbClr val="DAEEF3"/>
                    </a:solidFill>
                  </a:tcPr>
                </a:tc>
                <a:tc>
                  <a:txBody>
                    <a:bodyPr/>
                    <a:lstStyle/>
                    <a:p>
                      <a:pPr marL="0" marR="0" algn="r">
                        <a:lnSpc>
                          <a:spcPct val="115000"/>
                        </a:lnSpc>
                        <a:spcBef>
                          <a:spcPts val="0"/>
                        </a:spcBef>
                        <a:spcAft>
                          <a:spcPts val="0"/>
                        </a:spcAft>
                      </a:pPr>
                      <a:r>
                        <a:rPr lang="en-US" sz="2800" dirty="0">
                          <a:solidFill>
                            <a:srgbClr val="000000"/>
                          </a:solidFill>
                          <a:latin typeface="Calibri"/>
                          <a:ea typeface="Calibri"/>
                          <a:cs typeface="Times New Roman"/>
                        </a:rPr>
                        <a:t>77</a:t>
                      </a:r>
                    </a:p>
                  </a:txBody>
                  <a:tcPr marL="73152" marR="182880" marT="0" marB="0">
                    <a:lnL>
                      <a:noFill/>
                    </a:lnL>
                    <a:lnR>
                      <a:noFill/>
                    </a:lnR>
                    <a:lnT>
                      <a:noFill/>
                    </a:lnT>
                    <a:lnB>
                      <a:noFill/>
                    </a:lnB>
                    <a:solidFill>
                      <a:srgbClr val="DAEEF3"/>
                    </a:solidFill>
                  </a:tcPr>
                </a:tc>
              </a:tr>
              <a:tr h="617013">
                <a:tc>
                  <a:txBody>
                    <a:bodyPr/>
                    <a:lstStyle/>
                    <a:p>
                      <a:pPr marL="0" marR="0">
                        <a:lnSpc>
                          <a:spcPct val="115000"/>
                        </a:lnSpc>
                        <a:spcBef>
                          <a:spcPts val="0"/>
                        </a:spcBef>
                        <a:spcAft>
                          <a:spcPts val="0"/>
                        </a:spcAft>
                      </a:pPr>
                      <a:endParaRPr lang="en-US" sz="2800" dirty="0">
                        <a:solidFill>
                          <a:srgbClr val="000000"/>
                        </a:solidFill>
                        <a:latin typeface="Calibri"/>
                        <a:ea typeface="Calibri"/>
                        <a:cs typeface="Times New Roman"/>
                      </a:endParaRPr>
                    </a:p>
                  </a:txBody>
                  <a:tcPr marL="68580" marR="6858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2800" dirty="0">
                          <a:solidFill>
                            <a:srgbClr val="000000"/>
                          </a:solidFill>
                          <a:latin typeface="Calibri"/>
                          <a:ea typeface="Calibri"/>
                          <a:cs typeface="Times New Roman"/>
                        </a:rPr>
                        <a:t>West Virginia</a:t>
                      </a:r>
                    </a:p>
                  </a:txBody>
                  <a:tcPr marL="68580" marR="68580" marT="0" marB="0">
                    <a:lnL>
                      <a:noFill/>
                    </a:lnL>
                    <a:lnR>
                      <a:noFill/>
                    </a:lnR>
                    <a:lnT>
                      <a:noFill/>
                    </a:lnT>
                    <a:lnB>
                      <a:noFill/>
                    </a:lnB>
                    <a:solidFill>
                      <a:srgbClr val="EDF6F9"/>
                    </a:solidFill>
                  </a:tcPr>
                </a:tc>
                <a:tc>
                  <a:txBody>
                    <a:bodyPr/>
                    <a:lstStyle/>
                    <a:p>
                      <a:pPr marL="0" marR="0" algn="r">
                        <a:lnSpc>
                          <a:spcPct val="115000"/>
                        </a:lnSpc>
                        <a:spcBef>
                          <a:spcPts val="0"/>
                        </a:spcBef>
                        <a:spcAft>
                          <a:spcPts val="0"/>
                        </a:spcAft>
                      </a:pPr>
                      <a:r>
                        <a:rPr lang="en-US" sz="2800" dirty="0">
                          <a:solidFill>
                            <a:srgbClr val="000000"/>
                          </a:solidFill>
                          <a:latin typeface="Calibri"/>
                          <a:ea typeface="Calibri"/>
                          <a:cs typeface="Times New Roman"/>
                        </a:rPr>
                        <a:t>67</a:t>
                      </a:r>
                    </a:p>
                  </a:txBody>
                  <a:tcPr marL="73152" marR="182880" marT="0" marB="0">
                    <a:lnL>
                      <a:noFill/>
                    </a:lnL>
                    <a:lnR>
                      <a:noFill/>
                    </a:lnR>
                    <a:lnT>
                      <a:noFill/>
                    </a:lnT>
                    <a:lnB>
                      <a:noFill/>
                    </a:lnB>
                    <a:solidFill>
                      <a:srgbClr val="EDF6F9"/>
                    </a:solidFill>
                  </a:tcPr>
                </a:tc>
              </a:tr>
              <a:tr h="617013">
                <a:tc>
                  <a:txBody>
                    <a:bodyPr/>
                    <a:lstStyle/>
                    <a:p>
                      <a:pPr marL="0" marR="0">
                        <a:lnSpc>
                          <a:spcPct val="115000"/>
                        </a:lnSpc>
                        <a:spcBef>
                          <a:spcPts val="0"/>
                        </a:spcBef>
                        <a:spcAft>
                          <a:spcPts val="0"/>
                        </a:spcAft>
                      </a:pPr>
                      <a:endParaRPr lang="en-US" sz="2800" dirty="0">
                        <a:solidFill>
                          <a:srgbClr val="000000"/>
                        </a:solidFill>
                        <a:latin typeface="Calibri"/>
                        <a:ea typeface="Calibri"/>
                        <a:cs typeface="Times New Roman"/>
                      </a:endParaRPr>
                    </a:p>
                  </a:txBody>
                  <a:tcPr marL="68580" marR="6858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2800" dirty="0">
                          <a:solidFill>
                            <a:srgbClr val="000000"/>
                          </a:solidFill>
                          <a:latin typeface="Calibri"/>
                          <a:ea typeface="Calibri"/>
                          <a:cs typeface="Times New Roman"/>
                        </a:rPr>
                        <a:t>Pennsylvania</a:t>
                      </a:r>
                    </a:p>
                  </a:txBody>
                  <a:tcPr marL="68580" marR="68580" marT="0" marB="0">
                    <a:lnL>
                      <a:noFill/>
                    </a:lnL>
                    <a:lnR>
                      <a:noFill/>
                    </a:lnR>
                    <a:lnT>
                      <a:noFill/>
                    </a:lnT>
                    <a:lnB>
                      <a:noFill/>
                    </a:lnB>
                    <a:solidFill>
                      <a:srgbClr val="DAEEF3"/>
                    </a:solidFill>
                  </a:tcPr>
                </a:tc>
                <a:tc>
                  <a:txBody>
                    <a:bodyPr/>
                    <a:lstStyle/>
                    <a:p>
                      <a:pPr marL="0" marR="0" algn="r">
                        <a:lnSpc>
                          <a:spcPct val="115000"/>
                        </a:lnSpc>
                        <a:spcBef>
                          <a:spcPts val="0"/>
                        </a:spcBef>
                        <a:spcAft>
                          <a:spcPts val="0"/>
                        </a:spcAft>
                      </a:pPr>
                      <a:r>
                        <a:rPr lang="en-US" sz="2800" dirty="0">
                          <a:solidFill>
                            <a:srgbClr val="000000"/>
                          </a:solidFill>
                          <a:latin typeface="Calibri"/>
                          <a:ea typeface="Calibri"/>
                          <a:cs typeface="Times New Roman"/>
                        </a:rPr>
                        <a:t>65</a:t>
                      </a:r>
                    </a:p>
                  </a:txBody>
                  <a:tcPr marL="73152" marR="182880" marT="0" marB="0">
                    <a:lnL>
                      <a:noFill/>
                    </a:lnL>
                    <a:lnR>
                      <a:noFill/>
                    </a:lnR>
                    <a:lnT>
                      <a:noFill/>
                    </a:lnT>
                    <a:lnB>
                      <a:noFill/>
                    </a:lnB>
                    <a:solidFill>
                      <a:srgbClr val="DAEEF3"/>
                    </a:solidFill>
                  </a:tcPr>
                </a:tc>
              </a:tr>
              <a:tr h="617013">
                <a:tc>
                  <a:txBody>
                    <a:bodyPr/>
                    <a:lstStyle/>
                    <a:p>
                      <a:pPr marL="0" marR="0">
                        <a:lnSpc>
                          <a:spcPct val="115000"/>
                        </a:lnSpc>
                        <a:spcBef>
                          <a:spcPts val="0"/>
                        </a:spcBef>
                        <a:spcAft>
                          <a:spcPts val="0"/>
                        </a:spcAft>
                      </a:pPr>
                      <a:endParaRPr lang="en-US" sz="2800" dirty="0">
                        <a:solidFill>
                          <a:srgbClr val="000000"/>
                        </a:solidFill>
                        <a:latin typeface="Calibri"/>
                        <a:ea typeface="Calibri"/>
                        <a:cs typeface="Times New Roman"/>
                      </a:endParaRPr>
                    </a:p>
                  </a:txBody>
                  <a:tcPr marL="68580" marR="6858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2800" dirty="0">
                          <a:solidFill>
                            <a:srgbClr val="000000"/>
                          </a:solidFill>
                          <a:latin typeface="Calibri"/>
                          <a:ea typeface="Calibri"/>
                          <a:cs typeface="Times New Roman"/>
                        </a:rPr>
                        <a:t>Maryland</a:t>
                      </a:r>
                    </a:p>
                  </a:txBody>
                  <a:tcPr marL="68580" marR="68580" marT="0" marB="0">
                    <a:lnL>
                      <a:noFill/>
                    </a:lnL>
                    <a:lnR>
                      <a:noFill/>
                    </a:lnR>
                    <a:lnT>
                      <a:noFill/>
                    </a:lnT>
                    <a:lnB>
                      <a:noFill/>
                    </a:lnB>
                    <a:solidFill>
                      <a:srgbClr val="EDF6F9"/>
                    </a:solidFill>
                  </a:tcPr>
                </a:tc>
                <a:tc>
                  <a:txBody>
                    <a:bodyPr/>
                    <a:lstStyle/>
                    <a:p>
                      <a:pPr marL="0" marR="0" algn="r">
                        <a:lnSpc>
                          <a:spcPct val="115000"/>
                        </a:lnSpc>
                        <a:spcBef>
                          <a:spcPts val="0"/>
                        </a:spcBef>
                        <a:spcAft>
                          <a:spcPts val="0"/>
                        </a:spcAft>
                      </a:pPr>
                      <a:r>
                        <a:rPr lang="en-US" sz="2800" dirty="0">
                          <a:solidFill>
                            <a:srgbClr val="000000"/>
                          </a:solidFill>
                          <a:latin typeface="Calibri"/>
                          <a:ea typeface="Calibri"/>
                          <a:cs typeface="Times New Roman"/>
                        </a:rPr>
                        <a:t>64</a:t>
                      </a:r>
                    </a:p>
                  </a:txBody>
                  <a:tcPr marL="73152" marR="182880" marT="0" marB="0">
                    <a:lnL>
                      <a:noFill/>
                    </a:lnL>
                    <a:lnR>
                      <a:noFill/>
                    </a:lnR>
                    <a:lnT>
                      <a:noFill/>
                    </a:lnT>
                    <a:lnB>
                      <a:noFill/>
                    </a:lnB>
                    <a:solidFill>
                      <a:srgbClr val="EDF6F9"/>
                    </a:solidFill>
                  </a:tcPr>
                </a:tc>
              </a:tr>
              <a:tr h="939122">
                <a:tc>
                  <a:txBody>
                    <a:bodyPr/>
                    <a:lstStyle/>
                    <a:p>
                      <a:pPr marL="0" marR="0">
                        <a:lnSpc>
                          <a:spcPct val="115000"/>
                        </a:lnSpc>
                        <a:spcBef>
                          <a:spcPts val="0"/>
                        </a:spcBef>
                        <a:spcAft>
                          <a:spcPts val="0"/>
                        </a:spcAft>
                      </a:pPr>
                      <a:endParaRPr lang="en-US" sz="2800" dirty="0">
                        <a:solidFill>
                          <a:srgbClr val="000000"/>
                        </a:solidFill>
                        <a:latin typeface="Calibri"/>
                        <a:ea typeface="Calibri"/>
                        <a:cs typeface="Times New Roman"/>
                      </a:endParaRPr>
                    </a:p>
                  </a:txBody>
                  <a:tcPr marL="68580" marR="6858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2800" dirty="0">
                          <a:solidFill>
                            <a:srgbClr val="000000"/>
                          </a:solidFill>
                          <a:latin typeface="Calibri"/>
                          <a:ea typeface="Calibri"/>
                          <a:cs typeface="Times New Roman"/>
                        </a:rPr>
                        <a:t>District of Columbia</a:t>
                      </a:r>
                    </a:p>
                  </a:txBody>
                  <a:tcPr marL="68580" marR="68580" marT="0" marB="0">
                    <a:lnL>
                      <a:noFill/>
                    </a:lnL>
                    <a:lnR>
                      <a:noFill/>
                    </a:lnR>
                    <a:lnT>
                      <a:noFill/>
                    </a:lnT>
                    <a:lnB>
                      <a:noFill/>
                    </a:lnB>
                    <a:solidFill>
                      <a:srgbClr val="DAEEF3"/>
                    </a:solidFill>
                  </a:tcPr>
                </a:tc>
                <a:tc>
                  <a:txBody>
                    <a:bodyPr/>
                    <a:lstStyle/>
                    <a:p>
                      <a:pPr marL="0" marR="0" algn="r">
                        <a:lnSpc>
                          <a:spcPct val="115000"/>
                        </a:lnSpc>
                        <a:spcBef>
                          <a:spcPts val="0"/>
                        </a:spcBef>
                        <a:spcAft>
                          <a:spcPts val="0"/>
                        </a:spcAft>
                      </a:pPr>
                      <a:r>
                        <a:rPr lang="en-US" sz="2800" dirty="0">
                          <a:solidFill>
                            <a:srgbClr val="000000"/>
                          </a:solidFill>
                          <a:latin typeface="Calibri"/>
                          <a:ea typeface="Calibri"/>
                          <a:cs typeface="Times New Roman"/>
                        </a:rPr>
                        <a:t>49</a:t>
                      </a:r>
                    </a:p>
                  </a:txBody>
                  <a:tcPr marL="73152" marR="182880" marT="0" marB="0">
                    <a:lnL>
                      <a:noFill/>
                    </a:lnL>
                    <a:lnR>
                      <a:noFill/>
                    </a:lnR>
                    <a:lnT>
                      <a:noFill/>
                    </a:lnT>
                    <a:lnB>
                      <a:noFill/>
                    </a:lnB>
                    <a:solidFill>
                      <a:srgbClr val="DAEEF3"/>
                    </a:solidFill>
                  </a:tcPr>
                </a:tc>
              </a:tr>
              <a:tr h="617013">
                <a:tc>
                  <a:txBody>
                    <a:bodyPr/>
                    <a:lstStyle/>
                    <a:p>
                      <a:pPr marL="0" marR="0">
                        <a:lnSpc>
                          <a:spcPct val="115000"/>
                        </a:lnSpc>
                        <a:spcBef>
                          <a:spcPts val="0"/>
                        </a:spcBef>
                        <a:spcAft>
                          <a:spcPts val="0"/>
                        </a:spcAft>
                      </a:pPr>
                      <a:endParaRPr lang="en-US" sz="2800" dirty="0">
                        <a:solidFill>
                          <a:srgbClr val="000000"/>
                        </a:solidFill>
                        <a:latin typeface="Calibri"/>
                        <a:ea typeface="Calibri"/>
                        <a:cs typeface="Times New Roman"/>
                      </a:endParaRPr>
                    </a:p>
                  </a:txBody>
                  <a:tcPr marL="68580" marR="6858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2800" dirty="0">
                          <a:solidFill>
                            <a:srgbClr val="000000"/>
                          </a:solidFill>
                          <a:latin typeface="Calibri"/>
                          <a:ea typeface="Calibri"/>
                          <a:cs typeface="Times New Roman"/>
                        </a:rPr>
                        <a:t>New York</a:t>
                      </a:r>
                    </a:p>
                  </a:txBody>
                  <a:tcPr marL="68580" marR="68580" marT="0" marB="0">
                    <a:lnL>
                      <a:noFill/>
                    </a:lnL>
                    <a:lnR>
                      <a:noFill/>
                    </a:lnR>
                    <a:lnT>
                      <a:noFill/>
                    </a:lnT>
                    <a:lnB>
                      <a:noFill/>
                    </a:lnB>
                    <a:solidFill>
                      <a:srgbClr val="EDF6F9"/>
                    </a:solidFill>
                  </a:tcPr>
                </a:tc>
                <a:tc>
                  <a:txBody>
                    <a:bodyPr/>
                    <a:lstStyle/>
                    <a:p>
                      <a:pPr marL="0" marR="0" algn="r">
                        <a:lnSpc>
                          <a:spcPct val="115000"/>
                        </a:lnSpc>
                        <a:spcBef>
                          <a:spcPts val="0"/>
                        </a:spcBef>
                        <a:spcAft>
                          <a:spcPts val="0"/>
                        </a:spcAft>
                      </a:pPr>
                      <a:r>
                        <a:rPr lang="en-US" sz="2800" dirty="0">
                          <a:solidFill>
                            <a:srgbClr val="000000"/>
                          </a:solidFill>
                          <a:latin typeface="Calibri"/>
                          <a:ea typeface="Calibri"/>
                          <a:cs typeface="Times New Roman"/>
                        </a:rPr>
                        <a:t>48</a:t>
                      </a:r>
                    </a:p>
                  </a:txBody>
                  <a:tcPr marL="73152" marR="182880" marT="0" marB="0">
                    <a:lnL>
                      <a:noFill/>
                    </a:lnL>
                    <a:lnR>
                      <a:noFill/>
                    </a:lnR>
                    <a:lnT>
                      <a:noFill/>
                    </a:lnT>
                    <a:lnB>
                      <a:noFill/>
                    </a:lnB>
                    <a:solidFill>
                      <a:srgbClr val="EDF6F9"/>
                    </a:solidFill>
                  </a:tcPr>
                </a:tc>
              </a:tr>
              <a:tr h="617013">
                <a:tc>
                  <a:txBody>
                    <a:bodyPr/>
                    <a:lstStyle/>
                    <a:p>
                      <a:pPr marL="0" marR="0">
                        <a:lnSpc>
                          <a:spcPct val="115000"/>
                        </a:lnSpc>
                        <a:spcBef>
                          <a:spcPts val="0"/>
                        </a:spcBef>
                        <a:spcAft>
                          <a:spcPts val="0"/>
                        </a:spcAft>
                      </a:pPr>
                      <a:endParaRPr lang="en-US" sz="2800" dirty="0">
                        <a:solidFill>
                          <a:srgbClr val="000000"/>
                        </a:solidFill>
                        <a:latin typeface="Calibri"/>
                        <a:ea typeface="Calibri"/>
                        <a:cs typeface="Times New Roman"/>
                      </a:endParaRPr>
                    </a:p>
                  </a:txBody>
                  <a:tcPr marL="68580" marR="6858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2800" dirty="0">
                          <a:solidFill>
                            <a:srgbClr val="000000"/>
                          </a:solidFill>
                          <a:latin typeface="Calibri"/>
                          <a:ea typeface="Calibri"/>
                          <a:cs typeface="Times New Roman"/>
                        </a:rPr>
                        <a:t>Delaware</a:t>
                      </a:r>
                    </a:p>
                  </a:txBody>
                  <a:tcPr marL="68580" marR="68580" marT="0" marB="0">
                    <a:lnL>
                      <a:noFill/>
                    </a:lnL>
                    <a:lnR>
                      <a:noFill/>
                    </a:lnR>
                    <a:lnT>
                      <a:noFill/>
                    </a:lnT>
                    <a:lnB>
                      <a:noFill/>
                    </a:lnB>
                    <a:solidFill>
                      <a:srgbClr val="DAEEF3"/>
                    </a:solidFill>
                  </a:tcPr>
                </a:tc>
                <a:tc>
                  <a:txBody>
                    <a:bodyPr/>
                    <a:lstStyle/>
                    <a:p>
                      <a:pPr marL="0" marR="0" algn="r">
                        <a:lnSpc>
                          <a:spcPct val="115000"/>
                        </a:lnSpc>
                        <a:spcBef>
                          <a:spcPts val="0"/>
                        </a:spcBef>
                        <a:spcAft>
                          <a:spcPts val="0"/>
                        </a:spcAft>
                      </a:pPr>
                      <a:r>
                        <a:rPr lang="en-US" sz="2800" dirty="0">
                          <a:solidFill>
                            <a:srgbClr val="000000"/>
                          </a:solidFill>
                          <a:latin typeface="Calibri"/>
                          <a:ea typeface="Calibri"/>
                          <a:cs typeface="Times New Roman"/>
                        </a:rPr>
                        <a:t>47</a:t>
                      </a:r>
                    </a:p>
                  </a:txBody>
                  <a:tcPr marL="73152" marR="182880" marT="0" marB="0">
                    <a:lnL>
                      <a:noFill/>
                    </a:lnL>
                    <a:lnR>
                      <a:noFill/>
                    </a:lnR>
                    <a:lnT>
                      <a:noFill/>
                    </a:lnT>
                    <a:lnB>
                      <a:noFill/>
                    </a:lnB>
                    <a:solidFill>
                      <a:srgbClr val="DAEEF3"/>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12/13/2011</a:t>
            </a:r>
            <a:endParaRPr lang="en-US" dirty="0"/>
          </a:p>
        </p:txBody>
      </p:sp>
      <p:sp>
        <p:nvSpPr>
          <p:cNvPr id="5" name="Slide Number Placeholder 4"/>
          <p:cNvSpPr>
            <a:spLocks noGrp="1"/>
          </p:cNvSpPr>
          <p:nvPr>
            <p:ph type="sldNum" sz="quarter" idx="12"/>
          </p:nvPr>
        </p:nvSpPr>
        <p:spPr/>
        <p:txBody>
          <a:bodyPr/>
          <a:lstStyle/>
          <a:p>
            <a:fld id="{68C4B6EB-356C-4464-8E04-3C0086A8E6D7}" type="slidenum">
              <a:rPr lang="en-US" smtClean="0"/>
              <a:pPr/>
              <a:t>8</a:t>
            </a:fld>
            <a:endParaRPr lang="en-US" dirty="0"/>
          </a:p>
        </p:txBody>
      </p:sp>
      <p:graphicFrame>
        <p:nvGraphicFramePr>
          <p:cNvPr id="7" name="Table 6"/>
          <p:cNvGraphicFramePr>
            <a:graphicFrameLocks noGrp="1"/>
          </p:cNvGraphicFramePr>
          <p:nvPr/>
        </p:nvGraphicFramePr>
        <p:xfrm>
          <a:off x="0" y="0"/>
          <a:ext cx="9144000" cy="6858001"/>
        </p:xfrm>
        <a:graphic>
          <a:graphicData uri="http://schemas.openxmlformats.org/drawingml/2006/table">
            <a:tbl>
              <a:tblPr/>
              <a:tblGrid>
                <a:gridCol w="1453339"/>
                <a:gridCol w="2293638"/>
                <a:gridCol w="5397023"/>
              </a:tblGrid>
              <a:tr h="332665">
                <a:tc>
                  <a:txBody>
                    <a:bodyPr/>
                    <a:lstStyle/>
                    <a:p>
                      <a:pPr marL="0" marR="0" algn="ctr">
                        <a:lnSpc>
                          <a:spcPct val="115000"/>
                        </a:lnSpc>
                        <a:spcBef>
                          <a:spcPts val="0"/>
                        </a:spcBef>
                        <a:spcAft>
                          <a:spcPts val="0"/>
                        </a:spcAft>
                      </a:pPr>
                      <a:r>
                        <a:rPr lang="en-US" sz="1500" b="1" dirty="0" smtClean="0">
                          <a:solidFill>
                            <a:srgbClr val="FFFFFF"/>
                          </a:solidFill>
                          <a:latin typeface="Calibri"/>
                          <a:ea typeface="Times New Roman"/>
                          <a:cs typeface="Times New Roman"/>
                        </a:rPr>
                        <a:t>Date</a:t>
                      </a:r>
                      <a:endParaRPr lang="en-US" sz="1500" dirty="0">
                        <a:solidFill>
                          <a:srgbClr val="000000"/>
                        </a:solidFill>
                        <a:latin typeface="Calibri"/>
                        <a:ea typeface="Calibri"/>
                        <a:cs typeface="Times New Roman"/>
                      </a:endParaRPr>
                    </a:p>
                  </a:txBody>
                  <a:tcPr marL="44670" marR="44670" marT="0" marB="0">
                    <a:lnL>
                      <a:noFill/>
                    </a:lnL>
                    <a:lnR>
                      <a:noFill/>
                    </a:lnR>
                    <a:lnT>
                      <a:noFill/>
                    </a:lnT>
                    <a:lnB w="19050" cap="flat" cmpd="sng" algn="ctr">
                      <a:solidFill>
                        <a:srgbClr val="FFFFFF"/>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500" b="1" dirty="0">
                          <a:solidFill>
                            <a:srgbClr val="FFFFFF"/>
                          </a:solidFill>
                          <a:latin typeface="Calibri"/>
                          <a:ea typeface="Times New Roman"/>
                          <a:cs typeface="Times New Roman"/>
                        </a:rPr>
                        <a:t>State</a:t>
                      </a:r>
                      <a:endParaRPr lang="en-US" sz="1500" dirty="0">
                        <a:solidFill>
                          <a:srgbClr val="000000"/>
                        </a:solidFill>
                        <a:latin typeface="Calibri"/>
                        <a:ea typeface="Calibri"/>
                        <a:cs typeface="Times New Roman"/>
                      </a:endParaRPr>
                    </a:p>
                  </a:txBody>
                  <a:tcPr marL="44670" marR="44670" marT="0" marB="0">
                    <a:lnL>
                      <a:noFill/>
                    </a:lnL>
                    <a:lnR>
                      <a:noFill/>
                    </a:lnR>
                    <a:lnT>
                      <a:noFill/>
                    </a:lnT>
                    <a:lnB w="19050" cap="flat" cmpd="sng" algn="ctr">
                      <a:solidFill>
                        <a:srgbClr val="FFFFFF"/>
                      </a:solidFill>
                      <a:prstDash val="solid"/>
                      <a:round/>
                      <a:headEnd type="none" w="med" len="med"/>
                      <a:tailEnd type="none" w="med" len="med"/>
                    </a:lnB>
                    <a:solidFill>
                      <a:srgbClr val="548DD4"/>
                    </a:solidFill>
                  </a:tcPr>
                </a:tc>
                <a:tc>
                  <a:txBody>
                    <a:bodyPr/>
                    <a:lstStyle/>
                    <a:p>
                      <a:pPr marL="0" marR="0" algn="ctr">
                        <a:lnSpc>
                          <a:spcPct val="115000"/>
                        </a:lnSpc>
                        <a:spcBef>
                          <a:spcPts val="0"/>
                        </a:spcBef>
                        <a:spcAft>
                          <a:spcPts val="0"/>
                        </a:spcAft>
                      </a:pPr>
                      <a:r>
                        <a:rPr lang="en-US" sz="1500" b="1" dirty="0">
                          <a:solidFill>
                            <a:srgbClr val="FFFFFF"/>
                          </a:solidFill>
                          <a:latin typeface="Calibri"/>
                          <a:ea typeface="Times New Roman"/>
                          <a:cs typeface="Times New Roman"/>
                        </a:rPr>
                        <a:t>W</a:t>
                      </a:r>
                      <a:r>
                        <a:rPr lang="en-US" sz="1500" dirty="0">
                          <a:solidFill>
                            <a:srgbClr val="FFFFFF"/>
                          </a:solidFill>
                          <a:latin typeface="Calibri"/>
                          <a:ea typeface="Times New Roman"/>
                          <a:cs typeface="Times New Roman"/>
                        </a:rPr>
                        <a:t>o</a:t>
                      </a:r>
                      <a:r>
                        <a:rPr lang="en-US" sz="1500" b="1" dirty="0">
                          <a:solidFill>
                            <a:srgbClr val="FFFFFF"/>
                          </a:solidFill>
                          <a:latin typeface="Calibri"/>
                          <a:ea typeface="Times New Roman"/>
                          <a:cs typeface="Times New Roman"/>
                        </a:rPr>
                        <a:t>rksh</a:t>
                      </a:r>
                      <a:r>
                        <a:rPr lang="en-US" sz="1500" dirty="0">
                          <a:solidFill>
                            <a:srgbClr val="FFFFFF"/>
                          </a:solidFill>
                          <a:latin typeface="Calibri"/>
                          <a:ea typeface="Times New Roman"/>
                          <a:cs typeface="Times New Roman"/>
                        </a:rPr>
                        <a:t>o</a:t>
                      </a:r>
                      <a:r>
                        <a:rPr lang="en-US" sz="1500" b="1" dirty="0">
                          <a:solidFill>
                            <a:srgbClr val="FFFFFF"/>
                          </a:solidFill>
                          <a:latin typeface="Calibri"/>
                          <a:ea typeface="Times New Roman"/>
                          <a:cs typeface="Times New Roman"/>
                        </a:rPr>
                        <a:t>p Location</a:t>
                      </a:r>
                      <a:endParaRPr lang="en-US" sz="1500" dirty="0">
                        <a:solidFill>
                          <a:srgbClr val="000000"/>
                        </a:solidFill>
                        <a:latin typeface="Calibri"/>
                        <a:ea typeface="Calibri"/>
                        <a:cs typeface="Times New Roman"/>
                      </a:endParaRPr>
                    </a:p>
                  </a:txBody>
                  <a:tcPr marL="44670" marR="44670" marT="0" marB="0">
                    <a:lnL>
                      <a:noFill/>
                    </a:lnL>
                    <a:lnR>
                      <a:noFill/>
                    </a:lnR>
                    <a:lnT>
                      <a:noFill/>
                    </a:lnT>
                    <a:lnB w="19050" cap="flat" cmpd="sng" algn="ctr">
                      <a:solidFill>
                        <a:srgbClr val="FFFFFF"/>
                      </a:solidFill>
                      <a:prstDash val="solid"/>
                      <a:round/>
                      <a:headEnd type="none" w="med" len="med"/>
                      <a:tailEnd type="none" w="med" len="med"/>
                    </a:lnB>
                    <a:solidFill>
                      <a:srgbClr val="548DD4"/>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6/15/2011</a:t>
                      </a:r>
                      <a:endParaRPr lang="en-US" sz="1500" dirty="0">
                        <a:solidFill>
                          <a:srgbClr val="000000"/>
                        </a:solidFill>
                        <a:latin typeface="Calibri"/>
                        <a:ea typeface="Calibri"/>
                        <a:cs typeface="Times New Roman"/>
                      </a:endParaRPr>
                    </a:p>
                  </a:txBody>
                  <a:tcPr marL="44670" marR="4467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WV</a:t>
                      </a:r>
                      <a:endParaRPr lang="en-US" sz="1500" dirty="0">
                        <a:solidFill>
                          <a:srgbClr val="000000"/>
                        </a:solidFill>
                        <a:latin typeface="Calibri"/>
                        <a:ea typeface="Calibri"/>
                        <a:cs typeface="Times New Roman"/>
                      </a:endParaRPr>
                    </a:p>
                  </a:txBody>
                  <a:tcPr marL="44670" marR="4467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Freshwater Institute, Shepardstown, WV</a:t>
                      </a:r>
                      <a:endParaRPr lang="en-US" sz="1500" dirty="0">
                        <a:solidFill>
                          <a:srgbClr val="000000"/>
                        </a:solidFill>
                        <a:latin typeface="Calibri"/>
                        <a:ea typeface="Calibri"/>
                        <a:cs typeface="Times New Roman"/>
                      </a:endParaRPr>
                    </a:p>
                  </a:txBody>
                  <a:tcPr marL="44670" marR="44670" marT="0" marB="0">
                    <a:lnL>
                      <a:noFill/>
                    </a:lnL>
                    <a:lnR>
                      <a:noFill/>
                    </a:lnR>
                    <a:lnT w="19050" cap="flat" cmpd="sng" algn="ctr">
                      <a:solidFill>
                        <a:srgbClr val="FFFFFF"/>
                      </a:solidFill>
                      <a:prstDash val="solid"/>
                      <a:round/>
                      <a:headEnd type="none" w="med" len="med"/>
                      <a:tailEnd type="none" w="med" len="med"/>
                    </a:lnT>
                    <a:lnB>
                      <a:noFill/>
                    </a:lnB>
                    <a:solidFill>
                      <a:srgbClr val="DAEEF3"/>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7/11/2011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MDE, Baltimore, 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7/14/2011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MDE, Baltimore, 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7/19/2011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Webinar -DNR, Annapolis, 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7/21/2011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MDE, Baltimore, 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7/26/2011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MDE, Baltimore, 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7/28/2011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MDE, Baltimore, 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8/2/2011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MDE, Baltimore, 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8/8/2011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PA</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Conference Call Demo of MAST</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8/16/2011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Webinar Federal Facilities-DNR, Annapolis, 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8/24/2011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MDE, Baltimore, 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9/1/2011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WV</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1500" dirty="0" smtClean="0">
                          <a:solidFill>
                            <a:srgbClr val="000000"/>
                          </a:solidFill>
                          <a:latin typeface="Calibri"/>
                          <a:ea typeface="Times New Roman"/>
                          <a:cs typeface="Times New Roman"/>
                        </a:rPr>
                        <a:t>Martinsburg</a:t>
                      </a:r>
                      <a:r>
                        <a:rPr lang="en-US" sz="1500" dirty="0">
                          <a:solidFill>
                            <a:srgbClr val="000000"/>
                          </a:solidFill>
                          <a:latin typeface="Calibri"/>
                          <a:ea typeface="Times New Roman"/>
                          <a:cs typeface="Times New Roman"/>
                        </a:rPr>
                        <a:t>, WV</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9/27/2011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CBP</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Webinar in Annapolis to entire CB Watershed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9/27/2011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CBP Management Board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Annapolis, MD</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10/3/2011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VA</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1500" dirty="0" smtClean="0">
                          <a:solidFill>
                            <a:srgbClr val="000000"/>
                          </a:solidFill>
                          <a:latin typeface="Calibri"/>
                          <a:ea typeface="Times New Roman"/>
                          <a:cs typeface="Times New Roman"/>
                        </a:rPr>
                        <a:t>Richmond</a:t>
                      </a:r>
                      <a:r>
                        <a:rPr lang="en-US" sz="1500" dirty="0">
                          <a:solidFill>
                            <a:srgbClr val="000000"/>
                          </a:solidFill>
                          <a:latin typeface="Calibri"/>
                          <a:ea typeface="Times New Roman"/>
                          <a:cs typeface="Times New Roman"/>
                        </a:rPr>
                        <a:t>, </a:t>
                      </a:r>
                      <a:r>
                        <a:rPr lang="en-US" sz="1500" dirty="0" smtClean="0">
                          <a:solidFill>
                            <a:srgbClr val="000000"/>
                          </a:solidFill>
                          <a:latin typeface="Calibri"/>
                          <a:ea typeface="Times New Roman"/>
                          <a:cs typeface="Times New Roman"/>
                        </a:rPr>
                        <a:t>VA</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10/4/2011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PA</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1500" dirty="0" smtClean="0">
                          <a:solidFill>
                            <a:srgbClr val="000000"/>
                          </a:solidFill>
                          <a:latin typeface="Calibri"/>
                          <a:ea typeface="Times New Roman"/>
                          <a:cs typeface="Times New Roman"/>
                        </a:rPr>
                        <a:t>Harrisburg </a:t>
                      </a:r>
                      <a:r>
                        <a:rPr lang="en-US" sz="1500" dirty="0">
                          <a:solidFill>
                            <a:srgbClr val="000000"/>
                          </a:solidFill>
                          <a:latin typeface="Calibri"/>
                          <a:ea typeface="Times New Roman"/>
                          <a:cs typeface="Times New Roman"/>
                        </a:rPr>
                        <a:t>PA</a:t>
                      </a:r>
                      <a:r>
                        <a:rPr lang="en-US" sz="1500" dirty="0" smtClean="0">
                          <a:solidFill>
                            <a:srgbClr val="000000"/>
                          </a:solidFill>
                          <a:latin typeface="Calibri"/>
                          <a:ea typeface="Times New Roman"/>
                          <a:cs typeface="Times New Roman"/>
                        </a:rPr>
                        <a:t>,</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10/11/2011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VA</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Fairfax County Government Center</a:t>
                      </a:r>
                      <a:r>
                        <a:rPr lang="en-US" sz="1500" dirty="0" smtClean="0">
                          <a:solidFill>
                            <a:srgbClr val="000000"/>
                          </a:solidFill>
                          <a:latin typeface="Calibri"/>
                          <a:ea typeface="Times New Roman"/>
                          <a:cs typeface="Times New Roman"/>
                        </a:rPr>
                        <a:t>,</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10/19/2011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DE</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1500" dirty="0" smtClean="0">
                          <a:solidFill>
                            <a:srgbClr val="000000"/>
                          </a:solidFill>
                          <a:latin typeface="Calibri"/>
                          <a:ea typeface="Times New Roman"/>
                          <a:cs typeface="Times New Roman"/>
                        </a:rPr>
                        <a:t>Dover</a:t>
                      </a:r>
                      <a:r>
                        <a:rPr lang="en-US" sz="1500" dirty="0">
                          <a:solidFill>
                            <a:srgbClr val="000000"/>
                          </a:solidFill>
                          <a:latin typeface="Calibri"/>
                          <a:ea typeface="Times New Roman"/>
                          <a:cs typeface="Times New Roman"/>
                        </a:rPr>
                        <a:t>, </a:t>
                      </a:r>
                      <a:r>
                        <a:rPr lang="en-US" sz="1500" dirty="0" smtClean="0">
                          <a:solidFill>
                            <a:srgbClr val="000000"/>
                          </a:solidFill>
                          <a:latin typeface="Calibri"/>
                          <a:ea typeface="Times New Roman"/>
                          <a:cs typeface="Times New Roman"/>
                        </a:rPr>
                        <a:t>DE</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10/20/2011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VA</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1500" dirty="0" smtClean="0">
                          <a:solidFill>
                            <a:srgbClr val="000000"/>
                          </a:solidFill>
                          <a:latin typeface="Calibri"/>
                          <a:ea typeface="Times New Roman"/>
                          <a:cs typeface="Times New Roman"/>
                        </a:rPr>
                        <a:t>Weyers </a:t>
                      </a:r>
                      <a:r>
                        <a:rPr lang="en-US" sz="1500" dirty="0">
                          <a:solidFill>
                            <a:srgbClr val="000000"/>
                          </a:solidFill>
                          <a:latin typeface="Calibri"/>
                          <a:ea typeface="Times New Roman"/>
                          <a:cs typeface="Times New Roman"/>
                        </a:rPr>
                        <a:t>Cave, </a:t>
                      </a:r>
                      <a:r>
                        <a:rPr lang="en-US" sz="1500" dirty="0" smtClean="0">
                          <a:solidFill>
                            <a:srgbClr val="000000"/>
                          </a:solidFill>
                          <a:latin typeface="Calibri"/>
                          <a:ea typeface="Times New Roman"/>
                          <a:cs typeface="Times New Roman"/>
                        </a:rPr>
                        <a:t>VA</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10/24/2011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VA</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Virginia Institute of Marine Science, </a:t>
                      </a:r>
                      <a:r>
                        <a:rPr lang="en-US" sz="1500" dirty="0" smtClean="0">
                          <a:solidFill>
                            <a:srgbClr val="000000"/>
                          </a:solidFill>
                          <a:latin typeface="Calibri"/>
                          <a:ea typeface="Times New Roman"/>
                          <a:cs typeface="Times New Roman"/>
                        </a:rPr>
                        <a:t>Gloucester </a:t>
                      </a:r>
                      <a:r>
                        <a:rPr lang="en-US" sz="1500" dirty="0">
                          <a:solidFill>
                            <a:srgbClr val="000000"/>
                          </a:solidFill>
                          <a:latin typeface="Calibri"/>
                          <a:ea typeface="Times New Roman"/>
                          <a:cs typeface="Times New Roman"/>
                        </a:rPr>
                        <a:t>Point, VA</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10/25/2011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DC</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District Department of the </a:t>
                      </a:r>
                      <a:r>
                        <a:rPr lang="en-US" sz="1500" dirty="0" smtClean="0">
                          <a:solidFill>
                            <a:srgbClr val="000000"/>
                          </a:solidFill>
                          <a:latin typeface="Calibri"/>
                          <a:ea typeface="Times New Roman"/>
                          <a:cs typeface="Times New Roman"/>
                        </a:rPr>
                        <a:t>Environment, Washington</a:t>
                      </a:r>
                      <a:r>
                        <a:rPr lang="en-US" sz="1500" dirty="0">
                          <a:solidFill>
                            <a:srgbClr val="000000"/>
                          </a:solidFill>
                          <a:latin typeface="Calibri"/>
                          <a:ea typeface="Times New Roman"/>
                          <a:cs typeface="Times New Roman"/>
                        </a:rPr>
                        <a:t>, DC</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10/26/2011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gn="ctr">
                        <a:lnSpc>
                          <a:spcPct val="115000"/>
                        </a:lnSpc>
                        <a:spcBef>
                          <a:spcPts val="0"/>
                        </a:spcBef>
                        <a:spcAft>
                          <a:spcPts val="0"/>
                        </a:spcAft>
                      </a:pPr>
                      <a:r>
                        <a:rPr lang="en-US" sz="1500" dirty="0" smtClean="0">
                          <a:solidFill>
                            <a:srgbClr val="000000"/>
                          </a:solidFill>
                          <a:latin typeface="Calibri"/>
                          <a:ea typeface="Times New Roman"/>
                          <a:cs typeface="Times New Roman"/>
                        </a:rPr>
                        <a:t>WV</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1500" dirty="0" smtClean="0">
                          <a:solidFill>
                            <a:srgbClr val="000000"/>
                          </a:solidFill>
                          <a:latin typeface="Calibri"/>
                          <a:ea typeface="Times New Roman"/>
                          <a:cs typeface="Times New Roman"/>
                        </a:rPr>
                        <a:t>Martinsburg, WV</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10/28/2011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NY</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c>
                  <a:txBody>
                    <a:bodyPr/>
                    <a:lstStyle/>
                    <a:p>
                      <a:pPr marL="0" marR="0">
                        <a:lnSpc>
                          <a:spcPct val="115000"/>
                        </a:lnSpc>
                        <a:spcBef>
                          <a:spcPts val="0"/>
                        </a:spcBef>
                        <a:spcAft>
                          <a:spcPts val="0"/>
                        </a:spcAft>
                      </a:pPr>
                      <a:r>
                        <a:rPr lang="en-US" sz="1500" dirty="0" smtClean="0">
                          <a:solidFill>
                            <a:srgbClr val="000000"/>
                          </a:solidFill>
                          <a:latin typeface="Calibri"/>
                          <a:ea typeface="Times New Roman"/>
                          <a:cs typeface="Times New Roman"/>
                        </a:rPr>
                        <a:t>Owego</a:t>
                      </a:r>
                      <a:r>
                        <a:rPr lang="en-US" sz="1500" dirty="0">
                          <a:solidFill>
                            <a:srgbClr val="000000"/>
                          </a:solidFill>
                          <a:latin typeface="Calibri"/>
                          <a:ea typeface="Times New Roman"/>
                          <a:cs typeface="Times New Roman"/>
                        </a:rPr>
                        <a:t>, NY</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DAEEF3"/>
                    </a:solidFill>
                  </a:tcPr>
                </a:tc>
              </a:tr>
              <a:tr h="271889">
                <a:tc>
                  <a:txBody>
                    <a:bodyPr/>
                    <a:lstStyle/>
                    <a:p>
                      <a:pPr marL="0" marR="0" algn="r">
                        <a:lnSpc>
                          <a:spcPct val="115000"/>
                        </a:lnSpc>
                        <a:spcBef>
                          <a:spcPts val="0"/>
                        </a:spcBef>
                        <a:spcAft>
                          <a:spcPts val="0"/>
                        </a:spcAft>
                      </a:pPr>
                      <a:r>
                        <a:rPr lang="en-US" sz="1500" b="1" dirty="0">
                          <a:solidFill>
                            <a:srgbClr val="000000"/>
                          </a:solidFill>
                          <a:latin typeface="Calibri"/>
                          <a:ea typeface="Times New Roman"/>
                          <a:cs typeface="Times New Roman"/>
                        </a:rPr>
                        <a:t>11/16/2011</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gn="ctr">
                        <a:lnSpc>
                          <a:spcPct val="115000"/>
                        </a:lnSpc>
                        <a:spcBef>
                          <a:spcPts val="0"/>
                        </a:spcBef>
                        <a:spcAft>
                          <a:spcPts val="0"/>
                        </a:spcAft>
                      </a:pPr>
                      <a:r>
                        <a:rPr lang="en-US" sz="1500" dirty="0">
                          <a:solidFill>
                            <a:srgbClr val="000000"/>
                          </a:solidFill>
                          <a:latin typeface="Calibri"/>
                          <a:ea typeface="Times New Roman"/>
                          <a:cs typeface="Times New Roman"/>
                        </a:rPr>
                        <a:t>CBP</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c>
                  <a:txBody>
                    <a:bodyPr/>
                    <a:lstStyle/>
                    <a:p>
                      <a:pPr marL="0" marR="0">
                        <a:lnSpc>
                          <a:spcPct val="115000"/>
                        </a:lnSpc>
                        <a:spcBef>
                          <a:spcPts val="0"/>
                        </a:spcBef>
                        <a:spcAft>
                          <a:spcPts val="0"/>
                        </a:spcAft>
                      </a:pPr>
                      <a:r>
                        <a:rPr lang="en-US" sz="1500" dirty="0">
                          <a:solidFill>
                            <a:srgbClr val="000000"/>
                          </a:solidFill>
                          <a:latin typeface="Calibri"/>
                          <a:ea typeface="Times New Roman"/>
                          <a:cs typeface="Times New Roman"/>
                        </a:rPr>
                        <a:t>Federal Facilities Conf. Call (at request of Greg Allen)</a:t>
                      </a:r>
                      <a:endParaRPr lang="en-US" sz="1500" dirty="0">
                        <a:solidFill>
                          <a:srgbClr val="000000"/>
                        </a:solidFill>
                        <a:latin typeface="Calibri"/>
                        <a:ea typeface="Calibri"/>
                        <a:cs typeface="Times New Roman"/>
                      </a:endParaRPr>
                    </a:p>
                  </a:txBody>
                  <a:tcPr marL="44670" marR="44670" marT="0" marB="0">
                    <a:lnL>
                      <a:noFill/>
                    </a:lnL>
                    <a:lnR>
                      <a:noFill/>
                    </a:lnR>
                    <a:lnT>
                      <a:noFill/>
                    </a:lnT>
                    <a:lnB>
                      <a:noFill/>
                    </a:lnB>
                    <a:solidFill>
                      <a:srgbClr val="EDF6F9"/>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486400"/>
          </a:xfrm>
        </p:spPr>
        <p:txBody>
          <a:bodyPr>
            <a:normAutofit/>
          </a:bodyPr>
          <a:lstStyle/>
          <a:p>
            <a:pPr algn="ctr">
              <a:buNone/>
            </a:pPr>
            <a:r>
              <a:rPr lang="en-US" sz="4800" b="1" dirty="0" smtClean="0"/>
              <a:t>WWW.CASTTOOL.ORG</a:t>
            </a:r>
          </a:p>
          <a:p>
            <a:pPr algn="ctr">
              <a:buNone/>
            </a:pPr>
            <a:endParaRPr lang="en-US" sz="4800" b="1" dirty="0" smtClean="0"/>
          </a:p>
          <a:p>
            <a:pPr algn="ctr">
              <a:buNone/>
            </a:pPr>
            <a:r>
              <a:rPr lang="en-US" sz="4800" b="1" dirty="0" smtClean="0"/>
              <a:t>WWW.MASTONLINE.ORG</a:t>
            </a:r>
          </a:p>
          <a:p>
            <a:pPr algn="ctr">
              <a:buNone/>
            </a:pPr>
            <a:endParaRPr lang="en-US" sz="4800" b="1" dirty="0" smtClean="0"/>
          </a:p>
          <a:p>
            <a:pPr algn="ctr">
              <a:buNone/>
            </a:pPr>
            <a:r>
              <a:rPr lang="en-US" sz="4800" b="1" dirty="0" smtClean="0"/>
              <a:t>WWW.VASTTOOL.ORG</a:t>
            </a:r>
          </a:p>
          <a:p>
            <a:pPr algn="ctr">
              <a:buNone/>
            </a:pPr>
            <a:endParaRPr lang="en-US" sz="4800" b="1" dirty="0"/>
          </a:p>
        </p:txBody>
      </p:sp>
      <p:sp>
        <p:nvSpPr>
          <p:cNvPr id="4" name="Date Placeholder 3"/>
          <p:cNvSpPr>
            <a:spLocks noGrp="1"/>
          </p:cNvSpPr>
          <p:nvPr>
            <p:ph type="dt" sz="half" idx="10"/>
          </p:nvPr>
        </p:nvSpPr>
        <p:spPr/>
        <p:txBody>
          <a:bodyPr/>
          <a:lstStyle/>
          <a:p>
            <a:r>
              <a:rPr lang="en-US" smtClean="0"/>
              <a:t>12/13/2011</a:t>
            </a:r>
            <a:endParaRPr lang="en-US" dirty="0"/>
          </a:p>
        </p:txBody>
      </p:sp>
      <p:sp>
        <p:nvSpPr>
          <p:cNvPr id="5" name="Slide Number Placeholder 4"/>
          <p:cNvSpPr>
            <a:spLocks noGrp="1"/>
          </p:cNvSpPr>
          <p:nvPr>
            <p:ph type="sldNum" sz="quarter" idx="12"/>
          </p:nvPr>
        </p:nvSpPr>
        <p:spPr/>
        <p:txBody>
          <a:bodyPr/>
          <a:lstStyle/>
          <a:p>
            <a:fld id="{68C4B6EB-356C-4464-8E04-3C0086A8E6D7}"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766</TotalTime>
  <Words>1215</Words>
  <Application>Microsoft Office PowerPoint</Application>
  <PresentationFormat>On-screen Show (4:3)</PresentationFormat>
  <Paragraphs>261</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Chesapeake Assessment Scenario Tool  CAST</vt:lpstr>
      <vt:lpstr>GOALS FOR CAST</vt:lpstr>
      <vt:lpstr>PROJECT INITIATION</vt:lpstr>
      <vt:lpstr>CAST FEATURES</vt:lpstr>
      <vt:lpstr>Slide 5</vt:lpstr>
      <vt:lpstr>VALUE FOR JURISDICTIONS</vt:lpstr>
      <vt:lpstr>Slide 7</vt:lpstr>
      <vt:lpstr>Slide 8</vt:lpstr>
      <vt:lpstr>Slide 9</vt:lpstr>
      <vt:lpstr>METHODOLOGY FOR BMP CALCULATIONS</vt:lpstr>
      <vt:lpstr>ANIMAL BMPs</vt:lpstr>
      <vt:lpstr>MAINTAINING CONSISTENCY WITH THE CHESAPEAKE BAY PROGRAM</vt:lpstr>
      <vt:lpstr>VALIDATION USING 2009 PROGRESS</vt:lpstr>
      <vt:lpstr>State Specific Practices</vt:lpstr>
      <vt:lpstr>CHANGES TO SCENARIO BUILDER AND THE WATERSHED MODEL</vt:lpstr>
      <vt:lpstr>Future Refinements</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Chesapeake Assessment Scenario Tool  CAST</dc:title>
  <dc:creator>Olivia H. Devereux</dc:creator>
  <cp:lastModifiedBy>Olivia Devereux</cp:lastModifiedBy>
  <cp:revision>58</cp:revision>
  <dcterms:created xsi:type="dcterms:W3CDTF">2011-09-13T19:33:54Z</dcterms:created>
  <dcterms:modified xsi:type="dcterms:W3CDTF">2011-12-12T14:07:33Z</dcterms:modified>
</cp:coreProperties>
</file>