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3" r:id="rId3"/>
    <p:sldId id="261" r:id="rId4"/>
    <p:sldId id="376" r:id="rId5"/>
    <p:sldId id="366" r:id="rId6"/>
    <p:sldId id="378" r:id="rId7"/>
    <p:sldId id="379" r:id="rId8"/>
    <p:sldId id="380" r:id="rId9"/>
    <p:sldId id="258" r:id="rId10"/>
    <p:sldId id="340" r:id="rId11"/>
    <p:sldId id="328" r:id="rId12"/>
    <p:sldId id="318" r:id="rId13"/>
    <p:sldId id="356" r:id="rId14"/>
    <p:sldId id="358" r:id="rId15"/>
    <p:sldId id="360" r:id="rId16"/>
    <p:sldId id="361" r:id="rId17"/>
    <p:sldId id="362" r:id="rId18"/>
    <p:sldId id="363" r:id="rId19"/>
    <p:sldId id="367" r:id="rId20"/>
    <p:sldId id="343" r:id="rId21"/>
    <p:sldId id="371" r:id="rId22"/>
    <p:sldId id="372" r:id="rId23"/>
    <p:sldId id="373" r:id="rId24"/>
    <p:sldId id="268" r:id="rId25"/>
    <p:sldId id="300" r:id="rId26"/>
    <p:sldId id="325" r:id="rId27"/>
    <p:sldId id="348" r:id="rId28"/>
    <p:sldId id="307" r:id="rId29"/>
    <p:sldId id="349" r:id="rId30"/>
    <p:sldId id="309" r:id="rId31"/>
    <p:sldId id="347" r:id="rId32"/>
    <p:sldId id="346" r:id="rId33"/>
    <p:sldId id="310" r:id="rId34"/>
    <p:sldId id="350" r:id="rId35"/>
    <p:sldId id="382" r:id="rId36"/>
    <p:sldId id="335" r:id="rId37"/>
    <p:sldId id="336" r:id="rId38"/>
    <p:sldId id="352" r:id="rId39"/>
    <p:sldId id="324" r:id="rId40"/>
    <p:sldId id="381" r:id="rId41"/>
    <p:sldId id="375" r:id="rId42"/>
    <p:sldId id="338" r:id="rId4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000000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88183" autoAdjust="0"/>
  </p:normalViewPr>
  <p:slideViewPr>
    <p:cSldViewPr>
      <p:cViewPr varScale="1">
        <p:scale>
          <a:sx n="99" d="100"/>
          <a:sy n="99" d="100"/>
        </p:scale>
        <p:origin x="12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3216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E4A32DB5-6D3D-43F0-8E6D-8047D22A2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5C0851B8-5384-48A7-817B-D71FE88E0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EF9C8-BC58-4E57-A8E9-8A8E5DCBEA1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4BC35-D056-4460-935C-644E4A820C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F9CFC-D44A-49F8-8D53-B9D29D65828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E8414-B596-4F47-A503-D7F14D4B2C6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8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5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9060B-4B20-46D3-A6C7-74E4B311B7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609CC-B4B5-4A9E-94CC-03370A6F66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BD78D-6600-441A-A02C-B4D88A4E6A2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44F23-9BC2-49F4-A889-605F05BE3F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1096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E3A3-2BB2-4B7B-8196-68C8439E4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EF62-B1CB-48BF-98E3-475252A19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CB65-63C9-4602-822B-BB9868CCB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0817-B444-4CC0-B8A4-1992AB150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47ED-579D-4936-8492-DA76FC243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40F2-0C9E-4926-98F3-3E1C34E7B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7E0F-9EA8-4598-9EF9-630D7CC0E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A6D6-C82A-4A96-9FDC-BFFD84B7A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50C9-476E-4CD3-85B1-BEB07B251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10737-1CE1-4990-AA4E-7A9502C0D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A0B2-7D17-4883-A33D-E63FEB263A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69429-706E-468B-9F99-CA73223C1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8885-8762-49E0-889F-F5AFD9264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85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85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85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85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5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85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86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86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086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086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  <p:sp>
              <p:nvSpPr>
                <p:cNvPr id="1086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dirty="0"/>
                </a:p>
              </p:txBody>
            </p:sp>
          </p:grpSp>
        </p:grpSp>
      </p:grpSp>
      <p:sp>
        <p:nvSpPr>
          <p:cNvPr id="1086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86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6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6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6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5497EA-5CE5-4F34-A303-FFA63D85F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estnilemaps.usgs.gov/2002/west_virginia/images/wv_locator.jpg&amp;imgrefurl=http://westnilemaps.usgs.gov/2002/west_virginia/wv_vet_apr_22.html&amp;h=161&amp;w=205&amp;sz=7&amp;hl=en&amp;start=13&amp;um=1&amp;tbnid=C8QhDctdyA0qmM:&amp;tbnh=82&amp;tbnw=105&amp;prev=/images?q=west+virginia+locator&amp;svnum=10&amp;um=1&amp;hl=en&amp;rlz=1T4GZHY_enUS231US231&amp;sa=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estnilemaps.usgs.gov/2002/west_virginia/images/wv_locator.jpg&amp;imgrefurl=http://westnilemaps.usgs.gov/2002/west_virginia/wv_vet_apr_22.html&amp;h=161&amp;w=205&amp;sz=7&amp;hl=en&amp;start=13&amp;um=1&amp;tbnid=C8QhDctdyA0qmM:&amp;tbnh=82&amp;tbnw=105&amp;prev=/images?q=west+virginia+locator&amp;svnum=10&amp;um=1&amp;hl=en&amp;rlz=1T4GZHY_enUS231US231&amp;sa=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om/imgres?imgurl=http://westnilemaps.usgs.gov/2002/west_virginia/images/wv_locator.jpg&amp;imgrefurl=http://westnilemaps.usgs.gov/2002/west_virginia/wv_vet_apr_22.html&amp;h=161&amp;w=205&amp;sz=7&amp;hl=en&amp;start=13&amp;um=1&amp;tbnid=C8QhDctdyA0qmM:&amp;tbnh=82&amp;tbnw=105&amp;prev=/images?q=west+virginia+locator&amp;svnum=10&amp;um=1&amp;hl=en&amp;rlz=1T4GZHY_enUS231US231&amp;sa=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79E55-9287-4154-AFDC-F31A0CB0E68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00200" y="44196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</a:p>
        </p:txBody>
      </p:sp>
      <p:graphicFrame>
        <p:nvGraphicFramePr>
          <p:cNvPr id="208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05361"/>
              </p:ext>
            </p:extLst>
          </p:nvPr>
        </p:nvGraphicFramePr>
        <p:xfrm>
          <a:off x="762000" y="762000"/>
          <a:ext cx="7772400" cy="222504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algn="ctr"/>
                      <a:r>
                        <a:rPr lang="en-US" sz="4400" b="1" kern="1200" dirty="0">
                          <a:solidFill>
                            <a:schemeClr val="bg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PAYMENTS BY AMBIENT OUTCOMES:  HOW DOES TARGETING ARISE?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371600" y="4191000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at: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Targeting BMPs Workshop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Fairfax, WV</a:t>
            </a:r>
          </a:p>
          <a:p>
            <a:pPr algn="ctr"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November 12, 2019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6B942-62EC-4737-8DC2-96A6BBAA14C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47800" y="2286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Study Area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57200" y="3733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7652" name="Picture 22" descr="Cullers%20Run%20from%20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91" y="3200400"/>
            <a:ext cx="4431609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Group 29"/>
          <p:cNvGrpSpPr>
            <a:grpSpLocks/>
          </p:cNvGrpSpPr>
          <p:nvPr/>
        </p:nvGrpSpPr>
        <p:grpSpPr bwMode="auto">
          <a:xfrm>
            <a:off x="4343400" y="1295400"/>
            <a:ext cx="2519363" cy="1828800"/>
            <a:chOff x="3648" y="432"/>
            <a:chExt cx="1587" cy="1152"/>
          </a:xfrm>
        </p:grpSpPr>
        <p:pic>
          <p:nvPicPr>
            <p:cNvPr id="27656" name="Picture 23" descr="wv_locato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432"/>
              <a:ext cx="158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Oval 25"/>
            <p:cNvSpPr>
              <a:spLocks noChangeArrowheads="1"/>
            </p:cNvSpPr>
            <p:nvPr/>
          </p:nvSpPr>
          <p:spPr bwMode="auto">
            <a:xfrm>
              <a:off x="4368" y="960"/>
              <a:ext cx="167" cy="15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7654" name="Text Box 30"/>
          <p:cNvSpPr txBox="1">
            <a:spLocks noChangeArrowheads="1"/>
          </p:cNvSpPr>
          <p:nvPr/>
        </p:nvSpPr>
        <p:spPr bwMode="auto">
          <a:xfrm>
            <a:off x="6781800" y="6248400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/>
              <a:t>Cacapon Institute, 2007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" y="1143000"/>
            <a:ext cx="3276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Contains 2,978 hectares in West Virginia’s largest poultry production county. 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Sixteen percent of the watershed is devoted to agriculture, with cropland concentrated at lower end.</a:t>
            </a:r>
          </a:p>
          <a:p>
            <a:pPr eaLnBrk="0" hangingPunct="0"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Distinct nitrate gradient related to land use from upper to lower watershed.</a:t>
            </a:r>
            <a:r>
              <a:rPr lang="en-US" sz="2000" dirty="0">
                <a:latin typeface="+mn-lt"/>
              </a:rPr>
              <a:t> 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FB460-568F-4CBA-AAD3-925B7EB4175C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47800" y="2286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Study Area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57200" y="3733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81000" y="1295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9701" name="Picture 22" descr="Cullers%20Run%20from%20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340" y="3200400"/>
            <a:ext cx="4250622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2" name="Group 29"/>
          <p:cNvGrpSpPr>
            <a:grpSpLocks/>
          </p:cNvGrpSpPr>
          <p:nvPr/>
        </p:nvGrpSpPr>
        <p:grpSpPr bwMode="auto">
          <a:xfrm>
            <a:off x="4343400" y="1295400"/>
            <a:ext cx="2519363" cy="1828800"/>
            <a:chOff x="3648" y="432"/>
            <a:chExt cx="1587" cy="1152"/>
          </a:xfrm>
        </p:grpSpPr>
        <p:pic>
          <p:nvPicPr>
            <p:cNvPr id="29705" name="Picture 23" descr="wv_locato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432"/>
              <a:ext cx="158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6" name="Oval 25"/>
            <p:cNvSpPr>
              <a:spLocks noChangeArrowheads="1"/>
            </p:cNvSpPr>
            <p:nvPr/>
          </p:nvSpPr>
          <p:spPr bwMode="auto">
            <a:xfrm>
              <a:off x="4368" y="960"/>
              <a:ext cx="167" cy="15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703" name="Text Box 30"/>
          <p:cNvSpPr txBox="1">
            <a:spLocks noChangeArrowheads="1"/>
          </p:cNvSpPr>
          <p:nvPr/>
        </p:nvSpPr>
        <p:spPr bwMode="auto">
          <a:xfrm>
            <a:off x="6781800" y="6248400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/>
              <a:t>Cacapon Institute, 2007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228600" y="1295400"/>
            <a:ext cx="381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rest of the watershed is forest.  </a:t>
            </a:r>
          </a:p>
          <a:p>
            <a:pPr eaLnBrk="0" hangingPunct="0">
              <a:buFontTx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There are approximately twelve poultry houses conducting intensive poultry production in the watershed. </a:t>
            </a: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Most agricultural fertilizer use in the watershed is provided by poultry litter.</a:t>
            </a:r>
            <a:r>
              <a:rPr lang="en-US" sz="24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1C908-C77C-4792-9C8B-C40684EA387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6271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Research Question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During our experiment, a question arose among farmers in the watershed about nitrates in the stream: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FF0000"/>
                </a:solidFill>
              </a:rPr>
              <a:t>What more can we do?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The project outcome led to a targeted approach that answered this very question.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Incentive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sz="3600" dirty="0"/>
              <a:t>Monthly group payments to farmers were determined by:</a:t>
            </a:r>
          </a:p>
          <a:p>
            <a:pPr eaLnBrk="1" hangingPunct="1">
              <a:buNone/>
              <a:defRPr/>
            </a:pPr>
            <a:r>
              <a:rPr lang="en-US" sz="3600" dirty="0"/>
              <a:t>Watershed = volume*unit price*Quality</a:t>
            </a:r>
          </a:p>
          <a:p>
            <a:pPr eaLnBrk="1" hangingPunct="1">
              <a:lnSpc>
                <a:spcPct val="70000"/>
              </a:lnSpc>
              <a:buNone/>
              <a:defRPr/>
            </a:pPr>
            <a:r>
              <a:rPr lang="en-US" sz="3600" dirty="0"/>
              <a:t> Payment                                    factor</a:t>
            </a:r>
          </a:p>
          <a:p>
            <a:pPr eaLnBrk="1" hangingPunct="1">
              <a:buNone/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dirty="0"/>
              <a:t> Volume units are in acre-feet.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40F2-0C9E-4926-98F3-3E1C34E7BD0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BB8C9-E2C0-44D7-8C7A-C50E788562C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09600" y="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Unit Prices for Water</a:t>
            </a:r>
          </a:p>
        </p:txBody>
      </p:sp>
      <p:graphicFrame>
        <p:nvGraphicFramePr>
          <p:cNvPr id="52274" name="Group 50"/>
          <p:cNvGraphicFramePr>
            <a:graphicFrameLocks noGrp="1"/>
          </p:cNvGraphicFramePr>
          <p:nvPr/>
        </p:nvGraphicFramePr>
        <p:xfrm>
          <a:off x="1371600" y="3048001"/>
          <a:ext cx="6477000" cy="3200400"/>
        </p:xfrm>
        <a:graphic>
          <a:graphicData uri="http://schemas.openxmlformats.org/drawingml/2006/table">
            <a:tbl>
              <a:tblPr/>
              <a:tblGrid>
                <a:gridCol w="1773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3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3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1.  Water Price Summary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May through September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October through April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Cullers Run Stream Discharge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(ac-ft)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Dollars per Acre-Foot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Cullers Run Stream Discharge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(ac-ft)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Dollars per Acre-Foot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320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 to 740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321-800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740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 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1143000"/>
            <a:ext cx="6858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These were based on computation of the monetary loss from reduced agricultural production if riparian buffers were installed to improve water quality.</a:t>
            </a:r>
          </a:p>
          <a:p>
            <a:pPr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F353A-B9AF-4E58-95A8-720CBD8B42C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Quality Factor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543800" cy="444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The quality factor incorporates water quality changes with NO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-N ambient quality.</a:t>
            </a:r>
          </a:p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Equal to the ratio of loadings:   </a:t>
            </a:r>
          </a:p>
          <a:p>
            <a:pPr eaLnBrk="1" hangingPunct="1">
              <a:buNone/>
              <a:defRPr/>
            </a:pPr>
            <a:r>
              <a:rPr lang="en-US" dirty="0">
                <a:cs typeface="Times New Roman" pitchFamily="18" charset="0"/>
              </a:rPr>
              <a:t>	Pounds of NO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-N from a control watershed divided by pounds of NO</a:t>
            </a:r>
            <a:r>
              <a:rPr lang="en-US" baseline="-25000" dirty="0"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-N from the experimental watershed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Made to Farmers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Over the three year project, a total of $16,483 was paid out to the farmer group.  </a:t>
            </a:r>
          </a:p>
          <a:p>
            <a:pPr lvl="0"/>
            <a:r>
              <a:rPr lang="en-US" dirty="0"/>
              <a:t>The farmer group cost shared $6,288 for:  (1) seed costs to plant cover crops on corn fields, and (2) to fence cattle out of a portion of the stream.  </a:t>
            </a:r>
          </a:p>
          <a:p>
            <a:r>
              <a:rPr lang="en-US" dirty="0"/>
              <a:t>Farmers utilized $6,195 to help fund a constructed wetland treatment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40F2-0C9E-4926-98F3-3E1C34E7BD0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B2B7C-EA0E-4047-8F57-943466A64A3B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Essential Elements of </a:t>
            </a:r>
            <a:br>
              <a:rPr lang="en-US" sz="4000" b="1" dirty="0"/>
            </a:br>
            <a:r>
              <a:rPr lang="en-US" sz="4000" b="1" dirty="0"/>
              <a:t>Social Engagement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Utilize multiple avenues to advertise and inform local farmers about the field experiment. </a:t>
            </a:r>
          </a:p>
          <a:p>
            <a:pPr eaLnBrk="1" hangingPunct="1">
              <a:defRPr/>
            </a:pPr>
            <a:r>
              <a:rPr lang="en-US" dirty="0"/>
              <a:t>Be generous in holding meetings – provide free meals &amp; maps.</a:t>
            </a:r>
          </a:p>
          <a:p>
            <a:pPr eaLnBrk="1" hangingPunct="1">
              <a:defRPr/>
            </a:pPr>
            <a:r>
              <a:rPr lang="en-US" dirty="0"/>
              <a:t>Engage the local community:  community groups, elected officials, county agent, and government agency personnel.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1422-A341-48E3-8D20-4D0F2CF6C43C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Institutional Outcomes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written agreement was created and signed by farmers and researchers.    Farmers were given numerous input opportunities and a lawyer was consulted.</a:t>
            </a:r>
          </a:p>
          <a:p>
            <a:pPr eaLnBrk="1" hangingPunct="1">
              <a:defRPr/>
            </a:pPr>
            <a:r>
              <a:rPr lang="en-US" dirty="0"/>
              <a:t>A farmer advisory committee was established to recommend how to allocate the watershed payments among participants.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B1422-A341-48E3-8D20-4D0F2CF6C43C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Participation Achieved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During the experiment, 15 farmer households, representing about 53% of the watershed farm households, signed-up to participate.  </a:t>
            </a:r>
          </a:p>
          <a:p>
            <a:pPr eaLnBrk="1" hangingPunct="1">
              <a:defRPr/>
            </a:pPr>
            <a:r>
              <a:rPr lang="en-US" dirty="0"/>
              <a:t>These farmers rent or own approximately 36% of the agricultural land in Cullers Run watershed.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R. Collins, Professor in the Division of Resource Economics and Management, West Virginia University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Neil Gillies,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Cacapon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Institute, Retired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http://www.cacaponinstitute.org/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Maille, Associate Professor of Economics, Eastern Oregon University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690EA-0C5F-4843-ABB2-360031B6D7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663F2-85A4-4D36-9513-E9AE88E6090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Information Gathering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While cost-share funds accumulated in 2007 and 2008, farmers requested a series of watershed wide samplings to detect areas within the watershed that were contributing elevated levels of NO</a:t>
            </a:r>
            <a:r>
              <a:rPr lang="en-US" baseline="-25000" dirty="0"/>
              <a:t>3</a:t>
            </a:r>
            <a:r>
              <a:rPr lang="en-US" dirty="0"/>
              <a:t>-N.  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Sub-watersheds in Cullers Run</a:t>
            </a:r>
          </a:p>
        </p:txBody>
      </p:sp>
      <p:pic>
        <p:nvPicPr>
          <p:cNvPr id="36867" name="Picture Placeholder 5" descr="Gilli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288" b="4288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0D0FD-3129-4CC1-973A-C11371D8459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31242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RT 259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971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baseline="30000" dirty="0">
                <a:solidFill>
                  <a:srgbClr val="000000"/>
                </a:solidFill>
              </a:rPr>
              <a:t>nd</a:t>
            </a:r>
            <a:r>
              <a:rPr lang="en-US" dirty="0">
                <a:solidFill>
                  <a:srgbClr val="000000"/>
                </a:solidFill>
              </a:rPr>
              <a:t> BR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124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Shipe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0574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Whetzel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SAMPLING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9200" y="1905001"/>
            <a:ext cx="6629400" cy="396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214A6-28A2-4728-AB27-9A889EA19DF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90600" y="1752600"/>
          <a:ext cx="70008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hart" r:id="rId3" imgW="7000875" imgH="3505438" progId="Excel.Sheet.8">
                  <p:embed/>
                </p:oleObj>
              </mc:Choice>
              <mc:Fallback>
                <p:oleObj name="Chart" r:id="rId3" imgW="7000875" imgH="350543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000875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663F2-85A4-4D36-9513-E9AE88E6090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Information Gathering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 a result of these watershed wide samplings and some additional concentrated sampling along the lower part of the main stem of Cullers Run, a subsurface flow path of concentrated NO</a:t>
            </a:r>
            <a:r>
              <a:rPr lang="en-US" baseline="-25000" dirty="0"/>
              <a:t>3</a:t>
            </a:r>
            <a:r>
              <a:rPr lang="en-US" dirty="0"/>
              <a:t>-N was pinpointed in August 2008. 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C7D7-C8C8-4F7E-9117-7DA0173B239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1986" name="Picture 5" descr="DeFazio-BlueHole-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" y="304800"/>
            <a:ext cx="5545137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91200" y="914400"/>
            <a:ext cx="320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This resulted in conversion of a non-point problem into a point  source problem.</a:t>
            </a:r>
          </a:p>
          <a:p>
            <a:pPr>
              <a:defRPr/>
            </a:pP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endParaRPr lang="en-US" sz="1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>
              <a:defRPr/>
            </a:pP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Photo shows Water quality sampling  for NO</a:t>
            </a:r>
            <a:r>
              <a:rPr lang="en-US" sz="1600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-N in mg/l on August 19, 2008.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0C60A-ACEA-4E31-863E-3166F1EF854A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What Needs to be Done? 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Identify the possible source (s) of nitrates.</a:t>
            </a:r>
          </a:p>
          <a:p>
            <a:pPr>
              <a:defRPr/>
            </a:pPr>
            <a:r>
              <a:rPr lang="en-US" sz="2800" dirty="0"/>
              <a:t>Come up with an action plan to prevent nitrates from entering the stream. </a:t>
            </a:r>
          </a:p>
          <a:p>
            <a:pPr>
              <a:defRPr/>
            </a:pPr>
            <a:r>
              <a:rPr lang="en-US" sz="2800" dirty="0"/>
              <a:t>Implement and then assess this action plan. </a:t>
            </a:r>
          </a:p>
          <a:p>
            <a:pPr>
              <a:defRPr/>
            </a:pPr>
            <a:r>
              <a:rPr lang="en-US" sz="2800" dirty="0"/>
              <a:t>In this situation, all of these steps need to occur by working in conjunction with a landowner who is not among the participants in the field experiment.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0F62A-011E-4DF1-9F25-18977BFED6B3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Source Identification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Landowner permission was received to install groundwater monitoring wells in the field adjacent to the nitrate discharge.</a:t>
            </a:r>
          </a:p>
          <a:p>
            <a:pPr>
              <a:defRPr/>
            </a:pPr>
            <a:r>
              <a:rPr lang="en-US" dirty="0"/>
              <a:t>NRCS assessed the soils and assisted in drilling the wells in January 2009.</a:t>
            </a:r>
          </a:p>
          <a:p>
            <a:pPr>
              <a:defRPr/>
            </a:pPr>
            <a:r>
              <a:rPr lang="en-US" dirty="0"/>
              <a:t>Groundwater quality sampling was conducted in February and March 2009.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C839F-703A-4B29-9465-5213C7C067E7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>
              <a:latin typeface="Times New Roman" pitchFamily="18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Source Identification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dirty="0"/>
              <a:t>While somewhat equivocal, NO</a:t>
            </a:r>
            <a:r>
              <a:rPr lang="en-US" baseline="-25000" dirty="0"/>
              <a:t>3</a:t>
            </a:r>
            <a:r>
              <a:rPr lang="en-US" dirty="0"/>
              <a:t>-N results from the well closest to the stream and measured groundwater inflow to the stream supported the existence of a subsurface flow path.</a:t>
            </a:r>
          </a:p>
          <a:p>
            <a:pPr>
              <a:defRPr/>
            </a:pPr>
            <a:r>
              <a:rPr lang="en-US" dirty="0"/>
              <a:t>Later sampling suggested that, during wet periods, this subsurface path occurred as sheet flow along the valley’s longitudinal axis, rather than a confined “stream”.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12923-4EA6-4531-ACE2-4143E84CC476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Action Plan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4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Shrub plantings along subsurface pathways were discussed to address nitrates.  Ultimately, our focus shifted to a wetland treatment system which could potentially take care of the problem within a shorter timeframe while taking a minimal area out of production (less than ¼ of an acre).</a:t>
            </a:r>
          </a:p>
          <a:p>
            <a:pPr eaLnBrk="1" hangingPunct="1">
              <a:defRPr/>
            </a:pPr>
            <a:r>
              <a:rPr lang="en-US" sz="2800" dirty="0"/>
              <a:t> Canaan Valley Institute (CVI) was hired in July 2009 to design a wetland treatment system.  </a:t>
            </a: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694A5-AC10-47B5-877C-F88F695AB2D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Action Plan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54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The CVI engineer came up with an initial design which was modified based on discussions with and concerns of the landowner.  </a:t>
            </a:r>
          </a:p>
          <a:p>
            <a:pPr eaLnBrk="1" hangingPunct="1">
              <a:defRPr/>
            </a:pPr>
            <a:r>
              <a:rPr lang="en-US" sz="2800" dirty="0"/>
              <a:t>This design called for a 0.2 acre wetland consisting of a lined, horizontal trench to be constructed parallel to the stream.</a:t>
            </a:r>
          </a:p>
          <a:p>
            <a:pPr eaLnBrk="1" hangingPunct="1">
              <a:defRPr/>
            </a:pPr>
            <a:r>
              <a:rPr lang="en-US" sz="2800" dirty="0"/>
              <a:t>This wetland is designed to capture subsurface flow and funnel it through an anaerobic, carbon rich environment in order to denitrify the groundwater.  </a:t>
            </a:r>
          </a:p>
          <a:p>
            <a:pPr eaLnBrk="1" hangingPunct="1">
              <a:defRPr/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16B4A-47DF-41AF-9830-BDE262A6970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113" y="325438"/>
            <a:ext cx="4262437" cy="9096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Outline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4800600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Introduction:</a:t>
            </a:r>
            <a:r>
              <a:rPr lang="en-US" sz="2400" dirty="0"/>
              <a:t> 	Project overview, study area, and 			research question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Methods :</a:t>
            </a:r>
            <a:r>
              <a:rPr lang="en-US" sz="2400" dirty="0"/>
              <a:t>   	Economic incentive, payments				made, institutional and social elements,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   	information gathering,  determining a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   	plan of action, and implementation of a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   	treatment wetland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Results:</a:t>
            </a:r>
            <a:r>
              <a:rPr lang="en-US" sz="2400" dirty="0"/>
              <a:t>  		Installation of a treatment wetland, cost 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		and water quality outcomes</a:t>
            </a:r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dirty="0"/>
          </a:p>
          <a:p>
            <a:pPr indent="0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/>
              <a:t>Conclusions:</a:t>
            </a:r>
            <a:r>
              <a:rPr lang="en-US" sz="2400" dirty="0"/>
              <a:t>  	What we learned and where to go from 			here 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F1F8-B51D-4F28-BACE-6ADB82E8FC0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farmer group agreed to pursue a treatment wetland system as a solution to subsurface NO</a:t>
            </a:r>
            <a:r>
              <a:rPr lang="en-US" baseline="-25000" dirty="0"/>
              <a:t>3</a:t>
            </a:r>
            <a:r>
              <a:rPr lang="en-US" dirty="0"/>
              <a:t>-N flows in August 2009. </a:t>
            </a:r>
          </a:p>
          <a:p>
            <a:pPr eaLnBrk="1" hangingPunct="1">
              <a:defRPr/>
            </a:pPr>
            <a:r>
              <a:rPr lang="en-US" dirty="0"/>
              <a:t>After more than two months of negotiations and coming up with a three page agreement, the landowner agreed to allow construction of the wetland in October 2009.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38452-D100-4BBD-9438-02A443B0B8DC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Farmer participants were instrumental in convincing the landowner to participate by both meeting with him and sending him letters.</a:t>
            </a:r>
          </a:p>
          <a:p>
            <a:pPr eaLnBrk="1" hangingPunct="1">
              <a:defRPr/>
            </a:pPr>
            <a:r>
              <a:rPr lang="en-US" dirty="0"/>
              <a:t>Final compensation to the landowner for lost production was agreed to be $2,000.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0A807-23F5-49D3-A586-4C4C7D989095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Results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Construction and material bids were put out in October 2009.  </a:t>
            </a:r>
          </a:p>
          <a:p>
            <a:pPr eaLnBrk="1" hangingPunct="1">
              <a:defRPr/>
            </a:pPr>
            <a:r>
              <a:rPr lang="en-US"/>
              <a:t>Two bids were received and farmer group selected the lowest bid.</a:t>
            </a:r>
          </a:p>
          <a:p>
            <a:pPr eaLnBrk="1" hangingPunct="1">
              <a:defRPr/>
            </a:pPr>
            <a:r>
              <a:rPr lang="en-US"/>
              <a:t>Construction of the treatment system occurred  in November 2009.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FEFB9-07FB-4AEA-B8E8-C8C01393A289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Treatment System Cost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DESIGN  				$ 5,129 </a:t>
            </a:r>
          </a:p>
          <a:p>
            <a:pPr eaLnBrk="1" hangingPunct="1">
              <a:defRPr/>
            </a:pPr>
            <a:r>
              <a:rPr lang="en-US" dirty="0"/>
              <a:t>CVI OVERSIGHT   		$ 7,743 </a:t>
            </a:r>
          </a:p>
          <a:p>
            <a:pPr eaLnBrk="1" hangingPunct="1">
              <a:defRPr/>
            </a:pPr>
            <a:r>
              <a:rPr lang="en-US" dirty="0"/>
              <a:t>NON BID MATERIALS  	$ 3,450</a:t>
            </a:r>
          </a:p>
          <a:p>
            <a:pPr eaLnBrk="1" hangingPunct="1">
              <a:defRPr/>
            </a:pPr>
            <a:r>
              <a:rPr lang="en-US" dirty="0"/>
              <a:t>COMPENSATION  		$ 2,000</a:t>
            </a:r>
          </a:p>
          <a:p>
            <a:pPr eaLnBrk="1" hangingPunct="1">
              <a:defRPr/>
            </a:pPr>
            <a:r>
              <a:rPr lang="en-US" dirty="0"/>
              <a:t>INSTALLATION 			$11,140</a:t>
            </a:r>
          </a:p>
          <a:p>
            <a:pPr eaLnBrk="1" hangingPunct="1">
              <a:defRPr/>
            </a:pPr>
            <a:r>
              <a:rPr lang="en-US" b="1" dirty="0"/>
              <a:t>TOTAL </a:t>
            </a:r>
            <a:r>
              <a:rPr lang="en-US" dirty="0"/>
              <a:t> </a:t>
            </a:r>
            <a:r>
              <a:rPr lang="en-US" b="1" dirty="0"/>
              <a:t> 			  	$29,462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Farmer Group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Of the over $29,000 spent on the treatment system, the farmer group contributed 2/3 of their remaining funds (about $6,200) to pay for the treatment system.  The rest came from unallocated group funds in the research grant.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6634A-2462-4A13-A226-09FA33DA572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System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over a five year period (2006 to 2011) pre- and post- were analyzed.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In-stream reductions of NO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reductions during the growing season of 0.14 mg/l (17% decrease) attributed to installation of the system.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cost of removal was around $30 per kg.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6634A-2462-4A13-A226-09FA33DA572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22748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93788-BA58-40E4-872F-142EFEF4C1CF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We Learned: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Farmers can problem solve to target BMPs on a watershed basis.  Money is not the only motivation to provide this assistance.</a:t>
            </a:r>
          </a:p>
          <a:p>
            <a:pPr>
              <a:defRPr/>
            </a:pPr>
            <a:r>
              <a:rPr lang="en-US" dirty="0"/>
              <a:t>Spending group funds is different from spending individually allocated funds. </a:t>
            </a:r>
          </a:p>
          <a:p>
            <a:pPr>
              <a:defRPr/>
            </a:pPr>
            <a:r>
              <a:rPr lang="en-US" dirty="0"/>
              <a:t>Farmers needed assistance in information gathering and technical solutions.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BFC28-9FCF-4999-8C4D-C57A0C76606A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We Learned: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Farmers can make water quality decisions and take action to problem solve when provided with technical assistance and appropriate data. </a:t>
            </a:r>
          </a:p>
          <a:p>
            <a:pPr>
              <a:defRPr/>
            </a:pPr>
            <a:r>
              <a:rPr lang="en-US" dirty="0"/>
              <a:t>Working as a group, farmers can put forth solutions that would have required regulatory enforcement to solve under a command and control framework.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5D9BE39-2CEA-466F-AF3C-188E66DF8159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38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We Learned: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1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Water quality experts and farmers can work efficiently together to problem solve and, if necessary, target water quality solutions.   </a:t>
            </a:r>
          </a:p>
          <a:p>
            <a:pPr>
              <a:defRPr/>
            </a:pPr>
            <a:r>
              <a:rPr lang="en-US" sz="2800" dirty="0"/>
              <a:t>In our case study, cash incentives based on water quality turned this information into a tool farmers could use to make additional money, rather than a threat to their livelihood.  It was this dynamic – an alignment of interests - that motivated participating farmers to cooperate with water quality experts.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Publications from this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>
                <a:effectLst/>
              </a:rPr>
              <a:t>Collins, A. R. and N. Gillies.  2014. “Constructed Wetland Treatment of Nitrates: Removal Effectiveness and Cost Efficiency.” </a:t>
            </a:r>
            <a:r>
              <a:rPr lang="en-US" sz="1600" i="1" dirty="0">
                <a:effectLst/>
              </a:rPr>
              <a:t>Journal of the American Water Resources Association.</a:t>
            </a:r>
            <a:r>
              <a:rPr lang="en-US" sz="1600" dirty="0">
                <a:effectLst/>
              </a:rPr>
              <a:t> 50(4): 898-908.  </a:t>
            </a:r>
          </a:p>
          <a:p>
            <a:pPr marL="0" lvl="0" indent="0">
              <a:buNone/>
            </a:pPr>
            <a:r>
              <a:rPr lang="en-US" sz="1600" dirty="0">
                <a:effectLst/>
              </a:rPr>
              <a:t> </a:t>
            </a:r>
          </a:p>
          <a:p>
            <a:r>
              <a:rPr lang="en-US" sz="1600" dirty="0">
                <a:effectLst/>
              </a:rPr>
              <a:t>Maille, P. and A.R. Collins.  2012. “A Simple Approach to Calculating Performance-Based Payments for Water Quality.” </a:t>
            </a:r>
            <a:r>
              <a:rPr lang="en-US" sz="1600" i="1" dirty="0">
                <a:effectLst/>
              </a:rPr>
              <a:t>Journal of Environment Management</a:t>
            </a:r>
            <a:r>
              <a:rPr lang="en-US" sz="1600" dirty="0">
                <a:effectLst/>
              </a:rPr>
              <a:t> 99:27-35.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Collins, A.R. and P. Maille.  2011. “Group Theory and Behavior under Performance-Based Water Quality Incentives.”  </a:t>
            </a:r>
            <a:r>
              <a:rPr lang="en-US" sz="1600" i="1" dirty="0">
                <a:effectLst/>
              </a:rPr>
              <a:t>Ecological Economics</a:t>
            </a:r>
            <a:r>
              <a:rPr lang="en-US" sz="1600" dirty="0">
                <a:effectLst/>
              </a:rPr>
              <a:t> 70(4):806-812.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r>
              <a:rPr lang="en-US" sz="1600" dirty="0">
                <a:effectLst/>
              </a:rPr>
              <a:t>Maille, P., and A. Collins.  2009. "Farmers as Producers of Clean Water: A Field Experiment” in </a:t>
            </a:r>
            <a:r>
              <a:rPr lang="en-US" sz="1600" i="1" dirty="0">
                <a:effectLst/>
              </a:rPr>
              <a:t>Water, Agriculture and Sustainable Well-Being</a:t>
            </a:r>
            <a:r>
              <a:rPr lang="en-US" sz="1600" dirty="0">
                <a:effectLst/>
              </a:rPr>
              <a:t>, Eds. U. Pascual, A. Shah, J. </a:t>
            </a:r>
            <a:r>
              <a:rPr lang="en-US" sz="1600" dirty="0" err="1">
                <a:effectLst/>
              </a:rPr>
              <a:t>Bandyopadhyay</a:t>
            </a:r>
            <a:r>
              <a:rPr lang="en-US" sz="1600" dirty="0">
                <a:effectLst/>
              </a:rPr>
              <a:t>. Oxford University Press: New Delhi.  pp. 93-114. </a:t>
            </a: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lvl="0"/>
            <a:r>
              <a:rPr lang="en-US" sz="1600" dirty="0">
                <a:effectLst/>
              </a:rPr>
              <a:t>Maille, P., A. Collins, and N. Gillies.  2009. "Performance-based Payments for Water Quality:  Experiences from a Field Experiment.”</a:t>
            </a:r>
            <a:r>
              <a:rPr lang="en-US" sz="1600" i="1" dirty="0">
                <a:effectLst/>
              </a:rPr>
              <a:t> Journal of Soil and Water Conservation.</a:t>
            </a:r>
            <a:r>
              <a:rPr lang="en-US" sz="1600" dirty="0">
                <a:effectLst/>
              </a:rPr>
              <a:t> 64(3):85-87.</a:t>
            </a:r>
            <a:endParaRPr lang="en-US" dirty="0">
              <a:effectLst/>
            </a:endParaRPr>
          </a:p>
          <a:p>
            <a:endParaRPr lang="en-US" sz="1600" dirty="0">
              <a:effectLst/>
            </a:endParaRPr>
          </a:p>
          <a:p>
            <a:endParaRPr lang="en-US" sz="1600" dirty="0">
              <a:effectLst/>
            </a:endParaRPr>
          </a:p>
          <a:p>
            <a:pPr lvl="0"/>
            <a:endParaRPr lang="en-US" sz="1600" dirty="0">
              <a:effectLst/>
            </a:endParaRPr>
          </a:p>
          <a:p>
            <a:pPr>
              <a:defRPr/>
            </a:pPr>
            <a:endParaRPr lang="en-US" sz="1600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17D59-FA52-45D7-9CB4-353F589E42A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This presentation will describe the final outcome of a three year field experiment (from 2007 to 2009) involving performance-based economic incentives for control of agricultural non-point pollution.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This project was funded by the National Research Initiative of the U.S. Department of Agriculture.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5D9BE39-2CEA-466F-AF3C-188E66DF8159}" type="slidenum"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40</a:t>
            </a:fld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What now?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39825"/>
            <a:ext cx="8305800" cy="503237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Tried to obtain an USDA/NIFA integrated grant (teaching, research, extension) in 2011 to target BMPs over the entire Lost River Basin using a similar collaborative approach – not successful.</a:t>
            </a:r>
          </a:p>
          <a:p>
            <a:pPr>
              <a:defRPr/>
            </a:pPr>
            <a:r>
              <a:rPr lang="en-US" sz="2800" dirty="0"/>
              <a:t>What are the constraints to implementing group performance-based economic incentives elsewhere, particularly in larger watersheds?  </a:t>
            </a:r>
          </a:p>
          <a:p>
            <a:pPr>
              <a:defRPr/>
            </a:pPr>
            <a:r>
              <a:rPr lang="en-US" sz="2800" dirty="0"/>
              <a:t>Larger question is:  what is the proper social construct that needs to be created so that stakeholders become engaged in targeting BMPs for water quality within a multiple landowner watershed?</a:t>
            </a:r>
          </a:p>
        </p:txBody>
      </p:sp>
    </p:spTree>
    <p:extLst>
      <p:ext uri="{BB962C8B-B14F-4D97-AF65-F5344CB8AC3E}">
        <p14:creationId xmlns:p14="http://schemas.microsoft.com/office/powerpoint/2010/main" val="37767759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1600" dirty="0"/>
              <a:t>Poe, G.L., W.D. Schulze, K. </a:t>
            </a:r>
            <a:r>
              <a:rPr lang="en-US" sz="1600" dirty="0" err="1"/>
              <a:t>Segerson</a:t>
            </a:r>
            <a:r>
              <a:rPr lang="en-US" sz="1600" dirty="0"/>
              <a:t>, J.F. </a:t>
            </a:r>
            <a:r>
              <a:rPr lang="en-US" sz="1600" dirty="0" err="1"/>
              <a:t>Suter</a:t>
            </a:r>
            <a:r>
              <a:rPr lang="en-US" sz="1600" dirty="0"/>
              <a:t>, and C.A. </a:t>
            </a:r>
            <a:r>
              <a:rPr lang="en-US" sz="1600" dirty="0" err="1"/>
              <a:t>Vossler</a:t>
            </a:r>
            <a:r>
              <a:rPr lang="en-US" sz="1600" dirty="0"/>
              <a:t>. 2004. Exploring the performance of ambient-based policy instruments when nonpoint source polluters can cooperate.  American Journal of Agricultural Economics 86 (5), 1203-1210.</a:t>
            </a:r>
          </a:p>
          <a:p>
            <a:r>
              <a:rPr lang="en-US" sz="1600" dirty="0" err="1"/>
              <a:t>Romstad</a:t>
            </a:r>
            <a:r>
              <a:rPr lang="en-US" sz="1600" dirty="0"/>
              <a:t>, E.  2003.  Team approaches in reducing nonpoint source pollution.  Ecological Economics 47 (1), 71-78.</a:t>
            </a:r>
          </a:p>
          <a:p>
            <a:r>
              <a:rPr lang="en-US" sz="1600" dirty="0" err="1"/>
              <a:t>Spraggon</a:t>
            </a:r>
            <a:r>
              <a:rPr lang="en-US" sz="1600" dirty="0"/>
              <a:t>, J.  2004.  Testing ambient pollution instruments with </a:t>
            </a:r>
            <a:r>
              <a:rPr lang="en-US" sz="1600" dirty="0" err="1"/>
              <a:t>heterogenous</a:t>
            </a:r>
            <a:r>
              <a:rPr lang="en-US" sz="1600" dirty="0"/>
              <a:t> agents.  Journal of Environmental Economics and Management 48, 837-856.</a:t>
            </a:r>
          </a:p>
          <a:p>
            <a:r>
              <a:rPr lang="en-US" sz="1600" dirty="0"/>
              <a:t>Taylor, M.A., B. </a:t>
            </a:r>
            <a:r>
              <a:rPr lang="en-US" sz="1600" dirty="0" err="1"/>
              <a:t>Sohngen</a:t>
            </a:r>
            <a:r>
              <a:rPr lang="en-US" sz="1600" dirty="0"/>
              <a:t>, A. Randall, and H. </a:t>
            </a:r>
            <a:r>
              <a:rPr lang="en-US" sz="1600" dirty="0" err="1"/>
              <a:t>Pushkarskaya</a:t>
            </a:r>
            <a:r>
              <a:rPr lang="en-US" sz="1600" dirty="0"/>
              <a:t>. 2004.  Group contracts for voluntary nonpoint source pollution reductions: Evidence from experimental auctions. American Journal of Agricultural Economics 86 (5), 1196-1202. </a:t>
            </a:r>
          </a:p>
          <a:p>
            <a:r>
              <a:rPr lang="en-US" sz="1600" dirty="0" err="1"/>
              <a:t>Vossler</a:t>
            </a:r>
            <a:r>
              <a:rPr lang="en-US" sz="1600" dirty="0"/>
              <a:t>, C., G.L. Poe, W.D. Schultz, and K. </a:t>
            </a:r>
            <a:r>
              <a:rPr lang="en-US" sz="1600" dirty="0" err="1"/>
              <a:t>Segerson</a:t>
            </a:r>
            <a:r>
              <a:rPr lang="en-US" sz="1600" dirty="0"/>
              <a:t>. 2006.  Communication and incentive mechanisms based on group performance: An experimental study of nonpoint pollution control.  Economic Inquiry 44, 599-613.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140F2-0C9E-4926-98F3-3E1C34E7BD0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19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QUESTIONS OR COMMENTS??</a:t>
            </a:r>
          </a:p>
        </p:txBody>
      </p:sp>
      <p:pic>
        <p:nvPicPr>
          <p:cNvPr id="78850" name="Picture Placeholder 5" descr="Cullers Run 0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556" r="555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51CFD-AF58-48DA-BC2F-B7A10B30128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literature on ambient quality incentives and group approaches to water quality improvement has examined both theoretical and laboratory experiment aspects (</a:t>
            </a:r>
            <a:r>
              <a:rPr lang="en-US" sz="2800" dirty="0" err="1"/>
              <a:t>Spraggon</a:t>
            </a:r>
            <a:r>
              <a:rPr lang="en-US" sz="2800" dirty="0"/>
              <a:t>; </a:t>
            </a:r>
            <a:r>
              <a:rPr lang="en-US" sz="2800" dirty="0" err="1"/>
              <a:t>Romstad</a:t>
            </a:r>
            <a:r>
              <a:rPr lang="en-US" sz="2800" dirty="0"/>
              <a:t>; Poe et al.; Taylor et al.; and </a:t>
            </a:r>
            <a:r>
              <a:rPr lang="en-US" sz="2800" dirty="0" err="1"/>
              <a:t>Vossler</a:t>
            </a:r>
            <a:r>
              <a:rPr lang="en-US" sz="2800" dirty="0"/>
              <a:t> et al.).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We felt what was needed were “real” people and “real” consequences to get a better understanding of the social context within which farmer behaviors take place.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Our experiment was unique in the sense that: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It involved real farmers and real money.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Farmers were charged with making abatement decisions.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Both the economic incentives and the decision making were made on a group basis within a watershed.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Incentive payments were based on the quality of water leaving the study watershed, rather than payments for specific actions by the farmers.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Water quality changes were measured by determining nitrate-N (NO</a:t>
            </a:r>
            <a:r>
              <a:rPr lang="en-US" sz="2800" baseline="-25000" dirty="0"/>
              <a:t>3</a:t>
            </a:r>
            <a:r>
              <a:rPr lang="en-US" sz="2800" dirty="0"/>
              <a:t>-N) load relative to a reference watershed.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A87358-2D6A-4A71-AF21-11C5CBA902C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Project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Group membership was voluntary.</a:t>
            </a:r>
          </a:p>
          <a:p>
            <a:pPr>
              <a:defRPr/>
            </a:pPr>
            <a:r>
              <a:rPr lang="en-US" sz="2800" dirty="0"/>
              <a:t>Farmers were responsible for formation of a group and deciding what to do with the incentive payments.</a:t>
            </a:r>
          </a:p>
          <a:p>
            <a:pPr>
              <a:defRPr/>
            </a:pPr>
            <a:r>
              <a:rPr lang="en-US" sz="2800" dirty="0"/>
              <a:t>Ultimately, they decided to reserve 90% of monthly payments as cost-share for projects to improve water quality.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12066-D341-4682-96BA-A9272FDD1E4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447800" y="228600"/>
            <a:ext cx="548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Study Area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57200" y="37338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81000" y="12954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605" name="Picture 22" descr="Cullers%20Run%20from%20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860" y="3200401"/>
            <a:ext cx="443234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6" name="Group 29"/>
          <p:cNvGrpSpPr>
            <a:grpSpLocks/>
          </p:cNvGrpSpPr>
          <p:nvPr/>
        </p:nvGrpSpPr>
        <p:grpSpPr bwMode="auto">
          <a:xfrm>
            <a:off x="4343400" y="1295400"/>
            <a:ext cx="2519363" cy="1828800"/>
            <a:chOff x="3648" y="432"/>
            <a:chExt cx="1587" cy="1152"/>
          </a:xfrm>
        </p:grpSpPr>
        <p:pic>
          <p:nvPicPr>
            <p:cNvPr id="25609" name="Picture 23" descr="wv_locator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432"/>
              <a:ext cx="158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Oval 25"/>
            <p:cNvSpPr>
              <a:spLocks noChangeArrowheads="1"/>
            </p:cNvSpPr>
            <p:nvPr/>
          </p:nvSpPr>
          <p:spPr bwMode="auto">
            <a:xfrm>
              <a:off x="4368" y="960"/>
              <a:ext cx="167" cy="158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25607" name="Text Box 30"/>
          <p:cNvSpPr txBox="1">
            <a:spLocks noChangeArrowheads="1"/>
          </p:cNvSpPr>
          <p:nvPr/>
        </p:nvSpPr>
        <p:spPr bwMode="auto">
          <a:xfrm>
            <a:off x="6781800" y="6248400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 err="1"/>
              <a:t>Cacapon</a:t>
            </a:r>
            <a:r>
              <a:rPr lang="en-US" sz="1200" b="1" dirty="0"/>
              <a:t> Institute, 2007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" y="1143000"/>
            <a:ext cx="3352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Cullers Run watershed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stream tributary of the Lost River in the eastern panhandle region of West Virginia.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Water quality sampling since 1995</a:t>
            </a:r>
          </a:p>
          <a:p>
            <a:pPr eaLnBrk="0" hangingPunct="0">
              <a:buFontTx/>
              <a:buChar char="•"/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buFontTx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Highest NO</a:t>
            </a:r>
            <a:r>
              <a:rPr lang="en-US" sz="2000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-N tributary in the Lost River watershed</a:t>
            </a:r>
          </a:p>
          <a:p>
            <a:pPr eaLnBrk="0" hangingPunct="0">
              <a:defRPr/>
            </a:pPr>
            <a:r>
              <a:rPr lang="en-US" sz="2000" dirty="0">
                <a:latin typeface="+mn-lt"/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8244</TotalTime>
  <Words>2203</Words>
  <Application>Microsoft Office PowerPoint</Application>
  <PresentationFormat>On-screen Show (4:3)</PresentationFormat>
  <Paragraphs>266</Paragraphs>
  <Slides>42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Courier New</vt:lpstr>
      <vt:lpstr>Times New Roman</vt:lpstr>
      <vt:lpstr>Wingdings</vt:lpstr>
      <vt:lpstr>Ripple</vt:lpstr>
      <vt:lpstr>Chart</vt:lpstr>
      <vt:lpstr>PowerPoint Presentation</vt:lpstr>
      <vt:lpstr>Authors</vt:lpstr>
      <vt:lpstr>Outline </vt:lpstr>
      <vt:lpstr>Project Overview</vt:lpstr>
      <vt:lpstr>Project Overview</vt:lpstr>
      <vt:lpstr>Project Overview</vt:lpstr>
      <vt:lpstr>Project Overview</vt:lpstr>
      <vt:lpstr>Project Overview</vt:lpstr>
      <vt:lpstr>PowerPoint Presentation</vt:lpstr>
      <vt:lpstr>PowerPoint Presentation</vt:lpstr>
      <vt:lpstr>PowerPoint Presentation</vt:lpstr>
      <vt:lpstr>Research Question</vt:lpstr>
      <vt:lpstr>Economic Incentive</vt:lpstr>
      <vt:lpstr>PowerPoint Presentation</vt:lpstr>
      <vt:lpstr>Quality Factor</vt:lpstr>
      <vt:lpstr>Payments Made to Farmers</vt:lpstr>
      <vt:lpstr>Essential Elements of  Social Engagement </vt:lpstr>
      <vt:lpstr>Institutional Outcomes </vt:lpstr>
      <vt:lpstr>Participation Achieved</vt:lpstr>
      <vt:lpstr>Information Gathering</vt:lpstr>
      <vt:lpstr>Sub-watersheds in Cullers Run</vt:lpstr>
      <vt:lpstr>RESULTS OF SAMPLING</vt:lpstr>
      <vt:lpstr>Information Gathering</vt:lpstr>
      <vt:lpstr>PowerPoint Presentation</vt:lpstr>
      <vt:lpstr>PowerPoint Presentation</vt:lpstr>
      <vt:lpstr>PowerPoint Presentation</vt:lpstr>
      <vt:lpstr>PowerPoint Presentation</vt:lpstr>
      <vt:lpstr>Action Plan</vt:lpstr>
      <vt:lpstr>Action Plan</vt:lpstr>
      <vt:lpstr>Results</vt:lpstr>
      <vt:lpstr>Results</vt:lpstr>
      <vt:lpstr>Results</vt:lpstr>
      <vt:lpstr>Treatment System Cost</vt:lpstr>
      <vt:lpstr>Farmer Group Contribution</vt:lpstr>
      <vt:lpstr>Treatment System Outcomes</vt:lpstr>
      <vt:lpstr>What We Learned:</vt:lpstr>
      <vt:lpstr>What We Learned:</vt:lpstr>
      <vt:lpstr>What We Learned:</vt:lpstr>
      <vt:lpstr>Publications from this Project </vt:lpstr>
      <vt:lpstr>What now?</vt:lpstr>
      <vt:lpstr>References</vt:lpstr>
      <vt:lpstr>QUESTIONS OR COMMENTS??</vt:lpstr>
    </vt:vector>
  </TitlesOfParts>
  <Company>WVU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Davis College</dc:creator>
  <cp:lastModifiedBy>Alan Collins</cp:lastModifiedBy>
  <cp:revision>239</cp:revision>
  <dcterms:created xsi:type="dcterms:W3CDTF">2007-03-08T18:17:31Z</dcterms:created>
  <dcterms:modified xsi:type="dcterms:W3CDTF">2019-11-11T14:32:50Z</dcterms:modified>
</cp:coreProperties>
</file>