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media/image27.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9" r:id="rId4"/>
  </p:sldMasterIdLst>
  <p:notesMasterIdLst>
    <p:notesMasterId r:id="rId56"/>
  </p:notesMasterIdLst>
  <p:sldIdLst>
    <p:sldId id="316" r:id="rId5"/>
    <p:sldId id="289" r:id="rId6"/>
    <p:sldId id="257" r:id="rId7"/>
    <p:sldId id="321" r:id="rId8"/>
    <p:sldId id="343" r:id="rId9"/>
    <p:sldId id="349" r:id="rId10"/>
    <p:sldId id="302" r:id="rId11"/>
    <p:sldId id="304" r:id="rId12"/>
    <p:sldId id="279" r:id="rId13"/>
    <p:sldId id="280" r:id="rId14"/>
    <p:sldId id="324" r:id="rId15"/>
    <p:sldId id="325" r:id="rId16"/>
    <p:sldId id="326" r:id="rId17"/>
    <p:sldId id="292" r:id="rId18"/>
    <p:sldId id="274" r:id="rId19"/>
    <p:sldId id="273" r:id="rId20"/>
    <p:sldId id="272" r:id="rId21"/>
    <p:sldId id="271" r:id="rId22"/>
    <p:sldId id="268" r:id="rId23"/>
    <p:sldId id="275" r:id="rId24"/>
    <p:sldId id="287" r:id="rId25"/>
    <p:sldId id="282" r:id="rId26"/>
    <p:sldId id="283" r:id="rId27"/>
    <p:sldId id="277" r:id="rId28"/>
    <p:sldId id="278" r:id="rId29"/>
    <p:sldId id="353" r:id="rId30"/>
    <p:sldId id="354" r:id="rId31"/>
    <p:sldId id="284" r:id="rId32"/>
    <p:sldId id="281" r:id="rId33"/>
    <p:sldId id="285" r:id="rId34"/>
    <p:sldId id="355" r:id="rId35"/>
    <p:sldId id="262" r:id="rId36"/>
    <p:sldId id="263" r:id="rId37"/>
    <p:sldId id="264" r:id="rId38"/>
    <p:sldId id="339" r:id="rId39"/>
    <p:sldId id="344" r:id="rId40"/>
    <p:sldId id="347" r:id="rId41"/>
    <p:sldId id="348" r:id="rId42"/>
    <p:sldId id="337" r:id="rId43"/>
    <p:sldId id="338" r:id="rId44"/>
    <p:sldId id="357" r:id="rId45"/>
    <p:sldId id="293" r:id="rId46"/>
    <p:sldId id="358" r:id="rId47"/>
    <p:sldId id="359" r:id="rId48"/>
    <p:sldId id="360" r:id="rId49"/>
    <p:sldId id="340" r:id="rId50"/>
    <p:sldId id="341" r:id="rId51"/>
    <p:sldId id="361" r:id="rId52"/>
    <p:sldId id="362" r:id="rId53"/>
    <p:sldId id="363" r:id="rId54"/>
    <p:sldId id="364"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an J. Lewis" initials="EJ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799F"/>
    <a:srgbClr val="3E96A7"/>
    <a:srgbClr val="69A7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12" autoAdjust="0"/>
    <p:restoredTop sz="94660"/>
  </p:normalViewPr>
  <p:slideViewPr>
    <p:cSldViewPr snapToGrid="0">
      <p:cViewPr>
        <p:scale>
          <a:sx n="80" d="100"/>
          <a:sy n="80" d="100"/>
        </p:scale>
        <p:origin x="797" y="1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3-15T21:29:19.489" idx="1">
    <p:pos x="6300" y="-86"/>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9E7342-EFE5-48BF-B66C-A29C2270C37A}" type="datetimeFigureOut">
              <a:rPr lang="en-US" smtClean="0"/>
              <a:t>11/10/2019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311865-702B-4EEA-BE88-DCFBB8F414FF}" type="slidenum">
              <a:rPr lang="en-US" smtClean="0"/>
              <a:t>‹#›</a:t>
            </a:fld>
            <a:endParaRPr lang="en-US"/>
          </a:p>
        </p:txBody>
      </p:sp>
    </p:spTree>
    <p:extLst>
      <p:ext uri="{BB962C8B-B14F-4D97-AF65-F5344CB8AC3E}">
        <p14:creationId xmlns:p14="http://schemas.microsoft.com/office/powerpoint/2010/main" val="597630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F1BDD3C-5DEC-D247-98E3-7EC34C08D80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xfrm>
            <a:off x="914400" y="4343400"/>
            <a:ext cx="5029200" cy="411321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fontScale="92500" lnSpcReduction="10000"/>
          </a:bodyPr>
          <a:lstStyle/>
          <a:p>
            <a:pPr eaLnBrk="1" hangingPunct="1"/>
            <a:r>
              <a:rPr lang="en-US">
                <a:ea typeface="ＭＳ Ｐゴシック" charset="0"/>
                <a:cs typeface="ＭＳ Ｐゴシック" charset="0"/>
              </a:rPr>
              <a:t>High resolution image:</a:t>
            </a:r>
          </a:p>
          <a:p>
            <a:pPr eaLnBrk="1" hangingPunct="1"/>
            <a:r>
              <a:rPr lang="en-US">
                <a:ea typeface="ＭＳ Ｐゴシック" charset="0"/>
                <a:cs typeface="ＭＳ Ｐゴシック" charset="0"/>
              </a:rPr>
              <a:t>Sediment plume from hurricane Ivan 9-21-04</a:t>
            </a:r>
          </a:p>
          <a:p>
            <a:pPr eaLnBrk="1" hangingPunct="1"/>
            <a:r>
              <a:rPr lang="en-US">
                <a:ea typeface="ＭＳ Ｐゴシック" charset="0"/>
                <a:cs typeface="ＭＳ Ｐゴシック" charset="0"/>
              </a:rPr>
              <a:t>http://earthobservatory.nasa.gov/NaturalHazards/shownh.php3?img_id=12456</a:t>
            </a:r>
          </a:p>
          <a:p>
            <a:pPr eaLnBrk="1" hangingPunct="1"/>
            <a:r>
              <a:rPr lang="en-US" sz="1600" b="1">
                <a:solidFill>
                  <a:srgbClr val="000000"/>
                </a:solidFill>
                <a:latin typeface="Helvetica" charset="0"/>
                <a:ea typeface="ＭＳ Ｐゴシック" charset="0"/>
                <a:cs typeface="ＭＳ Ｐゴシック" charset="0"/>
              </a:rPr>
              <a:t>Sediment from the Susquehanna River</a:t>
            </a:r>
            <a:r>
              <a:rPr lang="en-US" sz="1600">
                <a:solidFill>
                  <a:srgbClr val="000000"/>
                </a:solidFill>
                <a:latin typeface="Times New Roman" charset="0"/>
                <a:ea typeface="ＭＳ Ｐゴシック" charset="0"/>
                <a:cs typeface="ＭＳ Ｐゴシック" charset="0"/>
              </a:rPr>
              <a:t> </a:t>
            </a:r>
          </a:p>
          <a:p>
            <a:pPr eaLnBrk="1" hangingPunct="1"/>
            <a:r>
              <a:rPr lang="en-US" sz="1600">
                <a:solidFill>
                  <a:srgbClr val="000000"/>
                </a:solidFill>
                <a:latin typeface="Times New Roman" charset="0"/>
                <a:ea typeface="ＭＳ Ｐゴシック" charset="0"/>
                <a:cs typeface="ＭＳ Ｐゴシック" charset="0"/>
              </a:rPr>
              <a:t>As the remnants of Hurricane Ivan moved north over the United States, it dumped torrential rain in southeastern and mid-Atlantic states, triggering inland flooding. Major rivers, including the Ohio, Susquehanna, and Deleware Rivers, pushed over their banks and forced evacuations. Muddy run-off has colored the rivers around the Chesapeake Bay a dirty brown in this true-color image, acquired by the Moderate Resolution Imaging Spectroradiometer (</a:t>
            </a:r>
            <a:r>
              <a:rPr lang="en-US" sz="1600" u="sng">
                <a:solidFill>
                  <a:srgbClr val="CC3333"/>
                </a:solidFill>
                <a:latin typeface="Times New Roman" charset="0"/>
                <a:ea typeface="ＭＳ Ｐゴシック" charset="0"/>
                <a:cs typeface="ＭＳ Ｐゴシック" charset="0"/>
              </a:rPr>
              <a:t>MODIS</a:t>
            </a:r>
            <a:r>
              <a:rPr lang="en-US" sz="1600">
                <a:solidFill>
                  <a:srgbClr val="000000"/>
                </a:solidFill>
                <a:latin typeface="Times New Roman" charset="0"/>
                <a:ea typeface="ＭＳ Ｐゴシック" charset="0"/>
                <a:cs typeface="ＭＳ Ｐゴシック" charset="0"/>
              </a:rPr>
              <a:t>) on NASA</a:t>
            </a:r>
            <a:r>
              <a:rPr lang="ja-JP" altLang="en-US" sz="1600">
                <a:solidFill>
                  <a:srgbClr val="000000"/>
                </a:solidFill>
                <a:latin typeface="Times New Roman" charset="0"/>
                <a:ea typeface="ＭＳ Ｐゴシック" charset="0"/>
                <a:cs typeface="ＭＳ Ｐゴシック" charset="0"/>
              </a:rPr>
              <a:t>’</a:t>
            </a:r>
            <a:r>
              <a:rPr lang="en-US" sz="1600">
                <a:solidFill>
                  <a:srgbClr val="000000"/>
                </a:solidFill>
                <a:latin typeface="Times New Roman" charset="0"/>
                <a:ea typeface="ＭＳ Ｐゴシック" charset="0"/>
                <a:cs typeface="ＭＳ Ｐゴシック" charset="0"/>
              </a:rPr>
              <a:t>s </a:t>
            </a:r>
            <a:r>
              <a:rPr lang="en-US" sz="1600" u="sng">
                <a:solidFill>
                  <a:srgbClr val="CC3333"/>
                </a:solidFill>
                <a:latin typeface="Times New Roman" charset="0"/>
                <a:ea typeface="ＭＳ Ｐゴシック" charset="0"/>
                <a:cs typeface="ＭＳ Ｐゴシック" charset="0"/>
              </a:rPr>
              <a:t>Terra</a:t>
            </a:r>
            <a:r>
              <a:rPr lang="en-US" sz="1600">
                <a:solidFill>
                  <a:srgbClr val="000000"/>
                </a:solidFill>
                <a:latin typeface="Times New Roman" charset="0"/>
                <a:ea typeface="ＭＳ Ｐゴシック" charset="0"/>
                <a:cs typeface="ＭＳ Ｐゴシック" charset="0"/>
              </a:rPr>
              <a:t> satellite on September 21, 2004. By this time, the floods had largely subsided, but evidence of flooding remains in this image. The top third of the Chesapeake Bay, normally clear and dark, is now mud colored as sediment-laden flood water drains into the bay. The Susquehanna River flows down from the top left corner of the image into the bay, and the Delaware is visible under the clouds coming out of the top right corner.</a:t>
            </a:r>
          </a:p>
        </p:txBody>
      </p:sp>
    </p:spTree>
    <p:extLst>
      <p:ext uri="{BB962C8B-B14F-4D97-AF65-F5344CB8AC3E}">
        <p14:creationId xmlns:p14="http://schemas.microsoft.com/office/powerpoint/2010/main" val="2855951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51BA62-84FE-48A1-992D-351E22A76EFC}" type="slidenum">
              <a:rPr lang="en-US" smtClean="0"/>
              <a:t>27</a:t>
            </a:fld>
            <a:endParaRPr lang="en-US"/>
          </a:p>
        </p:txBody>
      </p:sp>
    </p:spTree>
    <p:extLst>
      <p:ext uri="{BB962C8B-B14F-4D97-AF65-F5344CB8AC3E}">
        <p14:creationId xmlns:p14="http://schemas.microsoft.com/office/powerpoint/2010/main" val="70687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51BA62-84FE-48A1-992D-351E22A76EFC}" type="slidenum">
              <a:rPr lang="en-US" smtClean="0"/>
              <a:t>28</a:t>
            </a:fld>
            <a:endParaRPr lang="en-US"/>
          </a:p>
        </p:txBody>
      </p:sp>
    </p:spTree>
    <p:extLst>
      <p:ext uri="{BB962C8B-B14F-4D97-AF65-F5344CB8AC3E}">
        <p14:creationId xmlns:p14="http://schemas.microsoft.com/office/powerpoint/2010/main" val="465510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1)</a:t>
            </a:r>
            <a:r>
              <a:rPr lang="en-US" baseline="0" dirty="0"/>
              <a:t> Point Cloud</a:t>
            </a:r>
          </a:p>
          <a:p>
            <a:pPr marL="171450" indent="-171450">
              <a:buFontTx/>
              <a:buChar char="-"/>
            </a:pPr>
            <a:r>
              <a:rPr lang="en-US" baseline="0" dirty="0"/>
              <a:t>2) Drone DEM</a:t>
            </a:r>
            <a:endParaRPr lang="en-US" dirty="0"/>
          </a:p>
          <a:p>
            <a:pPr marL="171450" indent="-171450">
              <a:buFontTx/>
              <a:buChar char="-"/>
            </a:pPr>
            <a:r>
              <a:rPr lang="en-US" dirty="0"/>
              <a:t>Pixels have 3 dimensions</a:t>
            </a:r>
            <a:r>
              <a:rPr lang="en-US" baseline="0" dirty="0"/>
              <a:t> in space just like </a:t>
            </a:r>
            <a:r>
              <a:rPr lang="en-US" baseline="0" dirty="0" err="1"/>
              <a:t>lidar</a:t>
            </a:r>
            <a:endParaRPr lang="en-US" baseline="0" dirty="0"/>
          </a:p>
          <a:p>
            <a:pPr marL="171450" indent="-171450">
              <a:buFontTx/>
              <a:buChar char="-"/>
            </a:pPr>
            <a:r>
              <a:rPr lang="en-US" baseline="0" dirty="0"/>
              <a:t>Final product can be used to calculate erosion over time at a centimeter scale resolution increasing accuracy to a new level</a:t>
            </a:r>
          </a:p>
          <a:p>
            <a:pPr marL="171450" indent="-171450">
              <a:buFontTx/>
              <a:buChar char="-"/>
            </a:pPr>
            <a:r>
              <a:rPr lang="en-US" baseline="0" dirty="0"/>
              <a:t>Lowest Resolution ~ 2cm in moderate canopy</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5A031A05-3735-40E2-B528-2ED642B3E004}" type="slidenum">
              <a:rPr lang="en-US" smtClean="0"/>
              <a:t>32</a:t>
            </a:fld>
            <a:endParaRPr lang="en-US"/>
          </a:p>
        </p:txBody>
      </p:sp>
    </p:spTree>
    <p:extLst>
      <p:ext uri="{BB962C8B-B14F-4D97-AF65-F5344CB8AC3E}">
        <p14:creationId xmlns:p14="http://schemas.microsoft.com/office/powerpoint/2010/main" val="549809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slide 7 for details on methodology and uncertainty.</a:t>
            </a:r>
          </a:p>
        </p:txBody>
      </p:sp>
      <p:sp>
        <p:nvSpPr>
          <p:cNvPr id="4" name="Slide Number Placeholder 3"/>
          <p:cNvSpPr>
            <a:spLocks noGrp="1"/>
          </p:cNvSpPr>
          <p:nvPr>
            <p:ph type="sldNum" sz="quarter" idx="10"/>
          </p:nvPr>
        </p:nvSpPr>
        <p:spPr/>
        <p:txBody>
          <a:bodyPr/>
          <a:lstStyle/>
          <a:p>
            <a:fld id="{2AB00151-2879-D144-AC53-8A0B861AA5F9}"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938806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slide 7 for details on methodology and uncertainty.</a:t>
            </a:r>
          </a:p>
        </p:txBody>
      </p:sp>
      <p:sp>
        <p:nvSpPr>
          <p:cNvPr id="4" name="Slide Number Placeholder 3"/>
          <p:cNvSpPr>
            <a:spLocks noGrp="1"/>
          </p:cNvSpPr>
          <p:nvPr>
            <p:ph type="sldNum" sz="quarter" idx="10"/>
          </p:nvPr>
        </p:nvSpPr>
        <p:spPr/>
        <p:txBody>
          <a:bodyPr/>
          <a:lstStyle/>
          <a:p>
            <a:fld id="{2AB00151-2879-D144-AC53-8A0B861AA5F9}"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697490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slide 7 for details on methodology and uncertainty.</a:t>
            </a:r>
          </a:p>
        </p:txBody>
      </p:sp>
      <p:sp>
        <p:nvSpPr>
          <p:cNvPr id="4" name="Slide Number Placeholder 3"/>
          <p:cNvSpPr>
            <a:spLocks noGrp="1"/>
          </p:cNvSpPr>
          <p:nvPr>
            <p:ph type="sldNum" sz="quarter" idx="10"/>
          </p:nvPr>
        </p:nvSpPr>
        <p:spPr/>
        <p:txBody>
          <a:bodyPr/>
          <a:lstStyle/>
          <a:p>
            <a:fld id="{2AB00151-2879-D144-AC53-8A0B861AA5F9}"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611178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slide 7 for details on methodology and uncertainty.</a:t>
            </a:r>
          </a:p>
        </p:txBody>
      </p:sp>
      <p:sp>
        <p:nvSpPr>
          <p:cNvPr id="4" name="Slide Number Placeholder 3"/>
          <p:cNvSpPr>
            <a:spLocks noGrp="1"/>
          </p:cNvSpPr>
          <p:nvPr>
            <p:ph type="sldNum" sz="quarter" idx="10"/>
          </p:nvPr>
        </p:nvSpPr>
        <p:spPr/>
        <p:txBody>
          <a:bodyPr/>
          <a:lstStyle/>
          <a:p>
            <a:fld id="{2AB00151-2879-D144-AC53-8A0B861AA5F9}"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2751645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slide 7 for details on methodology and uncertainty.</a:t>
            </a:r>
          </a:p>
        </p:txBody>
      </p:sp>
      <p:sp>
        <p:nvSpPr>
          <p:cNvPr id="4" name="Slide Number Placeholder 3"/>
          <p:cNvSpPr>
            <a:spLocks noGrp="1"/>
          </p:cNvSpPr>
          <p:nvPr>
            <p:ph type="sldNum" sz="quarter" idx="10"/>
          </p:nvPr>
        </p:nvSpPr>
        <p:spPr/>
        <p:txBody>
          <a:bodyPr/>
          <a:lstStyle/>
          <a:p>
            <a:fld id="{2AB00151-2879-D144-AC53-8A0B861AA5F9}"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167568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slide 7 for details on methodology and uncertainty.</a:t>
            </a:r>
          </a:p>
        </p:txBody>
      </p:sp>
      <p:sp>
        <p:nvSpPr>
          <p:cNvPr id="4" name="Slide Number Placeholder 3"/>
          <p:cNvSpPr>
            <a:spLocks noGrp="1"/>
          </p:cNvSpPr>
          <p:nvPr>
            <p:ph type="sldNum" sz="quarter" idx="10"/>
          </p:nvPr>
        </p:nvSpPr>
        <p:spPr/>
        <p:txBody>
          <a:bodyPr/>
          <a:lstStyle/>
          <a:p>
            <a:fld id="{2AB00151-2879-D144-AC53-8A0B861AA5F9}"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16558935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Introductions:</a:t>
            </a:r>
          </a:p>
          <a:p>
            <a:r>
              <a:rPr lang="en-US" dirty="0"/>
              <a:t>Working</a:t>
            </a:r>
            <a:r>
              <a:rPr lang="en-US" baseline="0" dirty="0"/>
              <a:t> with the data management team for about two years to develop the </a:t>
            </a:r>
            <a:r>
              <a:rPr lang="en-US" baseline="0" dirty="0" err="1"/>
              <a:t>colloaborative</a:t>
            </a:r>
            <a:r>
              <a:rPr lang="en-US" baseline="0" dirty="0"/>
              <a:t> watershed mapping tool. I’m going to describe to you the process our team went through to develop the tool and give you some examples about how it’s being used, then I’ll hand it over to Emily to talk about our initial conversations with CS Datum and CWP to integrate water quality monitoring data, and have a group discussion about how you all would like to see your water quality monitoring data mapped, and the types of restoration and conservation decisions you think it should be used to make.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54306C-4022-4B3F-A37A-E82ED2692D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5179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2014 post-Sandy</a:t>
            </a:r>
            <a:br>
              <a:rPr lang="en-US" dirty="0"/>
            </a:br>
            <a:r>
              <a:rPr lang="en-US" sz="1200" b="0" i="0" kern="1200" dirty="0">
                <a:solidFill>
                  <a:schemeClr val="tx1"/>
                </a:solidFill>
                <a:effectLst/>
                <a:latin typeface="+mn-lt"/>
                <a:ea typeface="+mn-ea"/>
                <a:cs typeface="+mn-cs"/>
              </a:rPr>
              <a:t>=============</a:t>
            </a:r>
            <a:br>
              <a:rPr lang="en-US" dirty="0"/>
            </a:br>
            <a:r>
              <a:rPr lang="en-US" sz="1200" b="0" i="0" kern="1200" dirty="0">
                <a:solidFill>
                  <a:schemeClr val="tx1"/>
                </a:solidFill>
                <a:effectLst/>
                <a:latin typeface="+mn-lt"/>
                <a:ea typeface="+mn-ea"/>
                <a:cs typeface="+mn-cs"/>
              </a:rPr>
              <a:t>Horizontal</a:t>
            </a:r>
            <a:br>
              <a:rPr lang="en-US" dirty="0"/>
            </a:br>
            <a:r>
              <a:rPr lang="en-US" sz="1200" b="0" i="0" kern="1200" dirty="0">
                <a:solidFill>
                  <a:schemeClr val="tx1"/>
                </a:solidFill>
                <a:effectLst/>
                <a:latin typeface="+mn-lt"/>
                <a:ea typeface="+mn-ea"/>
                <a:cs typeface="+mn-cs"/>
              </a:rPr>
              <a:t>--------------</a:t>
            </a:r>
            <a:br>
              <a:rPr lang="en-US" dirty="0"/>
            </a:br>
            <a:r>
              <a:rPr lang="en-US" sz="1200" b="0" i="0" kern="1200" dirty="0">
                <a:solidFill>
                  <a:schemeClr val="tx1"/>
                </a:solidFill>
                <a:effectLst/>
                <a:latin typeface="+mn-lt"/>
                <a:ea typeface="+mn-ea"/>
                <a:cs typeface="+mn-cs"/>
              </a:rPr>
              <a:t>estimated horizontal accuracy is </a:t>
            </a:r>
            <a:r>
              <a:rPr lang="en-US" sz="1200" b="0" i="0" kern="1200" dirty="0" err="1">
                <a:solidFill>
                  <a:schemeClr val="tx1"/>
                </a:solidFill>
                <a:effectLst/>
                <a:latin typeface="+mn-lt"/>
                <a:ea typeface="+mn-ea"/>
                <a:cs typeface="+mn-cs"/>
              </a:rPr>
              <a:t>RMSEr</a:t>
            </a:r>
            <a:r>
              <a:rPr lang="en-US" sz="1200" b="0" i="0" kern="1200" dirty="0">
                <a:solidFill>
                  <a:schemeClr val="tx1"/>
                </a:solidFill>
                <a:effectLst/>
                <a:latin typeface="+mn-lt"/>
                <a:ea typeface="+mn-ea"/>
                <a:cs typeface="+mn-cs"/>
              </a:rPr>
              <a:t> = 0.26 m</a:t>
            </a:r>
            <a:br>
              <a:rPr lang="en-US" dirty="0"/>
            </a:br>
            <a:r>
              <a:rPr lang="en-US" sz="1200" b="0" i="0" kern="1200" dirty="0">
                <a:solidFill>
                  <a:schemeClr val="tx1"/>
                </a:solidFill>
                <a:effectLst/>
                <a:latin typeface="+mn-lt"/>
                <a:ea typeface="+mn-ea"/>
                <a:cs typeface="+mn-cs"/>
              </a:rPr>
              <a:t>The technician also evaluated the achieved post spacing against project specified 0.7 meter nominal post spacing as well as making sure no clustering in point distribution.</a:t>
            </a:r>
            <a:br>
              <a:rPr lang="en-US" dirty="0"/>
            </a:br>
            <a:br>
              <a:rPr lang="en-US" dirty="0"/>
            </a:br>
            <a:r>
              <a:rPr lang="en-US" sz="1200" b="0" i="0" kern="1200" dirty="0">
                <a:solidFill>
                  <a:schemeClr val="tx1"/>
                </a:solidFill>
                <a:effectLst/>
                <a:latin typeface="+mn-lt"/>
                <a:ea typeface="+mn-ea"/>
                <a:cs typeface="+mn-cs"/>
              </a:rPr>
              <a:t>Vertical</a:t>
            </a:r>
            <a:br>
              <a:rPr lang="en-US" dirty="0"/>
            </a:br>
            <a:r>
              <a:rPr lang="en-US" sz="1200" b="0" i="0" kern="1200" dirty="0">
                <a:solidFill>
                  <a:schemeClr val="tx1"/>
                </a:solidFill>
                <a:effectLst/>
                <a:latin typeface="+mn-lt"/>
                <a:ea typeface="+mn-ea"/>
                <a:cs typeface="+mn-cs"/>
              </a:rPr>
              <a:t>---------</a:t>
            </a:r>
            <a:br>
              <a:rPr lang="en-US" dirty="0"/>
            </a:br>
            <a:r>
              <a:rPr lang="en-US" sz="1200" b="0" i="0" kern="1200" dirty="0" err="1">
                <a:solidFill>
                  <a:schemeClr val="tx1"/>
                </a:solidFill>
                <a:effectLst/>
                <a:latin typeface="+mn-lt"/>
                <a:ea typeface="+mn-ea"/>
                <a:cs typeface="+mn-cs"/>
              </a:rPr>
              <a:t>Vertical_Positional_Accuracy_Report</a:t>
            </a:r>
            <a:r>
              <a:rPr lang="en-US" sz="1200" b="0" i="0" kern="1200" dirty="0">
                <a:solidFill>
                  <a:schemeClr val="tx1"/>
                </a:solidFill>
                <a:effectLst/>
                <a:latin typeface="+mn-lt"/>
                <a:ea typeface="+mn-ea"/>
                <a:cs typeface="+mn-cs"/>
              </a:rPr>
              <a:t>:    RMSE 5 cm.</a:t>
            </a:r>
          </a:p>
          <a:p>
            <a:r>
              <a:rPr lang="en-US" sz="1200" b="0" i="0" kern="1200" dirty="0">
                <a:solidFill>
                  <a:schemeClr val="tx1"/>
                </a:solidFill>
                <a:effectLst/>
                <a:latin typeface="+mn-lt"/>
                <a:ea typeface="+mn-ea"/>
                <a:cs typeface="+mn-cs"/>
              </a:rPr>
              <a:t>    SVA - Cumulative 10 cm</a:t>
            </a:r>
          </a:p>
          <a:p>
            <a:r>
              <a:rPr lang="en-US" sz="1200" b="0" i="0" kern="1200" dirty="0">
                <a:solidFill>
                  <a:schemeClr val="tx1"/>
                </a:solidFill>
                <a:effectLst/>
                <a:latin typeface="+mn-lt"/>
                <a:ea typeface="+mn-ea"/>
                <a:cs typeface="+mn-cs"/>
              </a:rPr>
              <a:t>    Crops/Ag - 10 cm</a:t>
            </a:r>
          </a:p>
          <a:p>
            <a:r>
              <a:rPr lang="en-US" sz="1200" b="0" i="0" kern="1200" dirty="0">
                <a:solidFill>
                  <a:schemeClr val="tx1"/>
                </a:solidFill>
                <a:effectLst/>
                <a:latin typeface="+mn-lt"/>
                <a:ea typeface="+mn-ea"/>
                <a:cs typeface="+mn-cs"/>
              </a:rPr>
              <a:t>    Urban - 5 cm</a:t>
            </a:r>
          </a:p>
          <a:p>
            <a:r>
              <a:rPr lang="en-US" sz="1200" b="0" i="0" kern="1200" dirty="0">
                <a:solidFill>
                  <a:schemeClr val="tx1"/>
                </a:solidFill>
                <a:effectLst/>
                <a:latin typeface="+mn-lt"/>
                <a:ea typeface="+mn-ea"/>
                <a:cs typeface="+mn-cs"/>
              </a:rPr>
              <a:t>    Woods - 12 cm</a:t>
            </a:r>
          </a:p>
          <a:p>
            <a:r>
              <a:rPr lang="en-US" sz="1200" b="0" i="0" kern="1200" dirty="0">
                <a:solidFill>
                  <a:schemeClr val="tx1"/>
                </a:solidFill>
                <a:effectLst/>
                <a:latin typeface="+mn-lt"/>
                <a:ea typeface="+mn-ea"/>
                <a:cs typeface="+mn-cs"/>
              </a:rPr>
              <a:t>    Nominal Pulse Spacing - 0.7Quantitative_Vertical_Positional_Accuracy_Assessment: </a:t>
            </a:r>
            <a:r>
              <a:rPr lang="en-US" sz="1200" b="0" i="0" kern="1200" dirty="0" err="1">
                <a:solidFill>
                  <a:schemeClr val="tx1"/>
                </a:solidFill>
                <a:effectLst/>
                <a:latin typeface="+mn-lt"/>
                <a:ea typeface="+mn-ea"/>
                <a:cs typeface="+mn-cs"/>
              </a:rPr>
              <a:t>Vertical_Positional_Accuracy_Value</a:t>
            </a:r>
            <a:r>
              <a:rPr lang="en-US" sz="1200" b="0" i="0" kern="1200" dirty="0">
                <a:solidFill>
                  <a:schemeClr val="tx1"/>
                </a:solidFill>
                <a:effectLst/>
                <a:latin typeface="+mn-lt"/>
                <a:ea typeface="+mn-ea"/>
                <a:cs typeface="+mn-cs"/>
              </a:rPr>
              <a:t>: 0.05Vertical_Positional_Accuracy_Explanation: </a:t>
            </a:r>
            <a:r>
              <a:rPr lang="en-US" sz="1200" b="0" i="0" kern="1200" dirty="0" err="1">
                <a:solidFill>
                  <a:schemeClr val="tx1"/>
                </a:solidFill>
                <a:effectLst/>
                <a:latin typeface="+mn-lt"/>
                <a:ea typeface="+mn-ea"/>
                <a:cs typeface="+mn-cs"/>
              </a:rPr>
              <a:t>RMSEz</a:t>
            </a:r>
            <a:r>
              <a:rPr lang="en-US" sz="1200" b="0" i="0" kern="1200" dirty="0">
                <a:solidFill>
                  <a:schemeClr val="tx1"/>
                </a:solidFill>
                <a:effectLst/>
                <a:latin typeface="+mn-lt"/>
                <a:ea typeface="+mn-ea"/>
                <a:cs typeface="+mn-cs"/>
              </a:rPr>
              <a:t> derived. Provided in the accuracy report as Vertical tested at 95% (</a:t>
            </a:r>
            <a:r>
              <a:rPr lang="en-US" sz="1200" b="0" i="0" kern="1200" dirty="0" err="1">
                <a:solidFill>
                  <a:schemeClr val="tx1"/>
                </a:solidFill>
                <a:effectLst/>
                <a:latin typeface="+mn-lt"/>
                <a:ea typeface="+mn-ea"/>
                <a:cs typeface="+mn-cs"/>
              </a:rPr>
              <a:t>RMSEz</a:t>
            </a:r>
            <a:r>
              <a:rPr lang="en-US" sz="1200" b="0" i="0" kern="1200" dirty="0">
                <a:solidFill>
                  <a:schemeClr val="tx1"/>
                </a:solidFill>
                <a:effectLst/>
                <a:latin typeface="+mn-lt"/>
                <a:ea typeface="+mn-ea"/>
                <a:cs typeface="+mn-cs"/>
              </a:rPr>
              <a:t> x 1.96) = 0.09 m.</a:t>
            </a: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2008 PAMAP</a:t>
            </a:r>
          </a:p>
          <a:p>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Horizontal</a:t>
            </a:r>
          </a:p>
          <a:p>
            <a:r>
              <a:rPr lang="en-US" sz="1200" b="0" i="0" kern="1200" dirty="0">
                <a:solidFill>
                  <a:schemeClr val="tx1"/>
                </a:solidFill>
                <a:effectLst/>
                <a:latin typeface="+mn-lt"/>
                <a:ea typeface="+mn-ea"/>
                <a:cs typeface="+mn-cs"/>
              </a:rPr>
              <a:t>--------------</a:t>
            </a:r>
            <a:br>
              <a:rPr lang="en-US" dirty="0"/>
            </a:br>
            <a:r>
              <a:rPr lang="en-US" sz="1200" b="0" i="0" kern="1200" dirty="0">
                <a:solidFill>
                  <a:schemeClr val="tx1"/>
                </a:solidFill>
                <a:effectLst/>
                <a:latin typeface="+mn-lt"/>
                <a:ea typeface="+mn-ea"/>
                <a:cs typeface="+mn-cs"/>
              </a:rPr>
              <a:t>The horizontal accuracy standard follows the NSSDA-1998 standard. The maximum permissible RMSE for 95% of the horizontal check points for the mapping product is 5 feet or better.</a:t>
            </a:r>
            <a:br>
              <a:rPr lang="en-US" dirty="0"/>
            </a:br>
            <a:r>
              <a:rPr lang="en-US" sz="1200" b="0" i="0" kern="1200" dirty="0">
                <a:solidFill>
                  <a:schemeClr val="tx1"/>
                </a:solidFill>
                <a:effectLst/>
                <a:latin typeface="+mn-lt"/>
                <a:ea typeface="+mn-ea"/>
                <a:cs typeface="+mn-cs"/>
              </a:rPr>
              <a:t>MIKE NOTES: We calculate to roughly 0.7 m spacing, however the spacing is irregular and in many areas is closer to 1.5-2.0 m. In wooded areas the ground point spacing can be large. </a:t>
            </a:r>
          </a:p>
          <a:p>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Vertical</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RMSEz</a:t>
            </a:r>
            <a:r>
              <a:rPr lang="en-US" sz="1200" b="0" i="0" kern="1200" dirty="0">
                <a:solidFill>
                  <a:schemeClr val="tx1"/>
                </a:solidFill>
                <a:effectLst/>
                <a:latin typeface="+mn-lt"/>
                <a:ea typeface="+mn-ea"/>
                <a:cs typeface="+mn-cs"/>
              </a:rPr>
              <a:t> 0.53 </a:t>
            </a:r>
            <a:r>
              <a:rPr lang="en-US" sz="1200" b="0" i="0" kern="1200" dirty="0" err="1">
                <a:solidFill>
                  <a:schemeClr val="tx1"/>
                </a:solidFill>
                <a:effectLst/>
                <a:latin typeface="+mn-lt"/>
                <a:ea typeface="+mn-ea"/>
                <a:cs typeface="+mn-cs"/>
              </a:rPr>
              <a:t>ft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Open Terrain - 0.40 </a:t>
            </a:r>
            <a:r>
              <a:rPr lang="en-US" sz="1200" b="0" i="0" kern="1200" dirty="0" err="1">
                <a:solidFill>
                  <a:schemeClr val="tx1"/>
                </a:solidFill>
                <a:effectLst/>
                <a:latin typeface="+mn-lt"/>
                <a:ea typeface="+mn-ea"/>
                <a:cs typeface="+mn-cs"/>
              </a:rPr>
              <a:t>ft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High Grass - 0.58 </a:t>
            </a:r>
            <a:r>
              <a:rPr lang="en-US" sz="1200" b="0" i="0" kern="1200" dirty="0" err="1">
                <a:solidFill>
                  <a:schemeClr val="tx1"/>
                </a:solidFill>
                <a:effectLst/>
                <a:latin typeface="+mn-lt"/>
                <a:ea typeface="+mn-ea"/>
                <a:cs typeface="+mn-cs"/>
              </a:rPr>
              <a:t>ft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Brush - 0.66 </a:t>
            </a:r>
            <a:r>
              <a:rPr lang="en-US" sz="1200" b="0" i="0" kern="1200" dirty="0" err="1">
                <a:solidFill>
                  <a:schemeClr val="tx1"/>
                </a:solidFill>
                <a:effectLst/>
                <a:latin typeface="+mn-lt"/>
                <a:ea typeface="+mn-ea"/>
                <a:cs typeface="+mn-cs"/>
              </a:rPr>
              <a:t>ft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Forest - 0.10 </a:t>
            </a:r>
            <a:r>
              <a:rPr lang="en-US" sz="1200" b="0" i="0" kern="1200" dirty="0" err="1">
                <a:solidFill>
                  <a:schemeClr val="tx1"/>
                </a:solidFill>
                <a:effectLst/>
                <a:latin typeface="+mn-lt"/>
                <a:ea typeface="+mn-ea"/>
                <a:cs typeface="+mn-cs"/>
              </a:rPr>
              <a:t>ft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Urban - 0.60 </a:t>
            </a:r>
            <a:r>
              <a:rPr lang="en-US" sz="1200" b="0" i="0" kern="1200" dirty="0" err="1">
                <a:solidFill>
                  <a:schemeClr val="tx1"/>
                </a:solidFill>
                <a:effectLst/>
                <a:latin typeface="+mn-lt"/>
                <a:ea typeface="+mn-ea"/>
                <a:cs typeface="+mn-cs"/>
              </a:rPr>
              <a:t>ft</a:t>
            </a:r>
            <a:br>
              <a:rPr lang="en-US" sz="1200" b="0" i="0" kern="1200" dirty="0">
                <a:solidFill>
                  <a:schemeClr val="tx1"/>
                </a:solidFill>
                <a:effectLst/>
                <a:latin typeface="+mn-lt"/>
                <a:ea typeface="+mn-ea"/>
                <a:cs typeface="+mn-cs"/>
              </a:rPr>
            </a:br>
            <a:r>
              <a:rPr lang="en-US" sz="1200" b="0" i="0" kern="1200" dirty="0" err="1">
                <a:solidFill>
                  <a:schemeClr val="tx1"/>
                </a:solidFill>
                <a:effectLst/>
                <a:latin typeface="+mn-lt"/>
                <a:ea typeface="+mn-ea"/>
                <a:cs typeface="+mn-cs"/>
              </a:rPr>
              <a:t>Vertical_Positional_Accuracy_Report</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NSSDA/FEMA: (1) Compared to criteria </a:t>
            </a:r>
            <a:r>
              <a:rPr lang="en-US" sz="1200" b="0" i="0" kern="1200" dirty="0" err="1">
                <a:solidFill>
                  <a:schemeClr val="tx1"/>
                </a:solidFill>
                <a:effectLst/>
                <a:latin typeface="+mn-lt"/>
                <a:ea typeface="+mn-ea"/>
                <a:cs typeface="+mn-cs"/>
              </a:rPr>
              <a:t>RMSEz</a:t>
            </a:r>
            <a:r>
              <a:rPr lang="en-US" sz="1200" b="0" i="0" kern="1200" dirty="0">
                <a:solidFill>
                  <a:schemeClr val="tx1"/>
                </a:solidFill>
                <a:effectLst/>
                <a:latin typeface="+mn-lt"/>
                <a:ea typeface="+mn-ea"/>
                <a:cs typeface="+mn-cs"/>
              </a:rPr>
              <a:t> less than or equal to 0.61 </a:t>
            </a:r>
            <a:r>
              <a:rPr lang="en-US" sz="1200" b="0" i="0" kern="1200" dirty="0" err="1">
                <a:solidFill>
                  <a:schemeClr val="tx1"/>
                </a:solidFill>
                <a:effectLst/>
                <a:latin typeface="+mn-lt"/>
                <a:ea typeface="+mn-ea"/>
                <a:cs typeface="+mn-cs"/>
              </a:rPr>
              <a:t>ft</a:t>
            </a:r>
            <a:r>
              <a:rPr lang="en-US" sz="1200" b="0" i="0" kern="1200" dirty="0">
                <a:solidFill>
                  <a:schemeClr val="tx1"/>
                </a:solidFill>
                <a:effectLst/>
                <a:latin typeface="+mn-lt"/>
                <a:ea typeface="+mn-ea"/>
                <a:cs typeface="+mn-cs"/>
              </a:rPr>
              <a:t> in Open Terrain, tested 0.535 </a:t>
            </a:r>
            <a:r>
              <a:rPr lang="en-US" sz="1200" b="0" i="0" kern="1200" dirty="0" err="1">
                <a:solidFill>
                  <a:schemeClr val="tx1"/>
                </a:solidFill>
                <a:effectLst/>
                <a:latin typeface="+mn-lt"/>
                <a:ea typeface="+mn-ea"/>
                <a:cs typeface="+mn-cs"/>
              </a:rPr>
              <a:t>ft</a:t>
            </a:r>
            <a:r>
              <a:rPr lang="en-US" sz="1200" b="0" i="0" kern="1200" dirty="0">
                <a:solidFill>
                  <a:schemeClr val="tx1"/>
                </a:solidFill>
                <a:effectLst/>
                <a:latin typeface="+mn-lt"/>
                <a:ea typeface="+mn-ea"/>
                <a:cs typeface="+mn-cs"/>
              </a:rPr>
              <a:t>; (2) Compared to criteria Accuracy z less than or equal to 1.19 </a:t>
            </a:r>
            <a:r>
              <a:rPr lang="en-US" sz="1200" b="0" i="0" kern="1200" dirty="0" err="1">
                <a:solidFill>
                  <a:schemeClr val="tx1"/>
                </a:solidFill>
                <a:effectLst/>
                <a:latin typeface="+mn-lt"/>
                <a:ea typeface="+mn-ea"/>
                <a:cs typeface="+mn-cs"/>
              </a:rPr>
              <a:t>ft</a:t>
            </a:r>
            <a:r>
              <a:rPr lang="en-US" sz="1200" b="0" i="0" kern="1200" dirty="0">
                <a:solidFill>
                  <a:schemeClr val="tx1"/>
                </a:solidFill>
                <a:effectLst/>
                <a:latin typeface="+mn-lt"/>
                <a:ea typeface="+mn-ea"/>
                <a:cs typeface="+mn-cs"/>
              </a:rPr>
              <a:t> at 95% confidence level, tested 1.049 ft.</a:t>
            </a:r>
          </a:p>
          <a:p>
            <a:r>
              <a:rPr lang="en-US" sz="1200" b="0" i="0" kern="1200" dirty="0">
                <a:solidFill>
                  <a:schemeClr val="tx1"/>
                </a:solidFill>
                <a:effectLst/>
                <a:latin typeface="+mn-lt"/>
                <a:ea typeface="+mn-ea"/>
                <a:cs typeface="+mn-cs"/>
              </a:rPr>
              <a:t>NDEP/ASPRS: (1) Compared to criteria Fundamental Vertical Accuracy less than or equal to 1.19 </a:t>
            </a:r>
            <a:r>
              <a:rPr lang="en-US" sz="1200" b="0" i="0" kern="1200" dirty="0" err="1">
                <a:solidFill>
                  <a:schemeClr val="tx1"/>
                </a:solidFill>
                <a:effectLst/>
                <a:latin typeface="+mn-lt"/>
                <a:ea typeface="+mn-ea"/>
                <a:cs typeface="+mn-cs"/>
              </a:rPr>
              <a:t>ft</a:t>
            </a:r>
            <a:r>
              <a:rPr lang="en-US" sz="1200" b="0" i="0" kern="1200" dirty="0">
                <a:solidFill>
                  <a:schemeClr val="tx1"/>
                </a:solidFill>
                <a:effectLst/>
                <a:latin typeface="+mn-lt"/>
                <a:ea typeface="+mn-ea"/>
                <a:cs typeface="+mn-cs"/>
              </a:rPr>
              <a:t> at 95% confidence level, tested 1.049 </a:t>
            </a:r>
            <a:r>
              <a:rPr lang="en-US" sz="1200" b="0" i="0" kern="1200" dirty="0" err="1">
                <a:solidFill>
                  <a:schemeClr val="tx1"/>
                </a:solidFill>
                <a:effectLst/>
                <a:latin typeface="+mn-lt"/>
                <a:ea typeface="+mn-ea"/>
                <a:cs typeface="+mn-cs"/>
              </a:rPr>
              <a:t>ft</a:t>
            </a:r>
            <a:r>
              <a:rPr lang="en-US" sz="1200" b="0" i="0" kern="1200" dirty="0">
                <a:solidFill>
                  <a:schemeClr val="tx1"/>
                </a:solidFill>
                <a:effectLst/>
                <a:latin typeface="+mn-lt"/>
                <a:ea typeface="+mn-ea"/>
                <a:cs typeface="+mn-cs"/>
              </a:rPr>
              <a:t>; (2) Compared to criteria Consolidated Vertical Accuracy less than or equal to 2.38 </a:t>
            </a:r>
            <a:r>
              <a:rPr lang="en-US" sz="1200" b="0" i="0" kern="1200" dirty="0" err="1">
                <a:solidFill>
                  <a:schemeClr val="tx1"/>
                </a:solidFill>
                <a:effectLst/>
                <a:latin typeface="+mn-lt"/>
                <a:ea typeface="+mn-ea"/>
                <a:cs typeface="+mn-cs"/>
              </a:rPr>
              <a:t>ft</a:t>
            </a:r>
            <a:r>
              <a:rPr lang="en-US" sz="1200" b="0" i="0" kern="1200" dirty="0">
                <a:solidFill>
                  <a:schemeClr val="tx1"/>
                </a:solidFill>
                <a:effectLst/>
                <a:latin typeface="+mn-lt"/>
                <a:ea typeface="+mn-ea"/>
                <a:cs typeface="+mn-cs"/>
              </a:rPr>
              <a:t> at 95% confidence level, tested 1.134 ft.</a:t>
            </a: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Consolidated Vertical Accuracies from individual metadata reports 95% Confidence, tested Southern PA Collections Vertical Accuracies (cm)</a:t>
            </a:r>
          </a:p>
          <a:p>
            <a:r>
              <a:rPr lang="en-US" sz="1200" b="0" i="0" kern="1200" dirty="0">
                <a:solidFill>
                  <a:schemeClr val="tx1"/>
                </a:solidFill>
                <a:effectLst/>
                <a:latin typeface="+mn-lt"/>
                <a:ea typeface="+mn-ea"/>
                <a:cs typeface="+mn-cs"/>
              </a:rPr>
              <a:t>2006 Central South : 20.4</a:t>
            </a:r>
          </a:p>
          <a:p>
            <a:r>
              <a:rPr lang="en-US" sz="1200" b="0" i="0" kern="1200" dirty="0">
                <a:solidFill>
                  <a:schemeClr val="tx1"/>
                </a:solidFill>
                <a:effectLst/>
                <a:latin typeface="+mn-lt"/>
                <a:ea typeface="+mn-ea"/>
                <a:cs typeface="+mn-cs"/>
              </a:rPr>
              <a:t>2006 </a:t>
            </a:r>
            <a:r>
              <a:rPr lang="en-US" sz="1200" b="0" i="0" kern="1200" dirty="0" err="1">
                <a:solidFill>
                  <a:schemeClr val="tx1"/>
                </a:solidFill>
                <a:effectLst/>
                <a:latin typeface="+mn-lt"/>
                <a:ea typeface="+mn-ea"/>
                <a:cs typeface="+mn-cs"/>
              </a:rPr>
              <a:t>SouthWest</a:t>
            </a:r>
            <a:r>
              <a:rPr lang="en-US" sz="1200" b="0" i="0" kern="1200" dirty="0">
                <a:solidFill>
                  <a:schemeClr val="tx1"/>
                </a:solidFill>
                <a:effectLst/>
                <a:latin typeface="+mn-lt"/>
                <a:ea typeface="+mn-ea"/>
                <a:cs typeface="+mn-cs"/>
              </a:rPr>
              <a:t> : 27.1</a:t>
            </a:r>
          </a:p>
          <a:p>
            <a:r>
              <a:rPr lang="en-US" sz="1200" b="0" i="0" kern="1200" dirty="0">
                <a:solidFill>
                  <a:schemeClr val="tx1"/>
                </a:solidFill>
                <a:effectLst/>
                <a:latin typeface="+mn-lt"/>
                <a:ea typeface="+mn-ea"/>
                <a:cs typeface="+mn-cs"/>
              </a:rPr>
              <a:t>2006 </a:t>
            </a:r>
            <a:r>
              <a:rPr lang="en-US" sz="1200" b="0" i="0" kern="1200" dirty="0" err="1">
                <a:solidFill>
                  <a:schemeClr val="tx1"/>
                </a:solidFill>
                <a:effectLst/>
                <a:latin typeface="+mn-lt"/>
                <a:ea typeface="+mn-ea"/>
                <a:cs typeface="+mn-cs"/>
              </a:rPr>
              <a:t>WestCentral</a:t>
            </a:r>
            <a:r>
              <a:rPr lang="en-US" sz="1200" b="0" i="0" kern="1200" dirty="0">
                <a:solidFill>
                  <a:schemeClr val="tx1"/>
                </a:solidFill>
                <a:effectLst/>
                <a:latin typeface="+mn-lt"/>
                <a:ea typeface="+mn-ea"/>
                <a:cs typeface="+mn-cs"/>
              </a:rPr>
              <a:t> South : 31.7</a:t>
            </a:r>
          </a:p>
          <a:p>
            <a:r>
              <a:rPr lang="en-US" sz="1200" b="0" i="0" kern="1200" dirty="0">
                <a:solidFill>
                  <a:schemeClr val="tx1"/>
                </a:solidFill>
                <a:effectLst/>
                <a:latin typeface="+mn-lt"/>
                <a:ea typeface="+mn-ea"/>
                <a:cs typeface="+mn-cs"/>
              </a:rPr>
              <a:t>2007 North Central South : 19.2</a:t>
            </a:r>
          </a:p>
          <a:p>
            <a:r>
              <a:rPr lang="en-US" sz="1200" b="0" i="0" kern="1200" dirty="0">
                <a:solidFill>
                  <a:schemeClr val="tx1"/>
                </a:solidFill>
                <a:effectLst/>
                <a:latin typeface="+mn-lt"/>
                <a:ea typeface="+mn-ea"/>
                <a:cs typeface="+mn-cs"/>
              </a:rPr>
              <a:t>2007 South Central South : 20.7</a:t>
            </a:r>
          </a:p>
          <a:p>
            <a:r>
              <a:rPr lang="en-US" sz="1200" b="0" i="0" kern="1200" dirty="0">
                <a:solidFill>
                  <a:schemeClr val="tx1"/>
                </a:solidFill>
                <a:effectLst/>
                <a:latin typeface="+mn-lt"/>
                <a:ea typeface="+mn-ea"/>
                <a:cs typeface="+mn-cs"/>
              </a:rPr>
              <a:t>2008 Allentown : 12.2</a:t>
            </a:r>
          </a:p>
          <a:p>
            <a:r>
              <a:rPr lang="en-US" sz="1200" b="0" i="0" kern="1200" dirty="0">
                <a:solidFill>
                  <a:schemeClr val="tx1"/>
                </a:solidFill>
                <a:effectLst/>
                <a:latin typeface="+mn-lt"/>
                <a:ea typeface="+mn-ea"/>
                <a:cs typeface="+mn-cs"/>
              </a:rPr>
              <a:t>2008 Doylestown : 24.4</a:t>
            </a:r>
          </a:p>
          <a:p>
            <a:r>
              <a:rPr lang="en-US" sz="1200" b="0" i="0" kern="1200" dirty="0">
                <a:solidFill>
                  <a:schemeClr val="tx1"/>
                </a:solidFill>
                <a:effectLst/>
                <a:latin typeface="+mn-lt"/>
                <a:ea typeface="+mn-ea"/>
                <a:cs typeface="+mn-cs"/>
              </a:rPr>
              <a:t>2008 Harrisburg : 23.8</a:t>
            </a:r>
          </a:p>
          <a:p>
            <a:r>
              <a:rPr lang="en-US" sz="1200" b="0" i="0" kern="1200" dirty="0">
                <a:solidFill>
                  <a:schemeClr val="tx1"/>
                </a:solidFill>
                <a:effectLst/>
                <a:latin typeface="+mn-lt"/>
                <a:ea typeface="+mn-ea"/>
                <a:cs typeface="+mn-cs"/>
              </a:rPr>
              <a:t>2008 Hazleton : 15.2</a:t>
            </a:r>
          </a:p>
          <a:p>
            <a:r>
              <a:rPr lang="en-US" sz="1200" b="0" i="0" kern="1200" dirty="0">
                <a:solidFill>
                  <a:schemeClr val="tx1"/>
                </a:solidFill>
                <a:effectLst/>
                <a:latin typeface="+mn-lt"/>
                <a:ea typeface="+mn-ea"/>
                <a:cs typeface="+mn-cs"/>
              </a:rPr>
              <a:t>2008 Lancaster : 23.8</a:t>
            </a:r>
          </a:p>
          <a:p>
            <a:r>
              <a:rPr lang="en-US" sz="1200" b="0" i="0" kern="1200" dirty="0">
                <a:solidFill>
                  <a:schemeClr val="tx1"/>
                </a:solidFill>
                <a:effectLst/>
                <a:latin typeface="+mn-lt"/>
                <a:ea typeface="+mn-ea"/>
                <a:cs typeface="+mn-cs"/>
              </a:rPr>
              <a:t>2008 Philadelphia : 3.7</a:t>
            </a:r>
          </a:p>
          <a:p>
            <a:r>
              <a:rPr lang="en-US" sz="1200" b="0" i="0" kern="1200" dirty="0">
                <a:solidFill>
                  <a:schemeClr val="tx1"/>
                </a:solidFill>
                <a:effectLst/>
                <a:latin typeface="+mn-lt"/>
                <a:ea typeface="+mn-ea"/>
                <a:cs typeface="+mn-cs"/>
              </a:rPr>
              <a:t>2008 Pottsville : 19.5</a:t>
            </a:r>
          </a:p>
          <a:p>
            <a:r>
              <a:rPr lang="en-US" sz="1200" b="0" i="0" kern="1200" dirty="0">
                <a:solidFill>
                  <a:schemeClr val="tx1"/>
                </a:solidFill>
                <a:effectLst/>
                <a:latin typeface="+mn-lt"/>
                <a:ea typeface="+mn-ea"/>
                <a:cs typeface="+mn-cs"/>
              </a:rPr>
              <a:t>2008 Reading : 14.0</a:t>
            </a:r>
          </a:p>
          <a:p>
            <a:r>
              <a:rPr lang="en-US" sz="1200" b="0" i="0" kern="1200" dirty="0">
                <a:solidFill>
                  <a:schemeClr val="tx1"/>
                </a:solidFill>
                <a:effectLst/>
                <a:latin typeface="+mn-lt"/>
                <a:ea typeface="+mn-ea"/>
                <a:cs typeface="+mn-cs"/>
              </a:rPr>
              <a:t>2008 Selinsgrove : 7.3</a:t>
            </a:r>
          </a:p>
          <a:p>
            <a:r>
              <a:rPr lang="en-US" sz="1200" b="0" i="0" kern="1200" dirty="0">
                <a:solidFill>
                  <a:schemeClr val="tx1"/>
                </a:solidFill>
                <a:effectLst/>
                <a:latin typeface="+mn-lt"/>
                <a:ea typeface="+mn-ea"/>
                <a:cs typeface="+mn-cs"/>
              </a:rPr>
              <a:t>2008 Stroudsburg : 7.9</a:t>
            </a:r>
          </a:p>
          <a:p>
            <a:r>
              <a:rPr lang="en-US" sz="1200" b="0" i="0" kern="1200" dirty="0">
                <a:solidFill>
                  <a:schemeClr val="tx1"/>
                </a:solidFill>
                <a:effectLst/>
                <a:latin typeface="+mn-lt"/>
                <a:ea typeface="+mn-ea"/>
                <a:cs typeface="+mn-cs"/>
              </a:rPr>
              <a:t>2008 Westchester East : 29.9</a:t>
            </a:r>
          </a:p>
          <a:p>
            <a:r>
              <a:rPr lang="en-US" sz="1200" b="0" i="0" kern="1200" dirty="0">
                <a:solidFill>
                  <a:schemeClr val="tx1"/>
                </a:solidFill>
                <a:effectLst/>
                <a:latin typeface="+mn-lt"/>
                <a:ea typeface="+mn-ea"/>
                <a:cs typeface="+mn-cs"/>
              </a:rPr>
              <a:t>2008 Westchester West : 18.0</a:t>
            </a:r>
          </a:p>
          <a:p>
            <a:r>
              <a:rPr lang="en-US" sz="1200" b="0" i="0" kern="1200" dirty="0">
                <a:solidFill>
                  <a:schemeClr val="tx1"/>
                </a:solidFill>
                <a:effectLst/>
                <a:latin typeface="+mn-lt"/>
                <a:ea typeface="+mn-ea"/>
                <a:cs typeface="+mn-cs"/>
              </a:rPr>
              <a:t>2008 York : 15.2</a:t>
            </a:r>
          </a:p>
          <a:p>
            <a:r>
              <a:rPr lang="en-US" sz="1200" b="0" i="0" kern="1200" dirty="0">
                <a:solidFill>
                  <a:schemeClr val="tx1"/>
                </a:solidFill>
                <a:effectLst/>
                <a:latin typeface="+mn-lt"/>
                <a:ea typeface="+mn-ea"/>
                <a:cs typeface="+mn-cs"/>
              </a:rPr>
              <a:t>Average ---- 18.6</a:t>
            </a: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Quantitative_Vertical_Positional_Accuracy_Assessment:Vertical_Positional_Accuracy_Value: 0.19</a:t>
            </a:r>
          </a:p>
          <a:p>
            <a:r>
              <a:rPr lang="en-US" sz="1200" b="0" i="0" kern="1200" dirty="0" err="1">
                <a:solidFill>
                  <a:schemeClr val="tx1"/>
                </a:solidFill>
                <a:effectLst/>
                <a:latin typeface="+mn-lt"/>
                <a:ea typeface="+mn-ea"/>
                <a:cs typeface="+mn-cs"/>
              </a:rPr>
              <a:t>Vertical_Positional_Accuracy_Explanation:The</a:t>
            </a:r>
            <a:r>
              <a:rPr lang="en-US" sz="1200" b="0" i="0" kern="1200" dirty="0">
                <a:solidFill>
                  <a:schemeClr val="tx1"/>
                </a:solidFill>
                <a:effectLst/>
                <a:latin typeface="+mn-lt"/>
                <a:ea typeface="+mn-ea"/>
                <a:cs typeface="+mn-cs"/>
              </a:rPr>
              <a:t> 95% confidence level could be phrased as "95% of the points meet or exceed the specified accuracy level." This statistic provides information on the quality of the data collection parameters (global quality). It can be calculated using RMSE x 1.96 if the errors have a normal distribution, which most bare-earth points follow</a:t>
            </a:r>
          </a:p>
          <a:p>
            <a:endParaRPr lang="en-US" dirty="0"/>
          </a:p>
        </p:txBody>
      </p:sp>
      <p:sp>
        <p:nvSpPr>
          <p:cNvPr id="4" name="Slide Number Placeholder 3"/>
          <p:cNvSpPr>
            <a:spLocks noGrp="1"/>
          </p:cNvSpPr>
          <p:nvPr>
            <p:ph type="sldNum" sz="quarter" idx="10"/>
          </p:nvPr>
        </p:nvSpPr>
        <p:spPr/>
        <p:txBody>
          <a:bodyPr/>
          <a:lstStyle/>
          <a:p>
            <a:fld id="{2AB00151-2879-D144-AC53-8A0B861AA5F9}"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598626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kern="1200" dirty="0">
                <a:solidFill>
                  <a:schemeClr val="tx1"/>
                </a:solidFill>
                <a:effectLst/>
                <a:latin typeface="+mn-lt"/>
                <a:ea typeface="+mn-ea"/>
                <a:cs typeface="+mn-cs"/>
              </a:rPr>
              <a:t>The process we went through to develop this mapping tool was just as important as the final product. The goal</a:t>
            </a:r>
            <a:r>
              <a:rPr lang="en-US" sz="1200" b="0" i="0" kern="1200" baseline="0" dirty="0">
                <a:solidFill>
                  <a:schemeClr val="tx1"/>
                </a:solidFill>
                <a:effectLst/>
                <a:latin typeface="+mn-lt"/>
                <a:ea typeface="+mn-ea"/>
                <a:cs typeface="+mn-cs"/>
              </a:rPr>
              <a:t> here was to bring together a group of different restoration professionals, each with their own perspective, to find common ground around where to focus restoration effort based on data.</a:t>
            </a:r>
          </a:p>
          <a:p>
            <a:pPr rtl="0"/>
            <a:endParaRPr lang="en-US" sz="1200" b="0" i="0" kern="1200" baseline="0" dirty="0">
              <a:solidFill>
                <a:schemeClr val="tx1"/>
              </a:solidFill>
              <a:effectLst/>
              <a:latin typeface="+mn-lt"/>
              <a:ea typeface="+mn-ea"/>
              <a:cs typeface="+mn-cs"/>
            </a:endParaRPr>
          </a:p>
          <a:p>
            <a:pPr rtl="0"/>
            <a:r>
              <a:rPr lang="en-US" sz="1200" b="0" i="0" kern="1200" baseline="0" dirty="0">
                <a:solidFill>
                  <a:schemeClr val="tx1"/>
                </a:solidFill>
                <a:effectLst/>
                <a:latin typeface="+mn-lt"/>
                <a:ea typeface="+mn-ea"/>
                <a:cs typeface="+mn-cs"/>
              </a:rPr>
              <a:t>Data is such a powerful tool to help people get on the same page. Before, each group may have been looking at a diversity of parameters, which have led us a to wildly different restoration strategies, and even though these may have been working on their own, it was hard to see how all of these pieces were coming together to form a county-wide picture of improving water quality. Now, we’re using this tool to help restoration professionals align their goals and their strategies so we can work as a unified force to make some strides toward improving Lancaster’s creeks and streams that we can finally piece together to form a county-wide success story.</a:t>
            </a:r>
          </a:p>
          <a:p>
            <a:pPr rtl="0"/>
            <a:endParaRPr lang="en-US" sz="1200" b="0" i="0" kern="1200" baseline="0" dirty="0">
              <a:solidFill>
                <a:schemeClr val="tx1"/>
              </a:solidFill>
              <a:effectLst/>
              <a:latin typeface="+mn-lt"/>
              <a:ea typeface="+mn-ea"/>
              <a:cs typeface="+mn-cs"/>
            </a:endParaRPr>
          </a:p>
          <a:p>
            <a:pPr rtl="0"/>
            <a:r>
              <a:rPr lang="en-US" sz="1200" b="0" i="0" kern="1200" baseline="0" dirty="0">
                <a:solidFill>
                  <a:schemeClr val="tx1"/>
                </a:solidFill>
                <a:effectLst/>
                <a:latin typeface="+mn-lt"/>
                <a:ea typeface="+mn-ea"/>
                <a:cs typeface="+mn-cs"/>
              </a:rPr>
              <a:t>While what I just described was our process for the watershed action team and the people who are actually out there designing and installing BMPs, I hope you see your role in collecting water quality monitoring data as being really a central feature of this entire data-driven, collective-impact effort.</a:t>
            </a:r>
          </a:p>
          <a:p>
            <a:pPr rtl="0"/>
            <a:endParaRPr lang="en-US" sz="1200" b="0" i="0" kern="1200" baseline="0" dirty="0">
              <a:solidFill>
                <a:schemeClr val="tx1"/>
              </a:solidFill>
              <a:effectLst/>
              <a:latin typeface="+mn-lt"/>
              <a:ea typeface="+mn-ea"/>
              <a:cs typeface="+mn-cs"/>
            </a:endParaRPr>
          </a:p>
          <a:p>
            <a:pPr rtl="0"/>
            <a:r>
              <a:rPr lang="en-US" sz="1200" b="0" i="0" kern="1200" baseline="0" dirty="0">
                <a:solidFill>
                  <a:schemeClr val="tx1"/>
                </a:solidFill>
                <a:effectLst/>
                <a:latin typeface="+mn-lt"/>
                <a:ea typeface="+mn-ea"/>
                <a:cs typeface="+mn-cs"/>
              </a:rPr>
              <a:t>When I talk about </a:t>
            </a:r>
            <a:r>
              <a:rPr lang="en-US" sz="1200" b="0" i="0" kern="1200" baseline="0" dirty="0" err="1">
                <a:solidFill>
                  <a:schemeClr val="tx1"/>
                </a:solidFill>
                <a:effectLst/>
                <a:latin typeface="+mn-lt"/>
                <a:ea typeface="+mn-ea"/>
                <a:cs typeface="+mn-cs"/>
              </a:rPr>
              <a:t>about</a:t>
            </a:r>
            <a:r>
              <a:rPr lang="en-US" sz="1200" b="0" i="0" kern="1200" baseline="0" dirty="0">
                <a:solidFill>
                  <a:schemeClr val="tx1"/>
                </a:solidFill>
                <a:effectLst/>
                <a:latin typeface="+mn-lt"/>
                <a:ea typeface="+mn-ea"/>
                <a:cs typeface="+mn-cs"/>
              </a:rPr>
              <a:t> the action team, here are a few of the groups that are represented…</a:t>
            </a:r>
          </a:p>
          <a:p>
            <a:pPr rtl="0"/>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54306C-4022-4B3F-A37A-E82ED2692D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4011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5c6b3cf54e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5c6b3cf54e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Get everyone on the same page about data that’s out there, and how people have used it</a:t>
            </a:r>
            <a:r>
              <a:rPr lang="en-US" baseline="0" dirty="0"/>
              <a:t> to prioritize restoration</a:t>
            </a:r>
            <a:endParaRPr dirty="0"/>
          </a:p>
        </p:txBody>
      </p:sp>
    </p:spTree>
    <p:extLst>
      <p:ext uri="{BB962C8B-B14F-4D97-AF65-F5344CB8AC3E}">
        <p14:creationId xmlns:p14="http://schemas.microsoft.com/office/powerpoint/2010/main" val="1723140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5c6b3cf54e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5c6b3cf54e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Consider stakeholders</a:t>
            </a:r>
            <a:endParaRPr dirty="0"/>
          </a:p>
        </p:txBody>
      </p:sp>
    </p:spTree>
    <p:extLst>
      <p:ext uri="{BB962C8B-B14F-4D97-AF65-F5344CB8AC3E}">
        <p14:creationId xmlns:p14="http://schemas.microsoft.com/office/powerpoint/2010/main" val="39568534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5c6b3cf54e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5c6b3cf54e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Corbel"/>
                <a:ea typeface="Calibri" panose="020F0502020204030204" pitchFamily="34" charset="0"/>
                <a:cs typeface="Times New Roman" panose="02020603050405020304" pitchFamily="18" charset="0"/>
                <a:sym typeface="Corbel"/>
              </a:rPr>
              <a:t>Interactive activities</a:t>
            </a:r>
          </a:p>
          <a:p>
            <a:pPr marL="0" lvl="0" indent="0" algn="l" rtl="0">
              <a:spcBef>
                <a:spcPts val="0"/>
              </a:spcBef>
              <a:spcAft>
                <a:spcPts val="0"/>
              </a:spcAft>
              <a:buNone/>
            </a:pPr>
            <a:r>
              <a:rPr lang="en-US" dirty="0"/>
              <a:t>Stakeholders are not necessarily GIS professionals, but they are going to be using this to make decisions</a:t>
            </a:r>
            <a:endParaRPr dirty="0"/>
          </a:p>
        </p:txBody>
      </p:sp>
    </p:spTree>
    <p:extLst>
      <p:ext uri="{BB962C8B-B14F-4D97-AF65-F5344CB8AC3E}">
        <p14:creationId xmlns:p14="http://schemas.microsoft.com/office/powerpoint/2010/main" val="42261168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5c6b3cf54e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5c6b3cf54e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Reflects environmental conditions. Large</a:t>
            </a:r>
            <a:r>
              <a:rPr lang="en-US" baseline="0" dirty="0"/>
              <a:t> enough to avoid targeting individual landowners: small enough to concentrate efforts</a:t>
            </a:r>
          </a:p>
          <a:p>
            <a:pPr marL="0" lvl="0" indent="0" algn="l" rtl="0">
              <a:spcBef>
                <a:spcPts val="0"/>
              </a:spcBef>
              <a:spcAft>
                <a:spcPts val="0"/>
              </a:spcAft>
              <a:buNone/>
            </a:pPr>
            <a:endParaRPr lang="en-US" baseline="0" dirty="0"/>
          </a:p>
          <a:p>
            <a:pPr marL="0" lvl="0" indent="0" algn="l" rtl="0">
              <a:spcBef>
                <a:spcPts val="0"/>
              </a:spcBef>
              <a:spcAft>
                <a:spcPts val="0"/>
              </a:spcAft>
              <a:buNone/>
            </a:pPr>
            <a:r>
              <a:rPr lang="en-US" baseline="0" dirty="0" err="1"/>
              <a:t>Cocalico</a:t>
            </a:r>
            <a:r>
              <a:rPr lang="en-US" baseline="0" dirty="0"/>
              <a:t> Creek near </a:t>
            </a:r>
            <a:r>
              <a:rPr lang="en-US" baseline="0" dirty="0" err="1"/>
              <a:t>Rothsville</a:t>
            </a:r>
            <a:r>
              <a:rPr lang="en-US" baseline="0" dirty="0"/>
              <a:t>. 143 acres</a:t>
            </a:r>
            <a:endParaRPr dirty="0"/>
          </a:p>
        </p:txBody>
      </p:sp>
    </p:spTree>
    <p:extLst>
      <p:ext uri="{BB962C8B-B14F-4D97-AF65-F5344CB8AC3E}">
        <p14:creationId xmlns:p14="http://schemas.microsoft.com/office/powerpoint/2010/main" val="13904485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5c6b3cf54e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5c6b3cf54e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39282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5c6b3cf54e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5c6b3cf54e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Corbel"/>
                <a:ea typeface="Calibri" panose="020F0502020204030204" pitchFamily="34" charset="0"/>
                <a:cs typeface="Times New Roman" panose="02020603050405020304" pitchFamily="18" charset="0"/>
                <a:sym typeface="Corbel"/>
              </a:rPr>
              <a:t>Provide stakeholders with examples of geographies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2927629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5c6b3cf54e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5c6b3cf54e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1" fontAlgn="base"/>
            <a:r>
              <a:rPr lang="en-US" sz="2200" dirty="0">
                <a:solidFill>
                  <a:schemeClr val="accent6"/>
                </a:solidFill>
                <a:latin typeface="Arial" panose="020B0604020202020204" pitchFamily="34" charset="0"/>
                <a:cs typeface="Arial" panose="020B0604020202020204" pitchFamily="34" charset="0"/>
              </a:rPr>
              <a:t>Scenario 1 Tutorial: </a:t>
            </a:r>
            <a:r>
              <a:rPr lang="en-US" sz="2200" dirty="0">
                <a:latin typeface="Arial" panose="020B0604020202020204" pitchFamily="34" charset="0"/>
                <a:cs typeface="Arial" panose="020B0604020202020204" pitchFamily="34" charset="0"/>
              </a:rPr>
              <a:t>Orientation to generate a pdf property map.</a:t>
            </a:r>
          </a:p>
          <a:p>
            <a:pPr lvl="1" fontAlgn="base"/>
            <a:r>
              <a:rPr lang="en-US" sz="2200" dirty="0">
                <a:solidFill>
                  <a:schemeClr val="accent6"/>
                </a:solidFill>
                <a:latin typeface="Arial" panose="020B0604020202020204" pitchFamily="34" charset="0"/>
                <a:cs typeface="Arial" panose="020B0604020202020204" pitchFamily="34" charset="0"/>
              </a:rPr>
              <a:t>Presentation:</a:t>
            </a:r>
            <a:r>
              <a:rPr lang="en-US" sz="2200" dirty="0">
                <a:latin typeface="Arial" panose="020B0604020202020204" pitchFamily="34" charset="0"/>
                <a:cs typeface="Arial" panose="020B0604020202020204" pitchFamily="34" charset="0"/>
              </a:rPr>
              <a:t> Prioritization overview</a:t>
            </a:r>
          </a:p>
          <a:p>
            <a:pPr lvl="1" fontAlgn="base"/>
            <a:r>
              <a:rPr lang="en-US" sz="2200" dirty="0">
                <a:solidFill>
                  <a:schemeClr val="accent6"/>
                </a:solidFill>
                <a:latin typeface="Arial" panose="020B0604020202020204" pitchFamily="34" charset="0"/>
                <a:cs typeface="Arial" panose="020B0604020202020204" pitchFamily="34" charset="0"/>
              </a:rPr>
              <a:t>Scenario 2 Tutorial: </a:t>
            </a:r>
            <a:r>
              <a:rPr lang="en-US" sz="2200" dirty="0">
                <a:latin typeface="Arial" panose="020B0604020202020204" pitchFamily="34" charset="0"/>
                <a:cs typeface="Arial" panose="020B0604020202020204" pitchFamily="34" charset="0"/>
              </a:rPr>
              <a:t>Explore useful ArcGIS Online features to generate a spreadsheet with parcel addresses.</a:t>
            </a:r>
          </a:p>
          <a:p>
            <a:pPr lvl="1" fontAlgn="base"/>
            <a:r>
              <a:rPr lang="en-US" sz="2200" dirty="0">
                <a:solidFill>
                  <a:schemeClr val="accent6"/>
                </a:solidFill>
                <a:latin typeface="Arial" panose="020B0604020202020204" pitchFamily="34" charset="0"/>
                <a:cs typeface="Arial" panose="020B0604020202020204" pitchFamily="34" charset="0"/>
              </a:rPr>
              <a:t>Discussion: </a:t>
            </a:r>
            <a:r>
              <a:rPr lang="en-US" sz="2200" dirty="0">
                <a:latin typeface="Arial" panose="020B0604020202020204" pitchFamily="34" charset="0"/>
                <a:cs typeface="Arial" panose="020B0604020202020204" pitchFamily="34" charset="0"/>
              </a:rPr>
              <a:t>Directing action in 2019.</a:t>
            </a:r>
          </a:p>
          <a:p>
            <a:pPr marL="0" lvl="0" indent="0" algn="l" rtl="0">
              <a:spcBef>
                <a:spcPts val="0"/>
              </a:spcBef>
              <a:spcAft>
                <a:spcPts val="0"/>
              </a:spcAft>
              <a:buNone/>
            </a:pPr>
            <a:endParaRPr lang="en-US" dirty="0"/>
          </a:p>
          <a:p>
            <a:pPr>
              <a:lnSpc>
                <a:spcPct val="107000"/>
              </a:lnSpc>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You may consider accessing the Collaborative Watershed Mapping tool when you’re…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on the phone with a landowner who has just contacted you about a resource concern.</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preparing to go on a site visit.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out in the field and have your tablet and an internet hotspot.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putting together a grant proposal.</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completing a grant report.</a:t>
            </a:r>
          </a:p>
          <a:p>
            <a:pPr marL="457200" marR="0">
              <a:lnSpc>
                <a:spcPct val="107000"/>
              </a:lnSpc>
              <a:spcBef>
                <a:spcPts val="0"/>
              </a:spcBef>
              <a:spcAft>
                <a:spcPts val="0"/>
              </a:spcAft>
            </a:pPr>
            <a:endParaRPr lang="en-US"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You may consider accessing the Collaborative Watershed Mapping tool when you’re…</a:t>
            </a:r>
          </a:p>
          <a:p>
            <a:r>
              <a:rPr lang="en-US" sz="1200" kern="1200" dirty="0">
                <a:solidFill>
                  <a:schemeClr val="tx1"/>
                </a:solidFill>
                <a:effectLst/>
                <a:latin typeface="+mn-lt"/>
                <a:ea typeface="+mn-ea"/>
                <a:cs typeface="+mn-cs"/>
              </a:rPr>
              <a:t>… preparing a mailing list for a farmer field day.</a:t>
            </a:r>
          </a:p>
          <a:p>
            <a:r>
              <a:rPr lang="en-US" sz="1200" kern="1200" dirty="0">
                <a:solidFill>
                  <a:schemeClr val="tx1"/>
                </a:solidFill>
                <a:effectLst/>
                <a:latin typeface="+mn-lt"/>
                <a:ea typeface="+mn-ea"/>
                <a:cs typeface="+mn-cs"/>
              </a:rPr>
              <a:t>… setting watershed- or municipality-scale goals.</a:t>
            </a:r>
          </a:p>
          <a:p>
            <a:r>
              <a:rPr lang="en-US" sz="1200" kern="1200" dirty="0">
                <a:solidFill>
                  <a:schemeClr val="tx1"/>
                </a:solidFill>
                <a:effectLst/>
                <a:latin typeface="+mn-lt"/>
                <a:ea typeface="+mn-ea"/>
                <a:cs typeface="+mn-cs"/>
              </a:rPr>
              <a:t>… looking for hotspots across the county.</a:t>
            </a:r>
          </a:p>
          <a:p>
            <a:r>
              <a:rPr lang="en-US" sz="1200" kern="1200" dirty="0">
                <a:solidFill>
                  <a:schemeClr val="tx1"/>
                </a:solidFill>
                <a:effectLst/>
                <a:latin typeface="+mn-lt"/>
                <a:ea typeface="+mn-ea"/>
                <a:cs typeface="+mn-cs"/>
              </a:rPr>
              <a:t>… focused on areas where many partners could collaborate.</a:t>
            </a:r>
          </a:p>
          <a:p>
            <a:pPr marL="45720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4451739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5c6b3cf54e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5c6b3cf54e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1"/>
            <a:r>
              <a:rPr lang="en-US" dirty="0"/>
              <a:t>Survey</a:t>
            </a:r>
          </a:p>
          <a:p>
            <a:pPr lvl="2"/>
            <a:r>
              <a:rPr lang="en-US" dirty="0"/>
              <a:t>Evaluate datasets &amp; visualization</a:t>
            </a:r>
          </a:p>
          <a:p>
            <a:pPr lvl="2"/>
            <a:r>
              <a:rPr lang="en-US" dirty="0"/>
              <a:t>How are you using the tool?</a:t>
            </a:r>
          </a:p>
          <a:p>
            <a:pPr lvl="2"/>
            <a:r>
              <a:rPr lang="en-US" dirty="0"/>
              <a:t>Is the tool encouraging collaboration?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049015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slide 7 for details on methodology and uncertainty.</a:t>
            </a:r>
          </a:p>
        </p:txBody>
      </p:sp>
      <p:sp>
        <p:nvSpPr>
          <p:cNvPr id="4" name="Slide Number Placeholder 3"/>
          <p:cNvSpPr>
            <a:spLocks noGrp="1"/>
          </p:cNvSpPr>
          <p:nvPr>
            <p:ph type="sldNum" sz="quarter" idx="10"/>
          </p:nvPr>
        </p:nvSpPr>
        <p:spPr/>
        <p:txBody>
          <a:bodyPr/>
          <a:lstStyle/>
          <a:p>
            <a:fld id="{2AB00151-2879-D144-AC53-8A0B861AA5F9}"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342820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51BA62-84FE-48A1-992D-351E22A76EFC}" type="slidenum">
              <a:rPr lang="en-US" smtClean="0"/>
              <a:t>16</a:t>
            </a:fld>
            <a:endParaRPr lang="en-US"/>
          </a:p>
        </p:txBody>
      </p:sp>
    </p:spTree>
    <p:extLst>
      <p:ext uri="{BB962C8B-B14F-4D97-AF65-F5344CB8AC3E}">
        <p14:creationId xmlns:p14="http://schemas.microsoft.com/office/powerpoint/2010/main" val="3587756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51BA62-84FE-48A1-992D-351E22A76EFC}" type="slidenum">
              <a:rPr lang="en-US" smtClean="0"/>
              <a:t>18</a:t>
            </a:fld>
            <a:endParaRPr lang="en-US"/>
          </a:p>
        </p:txBody>
      </p:sp>
    </p:spTree>
    <p:extLst>
      <p:ext uri="{BB962C8B-B14F-4D97-AF65-F5344CB8AC3E}">
        <p14:creationId xmlns:p14="http://schemas.microsoft.com/office/powerpoint/2010/main" val="2776523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51BA62-84FE-48A1-992D-351E22A76EFC}" type="slidenum">
              <a:rPr lang="en-US" smtClean="0"/>
              <a:t>19</a:t>
            </a:fld>
            <a:endParaRPr lang="en-US"/>
          </a:p>
        </p:txBody>
      </p:sp>
    </p:spTree>
    <p:extLst>
      <p:ext uri="{BB962C8B-B14F-4D97-AF65-F5344CB8AC3E}">
        <p14:creationId xmlns:p14="http://schemas.microsoft.com/office/powerpoint/2010/main" val="421560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51BA62-84FE-48A1-992D-351E22A76EFC}" type="slidenum">
              <a:rPr lang="en-US" smtClean="0"/>
              <a:t>21</a:t>
            </a:fld>
            <a:endParaRPr lang="en-US"/>
          </a:p>
        </p:txBody>
      </p:sp>
    </p:spTree>
    <p:extLst>
      <p:ext uri="{BB962C8B-B14F-4D97-AF65-F5344CB8AC3E}">
        <p14:creationId xmlns:p14="http://schemas.microsoft.com/office/powerpoint/2010/main" val="965031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51BA62-84FE-48A1-992D-351E22A76EFC}" type="slidenum">
              <a:rPr lang="en-US" smtClean="0"/>
              <a:t>22</a:t>
            </a:fld>
            <a:endParaRPr lang="en-US"/>
          </a:p>
        </p:txBody>
      </p:sp>
    </p:spTree>
    <p:extLst>
      <p:ext uri="{BB962C8B-B14F-4D97-AF65-F5344CB8AC3E}">
        <p14:creationId xmlns:p14="http://schemas.microsoft.com/office/powerpoint/2010/main" val="3341349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51BA62-84FE-48A1-992D-351E22A76EFC}" type="slidenum">
              <a:rPr lang="en-US" smtClean="0"/>
              <a:t>23</a:t>
            </a:fld>
            <a:endParaRPr lang="en-US"/>
          </a:p>
        </p:txBody>
      </p:sp>
    </p:spTree>
    <p:extLst>
      <p:ext uri="{BB962C8B-B14F-4D97-AF65-F5344CB8AC3E}">
        <p14:creationId xmlns:p14="http://schemas.microsoft.com/office/powerpoint/2010/main" val="2289148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511240E-9B13-4F50-9FA9-DFAC1A920010}" type="datetimeFigureOut">
              <a:rPr lang="en-US" smtClean="0"/>
              <a:t>11/10/2019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3EE2B-682B-4B35-89B9-A30E1BB78661}" type="slidenum">
              <a:rPr lang="en-US" smtClean="0"/>
              <a:t>‹#›</a:t>
            </a:fld>
            <a:endParaRPr lang="en-US"/>
          </a:p>
        </p:txBody>
      </p:sp>
    </p:spTree>
    <p:extLst>
      <p:ext uri="{BB962C8B-B14F-4D97-AF65-F5344CB8AC3E}">
        <p14:creationId xmlns:p14="http://schemas.microsoft.com/office/powerpoint/2010/main" val="827968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11240E-9B13-4F50-9FA9-DFAC1A920010}" type="datetimeFigureOut">
              <a:rPr lang="en-US" smtClean="0"/>
              <a:t>11/10/2019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3EE2B-682B-4B35-89B9-A30E1BB78661}" type="slidenum">
              <a:rPr lang="en-US" smtClean="0"/>
              <a:t>‹#›</a:t>
            </a:fld>
            <a:endParaRPr lang="en-US"/>
          </a:p>
        </p:txBody>
      </p:sp>
    </p:spTree>
    <p:extLst>
      <p:ext uri="{BB962C8B-B14F-4D97-AF65-F5344CB8AC3E}">
        <p14:creationId xmlns:p14="http://schemas.microsoft.com/office/powerpoint/2010/main" val="2265984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11240E-9B13-4F50-9FA9-DFAC1A920010}" type="datetimeFigureOut">
              <a:rPr lang="en-US" smtClean="0"/>
              <a:t>11/10/2019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3EE2B-682B-4B35-89B9-A30E1BB78661}" type="slidenum">
              <a:rPr lang="en-US" smtClean="0"/>
              <a:t>‹#›</a:t>
            </a:fld>
            <a:endParaRPr lang="en-US"/>
          </a:p>
        </p:txBody>
      </p:sp>
    </p:spTree>
    <p:extLst>
      <p:ext uri="{BB962C8B-B14F-4D97-AF65-F5344CB8AC3E}">
        <p14:creationId xmlns:p14="http://schemas.microsoft.com/office/powerpoint/2010/main" val="557854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fld id="{492D68BA-457F-304B-8AF4-BD555F468E24}" type="datetime1">
              <a:rPr lang="en-US" smtClean="0">
                <a:solidFill>
                  <a:prstClr val="black">
                    <a:tint val="75000"/>
                  </a:prstClr>
                </a:solidFill>
                <a:latin typeface="Arial"/>
                <a:ea typeface="ＭＳ Ｐゴシック"/>
                <a:cs typeface="ＭＳ Ｐゴシック"/>
              </a:rPr>
              <a:pPr>
                <a:defRPr/>
              </a:pPr>
              <a:t>11/10/2019</a:t>
            </a:fld>
            <a:endParaRPr lang="en-US">
              <a:solidFill>
                <a:prstClr val="black">
                  <a:tint val="75000"/>
                </a:prstClr>
              </a:solidFill>
              <a:latin typeface="Aria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latin typeface="Aria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77847003-D171-9848-9B07-91B779393DA8}" type="slidenum">
              <a:rPr lang="en-US">
                <a:solidFill>
                  <a:prstClr val="black">
                    <a:tint val="75000"/>
                  </a:prstClr>
                </a:solidFill>
                <a:latin typeface="Arial"/>
                <a:ea typeface="ＭＳ Ｐゴシック"/>
                <a:cs typeface="ＭＳ Ｐゴシック"/>
              </a:rPr>
              <a:pPr>
                <a:defRPr/>
              </a:pPr>
              <a:t>‹#›</a:t>
            </a:fld>
            <a:endParaRPr lang="en-US">
              <a:solidFill>
                <a:prstClr val="black">
                  <a:tint val="75000"/>
                </a:prstClr>
              </a:solidFill>
              <a:latin typeface="Arial"/>
              <a:ea typeface="ＭＳ Ｐゴシック"/>
              <a:cs typeface="ＭＳ Ｐゴシック"/>
            </a:endParaRPr>
          </a:p>
        </p:txBody>
      </p:sp>
    </p:spTree>
    <p:extLst>
      <p:ext uri="{BB962C8B-B14F-4D97-AF65-F5344CB8AC3E}">
        <p14:creationId xmlns:p14="http://schemas.microsoft.com/office/powerpoint/2010/main" val="7263021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D8226-1038-4448-ABED-C9F4870583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08D4F0-BB01-47DB-B704-FAAA8B25E6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1286F0-72F7-4FF7-A38B-82AB89D37D55}"/>
              </a:ext>
            </a:extLst>
          </p:cNvPr>
          <p:cNvSpPr>
            <a:spLocks noGrp="1"/>
          </p:cNvSpPr>
          <p:nvPr>
            <p:ph type="dt" sz="half" idx="10"/>
          </p:nvPr>
        </p:nvSpPr>
        <p:spPr/>
        <p:txBody>
          <a:bodyPr/>
          <a:lstStyle/>
          <a:p>
            <a:fld id="{53320638-9781-4F64-9D2B-5CFA00EC3DDD}" type="datetimeFigureOut">
              <a:rPr lang="en-US" smtClean="0"/>
              <a:t>11/10/2019</a:t>
            </a:fld>
            <a:endParaRPr lang="en-US"/>
          </a:p>
        </p:txBody>
      </p:sp>
      <p:sp>
        <p:nvSpPr>
          <p:cNvPr id="5" name="Footer Placeholder 4">
            <a:extLst>
              <a:ext uri="{FF2B5EF4-FFF2-40B4-BE49-F238E27FC236}">
                <a16:creationId xmlns:a16="http://schemas.microsoft.com/office/drawing/2014/main" id="{CF6FC2D2-36E2-438D-A5EB-65D07DB8B9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C25278-DCD1-490C-9D8A-548018EF4A47}"/>
              </a:ext>
            </a:extLst>
          </p:cNvPr>
          <p:cNvSpPr>
            <a:spLocks noGrp="1"/>
          </p:cNvSpPr>
          <p:nvPr>
            <p:ph type="sldNum" sz="quarter" idx="12"/>
          </p:nvPr>
        </p:nvSpPr>
        <p:spPr/>
        <p:txBody>
          <a:bodyPr/>
          <a:lstStyle/>
          <a:p>
            <a:fld id="{9785218D-623B-41FF-A26E-85172C78B6F3}" type="slidenum">
              <a:rPr lang="en-US" smtClean="0"/>
              <a:t>‹#›</a:t>
            </a:fld>
            <a:endParaRPr lang="en-US"/>
          </a:p>
        </p:txBody>
      </p:sp>
    </p:spTree>
    <p:extLst>
      <p:ext uri="{BB962C8B-B14F-4D97-AF65-F5344CB8AC3E}">
        <p14:creationId xmlns:p14="http://schemas.microsoft.com/office/powerpoint/2010/main" val="4143700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BC54-8E96-45BA-A759-3879BFB289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AA1E20-33E8-494E-A52D-F5E3BE36FEA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2705EA-188A-4CDA-ACFC-71A04C442992}"/>
              </a:ext>
            </a:extLst>
          </p:cNvPr>
          <p:cNvSpPr>
            <a:spLocks noGrp="1"/>
          </p:cNvSpPr>
          <p:nvPr>
            <p:ph type="dt" sz="half" idx="10"/>
          </p:nvPr>
        </p:nvSpPr>
        <p:spPr/>
        <p:txBody>
          <a:bodyPr/>
          <a:lstStyle/>
          <a:p>
            <a:fld id="{53320638-9781-4F64-9D2B-5CFA00EC3DDD}" type="datetimeFigureOut">
              <a:rPr lang="en-US" smtClean="0"/>
              <a:t>11/10/2019</a:t>
            </a:fld>
            <a:endParaRPr lang="en-US"/>
          </a:p>
        </p:txBody>
      </p:sp>
      <p:sp>
        <p:nvSpPr>
          <p:cNvPr id="5" name="Footer Placeholder 4">
            <a:extLst>
              <a:ext uri="{FF2B5EF4-FFF2-40B4-BE49-F238E27FC236}">
                <a16:creationId xmlns:a16="http://schemas.microsoft.com/office/drawing/2014/main" id="{547C1B67-3FD0-4A85-954B-4FFC10DA21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6002B5-E2B3-44B6-B4FC-07B0470AFCE4}"/>
              </a:ext>
            </a:extLst>
          </p:cNvPr>
          <p:cNvSpPr>
            <a:spLocks noGrp="1"/>
          </p:cNvSpPr>
          <p:nvPr>
            <p:ph type="sldNum" sz="quarter" idx="12"/>
          </p:nvPr>
        </p:nvSpPr>
        <p:spPr/>
        <p:txBody>
          <a:bodyPr/>
          <a:lstStyle/>
          <a:p>
            <a:fld id="{9785218D-623B-41FF-A26E-85172C78B6F3}" type="slidenum">
              <a:rPr lang="en-US" smtClean="0"/>
              <a:t>‹#›</a:t>
            </a:fld>
            <a:endParaRPr lang="en-US"/>
          </a:p>
        </p:txBody>
      </p:sp>
    </p:spTree>
    <p:extLst>
      <p:ext uri="{BB962C8B-B14F-4D97-AF65-F5344CB8AC3E}">
        <p14:creationId xmlns:p14="http://schemas.microsoft.com/office/powerpoint/2010/main" val="2007703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40963-213C-4306-A316-7037728333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976754-84EA-487A-9874-D302879CF9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3899C0D-47E2-438E-906A-54738F3C86F9}"/>
              </a:ext>
            </a:extLst>
          </p:cNvPr>
          <p:cNvSpPr>
            <a:spLocks noGrp="1"/>
          </p:cNvSpPr>
          <p:nvPr>
            <p:ph type="dt" sz="half" idx="10"/>
          </p:nvPr>
        </p:nvSpPr>
        <p:spPr/>
        <p:txBody>
          <a:bodyPr/>
          <a:lstStyle/>
          <a:p>
            <a:fld id="{53320638-9781-4F64-9D2B-5CFA00EC3DDD}" type="datetimeFigureOut">
              <a:rPr lang="en-US" smtClean="0"/>
              <a:t>11/10/2019</a:t>
            </a:fld>
            <a:endParaRPr lang="en-US"/>
          </a:p>
        </p:txBody>
      </p:sp>
      <p:sp>
        <p:nvSpPr>
          <p:cNvPr id="5" name="Footer Placeholder 4">
            <a:extLst>
              <a:ext uri="{FF2B5EF4-FFF2-40B4-BE49-F238E27FC236}">
                <a16:creationId xmlns:a16="http://schemas.microsoft.com/office/drawing/2014/main" id="{72200B7F-3C3B-4DFB-AD47-4852D48AF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80FB7B-E4A9-445F-8DCE-B3A8FDD0BD63}"/>
              </a:ext>
            </a:extLst>
          </p:cNvPr>
          <p:cNvSpPr>
            <a:spLocks noGrp="1"/>
          </p:cNvSpPr>
          <p:nvPr>
            <p:ph type="sldNum" sz="quarter" idx="12"/>
          </p:nvPr>
        </p:nvSpPr>
        <p:spPr/>
        <p:txBody>
          <a:bodyPr/>
          <a:lstStyle/>
          <a:p>
            <a:fld id="{9785218D-623B-41FF-A26E-85172C78B6F3}" type="slidenum">
              <a:rPr lang="en-US" smtClean="0"/>
              <a:t>‹#›</a:t>
            </a:fld>
            <a:endParaRPr lang="en-US"/>
          </a:p>
        </p:txBody>
      </p:sp>
    </p:spTree>
    <p:extLst>
      <p:ext uri="{BB962C8B-B14F-4D97-AF65-F5344CB8AC3E}">
        <p14:creationId xmlns:p14="http://schemas.microsoft.com/office/powerpoint/2010/main" val="718646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641F1-BFAA-484B-8D7F-12922329A8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C75D53-06E3-4F89-A742-727BF9E5FC1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8A4377-D263-4E95-934B-FF9F184D3D8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CCB8D0-DCB6-4273-8A12-20F9F7388616}"/>
              </a:ext>
            </a:extLst>
          </p:cNvPr>
          <p:cNvSpPr>
            <a:spLocks noGrp="1"/>
          </p:cNvSpPr>
          <p:nvPr>
            <p:ph type="dt" sz="half" idx="10"/>
          </p:nvPr>
        </p:nvSpPr>
        <p:spPr/>
        <p:txBody>
          <a:bodyPr/>
          <a:lstStyle/>
          <a:p>
            <a:fld id="{53320638-9781-4F64-9D2B-5CFA00EC3DDD}" type="datetimeFigureOut">
              <a:rPr lang="en-US" smtClean="0"/>
              <a:t>11/10/2019</a:t>
            </a:fld>
            <a:endParaRPr lang="en-US"/>
          </a:p>
        </p:txBody>
      </p:sp>
      <p:sp>
        <p:nvSpPr>
          <p:cNvPr id="6" name="Footer Placeholder 5">
            <a:extLst>
              <a:ext uri="{FF2B5EF4-FFF2-40B4-BE49-F238E27FC236}">
                <a16:creationId xmlns:a16="http://schemas.microsoft.com/office/drawing/2014/main" id="{93D0DA49-68A5-40F2-AEDE-85CA2C3FED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54BB29-485C-424A-B65F-2F5E5CD55284}"/>
              </a:ext>
            </a:extLst>
          </p:cNvPr>
          <p:cNvSpPr>
            <a:spLocks noGrp="1"/>
          </p:cNvSpPr>
          <p:nvPr>
            <p:ph type="sldNum" sz="quarter" idx="12"/>
          </p:nvPr>
        </p:nvSpPr>
        <p:spPr/>
        <p:txBody>
          <a:bodyPr/>
          <a:lstStyle/>
          <a:p>
            <a:fld id="{9785218D-623B-41FF-A26E-85172C78B6F3}" type="slidenum">
              <a:rPr lang="en-US" smtClean="0"/>
              <a:t>‹#›</a:t>
            </a:fld>
            <a:endParaRPr lang="en-US"/>
          </a:p>
        </p:txBody>
      </p:sp>
    </p:spTree>
    <p:extLst>
      <p:ext uri="{BB962C8B-B14F-4D97-AF65-F5344CB8AC3E}">
        <p14:creationId xmlns:p14="http://schemas.microsoft.com/office/powerpoint/2010/main" val="2987829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5F3CE-1FE1-4A42-ADB6-1E4994463F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D8A5A4-4236-4140-BC44-ED1B7AF86A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6FC5062-48A2-4FE6-901A-8BF32D0600A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A02F-732E-4CB4-AB04-FDA880A987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726323C-92C3-4E32-8412-E81ED075F13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EFBA3A-FB1B-4CEF-BD96-57B60C6BD75F}"/>
              </a:ext>
            </a:extLst>
          </p:cNvPr>
          <p:cNvSpPr>
            <a:spLocks noGrp="1"/>
          </p:cNvSpPr>
          <p:nvPr>
            <p:ph type="dt" sz="half" idx="10"/>
          </p:nvPr>
        </p:nvSpPr>
        <p:spPr/>
        <p:txBody>
          <a:bodyPr/>
          <a:lstStyle/>
          <a:p>
            <a:fld id="{53320638-9781-4F64-9D2B-5CFA00EC3DDD}" type="datetimeFigureOut">
              <a:rPr lang="en-US" smtClean="0"/>
              <a:t>11/10/2019</a:t>
            </a:fld>
            <a:endParaRPr lang="en-US"/>
          </a:p>
        </p:txBody>
      </p:sp>
      <p:sp>
        <p:nvSpPr>
          <p:cNvPr id="8" name="Footer Placeholder 7">
            <a:extLst>
              <a:ext uri="{FF2B5EF4-FFF2-40B4-BE49-F238E27FC236}">
                <a16:creationId xmlns:a16="http://schemas.microsoft.com/office/drawing/2014/main" id="{D48DAA28-0798-4090-9D0F-36383CF210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FC17F22-5F17-47BC-A174-03E52403CB9D}"/>
              </a:ext>
            </a:extLst>
          </p:cNvPr>
          <p:cNvSpPr>
            <a:spLocks noGrp="1"/>
          </p:cNvSpPr>
          <p:nvPr>
            <p:ph type="sldNum" sz="quarter" idx="12"/>
          </p:nvPr>
        </p:nvSpPr>
        <p:spPr/>
        <p:txBody>
          <a:bodyPr/>
          <a:lstStyle/>
          <a:p>
            <a:fld id="{9785218D-623B-41FF-A26E-85172C78B6F3}" type="slidenum">
              <a:rPr lang="en-US" smtClean="0"/>
              <a:t>‹#›</a:t>
            </a:fld>
            <a:endParaRPr lang="en-US"/>
          </a:p>
        </p:txBody>
      </p:sp>
    </p:spTree>
    <p:extLst>
      <p:ext uri="{BB962C8B-B14F-4D97-AF65-F5344CB8AC3E}">
        <p14:creationId xmlns:p14="http://schemas.microsoft.com/office/powerpoint/2010/main" val="2827963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C2537-6038-40BE-823A-07482AFEA8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9CCA50-1537-43F4-A5BE-EB43DB6EBD44}"/>
              </a:ext>
            </a:extLst>
          </p:cNvPr>
          <p:cNvSpPr>
            <a:spLocks noGrp="1"/>
          </p:cNvSpPr>
          <p:nvPr>
            <p:ph type="dt" sz="half" idx="10"/>
          </p:nvPr>
        </p:nvSpPr>
        <p:spPr/>
        <p:txBody>
          <a:bodyPr/>
          <a:lstStyle/>
          <a:p>
            <a:fld id="{53320638-9781-4F64-9D2B-5CFA00EC3DDD}" type="datetimeFigureOut">
              <a:rPr lang="en-US" smtClean="0"/>
              <a:t>11/10/2019</a:t>
            </a:fld>
            <a:endParaRPr lang="en-US"/>
          </a:p>
        </p:txBody>
      </p:sp>
      <p:sp>
        <p:nvSpPr>
          <p:cNvPr id="4" name="Footer Placeholder 3">
            <a:extLst>
              <a:ext uri="{FF2B5EF4-FFF2-40B4-BE49-F238E27FC236}">
                <a16:creationId xmlns:a16="http://schemas.microsoft.com/office/drawing/2014/main" id="{C1117492-D83D-42B4-A0D9-3D51EAE9A1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AB0399-D2E4-4D2E-8B0F-B868BEBCC9C6}"/>
              </a:ext>
            </a:extLst>
          </p:cNvPr>
          <p:cNvSpPr>
            <a:spLocks noGrp="1"/>
          </p:cNvSpPr>
          <p:nvPr>
            <p:ph type="sldNum" sz="quarter" idx="12"/>
          </p:nvPr>
        </p:nvSpPr>
        <p:spPr/>
        <p:txBody>
          <a:bodyPr/>
          <a:lstStyle/>
          <a:p>
            <a:fld id="{9785218D-623B-41FF-A26E-85172C78B6F3}" type="slidenum">
              <a:rPr lang="en-US" smtClean="0"/>
              <a:t>‹#›</a:t>
            </a:fld>
            <a:endParaRPr lang="en-US"/>
          </a:p>
        </p:txBody>
      </p:sp>
    </p:spTree>
    <p:extLst>
      <p:ext uri="{BB962C8B-B14F-4D97-AF65-F5344CB8AC3E}">
        <p14:creationId xmlns:p14="http://schemas.microsoft.com/office/powerpoint/2010/main" val="14028347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83E520-4103-450D-9C0F-4139B1AAC5CC}"/>
              </a:ext>
            </a:extLst>
          </p:cNvPr>
          <p:cNvSpPr>
            <a:spLocks noGrp="1"/>
          </p:cNvSpPr>
          <p:nvPr>
            <p:ph type="dt" sz="half" idx="10"/>
          </p:nvPr>
        </p:nvSpPr>
        <p:spPr/>
        <p:txBody>
          <a:bodyPr/>
          <a:lstStyle/>
          <a:p>
            <a:fld id="{53320638-9781-4F64-9D2B-5CFA00EC3DDD}" type="datetimeFigureOut">
              <a:rPr lang="en-US" smtClean="0"/>
              <a:t>11/10/2019</a:t>
            </a:fld>
            <a:endParaRPr lang="en-US"/>
          </a:p>
        </p:txBody>
      </p:sp>
      <p:sp>
        <p:nvSpPr>
          <p:cNvPr id="3" name="Footer Placeholder 2">
            <a:extLst>
              <a:ext uri="{FF2B5EF4-FFF2-40B4-BE49-F238E27FC236}">
                <a16:creationId xmlns:a16="http://schemas.microsoft.com/office/drawing/2014/main" id="{9FE8547E-E58E-4FB8-9B4C-26BD8646E9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8168FA-43E5-421F-A082-87E1C5816369}"/>
              </a:ext>
            </a:extLst>
          </p:cNvPr>
          <p:cNvSpPr>
            <a:spLocks noGrp="1"/>
          </p:cNvSpPr>
          <p:nvPr>
            <p:ph type="sldNum" sz="quarter" idx="12"/>
          </p:nvPr>
        </p:nvSpPr>
        <p:spPr/>
        <p:txBody>
          <a:bodyPr/>
          <a:lstStyle/>
          <a:p>
            <a:fld id="{9785218D-623B-41FF-A26E-85172C78B6F3}" type="slidenum">
              <a:rPr lang="en-US" smtClean="0"/>
              <a:t>‹#›</a:t>
            </a:fld>
            <a:endParaRPr lang="en-US"/>
          </a:p>
        </p:txBody>
      </p:sp>
    </p:spTree>
    <p:extLst>
      <p:ext uri="{BB962C8B-B14F-4D97-AF65-F5344CB8AC3E}">
        <p14:creationId xmlns:p14="http://schemas.microsoft.com/office/powerpoint/2010/main" val="3672476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11240E-9B13-4F50-9FA9-DFAC1A920010}" type="datetimeFigureOut">
              <a:rPr lang="en-US" smtClean="0"/>
              <a:t>11/10/2019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3EE2B-682B-4B35-89B9-A30E1BB78661}" type="slidenum">
              <a:rPr lang="en-US" smtClean="0"/>
              <a:t>‹#›</a:t>
            </a:fld>
            <a:endParaRPr lang="en-US"/>
          </a:p>
        </p:txBody>
      </p:sp>
    </p:spTree>
    <p:extLst>
      <p:ext uri="{BB962C8B-B14F-4D97-AF65-F5344CB8AC3E}">
        <p14:creationId xmlns:p14="http://schemas.microsoft.com/office/powerpoint/2010/main" val="1163694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A988F-5D54-4B3A-A5CA-A469993FF6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E1C25F-019E-4551-8FF1-687B72F3EB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EED89A-BBE2-480B-97F9-69F12AAAC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4692E95-1B25-4246-94F4-3E7AFAA84283}"/>
              </a:ext>
            </a:extLst>
          </p:cNvPr>
          <p:cNvSpPr>
            <a:spLocks noGrp="1"/>
          </p:cNvSpPr>
          <p:nvPr>
            <p:ph type="dt" sz="half" idx="10"/>
          </p:nvPr>
        </p:nvSpPr>
        <p:spPr/>
        <p:txBody>
          <a:bodyPr/>
          <a:lstStyle/>
          <a:p>
            <a:fld id="{53320638-9781-4F64-9D2B-5CFA00EC3DDD}" type="datetimeFigureOut">
              <a:rPr lang="en-US" smtClean="0"/>
              <a:t>11/10/2019</a:t>
            </a:fld>
            <a:endParaRPr lang="en-US"/>
          </a:p>
        </p:txBody>
      </p:sp>
      <p:sp>
        <p:nvSpPr>
          <p:cNvPr id="6" name="Footer Placeholder 5">
            <a:extLst>
              <a:ext uri="{FF2B5EF4-FFF2-40B4-BE49-F238E27FC236}">
                <a16:creationId xmlns:a16="http://schemas.microsoft.com/office/drawing/2014/main" id="{6C90A098-9DE0-46E3-943B-AAD97D3198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E765CE-D1B6-456F-8FDC-3891C589BCE8}"/>
              </a:ext>
            </a:extLst>
          </p:cNvPr>
          <p:cNvSpPr>
            <a:spLocks noGrp="1"/>
          </p:cNvSpPr>
          <p:nvPr>
            <p:ph type="sldNum" sz="quarter" idx="12"/>
          </p:nvPr>
        </p:nvSpPr>
        <p:spPr/>
        <p:txBody>
          <a:bodyPr/>
          <a:lstStyle/>
          <a:p>
            <a:fld id="{9785218D-623B-41FF-A26E-85172C78B6F3}" type="slidenum">
              <a:rPr lang="en-US" smtClean="0"/>
              <a:t>‹#›</a:t>
            </a:fld>
            <a:endParaRPr lang="en-US"/>
          </a:p>
        </p:txBody>
      </p:sp>
    </p:spTree>
    <p:extLst>
      <p:ext uri="{BB962C8B-B14F-4D97-AF65-F5344CB8AC3E}">
        <p14:creationId xmlns:p14="http://schemas.microsoft.com/office/powerpoint/2010/main" val="18426420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27238-EF78-4BF6-93BC-5EF1ED8E43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2B887D-1401-4AC5-9FA1-67CA6C9025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53EA5C-D0CA-47D4-8F69-4D85E9DBD6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53362F5-BC9F-4E6F-9154-7026EFD947FE}"/>
              </a:ext>
            </a:extLst>
          </p:cNvPr>
          <p:cNvSpPr>
            <a:spLocks noGrp="1"/>
          </p:cNvSpPr>
          <p:nvPr>
            <p:ph type="dt" sz="half" idx="10"/>
          </p:nvPr>
        </p:nvSpPr>
        <p:spPr/>
        <p:txBody>
          <a:bodyPr/>
          <a:lstStyle/>
          <a:p>
            <a:fld id="{53320638-9781-4F64-9D2B-5CFA00EC3DDD}" type="datetimeFigureOut">
              <a:rPr lang="en-US" smtClean="0"/>
              <a:t>11/10/2019</a:t>
            </a:fld>
            <a:endParaRPr lang="en-US"/>
          </a:p>
        </p:txBody>
      </p:sp>
      <p:sp>
        <p:nvSpPr>
          <p:cNvPr id="6" name="Footer Placeholder 5">
            <a:extLst>
              <a:ext uri="{FF2B5EF4-FFF2-40B4-BE49-F238E27FC236}">
                <a16:creationId xmlns:a16="http://schemas.microsoft.com/office/drawing/2014/main" id="{BAEF61C7-BF54-48A7-B357-EA4C551689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5635BF-B418-428F-A0E4-B2F46666C8BA}"/>
              </a:ext>
            </a:extLst>
          </p:cNvPr>
          <p:cNvSpPr>
            <a:spLocks noGrp="1"/>
          </p:cNvSpPr>
          <p:nvPr>
            <p:ph type="sldNum" sz="quarter" idx="12"/>
          </p:nvPr>
        </p:nvSpPr>
        <p:spPr/>
        <p:txBody>
          <a:bodyPr/>
          <a:lstStyle/>
          <a:p>
            <a:fld id="{9785218D-623B-41FF-A26E-85172C78B6F3}" type="slidenum">
              <a:rPr lang="en-US" smtClean="0"/>
              <a:t>‹#›</a:t>
            </a:fld>
            <a:endParaRPr lang="en-US"/>
          </a:p>
        </p:txBody>
      </p:sp>
    </p:spTree>
    <p:extLst>
      <p:ext uri="{BB962C8B-B14F-4D97-AF65-F5344CB8AC3E}">
        <p14:creationId xmlns:p14="http://schemas.microsoft.com/office/powerpoint/2010/main" val="37063589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1A84F-431A-4779-A01D-023CDFCC2C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12DE59-F742-44E9-A101-245EBB814BB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CB115C-8C81-491E-B5F0-18501CEEA40F}"/>
              </a:ext>
            </a:extLst>
          </p:cNvPr>
          <p:cNvSpPr>
            <a:spLocks noGrp="1"/>
          </p:cNvSpPr>
          <p:nvPr>
            <p:ph type="dt" sz="half" idx="10"/>
          </p:nvPr>
        </p:nvSpPr>
        <p:spPr/>
        <p:txBody>
          <a:bodyPr/>
          <a:lstStyle/>
          <a:p>
            <a:fld id="{53320638-9781-4F64-9D2B-5CFA00EC3DDD}" type="datetimeFigureOut">
              <a:rPr lang="en-US" smtClean="0"/>
              <a:t>11/10/2019</a:t>
            </a:fld>
            <a:endParaRPr lang="en-US"/>
          </a:p>
        </p:txBody>
      </p:sp>
      <p:sp>
        <p:nvSpPr>
          <p:cNvPr id="5" name="Footer Placeholder 4">
            <a:extLst>
              <a:ext uri="{FF2B5EF4-FFF2-40B4-BE49-F238E27FC236}">
                <a16:creationId xmlns:a16="http://schemas.microsoft.com/office/drawing/2014/main" id="{7BFAC225-65E0-45F1-AEDA-A56892CFCD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D7B27E-FE6B-4139-B35B-6BE89B7B283E}"/>
              </a:ext>
            </a:extLst>
          </p:cNvPr>
          <p:cNvSpPr>
            <a:spLocks noGrp="1"/>
          </p:cNvSpPr>
          <p:nvPr>
            <p:ph type="sldNum" sz="quarter" idx="12"/>
          </p:nvPr>
        </p:nvSpPr>
        <p:spPr/>
        <p:txBody>
          <a:bodyPr/>
          <a:lstStyle/>
          <a:p>
            <a:fld id="{9785218D-623B-41FF-A26E-85172C78B6F3}" type="slidenum">
              <a:rPr lang="en-US" smtClean="0"/>
              <a:t>‹#›</a:t>
            </a:fld>
            <a:endParaRPr lang="en-US"/>
          </a:p>
        </p:txBody>
      </p:sp>
    </p:spTree>
    <p:extLst>
      <p:ext uri="{BB962C8B-B14F-4D97-AF65-F5344CB8AC3E}">
        <p14:creationId xmlns:p14="http://schemas.microsoft.com/office/powerpoint/2010/main" val="2029880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CC5777-3F63-42BB-A04A-844A8BD7B8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B386D7-9253-409B-9644-55A52EAB7C3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80C5E4-0545-4DBD-A553-6622DC9CB818}"/>
              </a:ext>
            </a:extLst>
          </p:cNvPr>
          <p:cNvSpPr>
            <a:spLocks noGrp="1"/>
          </p:cNvSpPr>
          <p:nvPr>
            <p:ph type="dt" sz="half" idx="10"/>
          </p:nvPr>
        </p:nvSpPr>
        <p:spPr/>
        <p:txBody>
          <a:bodyPr/>
          <a:lstStyle/>
          <a:p>
            <a:fld id="{53320638-9781-4F64-9D2B-5CFA00EC3DDD}" type="datetimeFigureOut">
              <a:rPr lang="en-US" smtClean="0"/>
              <a:t>11/10/2019</a:t>
            </a:fld>
            <a:endParaRPr lang="en-US"/>
          </a:p>
        </p:txBody>
      </p:sp>
      <p:sp>
        <p:nvSpPr>
          <p:cNvPr id="5" name="Footer Placeholder 4">
            <a:extLst>
              <a:ext uri="{FF2B5EF4-FFF2-40B4-BE49-F238E27FC236}">
                <a16:creationId xmlns:a16="http://schemas.microsoft.com/office/drawing/2014/main" id="{114F9940-9B32-4A74-BDA3-F18A6356D1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C79BF2-A886-4E1E-A0FC-757435874ADC}"/>
              </a:ext>
            </a:extLst>
          </p:cNvPr>
          <p:cNvSpPr>
            <a:spLocks noGrp="1"/>
          </p:cNvSpPr>
          <p:nvPr>
            <p:ph type="sldNum" sz="quarter" idx="12"/>
          </p:nvPr>
        </p:nvSpPr>
        <p:spPr/>
        <p:txBody>
          <a:bodyPr/>
          <a:lstStyle/>
          <a:p>
            <a:fld id="{9785218D-623B-41FF-A26E-85172C78B6F3}" type="slidenum">
              <a:rPr lang="en-US" smtClean="0"/>
              <a:t>‹#›</a:t>
            </a:fld>
            <a:endParaRPr lang="en-US"/>
          </a:p>
        </p:txBody>
      </p:sp>
    </p:spTree>
    <p:extLst>
      <p:ext uri="{BB962C8B-B14F-4D97-AF65-F5344CB8AC3E}">
        <p14:creationId xmlns:p14="http://schemas.microsoft.com/office/powerpoint/2010/main" val="16035114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577133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8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108946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219200" y="533400"/>
            <a:ext cx="9448800" cy="5842000"/>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5823856" y="3331028"/>
            <a:ext cx="4352290" cy="2437765"/>
          </a:xfrm>
          <a:custGeom>
            <a:avLst/>
            <a:gdLst/>
            <a:ahLst/>
            <a:cxnLst/>
            <a:rect l="l" t="t" r="r" b="b"/>
            <a:pathLst>
              <a:path w="4352290" h="2437765">
                <a:moveTo>
                  <a:pt x="0" y="0"/>
                </a:moveTo>
                <a:lnTo>
                  <a:pt x="87041" y="130561"/>
                </a:lnTo>
                <a:lnTo>
                  <a:pt x="1109776" y="195842"/>
                </a:lnTo>
                <a:lnTo>
                  <a:pt x="1262099" y="359044"/>
                </a:lnTo>
                <a:lnTo>
                  <a:pt x="1893148" y="391685"/>
                </a:lnTo>
                <a:lnTo>
                  <a:pt x="1969309" y="456966"/>
                </a:lnTo>
                <a:lnTo>
                  <a:pt x="2632999" y="522247"/>
                </a:lnTo>
                <a:lnTo>
                  <a:pt x="3100846" y="587528"/>
                </a:lnTo>
                <a:lnTo>
                  <a:pt x="3220528" y="1838746"/>
                </a:lnTo>
                <a:lnTo>
                  <a:pt x="3710135" y="2012830"/>
                </a:lnTo>
                <a:lnTo>
                  <a:pt x="4025660" y="2230432"/>
                </a:lnTo>
                <a:lnTo>
                  <a:pt x="4352065" y="2437156"/>
                </a:lnTo>
              </a:path>
            </a:pathLst>
          </a:custGeom>
          <a:ln w="12693">
            <a:solidFill>
              <a:srgbClr val="2F528F"/>
            </a:solidFill>
          </a:ln>
        </p:spPr>
        <p:txBody>
          <a:bodyPr wrap="square" lIns="0" tIns="0" rIns="0" bIns="0" rtlCol="0"/>
          <a:lstStyle/>
          <a:p>
            <a:endParaRPr/>
          </a:p>
        </p:txBody>
      </p:sp>
      <p:sp>
        <p:nvSpPr>
          <p:cNvPr id="18" name="bk object 18"/>
          <p:cNvSpPr/>
          <p:nvPr/>
        </p:nvSpPr>
        <p:spPr>
          <a:xfrm>
            <a:off x="7010400" y="3243943"/>
            <a:ext cx="1393190" cy="609600"/>
          </a:xfrm>
          <a:custGeom>
            <a:avLst/>
            <a:gdLst/>
            <a:ahLst/>
            <a:cxnLst/>
            <a:rect l="l" t="t" r="r" b="b"/>
            <a:pathLst>
              <a:path w="1393190" h="609600">
                <a:moveTo>
                  <a:pt x="0" y="0"/>
                </a:moveTo>
                <a:lnTo>
                  <a:pt x="282884" y="163202"/>
                </a:lnTo>
                <a:lnTo>
                  <a:pt x="783371" y="293764"/>
                </a:lnTo>
                <a:lnTo>
                  <a:pt x="990094" y="337284"/>
                </a:lnTo>
                <a:lnTo>
                  <a:pt x="1109776" y="424326"/>
                </a:lnTo>
                <a:lnTo>
                  <a:pt x="1392660" y="609289"/>
                </a:lnTo>
              </a:path>
            </a:pathLst>
          </a:custGeom>
          <a:ln w="12693">
            <a:solidFill>
              <a:srgbClr val="2F528F"/>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2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2807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592206" y="0"/>
            <a:ext cx="11052878" cy="6858000"/>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560705" y="0"/>
            <a:ext cx="5833110" cy="831215"/>
          </a:xfrm>
          <a:custGeom>
            <a:avLst/>
            <a:gdLst/>
            <a:ahLst/>
            <a:cxnLst/>
            <a:rect l="l" t="t" r="r" b="b"/>
            <a:pathLst>
              <a:path w="5833110" h="831215">
                <a:moveTo>
                  <a:pt x="0" y="0"/>
                </a:moveTo>
                <a:lnTo>
                  <a:pt x="5832563" y="0"/>
                </a:lnTo>
                <a:lnTo>
                  <a:pt x="5832563" y="830999"/>
                </a:lnTo>
                <a:lnTo>
                  <a:pt x="0" y="830999"/>
                </a:lnTo>
                <a:lnTo>
                  <a:pt x="0" y="0"/>
                </a:lnTo>
                <a:close/>
              </a:path>
            </a:pathLst>
          </a:custGeom>
          <a:solidFill>
            <a:srgbClr val="FFFFFF"/>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2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39821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666111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9D32353-508C-4BC9-BF9B-405DB30F0C49}" type="datetimeFigureOut">
              <a:rPr lang="en-US" smtClean="0"/>
              <a:t>11/10/2019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0AF24-9B43-4D6C-B202-A088E66D25AD}" type="slidenum">
              <a:rPr lang="en-US" smtClean="0"/>
              <a:t>‹#›</a:t>
            </a:fld>
            <a:endParaRPr lang="en-US"/>
          </a:p>
        </p:txBody>
      </p:sp>
    </p:spTree>
    <p:extLst>
      <p:ext uri="{BB962C8B-B14F-4D97-AF65-F5344CB8AC3E}">
        <p14:creationId xmlns:p14="http://schemas.microsoft.com/office/powerpoint/2010/main" val="912167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511240E-9B13-4F50-9FA9-DFAC1A920010}" type="datetimeFigureOut">
              <a:rPr lang="en-US" smtClean="0"/>
              <a:t>11/10/2019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3EE2B-682B-4B35-89B9-A30E1BB78661}" type="slidenum">
              <a:rPr lang="en-US" smtClean="0"/>
              <a:t>‹#›</a:t>
            </a:fld>
            <a:endParaRPr lang="en-US"/>
          </a:p>
        </p:txBody>
      </p:sp>
    </p:spTree>
    <p:extLst>
      <p:ext uri="{BB962C8B-B14F-4D97-AF65-F5344CB8AC3E}">
        <p14:creationId xmlns:p14="http://schemas.microsoft.com/office/powerpoint/2010/main" val="281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D32353-508C-4BC9-BF9B-405DB30F0C49}" type="datetimeFigureOut">
              <a:rPr lang="en-US" smtClean="0"/>
              <a:t>11/10/2019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0AF24-9B43-4D6C-B202-A088E66D25AD}" type="slidenum">
              <a:rPr lang="en-US" smtClean="0"/>
              <a:t>‹#›</a:t>
            </a:fld>
            <a:endParaRPr lang="en-US"/>
          </a:p>
        </p:txBody>
      </p:sp>
    </p:spTree>
    <p:extLst>
      <p:ext uri="{BB962C8B-B14F-4D97-AF65-F5344CB8AC3E}">
        <p14:creationId xmlns:p14="http://schemas.microsoft.com/office/powerpoint/2010/main" val="5066633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D32353-508C-4BC9-BF9B-405DB30F0C49}" type="datetimeFigureOut">
              <a:rPr lang="en-US" smtClean="0"/>
              <a:t>11/10/2019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0AF24-9B43-4D6C-B202-A088E66D25AD}" type="slidenum">
              <a:rPr lang="en-US" smtClean="0"/>
              <a:t>‹#›</a:t>
            </a:fld>
            <a:endParaRPr lang="en-US"/>
          </a:p>
        </p:txBody>
      </p:sp>
    </p:spTree>
    <p:extLst>
      <p:ext uri="{BB962C8B-B14F-4D97-AF65-F5344CB8AC3E}">
        <p14:creationId xmlns:p14="http://schemas.microsoft.com/office/powerpoint/2010/main" val="11649590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9D32353-508C-4BC9-BF9B-405DB30F0C49}" type="datetimeFigureOut">
              <a:rPr lang="en-US" smtClean="0"/>
              <a:t>11/10/2019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0AF24-9B43-4D6C-B202-A088E66D25AD}" type="slidenum">
              <a:rPr lang="en-US" smtClean="0"/>
              <a:t>‹#›</a:t>
            </a:fld>
            <a:endParaRPr lang="en-US"/>
          </a:p>
        </p:txBody>
      </p:sp>
    </p:spTree>
    <p:extLst>
      <p:ext uri="{BB962C8B-B14F-4D97-AF65-F5344CB8AC3E}">
        <p14:creationId xmlns:p14="http://schemas.microsoft.com/office/powerpoint/2010/main" val="2865470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D32353-508C-4BC9-BF9B-405DB30F0C49}" type="datetimeFigureOut">
              <a:rPr lang="en-US" smtClean="0"/>
              <a:t>11/10/2019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40AF24-9B43-4D6C-B202-A088E66D25AD}" type="slidenum">
              <a:rPr lang="en-US" smtClean="0"/>
              <a:t>‹#›</a:t>
            </a:fld>
            <a:endParaRPr lang="en-US"/>
          </a:p>
        </p:txBody>
      </p:sp>
    </p:spTree>
    <p:extLst>
      <p:ext uri="{BB962C8B-B14F-4D97-AF65-F5344CB8AC3E}">
        <p14:creationId xmlns:p14="http://schemas.microsoft.com/office/powerpoint/2010/main" val="29103150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F9D32353-508C-4BC9-BF9B-405DB30F0C49}" type="datetimeFigureOut">
              <a:rPr lang="en-US" smtClean="0"/>
              <a:t>11/10/2019</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F740AF24-9B43-4D6C-B202-A088E66D25AD}" type="slidenum">
              <a:rPr lang="en-US" smtClean="0"/>
              <a:t>‹#›</a:t>
            </a:fld>
            <a:endParaRPr lang="en-US"/>
          </a:p>
        </p:txBody>
      </p:sp>
    </p:spTree>
    <p:extLst>
      <p:ext uri="{BB962C8B-B14F-4D97-AF65-F5344CB8AC3E}">
        <p14:creationId xmlns:p14="http://schemas.microsoft.com/office/powerpoint/2010/main" val="32306203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F9D32353-508C-4BC9-BF9B-405DB30F0C49}" type="datetimeFigureOut">
              <a:rPr lang="en-US" smtClean="0"/>
              <a:t>11/10/2019</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F740AF24-9B43-4D6C-B202-A088E66D25AD}" type="slidenum">
              <a:rPr lang="en-US" smtClean="0"/>
              <a:t>‹#›</a:t>
            </a:fld>
            <a:endParaRPr lang="en-US"/>
          </a:p>
        </p:txBody>
      </p:sp>
    </p:spTree>
    <p:extLst>
      <p:ext uri="{BB962C8B-B14F-4D97-AF65-F5344CB8AC3E}">
        <p14:creationId xmlns:p14="http://schemas.microsoft.com/office/powerpoint/2010/main" val="5632865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F9D32353-508C-4BC9-BF9B-405DB30F0C49}" type="datetimeFigureOut">
              <a:rPr lang="en-US" smtClean="0"/>
              <a:t>11/10/2019</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F740AF24-9B43-4D6C-B202-A088E66D25AD}" type="slidenum">
              <a:rPr lang="en-US" smtClean="0"/>
              <a:t>‹#›</a:t>
            </a:fld>
            <a:endParaRPr lang="en-US"/>
          </a:p>
        </p:txBody>
      </p:sp>
    </p:spTree>
    <p:extLst>
      <p:ext uri="{BB962C8B-B14F-4D97-AF65-F5344CB8AC3E}">
        <p14:creationId xmlns:p14="http://schemas.microsoft.com/office/powerpoint/2010/main" val="18824718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D32353-508C-4BC9-BF9B-405DB30F0C49}" type="datetimeFigureOut">
              <a:rPr lang="en-US" smtClean="0"/>
              <a:t>11/10/2019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0AF24-9B43-4D6C-B202-A088E66D25AD}" type="slidenum">
              <a:rPr lang="en-US" smtClean="0"/>
              <a:t>‹#›</a:t>
            </a:fld>
            <a:endParaRPr lang="en-US"/>
          </a:p>
        </p:txBody>
      </p:sp>
    </p:spTree>
    <p:extLst>
      <p:ext uri="{BB962C8B-B14F-4D97-AF65-F5344CB8AC3E}">
        <p14:creationId xmlns:p14="http://schemas.microsoft.com/office/powerpoint/2010/main" val="32730225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D32353-508C-4BC9-BF9B-405DB30F0C49}" type="datetimeFigureOut">
              <a:rPr lang="en-US" smtClean="0"/>
              <a:t>11/10/2019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0AF24-9B43-4D6C-B202-A088E66D25AD}" type="slidenum">
              <a:rPr lang="en-US" smtClean="0"/>
              <a:t>‹#›</a:t>
            </a:fld>
            <a:endParaRPr lang="en-US"/>
          </a:p>
        </p:txBody>
      </p:sp>
    </p:spTree>
    <p:extLst>
      <p:ext uri="{BB962C8B-B14F-4D97-AF65-F5344CB8AC3E}">
        <p14:creationId xmlns:p14="http://schemas.microsoft.com/office/powerpoint/2010/main" val="28431513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9D32353-508C-4BC9-BF9B-405DB30F0C49}" type="datetimeFigureOut">
              <a:rPr lang="en-US" smtClean="0"/>
              <a:t>11/10/2019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0AF24-9B43-4D6C-B202-A088E66D25AD}" type="slidenum">
              <a:rPr lang="en-US" smtClean="0"/>
              <a:t>‹#›</a:t>
            </a:fld>
            <a:endParaRPr lang="en-US"/>
          </a:p>
        </p:txBody>
      </p:sp>
    </p:spTree>
    <p:extLst>
      <p:ext uri="{BB962C8B-B14F-4D97-AF65-F5344CB8AC3E}">
        <p14:creationId xmlns:p14="http://schemas.microsoft.com/office/powerpoint/2010/main" val="1129006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11240E-9B13-4F50-9FA9-DFAC1A920010}" type="datetimeFigureOut">
              <a:rPr lang="en-US" smtClean="0"/>
              <a:t>11/10/2019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D3EE2B-682B-4B35-89B9-A30E1BB78661}" type="slidenum">
              <a:rPr lang="en-US" smtClean="0"/>
              <a:t>‹#›</a:t>
            </a:fld>
            <a:endParaRPr lang="en-US"/>
          </a:p>
        </p:txBody>
      </p:sp>
    </p:spTree>
    <p:extLst>
      <p:ext uri="{BB962C8B-B14F-4D97-AF65-F5344CB8AC3E}">
        <p14:creationId xmlns:p14="http://schemas.microsoft.com/office/powerpoint/2010/main" val="41900277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9D32353-508C-4BC9-BF9B-405DB30F0C49}" type="datetimeFigureOut">
              <a:rPr lang="en-US" smtClean="0"/>
              <a:t>11/10/2019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0AF24-9B43-4D6C-B202-A088E66D25AD}" type="slidenum">
              <a:rPr lang="en-US" smtClean="0"/>
              <a:t>‹#›</a:t>
            </a:fld>
            <a:endParaRPr 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9173263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D32353-508C-4BC9-BF9B-405DB30F0C49}" type="datetimeFigureOut">
              <a:rPr lang="en-US" smtClean="0"/>
              <a:t>11/10/2019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0AF24-9B43-4D6C-B202-A088E66D25AD}" type="slidenum">
              <a:rPr lang="en-US" smtClean="0"/>
              <a:t>‹#›</a:t>
            </a:fld>
            <a:endParaRPr lang="en-US"/>
          </a:p>
        </p:txBody>
      </p:sp>
    </p:spTree>
    <p:extLst>
      <p:ext uri="{BB962C8B-B14F-4D97-AF65-F5344CB8AC3E}">
        <p14:creationId xmlns:p14="http://schemas.microsoft.com/office/powerpoint/2010/main" val="36461509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9D32353-508C-4BC9-BF9B-405DB30F0C49}" type="datetimeFigureOut">
              <a:rPr lang="en-US" smtClean="0"/>
              <a:t>11/10/2019</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0AF24-9B43-4D6C-B202-A088E66D25AD}" type="slidenum">
              <a:rPr lang="en-US" smtClean="0"/>
              <a:t>‹#›</a:t>
            </a:fld>
            <a:endParaRPr lang="en-US"/>
          </a:p>
        </p:txBody>
      </p:sp>
    </p:spTree>
    <p:extLst>
      <p:ext uri="{BB962C8B-B14F-4D97-AF65-F5344CB8AC3E}">
        <p14:creationId xmlns:p14="http://schemas.microsoft.com/office/powerpoint/2010/main" val="16376908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9D32353-508C-4BC9-BF9B-405DB30F0C49}" type="datetimeFigureOut">
              <a:rPr lang="en-US" smtClean="0"/>
              <a:t>11/10/2019</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0AF24-9B43-4D6C-B202-A088E66D25AD}" type="slidenum">
              <a:rPr lang="en-US" smtClean="0"/>
              <a:t>‹#›</a:t>
            </a:fld>
            <a:endParaRPr lang="en-US"/>
          </a:p>
        </p:txBody>
      </p:sp>
    </p:spTree>
    <p:extLst>
      <p:ext uri="{BB962C8B-B14F-4D97-AF65-F5344CB8AC3E}">
        <p14:creationId xmlns:p14="http://schemas.microsoft.com/office/powerpoint/2010/main" val="39634954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D32353-508C-4BC9-BF9B-405DB30F0C49}" type="datetimeFigureOut">
              <a:rPr lang="en-US" smtClean="0"/>
              <a:t>11/10/2019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0AF24-9B43-4D6C-B202-A088E66D25AD}" type="slidenum">
              <a:rPr lang="en-US" smtClean="0"/>
              <a:t>‹#›</a:t>
            </a:fld>
            <a:endParaRPr lang="en-US"/>
          </a:p>
        </p:txBody>
      </p:sp>
    </p:spTree>
    <p:extLst>
      <p:ext uri="{BB962C8B-B14F-4D97-AF65-F5344CB8AC3E}">
        <p14:creationId xmlns:p14="http://schemas.microsoft.com/office/powerpoint/2010/main" val="18634874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D32353-508C-4BC9-BF9B-405DB30F0C49}" type="datetimeFigureOut">
              <a:rPr lang="en-US" smtClean="0"/>
              <a:t>11/10/2019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0AF24-9B43-4D6C-B202-A088E66D25AD}" type="slidenum">
              <a:rPr lang="en-US" smtClean="0"/>
              <a:t>‹#›</a:t>
            </a:fld>
            <a:endParaRPr lang="en-US"/>
          </a:p>
        </p:txBody>
      </p:sp>
    </p:spTree>
    <p:extLst>
      <p:ext uri="{BB962C8B-B14F-4D97-AF65-F5344CB8AC3E}">
        <p14:creationId xmlns:p14="http://schemas.microsoft.com/office/powerpoint/2010/main" val="569779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11240E-9B13-4F50-9FA9-DFAC1A920010}" type="datetimeFigureOut">
              <a:rPr lang="en-US" smtClean="0"/>
              <a:t>11/10/2019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D3EE2B-682B-4B35-89B9-A30E1BB78661}" type="slidenum">
              <a:rPr lang="en-US" smtClean="0"/>
              <a:t>‹#›</a:t>
            </a:fld>
            <a:endParaRPr lang="en-US"/>
          </a:p>
        </p:txBody>
      </p:sp>
    </p:spTree>
    <p:extLst>
      <p:ext uri="{BB962C8B-B14F-4D97-AF65-F5344CB8AC3E}">
        <p14:creationId xmlns:p14="http://schemas.microsoft.com/office/powerpoint/2010/main" val="2781083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511240E-9B13-4F50-9FA9-DFAC1A920010}" type="datetimeFigureOut">
              <a:rPr lang="en-US" smtClean="0"/>
              <a:t>11/10/2019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D3EE2B-682B-4B35-89B9-A30E1BB78661}" type="slidenum">
              <a:rPr lang="en-US" smtClean="0"/>
              <a:t>‹#›</a:t>
            </a:fld>
            <a:endParaRPr lang="en-US"/>
          </a:p>
        </p:txBody>
      </p:sp>
    </p:spTree>
    <p:extLst>
      <p:ext uri="{BB962C8B-B14F-4D97-AF65-F5344CB8AC3E}">
        <p14:creationId xmlns:p14="http://schemas.microsoft.com/office/powerpoint/2010/main" val="4252644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11240E-9B13-4F50-9FA9-DFAC1A920010}" type="datetimeFigureOut">
              <a:rPr lang="en-US" smtClean="0"/>
              <a:t>11/10/2019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D3EE2B-682B-4B35-89B9-A30E1BB78661}" type="slidenum">
              <a:rPr lang="en-US" smtClean="0"/>
              <a:t>‹#›</a:t>
            </a:fld>
            <a:endParaRPr lang="en-US"/>
          </a:p>
        </p:txBody>
      </p:sp>
    </p:spTree>
    <p:extLst>
      <p:ext uri="{BB962C8B-B14F-4D97-AF65-F5344CB8AC3E}">
        <p14:creationId xmlns:p14="http://schemas.microsoft.com/office/powerpoint/2010/main" val="1864641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511240E-9B13-4F50-9FA9-DFAC1A920010}" type="datetimeFigureOut">
              <a:rPr lang="en-US" smtClean="0"/>
              <a:t>11/10/2019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D3EE2B-682B-4B35-89B9-A30E1BB78661}" type="slidenum">
              <a:rPr lang="en-US" smtClean="0"/>
              <a:t>‹#›</a:t>
            </a:fld>
            <a:endParaRPr lang="en-US"/>
          </a:p>
        </p:txBody>
      </p:sp>
    </p:spTree>
    <p:extLst>
      <p:ext uri="{BB962C8B-B14F-4D97-AF65-F5344CB8AC3E}">
        <p14:creationId xmlns:p14="http://schemas.microsoft.com/office/powerpoint/2010/main" val="3114316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511240E-9B13-4F50-9FA9-DFAC1A920010}" type="datetimeFigureOut">
              <a:rPr lang="en-US" smtClean="0"/>
              <a:t>11/10/2019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D3EE2B-682B-4B35-89B9-A30E1BB78661}" type="slidenum">
              <a:rPr lang="en-US" smtClean="0"/>
              <a:t>‹#›</a:t>
            </a:fld>
            <a:endParaRPr lang="en-US"/>
          </a:p>
        </p:txBody>
      </p:sp>
    </p:spTree>
    <p:extLst>
      <p:ext uri="{BB962C8B-B14F-4D97-AF65-F5344CB8AC3E}">
        <p14:creationId xmlns:p14="http://schemas.microsoft.com/office/powerpoint/2010/main" val="2907532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4.xml"/><Relationship Id="rId3" Type="http://schemas.openxmlformats.org/officeDocument/2006/relationships/slideLayout" Target="../slideLayouts/slideLayout31.xml"/><Relationship Id="rId21" Type="http://schemas.openxmlformats.org/officeDocument/2006/relationships/image" Target="../media/image6.png"/><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image" Target="../media/image5.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image" Target="../media/image4.pn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11240E-9B13-4F50-9FA9-DFAC1A920010}" type="datetimeFigureOut">
              <a:rPr lang="en-US" smtClean="0"/>
              <a:t>11/10/2019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D3EE2B-682B-4B35-89B9-A30E1BB78661}" type="slidenum">
              <a:rPr lang="en-US" smtClean="0"/>
              <a:t>‹#›</a:t>
            </a:fld>
            <a:endParaRPr lang="en-US"/>
          </a:p>
        </p:txBody>
      </p:sp>
    </p:spTree>
    <p:extLst>
      <p:ext uri="{BB962C8B-B14F-4D97-AF65-F5344CB8AC3E}">
        <p14:creationId xmlns:p14="http://schemas.microsoft.com/office/powerpoint/2010/main" val="23502314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B68269-5C07-4D60-99CA-55883E7448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FEECDB-37FE-41AE-A077-A088B10E54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6F8C96-F12E-48F5-9200-97520EDFC1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320638-9781-4F64-9D2B-5CFA00EC3DDD}" type="datetimeFigureOut">
              <a:rPr lang="en-US" smtClean="0"/>
              <a:t>11/10/2019</a:t>
            </a:fld>
            <a:endParaRPr lang="en-US"/>
          </a:p>
        </p:txBody>
      </p:sp>
      <p:sp>
        <p:nvSpPr>
          <p:cNvPr id="5" name="Footer Placeholder 4">
            <a:extLst>
              <a:ext uri="{FF2B5EF4-FFF2-40B4-BE49-F238E27FC236}">
                <a16:creationId xmlns:a16="http://schemas.microsoft.com/office/drawing/2014/main" id="{EE10B4B2-0D0C-42A8-846E-1047F80172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DD3A21-D458-4636-8336-A068EB369C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85218D-623B-41FF-A26E-85172C78B6F3}" type="slidenum">
              <a:rPr lang="en-US" smtClean="0"/>
              <a:t>‹#›</a:t>
            </a:fld>
            <a:endParaRPr lang="en-US"/>
          </a:p>
        </p:txBody>
      </p:sp>
    </p:spTree>
    <p:extLst>
      <p:ext uri="{BB962C8B-B14F-4D97-AF65-F5344CB8AC3E}">
        <p14:creationId xmlns:p14="http://schemas.microsoft.com/office/powerpoint/2010/main" val="30268402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568712" y="5905"/>
            <a:ext cx="7054575" cy="666115"/>
          </a:xfrm>
          <a:prstGeom prst="rect">
            <a:avLst/>
          </a:prstGeom>
        </p:spPr>
        <p:txBody>
          <a:bodyPr wrap="square" lIns="0" tIns="0" rIns="0" bIns="0">
            <a:spAutoFit/>
          </a:bodyPr>
          <a:lstStyle>
            <a:lvl1pPr>
              <a:defRPr sz="2200" b="1" i="0">
                <a:solidFill>
                  <a:schemeClr val="tx1"/>
                </a:solidFill>
                <a:latin typeface="Calibri"/>
                <a:cs typeface="Calibri"/>
              </a:defRPr>
            </a:lvl1pPr>
          </a:lstStyle>
          <a:p>
            <a:endParaRPr/>
          </a:p>
        </p:txBody>
      </p:sp>
      <p:sp>
        <p:nvSpPr>
          <p:cNvPr id="3" name="Holder 3"/>
          <p:cNvSpPr>
            <a:spLocks noGrp="1"/>
          </p:cNvSpPr>
          <p:nvPr>
            <p:ph type="body" idx="1"/>
          </p:nvPr>
        </p:nvSpPr>
        <p:spPr>
          <a:xfrm>
            <a:off x="3573907" y="1507744"/>
            <a:ext cx="5044185" cy="3042920"/>
          </a:xfrm>
          <a:prstGeom prst="rect">
            <a:avLst/>
          </a:prstGeom>
        </p:spPr>
        <p:txBody>
          <a:bodyPr wrap="square" lIns="0" tIns="0" rIns="0" bIns="0">
            <a:spAutoFit/>
          </a:bodyPr>
          <a:lstStyle>
            <a:lvl1pPr>
              <a:defRPr sz="18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11/10/2019</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044112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screen">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cstate="screen">
            <a:extLst>
              <a:ext uri="{28A0092B-C50C-407E-A947-70E740481C1C}">
                <a14:useLocalDpi xmlns:a14="http://schemas.microsoft.com/office/drawing/2010/main"/>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screen">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cstate="screen">
            <a:extLst>
              <a:ext uri="{28A0092B-C50C-407E-A947-70E740481C1C}">
                <a14:useLocalDpi xmlns:a14="http://schemas.microsoft.com/office/drawing/2010/main"/>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F9D32353-508C-4BC9-BF9B-405DB30F0C49}" type="datetimeFigureOut">
              <a:rPr lang="en-US" smtClean="0"/>
              <a:t>11/10/2019</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F740AF24-9B43-4D6C-B202-A088E66D25AD}" type="slidenum">
              <a:rPr lang="en-US" smtClean="0"/>
              <a:t>‹#›</a:t>
            </a:fld>
            <a:endParaRPr lang="en-US"/>
          </a:p>
        </p:txBody>
      </p:sp>
    </p:spTree>
    <p:extLst>
      <p:ext uri="{BB962C8B-B14F-4D97-AF65-F5344CB8AC3E}">
        <p14:creationId xmlns:p14="http://schemas.microsoft.com/office/powerpoint/2010/main" val="3950220483"/>
      </p:ext>
    </p:extLst>
  </p:cSld>
  <p:clrMap bg1="dk1" tx1="lt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4.xml"/><Relationship Id="rId5" Type="http://schemas.openxmlformats.org/officeDocument/2006/relationships/image" Target="../media/image13.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13.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13.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3.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8.pn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5.png"/><Relationship Id="rId7"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1.png"/><Relationship Id="rId5" Type="http://schemas.microsoft.com/office/2007/relationships/hdphoto" Target="../media/hdphoto1.wdp"/><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3.PNG"/><Relationship Id="rId7"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3.png"/><Relationship Id="rId10" Type="http://schemas.openxmlformats.org/officeDocument/2006/relationships/image" Target="../media/image23.png"/><Relationship Id="rId4" Type="http://schemas.openxmlformats.org/officeDocument/2006/relationships/image" Target="../media/image15.png"/><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6.PNG"/><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3.png"/><Relationship Id="rId10" Type="http://schemas.openxmlformats.org/officeDocument/2006/relationships/image" Target="../media/image23.png"/><Relationship Id="rId4" Type="http://schemas.openxmlformats.org/officeDocument/2006/relationships/image" Target="../media/image15.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5.png"/><Relationship Id="rId7" Type="http://schemas.openxmlformats.org/officeDocument/2006/relationships/image" Target="../media/image42.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0.png"/><Relationship Id="rId5" Type="http://schemas.microsoft.com/office/2007/relationships/hdphoto" Target="../media/hdphoto1.wdp"/><Relationship Id="rId4" Type="http://schemas.openxmlformats.org/officeDocument/2006/relationships/image" Target="../media/image13.png"/><Relationship Id="rId9"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1.png"/><Relationship Id="rId5" Type="http://schemas.microsoft.com/office/2007/relationships/hdphoto" Target="../media/hdphoto1.wdp"/><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2.png"/><Relationship Id="rId5" Type="http://schemas.microsoft.com/office/2007/relationships/hdphoto" Target="../media/hdphoto1.wdp"/><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53.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54.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55.jpe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6.jpeg"/><Relationship Id="rId5" Type="http://schemas.microsoft.com/office/2007/relationships/hdphoto" Target="../media/hdphoto1.wdp"/><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5.png"/><Relationship Id="rId7"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7.jpeg"/><Relationship Id="rId5" Type="http://schemas.microsoft.com/office/2007/relationships/hdphoto" Target="../media/hdphoto1.wdp"/><Relationship Id="rId10" Type="http://schemas.openxmlformats.org/officeDocument/2006/relationships/image" Target="../media/image23.png"/><Relationship Id="rId4" Type="http://schemas.openxmlformats.org/officeDocument/2006/relationships/image" Target="../media/image13.png"/><Relationship Id="rId9"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3.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15.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15.png"/><Relationship Id="rId3" Type="http://schemas.openxmlformats.org/officeDocument/2006/relationships/image" Target="../media/image62.png"/><Relationship Id="rId7" Type="http://schemas.openxmlformats.org/officeDocument/2006/relationships/image" Target="../media/image64.png"/><Relationship Id="rId12"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5.wdp"/><Relationship Id="rId11" Type="http://schemas.openxmlformats.org/officeDocument/2006/relationships/image" Target="../media/image13.png"/><Relationship Id="rId5" Type="http://schemas.openxmlformats.org/officeDocument/2006/relationships/image" Target="../media/image63.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65.png"/><Relationship Id="rId14" Type="http://schemas.openxmlformats.org/officeDocument/2006/relationships/image" Target="../media/image23.png"/></Relationships>
</file>

<file path=ppt/slides/_rels/slide3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7.tiff"/><Relationship Id="rId7" Type="http://schemas.openxmlformats.org/officeDocument/2006/relationships/image" Target="../media/image13.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tiff"/><Relationship Id="rId5" Type="http://schemas.openxmlformats.org/officeDocument/2006/relationships/image" Target="../media/image69.tiff"/><Relationship Id="rId10" Type="http://schemas.openxmlformats.org/officeDocument/2006/relationships/image" Target="../media/image15.png"/><Relationship Id="rId4" Type="http://schemas.openxmlformats.org/officeDocument/2006/relationships/image" Target="../media/image68.tiff"/><Relationship Id="rId9" Type="http://schemas.openxmlformats.org/officeDocument/2006/relationships/image" Target="../media/image23.png"/></Relationships>
</file>

<file path=ppt/slides/_rels/slide3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image" Target="../media/image66.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13.png"/><Relationship Id="rId5" Type="http://schemas.openxmlformats.org/officeDocument/2006/relationships/image" Target="../media/image75.png"/><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13.png"/><Relationship Id="rId4" Type="http://schemas.openxmlformats.org/officeDocument/2006/relationships/image" Target="../media/image76.jpe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4.xml"/><Relationship Id="rId5" Type="http://schemas.openxmlformats.org/officeDocument/2006/relationships/image" Target="../media/image13.png"/><Relationship Id="rId4" Type="http://schemas.openxmlformats.org/officeDocument/2006/relationships/image" Target="../media/image77.jpe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4.xml"/><Relationship Id="rId5" Type="http://schemas.openxmlformats.org/officeDocument/2006/relationships/image" Target="../media/image13.png"/><Relationship Id="rId4" Type="http://schemas.openxmlformats.org/officeDocument/2006/relationships/image" Target="../media/image78.jpe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image" Target="../media/image13.png"/><Relationship Id="rId4" Type="http://schemas.openxmlformats.org/officeDocument/2006/relationships/image" Target="../media/image79.jpe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14.xml"/><Relationship Id="rId6" Type="http://schemas.openxmlformats.org/officeDocument/2006/relationships/image" Target="../media/image19.jpeg"/><Relationship Id="rId5" Type="http://schemas.openxmlformats.org/officeDocument/2006/relationships/image" Target="../media/image15.png"/><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4.xml"/><Relationship Id="rId5" Type="http://schemas.openxmlformats.org/officeDocument/2006/relationships/image" Target="../media/image13.png"/><Relationship Id="rId4" Type="http://schemas.openxmlformats.org/officeDocument/2006/relationships/image" Target="../media/image80.jpe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9.xml"/><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30.xml"/><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hyperlink" Target="http://lancastercleanwaterpartners.com/collaborative-mapping/" TargetMode="External"/><Relationship Id="rId2" Type="http://schemas.openxmlformats.org/officeDocument/2006/relationships/image" Target="../media/image82.png"/><Relationship Id="rId1" Type="http://schemas.openxmlformats.org/officeDocument/2006/relationships/slideLayout" Target="../slideLayouts/slideLayout30.xml"/><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png"/><Relationship Id="rId2" Type="http://schemas.openxmlformats.org/officeDocument/2006/relationships/notesSlide" Target="../notesSlides/notesSlide21.xml"/><Relationship Id="rId1" Type="http://schemas.openxmlformats.org/officeDocument/2006/relationships/slideLayout" Target="../slideLayouts/slideLayout35.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35.xml"/><Relationship Id="rId5" Type="http://schemas.openxmlformats.org/officeDocument/2006/relationships/image" Target="../media/image91.png"/><Relationship Id="rId4" Type="http://schemas.openxmlformats.org/officeDocument/2006/relationships/image" Target="../media/image90.emf"/></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Layout" Target="../slideLayouts/slideLayout25.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26.tiff"/><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7E6C8-95DD-4C50-BABB-9B8BABC2A6D4}"/>
              </a:ext>
            </a:extLst>
          </p:cNvPr>
          <p:cNvSpPr>
            <a:spLocks noGrp="1"/>
          </p:cNvSpPr>
          <p:nvPr>
            <p:ph type="title"/>
          </p:nvPr>
        </p:nvSpPr>
        <p:spPr>
          <a:xfrm>
            <a:off x="0" y="0"/>
            <a:ext cx="12306300" cy="2204856"/>
          </a:xfrm>
        </p:spPr>
        <p:txBody>
          <a:bodyPr>
            <a:normAutofit fontScale="90000"/>
          </a:bodyPr>
          <a:lstStyle/>
          <a:p>
            <a:pPr algn="ctr"/>
            <a:r>
              <a:rPr lang="en-US" dirty="0">
                <a:solidFill>
                  <a:srgbClr val="17799F"/>
                </a:solidFill>
              </a:rPr>
              <a:t> STAC Targeting Workshop 11/12/2019</a:t>
            </a:r>
            <a:br>
              <a:rPr lang="en-US" dirty="0">
                <a:solidFill>
                  <a:srgbClr val="17799F"/>
                </a:solidFill>
              </a:rPr>
            </a:br>
            <a:r>
              <a:rPr lang="en-US" dirty="0">
                <a:solidFill>
                  <a:srgbClr val="17799F"/>
                </a:solidFill>
              </a:rPr>
              <a:t>Presented By:</a:t>
            </a:r>
            <a:br>
              <a:rPr lang="en-US" dirty="0">
                <a:solidFill>
                  <a:srgbClr val="17799F"/>
                </a:solidFill>
              </a:rPr>
            </a:br>
            <a:r>
              <a:rPr lang="en-US" dirty="0">
                <a:solidFill>
                  <a:srgbClr val="17799F"/>
                </a:solidFill>
              </a:rPr>
              <a:t>Water Science Institute and Lancaster Clean Water Partners</a:t>
            </a:r>
          </a:p>
        </p:txBody>
      </p:sp>
      <p:sp>
        <p:nvSpPr>
          <p:cNvPr id="3" name="Content Placeholder 2">
            <a:extLst>
              <a:ext uri="{FF2B5EF4-FFF2-40B4-BE49-F238E27FC236}">
                <a16:creationId xmlns:a16="http://schemas.microsoft.com/office/drawing/2014/main" id="{7AC82FA1-6F12-4C83-A127-A02D8C1CE366}"/>
              </a:ext>
            </a:extLst>
          </p:cNvPr>
          <p:cNvSpPr>
            <a:spLocks noGrp="1"/>
          </p:cNvSpPr>
          <p:nvPr>
            <p:ph idx="1"/>
          </p:nvPr>
        </p:nvSpPr>
        <p:spPr>
          <a:xfrm>
            <a:off x="0" y="3778250"/>
            <a:ext cx="12192000" cy="3079750"/>
          </a:xfrm>
        </p:spPr>
        <p:txBody>
          <a:bodyPr>
            <a:noAutofit/>
          </a:bodyPr>
          <a:lstStyle/>
          <a:p>
            <a:pPr marL="0" indent="0" algn="ctr">
              <a:buNone/>
            </a:pPr>
            <a:r>
              <a:rPr lang="en-US" sz="1400" b="1" u="sng" dirty="0">
                <a:solidFill>
                  <a:srgbClr val="17799F"/>
                </a:solidFill>
              </a:rPr>
              <a:t>Presenters: </a:t>
            </a:r>
          </a:p>
          <a:p>
            <a:pPr marL="0" indent="0" algn="ctr">
              <a:buNone/>
            </a:pPr>
            <a:r>
              <a:rPr lang="en-US" sz="1400" dirty="0">
                <a:solidFill>
                  <a:srgbClr val="17799F"/>
                </a:solidFill>
              </a:rPr>
              <a:t> Joe Sweeney, Executive Director, Water Science Institute</a:t>
            </a:r>
          </a:p>
          <a:p>
            <a:pPr marL="0" indent="0" algn="ctr">
              <a:buNone/>
            </a:pPr>
            <a:r>
              <a:rPr lang="en-US" sz="1400">
                <a:solidFill>
                  <a:srgbClr val="17799F"/>
                </a:solidFill>
              </a:rPr>
              <a:t>    Allyson </a:t>
            </a:r>
            <a:r>
              <a:rPr lang="en-US" sz="1400" dirty="0">
                <a:solidFill>
                  <a:srgbClr val="17799F"/>
                </a:solidFill>
              </a:rPr>
              <a:t>Gibson, Coordinator, Lancaster Clean Water Partners </a:t>
            </a:r>
          </a:p>
          <a:p>
            <a:pPr marL="0" indent="0" algn="ctr">
              <a:buNone/>
            </a:pPr>
            <a:r>
              <a:rPr lang="en-US" sz="1400" b="1" u="sng" dirty="0">
                <a:solidFill>
                  <a:srgbClr val="17799F"/>
                </a:solidFill>
              </a:rPr>
              <a:t>Contributors: </a:t>
            </a:r>
          </a:p>
          <a:p>
            <a:pPr marL="0" indent="0" algn="ctr">
              <a:buNone/>
            </a:pPr>
            <a:r>
              <a:rPr lang="en-US" sz="1400" dirty="0">
                <a:solidFill>
                  <a:srgbClr val="17799F"/>
                </a:solidFill>
              </a:rPr>
              <a:t>Carly Dean, Chesapeake Conservancy </a:t>
            </a:r>
          </a:p>
          <a:p>
            <a:pPr marL="0" indent="0" algn="ctr">
              <a:buNone/>
            </a:pPr>
            <a:r>
              <a:rPr lang="en-US" sz="1400" dirty="0">
                <a:solidFill>
                  <a:srgbClr val="17799F"/>
                </a:solidFill>
              </a:rPr>
              <a:t>Dr. Dorothy Merritts, WSI and Franklin and Marshall College, </a:t>
            </a:r>
          </a:p>
          <a:p>
            <a:pPr marL="0" indent="0" algn="ctr">
              <a:buNone/>
            </a:pPr>
            <a:r>
              <a:rPr lang="en-US" sz="1400" dirty="0">
                <a:solidFill>
                  <a:srgbClr val="17799F"/>
                </a:solidFill>
              </a:rPr>
              <a:t>Dr. Robert Walter, WSI and Franklin and Marshall College </a:t>
            </a:r>
          </a:p>
          <a:p>
            <a:pPr marL="0" indent="0" algn="ctr">
              <a:buNone/>
            </a:pPr>
            <a:r>
              <a:rPr lang="en-US" sz="1400" dirty="0">
                <a:solidFill>
                  <a:srgbClr val="17799F"/>
                </a:solidFill>
              </a:rPr>
              <a:t>Logan Lewis, WSI </a:t>
            </a:r>
          </a:p>
          <a:p>
            <a:pPr marL="0" indent="0" algn="ctr">
              <a:buNone/>
            </a:pPr>
            <a:r>
              <a:rPr lang="en-US" sz="1400" dirty="0">
                <a:solidFill>
                  <a:srgbClr val="17799F"/>
                </a:solidFill>
              </a:rPr>
              <a:t>Shelby Sawyer, WSI</a:t>
            </a:r>
          </a:p>
          <a:p>
            <a:pPr marL="0" indent="0" algn="ctr">
              <a:buNone/>
            </a:pPr>
            <a:r>
              <a:rPr lang="en-US" sz="1400" dirty="0">
                <a:solidFill>
                  <a:srgbClr val="17799F"/>
                </a:solidFill>
              </a:rPr>
              <a:t>Mike Rahnis, CEO, </a:t>
            </a:r>
            <a:r>
              <a:rPr lang="en-US" sz="1400" dirty="0" err="1">
                <a:solidFill>
                  <a:srgbClr val="17799F"/>
                </a:solidFill>
              </a:rPr>
              <a:t>Topomatrix</a:t>
            </a:r>
            <a:r>
              <a:rPr lang="en-US" sz="1400" dirty="0">
                <a:solidFill>
                  <a:srgbClr val="17799F"/>
                </a:solidFill>
              </a:rPr>
              <a:t> and WSI Partner </a:t>
            </a:r>
          </a:p>
          <a:p>
            <a:pPr marL="0" indent="0" algn="ctr">
              <a:buNone/>
            </a:pPr>
            <a:endParaRPr lang="en-US" sz="1600" dirty="0"/>
          </a:p>
        </p:txBody>
      </p:sp>
      <p:pic>
        <p:nvPicPr>
          <p:cNvPr id="4" name="Picture 2" descr="LCWP Logo">
            <a:extLst>
              <a:ext uri="{FF2B5EF4-FFF2-40B4-BE49-F238E27FC236}">
                <a16:creationId xmlns:a16="http://schemas.microsoft.com/office/drawing/2014/main" id="{66CD90B4-B7AE-4ACB-885B-851676D66F2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1562" y="2290067"/>
            <a:ext cx="2919661" cy="1346314"/>
          </a:xfrm>
          <a:prstGeom prst="rect">
            <a:avLst/>
          </a:prstGeom>
          <a:solidFill>
            <a:sysClr val="window" lastClr="FFFFFF"/>
          </a:solidFill>
          <a:ln>
            <a:noFill/>
          </a:ln>
          <a:effectLst/>
        </p:spPr>
      </p:pic>
      <p:pic>
        <p:nvPicPr>
          <p:cNvPr id="5" name="Picture 4">
            <a:extLst>
              <a:ext uri="{FF2B5EF4-FFF2-40B4-BE49-F238E27FC236}">
                <a16:creationId xmlns:a16="http://schemas.microsoft.com/office/drawing/2014/main" id="{459645D1-F265-4065-BA28-82CF1A163292}"/>
              </a:ext>
            </a:extLst>
          </p:cNvPr>
          <p:cNvPicPr>
            <a:picLocks noChangeAspect="1"/>
          </p:cNvPicPr>
          <p:nvPr/>
        </p:nvPicPr>
        <p:blipFill>
          <a:blip r:embed="rId3"/>
          <a:stretch>
            <a:fillRect/>
          </a:stretch>
        </p:blipFill>
        <p:spPr>
          <a:xfrm>
            <a:off x="10892580" y="2508523"/>
            <a:ext cx="1127858" cy="1127858"/>
          </a:xfrm>
          <a:prstGeom prst="rect">
            <a:avLst/>
          </a:prstGeom>
        </p:spPr>
      </p:pic>
      <p:pic>
        <p:nvPicPr>
          <p:cNvPr id="6" name="Picture 5">
            <a:extLst>
              <a:ext uri="{FF2B5EF4-FFF2-40B4-BE49-F238E27FC236}">
                <a16:creationId xmlns:a16="http://schemas.microsoft.com/office/drawing/2014/main" id="{32D1C974-6F2A-4A5E-A083-EECD9FE631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05909" y="2655626"/>
            <a:ext cx="3571640" cy="980755"/>
          </a:xfrm>
          <a:prstGeom prst="rect">
            <a:avLst/>
          </a:prstGeom>
        </p:spPr>
      </p:pic>
      <p:pic>
        <p:nvPicPr>
          <p:cNvPr id="7" name="Picture 6">
            <a:extLst>
              <a:ext uri="{FF2B5EF4-FFF2-40B4-BE49-F238E27FC236}">
                <a16:creationId xmlns:a16="http://schemas.microsoft.com/office/drawing/2014/main" id="{B5F74D47-68C2-4D94-9C08-4048DFA38983}"/>
              </a:ext>
            </a:extLst>
          </p:cNvPr>
          <p:cNvPicPr>
            <a:picLocks noChangeAspect="1"/>
          </p:cNvPicPr>
          <p:nvPr/>
        </p:nvPicPr>
        <p:blipFill>
          <a:blip r:embed="rId5"/>
          <a:stretch>
            <a:fillRect/>
          </a:stretch>
        </p:blipFill>
        <p:spPr>
          <a:xfrm>
            <a:off x="3632792" y="2346725"/>
            <a:ext cx="2658086" cy="1431525"/>
          </a:xfrm>
          <a:prstGeom prst="rect">
            <a:avLst/>
          </a:prstGeom>
        </p:spPr>
      </p:pic>
    </p:spTree>
    <p:extLst>
      <p:ext uri="{BB962C8B-B14F-4D97-AF65-F5344CB8AC3E}">
        <p14:creationId xmlns:p14="http://schemas.microsoft.com/office/powerpoint/2010/main" val="3212751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3" descr="BSR_6-8-13_DSC_5175.jp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488672" y="1733912"/>
            <a:ext cx="6609186" cy="3636963"/>
          </a:xfrm>
          <a:prstGeom prst="rect">
            <a:avLst/>
          </a:prstGeom>
          <a:ln>
            <a:noFill/>
          </a:ln>
          <a:effectLst/>
        </p:spPr>
      </p:pic>
      <p:sp>
        <p:nvSpPr>
          <p:cNvPr id="12" name="TextBox 10"/>
          <p:cNvSpPr txBox="1">
            <a:spLocks noChangeArrowheads="1"/>
          </p:cNvSpPr>
          <p:nvPr/>
        </p:nvSpPr>
        <p:spPr bwMode="auto">
          <a:xfrm>
            <a:off x="7135888" y="5428675"/>
            <a:ext cx="33147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b="1" dirty="0">
                <a:solidFill>
                  <a:srgbClr val="3E96A7"/>
                </a:solidFill>
                <a:latin typeface="+mn-lt"/>
                <a:cs typeface="Arial" panose="020B0604020202020204" pitchFamily="34" charset="0"/>
              </a:rPr>
              <a:t>After Restoration - June 2013</a:t>
            </a:r>
          </a:p>
        </p:txBody>
      </p:sp>
      <p:sp>
        <p:nvSpPr>
          <p:cNvPr id="14" name="TextBox 8"/>
          <p:cNvSpPr txBox="1">
            <a:spLocks noChangeArrowheads="1"/>
          </p:cNvSpPr>
          <p:nvPr/>
        </p:nvSpPr>
        <p:spPr bwMode="auto">
          <a:xfrm>
            <a:off x="-144966" y="225286"/>
            <a:ext cx="1219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600" dirty="0">
                <a:solidFill>
                  <a:srgbClr val="3E96A7"/>
                </a:solidFill>
                <a:latin typeface="+mn-lt"/>
              </a:rPr>
              <a:t>Big Spring Run Floodplain Wetland Restoration</a:t>
            </a:r>
          </a:p>
        </p:txBody>
      </p:sp>
      <p:sp>
        <p:nvSpPr>
          <p:cNvPr id="16" name="TextBox 15"/>
          <p:cNvSpPr txBox="1"/>
          <p:nvPr/>
        </p:nvSpPr>
        <p:spPr>
          <a:xfrm>
            <a:off x="999492" y="5406627"/>
            <a:ext cx="3389627" cy="369332"/>
          </a:xfrm>
          <a:prstGeom prst="rect">
            <a:avLst/>
          </a:prstGeom>
          <a:noFill/>
        </p:spPr>
        <p:txBody>
          <a:bodyPr wrap="square" rtlCol="0">
            <a:spAutoFit/>
          </a:bodyPr>
          <a:lstStyle/>
          <a:p>
            <a:pPr algn="ctr" defTabSz="457200"/>
            <a:r>
              <a:rPr lang="en-US" b="1" dirty="0">
                <a:solidFill>
                  <a:srgbClr val="3E96A7"/>
                </a:solidFill>
              </a:rPr>
              <a:t>Before Restoration – April 2004</a:t>
            </a:r>
          </a:p>
        </p:txBody>
      </p:sp>
      <p:pic>
        <p:nvPicPr>
          <p:cNvPr id="7"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r="6386"/>
          <a:stretch/>
        </p:blipFill>
        <p:spPr>
          <a:xfrm>
            <a:off x="182882" y="1733912"/>
            <a:ext cx="5120643" cy="3636963"/>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r="87503"/>
          <a:stretch/>
        </p:blipFill>
        <p:spPr>
          <a:xfrm>
            <a:off x="11452425" y="5775959"/>
            <a:ext cx="372812" cy="883921"/>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43664"/>
            <a:ext cx="950043" cy="596627"/>
          </a:xfrm>
          <a:prstGeom prst="rect">
            <a:avLst/>
          </a:prstGeom>
        </p:spPr>
      </p:pic>
      <p:sp>
        <p:nvSpPr>
          <p:cNvPr id="10" name="TextBox 9"/>
          <p:cNvSpPr txBox="1"/>
          <p:nvPr/>
        </p:nvSpPr>
        <p:spPr>
          <a:xfrm>
            <a:off x="313158" y="6396902"/>
            <a:ext cx="1156086" cy="461665"/>
          </a:xfrm>
          <a:prstGeom prst="rect">
            <a:avLst/>
          </a:prstGeom>
          <a:noFill/>
        </p:spPr>
        <p:txBody>
          <a:bodyPr wrap="none" rtlCol="0">
            <a:spAutoFit/>
          </a:bodyPr>
          <a:lstStyle/>
          <a:p>
            <a:r>
              <a:rPr lang="en-US" sz="800" dirty="0"/>
              <a:t>Copyright 2019</a:t>
            </a:r>
          </a:p>
          <a:p>
            <a:r>
              <a:rPr lang="en-US" sz="800" dirty="0"/>
              <a:t>Water Science Institute</a:t>
            </a:r>
          </a:p>
          <a:p>
            <a:r>
              <a:rPr lang="en-US" sz="800" dirty="0"/>
              <a:t>All rights reserved</a:t>
            </a:r>
          </a:p>
        </p:txBody>
      </p:sp>
    </p:spTree>
    <p:extLst>
      <p:ext uri="{BB962C8B-B14F-4D97-AF65-F5344CB8AC3E}">
        <p14:creationId xmlns:p14="http://schemas.microsoft.com/office/powerpoint/2010/main" val="799437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3" name="Freeform 2"/>
          <p:cNvSpPr/>
          <p:nvPr/>
        </p:nvSpPr>
        <p:spPr>
          <a:xfrm>
            <a:off x="7697203" y="5495926"/>
            <a:ext cx="898358" cy="382504"/>
          </a:xfrm>
          <a:custGeom>
            <a:avLst/>
            <a:gdLst>
              <a:gd name="connsiteX0" fmla="*/ 0 w 898358"/>
              <a:gd name="connsiteY0" fmla="*/ 401053 h 401053"/>
              <a:gd name="connsiteX1" fmla="*/ 449179 w 898358"/>
              <a:gd name="connsiteY1" fmla="*/ 0 h 401053"/>
              <a:gd name="connsiteX2" fmla="*/ 898358 w 898358"/>
              <a:gd name="connsiteY2" fmla="*/ 32085 h 401053"/>
              <a:gd name="connsiteX0" fmla="*/ 0 w 898358"/>
              <a:gd name="connsiteY0" fmla="*/ 401053 h 401053"/>
              <a:gd name="connsiteX1" fmla="*/ 246647 w 898358"/>
              <a:gd name="connsiteY1" fmla="*/ 199524 h 401053"/>
              <a:gd name="connsiteX2" fmla="*/ 449179 w 898358"/>
              <a:gd name="connsiteY2" fmla="*/ 0 h 401053"/>
              <a:gd name="connsiteX3" fmla="*/ 898358 w 898358"/>
              <a:gd name="connsiteY3" fmla="*/ 32085 h 401053"/>
              <a:gd name="connsiteX0" fmla="*/ 0 w 898358"/>
              <a:gd name="connsiteY0" fmla="*/ 401053 h 401053"/>
              <a:gd name="connsiteX1" fmla="*/ 246647 w 898358"/>
              <a:gd name="connsiteY1" fmla="*/ 199524 h 401053"/>
              <a:gd name="connsiteX2" fmla="*/ 449179 w 898358"/>
              <a:gd name="connsiteY2" fmla="*/ 0 h 401053"/>
              <a:gd name="connsiteX3" fmla="*/ 675272 w 898358"/>
              <a:gd name="connsiteY3" fmla="*/ 18549 h 401053"/>
              <a:gd name="connsiteX4" fmla="*/ 898358 w 898358"/>
              <a:gd name="connsiteY4" fmla="*/ 32085 h 401053"/>
              <a:gd name="connsiteX0" fmla="*/ 0 w 898358"/>
              <a:gd name="connsiteY0" fmla="*/ 382504 h 382504"/>
              <a:gd name="connsiteX1" fmla="*/ 246647 w 898358"/>
              <a:gd name="connsiteY1" fmla="*/ 180975 h 382504"/>
              <a:gd name="connsiteX2" fmla="*/ 392029 w 898358"/>
              <a:gd name="connsiteY2" fmla="*/ 38601 h 382504"/>
              <a:gd name="connsiteX3" fmla="*/ 675272 w 898358"/>
              <a:gd name="connsiteY3" fmla="*/ 0 h 382504"/>
              <a:gd name="connsiteX4" fmla="*/ 898358 w 898358"/>
              <a:gd name="connsiteY4" fmla="*/ 13536 h 382504"/>
              <a:gd name="connsiteX0" fmla="*/ 0 w 898358"/>
              <a:gd name="connsiteY0" fmla="*/ 382504 h 382504"/>
              <a:gd name="connsiteX1" fmla="*/ 246647 w 898358"/>
              <a:gd name="connsiteY1" fmla="*/ 180975 h 382504"/>
              <a:gd name="connsiteX2" fmla="*/ 392029 w 898358"/>
              <a:gd name="connsiteY2" fmla="*/ 67176 h 382504"/>
              <a:gd name="connsiteX3" fmla="*/ 675272 w 898358"/>
              <a:gd name="connsiteY3" fmla="*/ 0 h 382504"/>
              <a:gd name="connsiteX4" fmla="*/ 898358 w 898358"/>
              <a:gd name="connsiteY4" fmla="*/ 13536 h 382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58" h="382504">
                <a:moveTo>
                  <a:pt x="0" y="382504"/>
                </a:moveTo>
                <a:lnTo>
                  <a:pt x="246647" y="180975"/>
                </a:lnTo>
                <a:lnTo>
                  <a:pt x="392029" y="67176"/>
                </a:lnTo>
                <a:lnTo>
                  <a:pt x="675272" y="0"/>
                </a:lnTo>
                <a:lnTo>
                  <a:pt x="898358" y="13536"/>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2042052" y="4184748"/>
            <a:ext cx="3090911" cy="1384995"/>
          </a:xfrm>
          <a:prstGeom prst="rect">
            <a:avLst/>
          </a:prstGeom>
          <a:solidFill>
            <a:schemeClr val="bg1"/>
          </a:solidFill>
        </p:spPr>
        <p:txBody>
          <a:bodyPr wrap="none" rtlCol="0">
            <a:spAutoFit/>
          </a:bodyPr>
          <a:lstStyle/>
          <a:p>
            <a:pPr algn="ctr"/>
            <a:r>
              <a:rPr lang="en-US" sz="2800" dirty="0">
                <a:solidFill>
                  <a:schemeClr val="accent5">
                    <a:lumMod val="75000"/>
                  </a:schemeClr>
                </a:solidFill>
              </a:rPr>
              <a:t>2008 </a:t>
            </a:r>
            <a:r>
              <a:rPr lang="en-US" sz="2800" dirty="0" err="1">
                <a:solidFill>
                  <a:schemeClr val="accent5">
                    <a:lumMod val="75000"/>
                  </a:schemeClr>
                </a:solidFill>
              </a:rPr>
              <a:t>lidar</a:t>
            </a:r>
            <a:r>
              <a:rPr lang="en-US" sz="2800" dirty="0">
                <a:solidFill>
                  <a:schemeClr val="accent5">
                    <a:lumMod val="75000"/>
                  </a:schemeClr>
                </a:solidFill>
              </a:rPr>
              <a:t> DEM</a:t>
            </a:r>
          </a:p>
          <a:p>
            <a:pPr algn="ctr"/>
            <a:endParaRPr lang="en-US" sz="2800" dirty="0">
              <a:solidFill>
                <a:schemeClr val="accent5">
                  <a:lumMod val="75000"/>
                </a:schemeClr>
              </a:solidFill>
            </a:endParaRPr>
          </a:p>
          <a:p>
            <a:pPr algn="ctr"/>
            <a:r>
              <a:rPr lang="en-US" sz="2800" dirty="0">
                <a:solidFill>
                  <a:schemeClr val="accent5">
                    <a:lumMod val="75000"/>
                  </a:schemeClr>
                </a:solidFill>
              </a:rPr>
              <a:t>4-m high 18</a:t>
            </a:r>
            <a:r>
              <a:rPr lang="en-US" sz="2800" baseline="30000" dirty="0">
                <a:solidFill>
                  <a:schemeClr val="accent5">
                    <a:lumMod val="75000"/>
                  </a:schemeClr>
                </a:solidFill>
              </a:rPr>
              <a:t>th</a:t>
            </a:r>
            <a:r>
              <a:rPr lang="en-US" sz="2800" dirty="0">
                <a:solidFill>
                  <a:schemeClr val="accent5">
                    <a:lumMod val="75000"/>
                  </a:schemeClr>
                </a:solidFill>
              </a:rPr>
              <a:t> c dam</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02455" y="8276"/>
            <a:ext cx="2965246" cy="2223935"/>
          </a:xfrm>
          <a:prstGeom prst="rect">
            <a:avLst/>
          </a:prstGeom>
          <a:ln w="28575">
            <a:solidFill>
              <a:schemeClr val="tx1"/>
            </a:solidFill>
          </a:ln>
        </p:spPr>
      </p:pic>
      <p:sp>
        <p:nvSpPr>
          <p:cNvPr id="7" name="TextBox 6"/>
          <p:cNvSpPr txBox="1"/>
          <p:nvPr/>
        </p:nvSpPr>
        <p:spPr>
          <a:xfrm>
            <a:off x="11418135" y="8693"/>
            <a:ext cx="649566" cy="338554"/>
          </a:xfrm>
          <a:prstGeom prst="rect">
            <a:avLst/>
          </a:prstGeom>
          <a:solidFill>
            <a:schemeClr val="bg1"/>
          </a:solidFill>
        </p:spPr>
        <p:txBody>
          <a:bodyPr wrap="square" rtlCol="0">
            <a:spAutoFit/>
          </a:bodyPr>
          <a:lstStyle/>
          <a:p>
            <a:r>
              <a:rPr lang="en-US" sz="1600" dirty="0">
                <a:solidFill>
                  <a:srgbClr val="3E96A7"/>
                </a:solidFill>
              </a:rPr>
              <a:t>2007</a:t>
            </a:r>
          </a:p>
        </p:txBody>
      </p:sp>
      <p:sp>
        <p:nvSpPr>
          <p:cNvPr id="8" name="TextBox 7"/>
          <p:cNvSpPr txBox="1"/>
          <p:nvPr/>
        </p:nvSpPr>
        <p:spPr>
          <a:xfrm>
            <a:off x="9023832" y="6496944"/>
            <a:ext cx="1644168" cy="369332"/>
          </a:xfrm>
          <a:prstGeom prst="rect">
            <a:avLst/>
          </a:prstGeom>
          <a:noFill/>
        </p:spPr>
        <p:txBody>
          <a:bodyPr wrap="none" rtlCol="0">
            <a:spAutoFit/>
          </a:bodyPr>
          <a:lstStyle/>
          <a:p>
            <a:r>
              <a:rPr lang="en-US">
                <a:solidFill>
                  <a:prstClr val="black"/>
                </a:solidFill>
              </a:rPr>
              <a:t>Lidar:  PA DCNR</a:t>
            </a:r>
          </a:p>
        </p:txBody>
      </p:sp>
      <p:sp>
        <p:nvSpPr>
          <p:cNvPr id="9" name="TextBox 8"/>
          <p:cNvSpPr txBox="1"/>
          <p:nvPr/>
        </p:nvSpPr>
        <p:spPr>
          <a:xfrm>
            <a:off x="5853313" y="5551719"/>
            <a:ext cx="1776448" cy="461665"/>
          </a:xfrm>
          <a:prstGeom prst="rect">
            <a:avLst/>
          </a:prstGeom>
          <a:noFill/>
        </p:spPr>
        <p:txBody>
          <a:bodyPr wrap="none" rtlCol="0">
            <a:spAutoFit/>
          </a:bodyPr>
          <a:lstStyle/>
          <a:p>
            <a:r>
              <a:rPr lang="en-US" sz="2400" dirty="0" err="1"/>
              <a:t>Stobers</a:t>
            </a:r>
            <a:r>
              <a:rPr lang="en-US" sz="2400" dirty="0"/>
              <a:t> Dam</a:t>
            </a:r>
          </a:p>
        </p:txBody>
      </p:sp>
      <p:sp>
        <p:nvSpPr>
          <p:cNvPr id="10" name="TextBox 9"/>
          <p:cNvSpPr txBox="1"/>
          <p:nvPr/>
        </p:nvSpPr>
        <p:spPr>
          <a:xfrm>
            <a:off x="12089" y="0"/>
            <a:ext cx="8263231" cy="461665"/>
          </a:xfrm>
          <a:prstGeom prst="rect">
            <a:avLst/>
          </a:prstGeom>
          <a:solidFill>
            <a:schemeClr val="bg1"/>
          </a:solidFill>
          <a:ln>
            <a:solidFill>
              <a:schemeClr val="accent1"/>
            </a:solidFill>
          </a:ln>
        </p:spPr>
        <p:txBody>
          <a:bodyPr wrap="square" rtlCol="0">
            <a:spAutoFit/>
          </a:bodyPr>
          <a:lstStyle/>
          <a:p>
            <a:r>
              <a:rPr lang="en-US" sz="2400" dirty="0">
                <a:solidFill>
                  <a:schemeClr val="accent5">
                    <a:lumMod val="75000"/>
                  </a:schemeClr>
                </a:solidFill>
              </a:rPr>
              <a:t>Indian Run, PA – </a:t>
            </a:r>
            <a:r>
              <a:rPr lang="en-US" sz="2400" dirty="0" err="1">
                <a:solidFill>
                  <a:schemeClr val="accent5">
                    <a:lumMod val="75000"/>
                  </a:schemeClr>
                </a:solidFill>
              </a:rPr>
              <a:t>Stobers</a:t>
            </a:r>
            <a:r>
              <a:rPr lang="en-US" sz="2400" dirty="0">
                <a:solidFill>
                  <a:schemeClr val="accent5">
                    <a:lumMod val="75000"/>
                  </a:schemeClr>
                </a:solidFill>
              </a:rPr>
              <a:t> Dam breach, 2011, Height 14 </a:t>
            </a:r>
            <a:r>
              <a:rPr lang="en-US" sz="2400" dirty="0" err="1">
                <a:solidFill>
                  <a:schemeClr val="accent5">
                    <a:lumMod val="75000"/>
                  </a:schemeClr>
                </a:solidFill>
              </a:rPr>
              <a:t>ft</a:t>
            </a:r>
            <a:r>
              <a:rPr lang="en-US" sz="2400" dirty="0">
                <a:solidFill>
                  <a:schemeClr val="accent5">
                    <a:lumMod val="75000"/>
                  </a:schemeClr>
                </a:solidFill>
              </a:rPr>
              <a:t> (4.3 m)</a:t>
            </a: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r="87503"/>
          <a:stretch/>
        </p:blipFill>
        <p:spPr>
          <a:xfrm>
            <a:off x="11418135" y="5775959"/>
            <a:ext cx="372812" cy="883921"/>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43664"/>
            <a:ext cx="950043" cy="596627"/>
          </a:xfrm>
          <a:prstGeom prst="rect">
            <a:avLst/>
          </a:prstGeom>
        </p:spPr>
      </p:pic>
      <p:sp>
        <p:nvSpPr>
          <p:cNvPr id="14" name="TextBox 13"/>
          <p:cNvSpPr txBox="1"/>
          <p:nvPr/>
        </p:nvSpPr>
        <p:spPr>
          <a:xfrm>
            <a:off x="313158" y="6396902"/>
            <a:ext cx="1156086" cy="461665"/>
          </a:xfrm>
          <a:prstGeom prst="rect">
            <a:avLst/>
          </a:prstGeom>
          <a:noFill/>
        </p:spPr>
        <p:txBody>
          <a:bodyPr wrap="none" rtlCol="0">
            <a:spAutoFit/>
          </a:bodyPr>
          <a:lstStyle/>
          <a:p>
            <a:r>
              <a:rPr lang="en-US" sz="800" dirty="0"/>
              <a:t>Copyright 2019</a:t>
            </a:r>
          </a:p>
          <a:p>
            <a:r>
              <a:rPr lang="en-US" sz="800" dirty="0"/>
              <a:t>Water Science Institute</a:t>
            </a:r>
          </a:p>
          <a:p>
            <a:r>
              <a:rPr lang="en-US" sz="800" dirty="0"/>
              <a:t>All rights reserved</a:t>
            </a:r>
          </a:p>
        </p:txBody>
      </p:sp>
    </p:spTree>
    <p:extLst>
      <p:ext uri="{BB962C8B-B14F-4D97-AF65-F5344CB8AC3E}">
        <p14:creationId xmlns:p14="http://schemas.microsoft.com/office/powerpoint/2010/main" val="148201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4" name="Freeform 3"/>
          <p:cNvSpPr/>
          <p:nvPr/>
        </p:nvSpPr>
        <p:spPr>
          <a:xfrm>
            <a:off x="7697202" y="5563102"/>
            <a:ext cx="392029" cy="315328"/>
          </a:xfrm>
          <a:custGeom>
            <a:avLst/>
            <a:gdLst>
              <a:gd name="connsiteX0" fmla="*/ 0 w 898358"/>
              <a:gd name="connsiteY0" fmla="*/ 401053 h 401053"/>
              <a:gd name="connsiteX1" fmla="*/ 449179 w 898358"/>
              <a:gd name="connsiteY1" fmla="*/ 0 h 401053"/>
              <a:gd name="connsiteX2" fmla="*/ 898358 w 898358"/>
              <a:gd name="connsiteY2" fmla="*/ 32085 h 401053"/>
              <a:gd name="connsiteX0" fmla="*/ 0 w 898358"/>
              <a:gd name="connsiteY0" fmla="*/ 401053 h 401053"/>
              <a:gd name="connsiteX1" fmla="*/ 246647 w 898358"/>
              <a:gd name="connsiteY1" fmla="*/ 199524 h 401053"/>
              <a:gd name="connsiteX2" fmla="*/ 449179 w 898358"/>
              <a:gd name="connsiteY2" fmla="*/ 0 h 401053"/>
              <a:gd name="connsiteX3" fmla="*/ 898358 w 898358"/>
              <a:gd name="connsiteY3" fmla="*/ 32085 h 401053"/>
              <a:gd name="connsiteX0" fmla="*/ 0 w 898358"/>
              <a:gd name="connsiteY0" fmla="*/ 401053 h 401053"/>
              <a:gd name="connsiteX1" fmla="*/ 246647 w 898358"/>
              <a:gd name="connsiteY1" fmla="*/ 199524 h 401053"/>
              <a:gd name="connsiteX2" fmla="*/ 449179 w 898358"/>
              <a:gd name="connsiteY2" fmla="*/ 0 h 401053"/>
              <a:gd name="connsiteX3" fmla="*/ 675272 w 898358"/>
              <a:gd name="connsiteY3" fmla="*/ 18549 h 401053"/>
              <a:gd name="connsiteX4" fmla="*/ 898358 w 898358"/>
              <a:gd name="connsiteY4" fmla="*/ 32085 h 401053"/>
              <a:gd name="connsiteX0" fmla="*/ 0 w 898358"/>
              <a:gd name="connsiteY0" fmla="*/ 382504 h 382504"/>
              <a:gd name="connsiteX1" fmla="*/ 246647 w 898358"/>
              <a:gd name="connsiteY1" fmla="*/ 180975 h 382504"/>
              <a:gd name="connsiteX2" fmla="*/ 392029 w 898358"/>
              <a:gd name="connsiteY2" fmla="*/ 38601 h 382504"/>
              <a:gd name="connsiteX3" fmla="*/ 675272 w 898358"/>
              <a:gd name="connsiteY3" fmla="*/ 0 h 382504"/>
              <a:gd name="connsiteX4" fmla="*/ 898358 w 898358"/>
              <a:gd name="connsiteY4" fmla="*/ 13536 h 382504"/>
              <a:gd name="connsiteX0" fmla="*/ 0 w 898358"/>
              <a:gd name="connsiteY0" fmla="*/ 382504 h 382504"/>
              <a:gd name="connsiteX1" fmla="*/ 246647 w 898358"/>
              <a:gd name="connsiteY1" fmla="*/ 180975 h 382504"/>
              <a:gd name="connsiteX2" fmla="*/ 392029 w 898358"/>
              <a:gd name="connsiteY2" fmla="*/ 67176 h 382504"/>
              <a:gd name="connsiteX3" fmla="*/ 675272 w 898358"/>
              <a:gd name="connsiteY3" fmla="*/ 0 h 382504"/>
              <a:gd name="connsiteX4" fmla="*/ 898358 w 898358"/>
              <a:gd name="connsiteY4" fmla="*/ 13536 h 382504"/>
              <a:gd name="connsiteX0" fmla="*/ 0 w 675272"/>
              <a:gd name="connsiteY0" fmla="*/ 382504 h 382504"/>
              <a:gd name="connsiteX1" fmla="*/ 246647 w 675272"/>
              <a:gd name="connsiteY1" fmla="*/ 180975 h 382504"/>
              <a:gd name="connsiteX2" fmla="*/ 392029 w 675272"/>
              <a:gd name="connsiteY2" fmla="*/ 67176 h 382504"/>
              <a:gd name="connsiteX3" fmla="*/ 675272 w 675272"/>
              <a:gd name="connsiteY3" fmla="*/ 0 h 382504"/>
              <a:gd name="connsiteX0" fmla="*/ 0 w 392029"/>
              <a:gd name="connsiteY0" fmla="*/ 315328 h 315328"/>
              <a:gd name="connsiteX1" fmla="*/ 246647 w 392029"/>
              <a:gd name="connsiteY1" fmla="*/ 113799 h 315328"/>
              <a:gd name="connsiteX2" fmla="*/ 392029 w 392029"/>
              <a:gd name="connsiteY2" fmla="*/ 0 h 315328"/>
            </a:gdLst>
            <a:ahLst/>
            <a:cxnLst>
              <a:cxn ang="0">
                <a:pos x="connsiteX0" y="connsiteY0"/>
              </a:cxn>
              <a:cxn ang="0">
                <a:pos x="connsiteX1" y="connsiteY1"/>
              </a:cxn>
              <a:cxn ang="0">
                <a:pos x="connsiteX2" y="connsiteY2"/>
              </a:cxn>
            </a:cxnLst>
            <a:rect l="l" t="t" r="r" b="b"/>
            <a:pathLst>
              <a:path w="392029" h="315328">
                <a:moveTo>
                  <a:pt x="0" y="315328"/>
                </a:moveTo>
                <a:lnTo>
                  <a:pt x="246647" y="113799"/>
                </a:lnTo>
                <a:lnTo>
                  <a:pt x="392029"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Freeform 4"/>
          <p:cNvSpPr/>
          <p:nvPr/>
        </p:nvSpPr>
        <p:spPr>
          <a:xfrm>
            <a:off x="8358996" y="5520906"/>
            <a:ext cx="155276" cy="43132"/>
          </a:xfrm>
          <a:custGeom>
            <a:avLst/>
            <a:gdLst>
              <a:gd name="connsiteX0" fmla="*/ 155276 w 155276"/>
              <a:gd name="connsiteY0" fmla="*/ 43132 h 43132"/>
              <a:gd name="connsiteX1" fmla="*/ 0 w 155276"/>
              <a:gd name="connsiteY1" fmla="*/ 0 h 43132"/>
            </a:gdLst>
            <a:ahLst/>
            <a:cxnLst>
              <a:cxn ang="0">
                <a:pos x="connsiteX0" y="connsiteY0"/>
              </a:cxn>
              <a:cxn ang="0">
                <a:pos x="connsiteX1" y="connsiteY1"/>
              </a:cxn>
            </a:cxnLst>
            <a:rect l="l" t="t" r="r" b="b"/>
            <a:pathLst>
              <a:path w="155276" h="43132">
                <a:moveTo>
                  <a:pt x="155276" y="43132"/>
                </a:moveTo>
                <a:lnTo>
                  <a:pt x="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8788323" y="6480799"/>
            <a:ext cx="1959191" cy="369332"/>
          </a:xfrm>
          <a:prstGeom prst="rect">
            <a:avLst/>
          </a:prstGeom>
          <a:noFill/>
        </p:spPr>
        <p:txBody>
          <a:bodyPr wrap="none" rtlCol="0">
            <a:spAutoFit/>
          </a:bodyPr>
          <a:lstStyle/>
          <a:p>
            <a:r>
              <a:rPr lang="en-US" dirty="0">
                <a:solidFill>
                  <a:prstClr val="black"/>
                </a:solidFill>
              </a:rPr>
              <a:t>Lidar:  USGS CMGP</a:t>
            </a:r>
          </a:p>
        </p:txBody>
      </p:sp>
      <p:sp>
        <p:nvSpPr>
          <p:cNvPr id="10" name="TextBox 9"/>
          <p:cNvSpPr txBox="1"/>
          <p:nvPr/>
        </p:nvSpPr>
        <p:spPr>
          <a:xfrm>
            <a:off x="2225532" y="4184748"/>
            <a:ext cx="2723951" cy="1384995"/>
          </a:xfrm>
          <a:prstGeom prst="rect">
            <a:avLst/>
          </a:prstGeom>
          <a:solidFill>
            <a:schemeClr val="bg1"/>
          </a:solidFill>
        </p:spPr>
        <p:txBody>
          <a:bodyPr wrap="none" rtlCol="0">
            <a:spAutoFit/>
          </a:bodyPr>
          <a:lstStyle/>
          <a:p>
            <a:pPr algn="ctr"/>
            <a:r>
              <a:rPr lang="en-US" sz="2800" dirty="0">
                <a:solidFill>
                  <a:srgbClr val="3E96A7"/>
                </a:solidFill>
              </a:rPr>
              <a:t>2014 </a:t>
            </a:r>
            <a:r>
              <a:rPr lang="en-US" sz="2800" dirty="0" err="1">
                <a:solidFill>
                  <a:srgbClr val="3E96A7"/>
                </a:solidFill>
              </a:rPr>
              <a:t>lidar</a:t>
            </a:r>
            <a:r>
              <a:rPr lang="en-US" sz="2800" dirty="0">
                <a:solidFill>
                  <a:srgbClr val="3E96A7"/>
                </a:solidFill>
              </a:rPr>
              <a:t> DEM</a:t>
            </a:r>
          </a:p>
          <a:p>
            <a:pPr algn="ctr"/>
            <a:endParaRPr lang="en-US" sz="2800" dirty="0">
              <a:solidFill>
                <a:srgbClr val="3E96A7"/>
              </a:solidFill>
            </a:endParaRPr>
          </a:p>
          <a:p>
            <a:pPr algn="ctr"/>
            <a:r>
              <a:rPr lang="en-US" sz="2800" dirty="0">
                <a:solidFill>
                  <a:srgbClr val="3E96A7"/>
                </a:solidFill>
              </a:rPr>
              <a:t>Breached in 2011</a:t>
            </a:r>
          </a:p>
        </p:txBody>
      </p:sp>
      <p:sp>
        <p:nvSpPr>
          <p:cNvPr id="8" name="TextBox 7"/>
          <p:cNvSpPr txBox="1"/>
          <p:nvPr/>
        </p:nvSpPr>
        <p:spPr>
          <a:xfrm>
            <a:off x="5793354" y="5622972"/>
            <a:ext cx="1776447" cy="461665"/>
          </a:xfrm>
          <a:prstGeom prst="rect">
            <a:avLst/>
          </a:prstGeom>
          <a:noFill/>
        </p:spPr>
        <p:txBody>
          <a:bodyPr wrap="none" rtlCol="0">
            <a:spAutoFit/>
          </a:bodyPr>
          <a:lstStyle/>
          <a:p>
            <a:pPr algn="ctr"/>
            <a:r>
              <a:rPr lang="en-US" sz="2400" dirty="0" err="1"/>
              <a:t>Stobers</a:t>
            </a:r>
            <a:r>
              <a:rPr lang="en-US" sz="2400" dirty="0"/>
              <a:t> Dam</a:t>
            </a:r>
          </a:p>
        </p:txBody>
      </p:sp>
      <p:sp>
        <p:nvSpPr>
          <p:cNvPr id="9" name="TextBox 8"/>
          <p:cNvSpPr txBox="1"/>
          <p:nvPr/>
        </p:nvSpPr>
        <p:spPr>
          <a:xfrm>
            <a:off x="12089" y="0"/>
            <a:ext cx="8263231" cy="461665"/>
          </a:xfrm>
          <a:prstGeom prst="rect">
            <a:avLst/>
          </a:prstGeom>
          <a:solidFill>
            <a:schemeClr val="bg1"/>
          </a:solidFill>
          <a:ln>
            <a:solidFill>
              <a:schemeClr val="accent1"/>
            </a:solidFill>
          </a:ln>
        </p:spPr>
        <p:txBody>
          <a:bodyPr wrap="square" rtlCol="0">
            <a:spAutoFit/>
          </a:bodyPr>
          <a:lstStyle/>
          <a:p>
            <a:r>
              <a:rPr lang="en-US" sz="2400" dirty="0">
                <a:solidFill>
                  <a:srgbClr val="3E96A7"/>
                </a:solidFill>
              </a:rPr>
              <a:t>Indian Run, PA – </a:t>
            </a:r>
            <a:r>
              <a:rPr lang="en-US" sz="2400" dirty="0" err="1">
                <a:solidFill>
                  <a:srgbClr val="3E96A7"/>
                </a:solidFill>
              </a:rPr>
              <a:t>Stobers</a:t>
            </a:r>
            <a:r>
              <a:rPr lang="en-US" sz="2400" dirty="0">
                <a:solidFill>
                  <a:srgbClr val="3E96A7"/>
                </a:solidFill>
              </a:rPr>
              <a:t> Dam breach, 2011, Height 14 </a:t>
            </a:r>
            <a:r>
              <a:rPr lang="en-US" sz="2400" dirty="0" err="1">
                <a:solidFill>
                  <a:srgbClr val="3E96A7"/>
                </a:solidFill>
              </a:rPr>
              <a:t>ft</a:t>
            </a:r>
            <a:r>
              <a:rPr lang="en-US" sz="2400" dirty="0">
                <a:solidFill>
                  <a:srgbClr val="3E96A7"/>
                </a:solidFill>
              </a:rPr>
              <a:t> (4.3 m)</a:t>
            </a: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r="87503"/>
          <a:stretch/>
        </p:blipFill>
        <p:spPr>
          <a:xfrm>
            <a:off x="11418135" y="5775959"/>
            <a:ext cx="372812" cy="883921"/>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43664"/>
            <a:ext cx="950043" cy="596627"/>
          </a:xfrm>
          <a:prstGeom prst="rect">
            <a:avLst/>
          </a:prstGeom>
        </p:spPr>
      </p:pic>
      <p:sp>
        <p:nvSpPr>
          <p:cNvPr id="14" name="TextBox 13"/>
          <p:cNvSpPr txBox="1"/>
          <p:nvPr/>
        </p:nvSpPr>
        <p:spPr>
          <a:xfrm>
            <a:off x="313158" y="6396902"/>
            <a:ext cx="1156086" cy="461665"/>
          </a:xfrm>
          <a:prstGeom prst="rect">
            <a:avLst/>
          </a:prstGeom>
          <a:noFill/>
        </p:spPr>
        <p:txBody>
          <a:bodyPr wrap="none" rtlCol="0">
            <a:spAutoFit/>
          </a:bodyPr>
          <a:lstStyle/>
          <a:p>
            <a:r>
              <a:rPr lang="en-US" sz="800" dirty="0"/>
              <a:t>Copyright 2019</a:t>
            </a:r>
          </a:p>
          <a:p>
            <a:r>
              <a:rPr lang="en-US" sz="800" dirty="0"/>
              <a:t>Water Science Institute</a:t>
            </a:r>
          </a:p>
          <a:p>
            <a:r>
              <a:rPr lang="en-US" sz="800" dirty="0"/>
              <a:t>All rights reserved</a:t>
            </a:r>
          </a:p>
        </p:txBody>
      </p:sp>
    </p:spTree>
    <p:extLst>
      <p:ext uri="{BB962C8B-B14F-4D97-AF65-F5344CB8AC3E}">
        <p14:creationId xmlns:p14="http://schemas.microsoft.com/office/powerpoint/2010/main" val="2092508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5" name="Freeform 4"/>
          <p:cNvSpPr/>
          <p:nvPr/>
        </p:nvSpPr>
        <p:spPr>
          <a:xfrm>
            <a:off x="7697202" y="5563102"/>
            <a:ext cx="392029" cy="315328"/>
          </a:xfrm>
          <a:custGeom>
            <a:avLst/>
            <a:gdLst>
              <a:gd name="connsiteX0" fmla="*/ 0 w 898358"/>
              <a:gd name="connsiteY0" fmla="*/ 401053 h 401053"/>
              <a:gd name="connsiteX1" fmla="*/ 449179 w 898358"/>
              <a:gd name="connsiteY1" fmla="*/ 0 h 401053"/>
              <a:gd name="connsiteX2" fmla="*/ 898358 w 898358"/>
              <a:gd name="connsiteY2" fmla="*/ 32085 h 401053"/>
              <a:gd name="connsiteX0" fmla="*/ 0 w 898358"/>
              <a:gd name="connsiteY0" fmla="*/ 401053 h 401053"/>
              <a:gd name="connsiteX1" fmla="*/ 246647 w 898358"/>
              <a:gd name="connsiteY1" fmla="*/ 199524 h 401053"/>
              <a:gd name="connsiteX2" fmla="*/ 449179 w 898358"/>
              <a:gd name="connsiteY2" fmla="*/ 0 h 401053"/>
              <a:gd name="connsiteX3" fmla="*/ 898358 w 898358"/>
              <a:gd name="connsiteY3" fmla="*/ 32085 h 401053"/>
              <a:gd name="connsiteX0" fmla="*/ 0 w 898358"/>
              <a:gd name="connsiteY0" fmla="*/ 401053 h 401053"/>
              <a:gd name="connsiteX1" fmla="*/ 246647 w 898358"/>
              <a:gd name="connsiteY1" fmla="*/ 199524 h 401053"/>
              <a:gd name="connsiteX2" fmla="*/ 449179 w 898358"/>
              <a:gd name="connsiteY2" fmla="*/ 0 h 401053"/>
              <a:gd name="connsiteX3" fmla="*/ 675272 w 898358"/>
              <a:gd name="connsiteY3" fmla="*/ 18549 h 401053"/>
              <a:gd name="connsiteX4" fmla="*/ 898358 w 898358"/>
              <a:gd name="connsiteY4" fmla="*/ 32085 h 401053"/>
              <a:gd name="connsiteX0" fmla="*/ 0 w 898358"/>
              <a:gd name="connsiteY0" fmla="*/ 382504 h 382504"/>
              <a:gd name="connsiteX1" fmla="*/ 246647 w 898358"/>
              <a:gd name="connsiteY1" fmla="*/ 180975 h 382504"/>
              <a:gd name="connsiteX2" fmla="*/ 392029 w 898358"/>
              <a:gd name="connsiteY2" fmla="*/ 38601 h 382504"/>
              <a:gd name="connsiteX3" fmla="*/ 675272 w 898358"/>
              <a:gd name="connsiteY3" fmla="*/ 0 h 382504"/>
              <a:gd name="connsiteX4" fmla="*/ 898358 w 898358"/>
              <a:gd name="connsiteY4" fmla="*/ 13536 h 382504"/>
              <a:gd name="connsiteX0" fmla="*/ 0 w 898358"/>
              <a:gd name="connsiteY0" fmla="*/ 382504 h 382504"/>
              <a:gd name="connsiteX1" fmla="*/ 246647 w 898358"/>
              <a:gd name="connsiteY1" fmla="*/ 180975 h 382504"/>
              <a:gd name="connsiteX2" fmla="*/ 392029 w 898358"/>
              <a:gd name="connsiteY2" fmla="*/ 67176 h 382504"/>
              <a:gd name="connsiteX3" fmla="*/ 675272 w 898358"/>
              <a:gd name="connsiteY3" fmla="*/ 0 h 382504"/>
              <a:gd name="connsiteX4" fmla="*/ 898358 w 898358"/>
              <a:gd name="connsiteY4" fmla="*/ 13536 h 382504"/>
              <a:gd name="connsiteX0" fmla="*/ 0 w 675272"/>
              <a:gd name="connsiteY0" fmla="*/ 382504 h 382504"/>
              <a:gd name="connsiteX1" fmla="*/ 246647 w 675272"/>
              <a:gd name="connsiteY1" fmla="*/ 180975 h 382504"/>
              <a:gd name="connsiteX2" fmla="*/ 392029 w 675272"/>
              <a:gd name="connsiteY2" fmla="*/ 67176 h 382504"/>
              <a:gd name="connsiteX3" fmla="*/ 675272 w 675272"/>
              <a:gd name="connsiteY3" fmla="*/ 0 h 382504"/>
              <a:gd name="connsiteX0" fmla="*/ 0 w 392029"/>
              <a:gd name="connsiteY0" fmla="*/ 315328 h 315328"/>
              <a:gd name="connsiteX1" fmla="*/ 246647 w 392029"/>
              <a:gd name="connsiteY1" fmla="*/ 113799 h 315328"/>
              <a:gd name="connsiteX2" fmla="*/ 392029 w 392029"/>
              <a:gd name="connsiteY2" fmla="*/ 0 h 315328"/>
            </a:gdLst>
            <a:ahLst/>
            <a:cxnLst>
              <a:cxn ang="0">
                <a:pos x="connsiteX0" y="connsiteY0"/>
              </a:cxn>
              <a:cxn ang="0">
                <a:pos x="connsiteX1" y="connsiteY1"/>
              </a:cxn>
              <a:cxn ang="0">
                <a:pos x="connsiteX2" y="connsiteY2"/>
              </a:cxn>
            </a:cxnLst>
            <a:rect l="l" t="t" r="r" b="b"/>
            <a:pathLst>
              <a:path w="392029" h="315328">
                <a:moveTo>
                  <a:pt x="0" y="315328"/>
                </a:moveTo>
                <a:lnTo>
                  <a:pt x="246647" y="113799"/>
                </a:lnTo>
                <a:lnTo>
                  <a:pt x="392029"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reeform 5"/>
          <p:cNvSpPr/>
          <p:nvPr/>
        </p:nvSpPr>
        <p:spPr>
          <a:xfrm>
            <a:off x="8358996" y="5520906"/>
            <a:ext cx="155276" cy="43132"/>
          </a:xfrm>
          <a:custGeom>
            <a:avLst/>
            <a:gdLst>
              <a:gd name="connsiteX0" fmla="*/ 155276 w 155276"/>
              <a:gd name="connsiteY0" fmla="*/ 43132 h 43132"/>
              <a:gd name="connsiteX1" fmla="*/ 0 w 155276"/>
              <a:gd name="connsiteY1" fmla="*/ 0 h 43132"/>
            </a:gdLst>
            <a:ahLst/>
            <a:cxnLst>
              <a:cxn ang="0">
                <a:pos x="connsiteX0" y="connsiteY0"/>
              </a:cxn>
              <a:cxn ang="0">
                <a:pos x="connsiteX1" y="connsiteY1"/>
              </a:cxn>
            </a:cxnLst>
            <a:rect l="l" t="t" r="r" b="b"/>
            <a:pathLst>
              <a:path w="155276" h="43132">
                <a:moveTo>
                  <a:pt x="155276" y="43132"/>
                </a:moveTo>
                <a:lnTo>
                  <a:pt x="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1668781" y="3514724"/>
            <a:ext cx="4394834" cy="1569660"/>
          </a:xfrm>
          <a:prstGeom prst="rect">
            <a:avLst/>
          </a:prstGeom>
          <a:solidFill>
            <a:schemeClr val="bg1"/>
          </a:solidFill>
        </p:spPr>
        <p:txBody>
          <a:bodyPr wrap="square" rtlCol="0">
            <a:spAutoFit/>
          </a:bodyPr>
          <a:lstStyle/>
          <a:p>
            <a:r>
              <a:rPr lang="en-US" sz="2400" dirty="0">
                <a:solidFill>
                  <a:schemeClr val="accent5">
                    <a:lumMod val="75000"/>
                  </a:schemeClr>
                </a:solidFill>
              </a:rPr>
              <a:t>2014 – 2008 </a:t>
            </a:r>
            <a:r>
              <a:rPr lang="en-US" sz="2400" dirty="0" err="1">
                <a:solidFill>
                  <a:schemeClr val="accent5">
                    <a:lumMod val="75000"/>
                  </a:schemeClr>
                </a:solidFill>
              </a:rPr>
              <a:t>lidar</a:t>
            </a:r>
            <a:r>
              <a:rPr lang="en-US" sz="2400" dirty="0">
                <a:solidFill>
                  <a:schemeClr val="accent5">
                    <a:lumMod val="75000"/>
                  </a:schemeClr>
                </a:solidFill>
              </a:rPr>
              <a:t> DEM difference</a:t>
            </a:r>
          </a:p>
          <a:p>
            <a:endParaRPr lang="en-US" sz="2400" dirty="0">
              <a:solidFill>
                <a:schemeClr val="accent5">
                  <a:lumMod val="75000"/>
                </a:schemeClr>
              </a:solidFill>
            </a:endParaRPr>
          </a:p>
          <a:p>
            <a:r>
              <a:rPr lang="en-US" sz="2400" dirty="0">
                <a:solidFill>
                  <a:schemeClr val="accent5">
                    <a:lumMod val="75000"/>
                  </a:schemeClr>
                </a:solidFill>
              </a:rPr>
              <a:t>~30,000 m</a:t>
            </a:r>
            <a:r>
              <a:rPr lang="en-US" sz="2400" baseline="30000" dirty="0">
                <a:solidFill>
                  <a:schemeClr val="accent5">
                    <a:lumMod val="75000"/>
                  </a:schemeClr>
                </a:solidFill>
              </a:rPr>
              <a:t>3 </a:t>
            </a:r>
            <a:r>
              <a:rPr lang="en-US" sz="2400" dirty="0">
                <a:solidFill>
                  <a:schemeClr val="accent5">
                    <a:lumMod val="75000"/>
                  </a:schemeClr>
                </a:solidFill>
              </a:rPr>
              <a:t>erosion in 3 years</a:t>
            </a:r>
          </a:p>
          <a:p>
            <a:r>
              <a:rPr lang="en-US" sz="2400" dirty="0">
                <a:solidFill>
                  <a:schemeClr val="accent5">
                    <a:lumMod val="75000"/>
                  </a:schemeClr>
                </a:solidFill>
              </a:rPr>
              <a:t>~13,000 tons/</a:t>
            </a:r>
            <a:r>
              <a:rPr lang="en-US" sz="2400" dirty="0" err="1">
                <a:solidFill>
                  <a:schemeClr val="accent5">
                    <a:lumMod val="75000"/>
                  </a:schemeClr>
                </a:solidFill>
              </a:rPr>
              <a:t>yr</a:t>
            </a:r>
            <a:r>
              <a:rPr lang="en-US" sz="2400" dirty="0">
                <a:solidFill>
                  <a:schemeClr val="accent5">
                    <a:lumMod val="75000"/>
                  </a:schemeClr>
                </a:solidFill>
              </a:rPr>
              <a:t> of sediment</a:t>
            </a:r>
          </a:p>
        </p:txBody>
      </p:sp>
      <p:sp>
        <p:nvSpPr>
          <p:cNvPr id="8" name="TextBox 7"/>
          <p:cNvSpPr txBox="1"/>
          <p:nvPr/>
        </p:nvSpPr>
        <p:spPr>
          <a:xfrm>
            <a:off x="12089" y="0"/>
            <a:ext cx="8263231" cy="461665"/>
          </a:xfrm>
          <a:prstGeom prst="rect">
            <a:avLst/>
          </a:prstGeom>
          <a:solidFill>
            <a:schemeClr val="bg1"/>
          </a:solidFill>
          <a:ln>
            <a:solidFill>
              <a:schemeClr val="accent1"/>
            </a:solidFill>
          </a:ln>
        </p:spPr>
        <p:txBody>
          <a:bodyPr wrap="square" rtlCol="0">
            <a:spAutoFit/>
          </a:bodyPr>
          <a:lstStyle/>
          <a:p>
            <a:r>
              <a:rPr lang="en-US" sz="2400" dirty="0">
                <a:solidFill>
                  <a:schemeClr val="accent5">
                    <a:lumMod val="75000"/>
                  </a:schemeClr>
                </a:solidFill>
              </a:rPr>
              <a:t>Indian Run, PA – </a:t>
            </a:r>
            <a:r>
              <a:rPr lang="en-US" sz="2400" dirty="0" err="1">
                <a:solidFill>
                  <a:schemeClr val="accent5">
                    <a:lumMod val="75000"/>
                  </a:schemeClr>
                </a:solidFill>
              </a:rPr>
              <a:t>Stobers</a:t>
            </a:r>
            <a:r>
              <a:rPr lang="en-US" sz="2400" dirty="0">
                <a:solidFill>
                  <a:schemeClr val="accent5">
                    <a:lumMod val="75000"/>
                  </a:schemeClr>
                </a:solidFill>
              </a:rPr>
              <a:t> Dam breach, 2011, Height 14 </a:t>
            </a:r>
            <a:r>
              <a:rPr lang="en-US" sz="2400" dirty="0" err="1">
                <a:solidFill>
                  <a:schemeClr val="accent5">
                    <a:lumMod val="75000"/>
                  </a:schemeClr>
                </a:solidFill>
              </a:rPr>
              <a:t>ft</a:t>
            </a:r>
            <a:r>
              <a:rPr lang="en-US" sz="2400" dirty="0">
                <a:solidFill>
                  <a:schemeClr val="accent5">
                    <a:lumMod val="75000"/>
                  </a:schemeClr>
                </a:solidFill>
              </a:rPr>
              <a:t> (4.3 m)</a:t>
            </a: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r="87503"/>
          <a:stretch/>
        </p:blipFill>
        <p:spPr>
          <a:xfrm>
            <a:off x="11418135" y="5775959"/>
            <a:ext cx="372812" cy="883921"/>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43664"/>
            <a:ext cx="950043" cy="596627"/>
          </a:xfrm>
          <a:prstGeom prst="rect">
            <a:avLst/>
          </a:prstGeom>
        </p:spPr>
      </p:pic>
      <p:sp>
        <p:nvSpPr>
          <p:cNvPr id="10" name="TextBox 9"/>
          <p:cNvSpPr txBox="1"/>
          <p:nvPr/>
        </p:nvSpPr>
        <p:spPr>
          <a:xfrm>
            <a:off x="313158" y="6396902"/>
            <a:ext cx="1156086" cy="461665"/>
          </a:xfrm>
          <a:prstGeom prst="rect">
            <a:avLst/>
          </a:prstGeom>
          <a:noFill/>
        </p:spPr>
        <p:txBody>
          <a:bodyPr wrap="none" rtlCol="0">
            <a:spAutoFit/>
          </a:bodyPr>
          <a:lstStyle/>
          <a:p>
            <a:r>
              <a:rPr lang="en-US" sz="800" dirty="0"/>
              <a:t>Copyright 2019</a:t>
            </a:r>
          </a:p>
          <a:p>
            <a:r>
              <a:rPr lang="en-US" sz="800" dirty="0"/>
              <a:t>Water Science Institute</a:t>
            </a:r>
          </a:p>
          <a:p>
            <a:r>
              <a:rPr lang="en-US" sz="800" dirty="0"/>
              <a:t>All rights reserved</a:t>
            </a:r>
          </a:p>
        </p:txBody>
      </p:sp>
    </p:spTree>
    <p:extLst>
      <p:ext uri="{BB962C8B-B14F-4D97-AF65-F5344CB8AC3E}">
        <p14:creationId xmlns:p14="http://schemas.microsoft.com/office/powerpoint/2010/main" val="1450560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BEBA8EAE-BF5A-486C-A8C5-ECC9F3942E4B}">
                <a14:imgProps xmlns:a14="http://schemas.microsoft.com/office/drawing/2010/main">
                  <a14:imgLayer r:embed="rId3">
                    <a14:imgEffect>
                      <a14:backgroundRemoval t="11965" b="96455" l="3661" r="95055"/>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3820915" y="2605088"/>
            <a:ext cx="7811526" cy="3396534"/>
          </a:xfrm>
          <a:prstGeom prst="rect">
            <a:avLst/>
          </a:prstGeom>
          <a:effectLst/>
        </p:spPr>
      </p:pic>
      <p:pic>
        <p:nvPicPr>
          <p:cNvPr id="4" name="Picture 3"/>
          <p:cNvPicPr>
            <a:picLocks noChangeAspect="1"/>
          </p:cNvPicPr>
          <p:nvPr/>
        </p:nvPicPr>
        <p:blipFill>
          <a:blip r:embed="rId4">
            <a:clrChange>
              <a:clrFrom>
                <a:srgbClr val="88CC58"/>
              </a:clrFrom>
              <a:clrTo>
                <a:srgbClr val="88CC58">
                  <a:alpha val="0"/>
                </a:srgbClr>
              </a:clrTo>
            </a:clrChange>
            <a:extLst>
              <a:ext uri="{BEBA8EAE-BF5A-486C-A8C5-ECC9F3942E4B}">
                <a14:imgProps xmlns:a14="http://schemas.microsoft.com/office/drawing/2010/main">
                  <a14:imgLayer r:embed="rId3">
                    <a14:imgEffect>
                      <a14:backgroundRemoval t="9897" b="94978" l="3083" r="95247"/>
                    </a14:imgEffect>
                  </a14:imgLayer>
                </a14:imgProps>
              </a:ext>
              <a:ext uri="{28A0092B-C50C-407E-A947-70E740481C1C}">
                <a14:useLocalDpi xmlns:a14="http://schemas.microsoft.com/office/drawing/2010/main" val="0"/>
              </a:ext>
            </a:extLst>
          </a:blip>
          <a:stretch>
            <a:fillRect/>
          </a:stretch>
        </p:blipFill>
        <p:spPr>
          <a:xfrm>
            <a:off x="4380474" y="1279525"/>
            <a:ext cx="7811526" cy="3396534"/>
          </a:xfrm>
          <a:prstGeom prst="rect">
            <a:avLst/>
          </a:prstGeom>
          <a:effectLst>
            <a:glow>
              <a:schemeClr val="accent1"/>
            </a:glow>
            <a:outerShdw blurRad="50800" dist="152400" dir="1680000" sx="106000" sy="106000" algn="ctr" rotWithShape="0">
              <a:srgbClr val="000000">
                <a:alpha val="56000"/>
              </a:srgbClr>
            </a:outerShdw>
          </a:effectLst>
        </p:spPr>
      </p:pic>
      <p:sp>
        <p:nvSpPr>
          <p:cNvPr id="2" name="Title 1"/>
          <p:cNvSpPr>
            <a:spLocks noGrp="1"/>
          </p:cNvSpPr>
          <p:nvPr>
            <p:ph type="title"/>
          </p:nvPr>
        </p:nvSpPr>
        <p:spPr/>
        <p:txBody>
          <a:bodyPr/>
          <a:lstStyle/>
          <a:p>
            <a:r>
              <a:rPr lang="en-US" b="1" dirty="0">
                <a:solidFill>
                  <a:srgbClr val="69A7BC"/>
                </a:solidFill>
              </a:rPr>
              <a:t>Triage Mapping of Erosion Hotspots</a:t>
            </a:r>
            <a:br>
              <a:rPr lang="en-US" b="1" dirty="0">
                <a:solidFill>
                  <a:srgbClr val="69A7BC"/>
                </a:solidFill>
              </a:rPr>
            </a:br>
            <a:r>
              <a:rPr lang="en-US" b="1" dirty="0">
                <a:solidFill>
                  <a:srgbClr val="69A7BC"/>
                </a:solidFill>
              </a:rPr>
              <a:t>Using Lidar DEM Differencing</a:t>
            </a:r>
          </a:p>
        </p:txBody>
      </p:sp>
      <p:sp>
        <p:nvSpPr>
          <p:cNvPr id="18" name="Content Placeholder 2"/>
          <p:cNvSpPr>
            <a:spLocks noGrp="1"/>
          </p:cNvSpPr>
          <p:nvPr>
            <p:ph idx="1"/>
          </p:nvPr>
        </p:nvSpPr>
        <p:spPr>
          <a:xfrm>
            <a:off x="1704604" y="2951290"/>
            <a:ext cx="1809466" cy="453551"/>
          </a:xfrm>
        </p:spPr>
        <p:txBody>
          <a:bodyPr>
            <a:normAutofit lnSpcReduction="10000"/>
          </a:bodyPr>
          <a:lstStyle/>
          <a:p>
            <a:pPr marL="0" indent="0">
              <a:buNone/>
            </a:pPr>
            <a:r>
              <a:rPr lang="en-US" dirty="0">
                <a:solidFill>
                  <a:srgbClr val="69A7BC"/>
                </a:solidFill>
              </a:rPr>
              <a:t>2014 Lidar </a:t>
            </a:r>
          </a:p>
          <a:p>
            <a:endParaRPr lang="en-US" dirty="0"/>
          </a:p>
        </p:txBody>
      </p:sp>
      <p:sp>
        <p:nvSpPr>
          <p:cNvPr id="20" name="Content Placeholder 2"/>
          <p:cNvSpPr txBox="1">
            <a:spLocks/>
          </p:cNvSpPr>
          <p:nvPr/>
        </p:nvSpPr>
        <p:spPr>
          <a:xfrm>
            <a:off x="1704604" y="4111036"/>
            <a:ext cx="1695821" cy="45355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69A7BC"/>
                </a:solidFill>
              </a:rPr>
              <a:t>2008 Lidar </a:t>
            </a:r>
          </a:p>
          <a:p>
            <a:endParaRPr lang="en-US" dirty="0"/>
          </a:p>
        </p:txBody>
      </p:sp>
      <p:sp>
        <p:nvSpPr>
          <p:cNvPr id="21" name="Content Placeholder 2"/>
          <p:cNvSpPr txBox="1">
            <a:spLocks/>
          </p:cNvSpPr>
          <p:nvPr/>
        </p:nvSpPr>
        <p:spPr>
          <a:xfrm>
            <a:off x="2371112" y="3533149"/>
            <a:ext cx="362804" cy="45355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69A7BC"/>
                </a:solidFill>
              </a:rPr>
              <a:t>-</a:t>
            </a:r>
          </a:p>
        </p:txBody>
      </p:sp>
      <p:sp>
        <p:nvSpPr>
          <p:cNvPr id="30" name="Content Placeholder 2"/>
          <p:cNvSpPr txBox="1">
            <a:spLocks/>
          </p:cNvSpPr>
          <p:nvPr/>
        </p:nvSpPr>
        <p:spPr>
          <a:xfrm>
            <a:off x="313157" y="5266810"/>
            <a:ext cx="4493157" cy="104255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69A7BC"/>
                </a:solidFill>
              </a:rPr>
              <a:t>Quantifies Magnitude of Vertical and Horizontal Change</a:t>
            </a:r>
          </a:p>
          <a:p>
            <a:pPr algn="ctr"/>
            <a:endParaRPr lang="en-US" dirty="0"/>
          </a:p>
        </p:txBody>
      </p:sp>
      <p:sp>
        <p:nvSpPr>
          <p:cNvPr id="31" name="Content Placeholder 2"/>
          <p:cNvSpPr txBox="1">
            <a:spLocks/>
          </p:cNvSpPr>
          <p:nvPr/>
        </p:nvSpPr>
        <p:spPr>
          <a:xfrm>
            <a:off x="2371112" y="4688923"/>
            <a:ext cx="362804" cy="45355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69A7BC"/>
                </a:solidFill>
              </a:rPr>
              <a:t>=</a:t>
            </a:r>
          </a:p>
        </p:txBody>
      </p:sp>
      <p:pic>
        <p:nvPicPr>
          <p:cNvPr id="32" name="Picture 31"/>
          <p:cNvPicPr>
            <a:picLocks noChangeAspect="1"/>
          </p:cNvPicPr>
          <p:nvPr/>
        </p:nvPicPr>
        <p:blipFill rotWithShape="1">
          <a:blip r:embed="rId5">
            <a:extLst>
              <a:ext uri="{28A0092B-C50C-407E-A947-70E740481C1C}">
                <a14:useLocalDpi xmlns:a14="http://schemas.microsoft.com/office/drawing/2010/main" val="0"/>
              </a:ext>
            </a:extLst>
          </a:blip>
          <a:srcRect r="87503"/>
          <a:stretch/>
        </p:blipFill>
        <p:spPr>
          <a:xfrm>
            <a:off x="465388" y="585945"/>
            <a:ext cx="372812" cy="883921"/>
          </a:xfrm>
          <a:prstGeom prst="rect">
            <a:avLst/>
          </a:prstGeom>
        </p:spPr>
      </p:pic>
      <p:grpSp>
        <p:nvGrpSpPr>
          <p:cNvPr id="12" name="Group 11"/>
          <p:cNvGrpSpPr/>
          <p:nvPr/>
        </p:nvGrpSpPr>
        <p:grpSpPr>
          <a:xfrm>
            <a:off x="0" y="6396902"/>
            <a:ext cx="1469244" cy="643389"/>
            <a:chOff x="119444" y="6214611"/>
            <a:chExt cx="1469244" cy="643389"/>
          </a:xfrm>
        </p:grpSpPr>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444" y="6261373"/>
              <a:ext cx="950043" cy="596627"/>
            </a:xfrm>
            <a:prstGeom prst="rect">
              <a:avLst/>
            </a:prstGeom>
          </p:spPr>
        </p:pic>
        <p:sp>
          <p:nvSpPr>
            <p:cNvPr id="14" name="TextBox 13"/>
            <p:cNvSpPr txBox="1"/>
            <p:nvPr/>
          </p:nvSpPr>
          <p:spPr>
            <a:xfrm>
              <a:off x="432602" y="6214611"/>
              <a:ext cx="1156086" cy="461665"/>
            </a:xfrm>
            <a:prstGeom prst="rect">
              <a:avLst/>
            </a:prstGeom>
            <a:noFill/>
          </p:spPr>
          <p:txBody>
            <a:bodyPr wrap="none" rtlCol="0">
              <a:spAutoFit/>
            </a:bodyPr>
            <a:lstStyle/>
            <a:p>
              <a:r>
                <a:rPr lang="en-US" sz="800" dirty="0"/>
                <a:t>Copyright 2019</a:t>
              </a:r>
            </a:p>
            <a:p>
              <a:r>
                <a:rPr lang="en-US" sz="800" dirty="0"/>
                <a:t>Water Science Institute</a:t>
              </a:r>
            </a:p>
            <a:p>
              <a:r>
                <a:rPr lang="en-US" sz="800" dirty="0"/>
                <a:t>All rights reserved</a:t>
              </a:r>
            </a:p>
          </p:txBody>
        </p:sp>
      </p:grpSp>
    </p:spTree>
    <p:extLst>
      <p:ext uri="{BB962C8B-B14F-4D97-AF65-F5344CB8AC3E}">
        <p14:creationId xmlns:p14="http://schemas.microsoft.com/office/powerpoint/2010/main" val="1774834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6942" y="5318"/>
            <a:ext cx="8875058" cy="6858000"/>
          </a:xfrm>
          <a:prstGeom prst="rect">
            <a:avLst/>
          </a:prstGeom>
        </p:spPr>
      </p:pic>
      <p:sp>
        <p:nvSpPr>
          <p:cNvPr id="7" name="Title 1"/>
          <p:cNvSpPr>
            <a:spLocks noGrp="1"/>
          </p:cNvSpPr>
          <p:nvPr>
            <p:ph type="title"/>
          </p:nvPr>
        </p:nvSpPr>
        <p:spPr>
          <a:xfrm>
            <a:off x="838199" y="400412"/>
            <a:ext cx="4683711" cy="1325563"/>
          </a:xfrm>
        </p:spPr>
        <p:txBody>
          <a:bodyPr>
            <a:normAutofit/>
          </a:bodyPr>
          <a:lstStyle/>
          <a:p>
            <a:r>
              <a:rPr lang="en-US" b="1" dirty="0">
                <a:solidFill>
                  <a:srgbClr val="69A7BC"/>
                </a:solidFill>
                <a:latin typeface="Times New Roman" panose="02020603050405020304" pitchFamily="18" charset="0"/>
                <a:cs typeface="Times New Roman" panose="02020603050405020304" pitchFamily="18" charset="0"/>
              </a:rPr>
              <a:t>Hotspot Mapping</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87503"/>
          <a:stretch/>
        </p:blipFill>
        <p:spPr>
          <a:xfrm>
            <a:off x="465388" y="585945"/>
            <a:ext cx="372812" cy="883921"/>
          </a:xfrm>
          <a:prstGeom prst="rect">
            <a:avLst/>
          </a:prstGeom>
        </p:spPr>
      </p:pic>
      <p:grpSp>
        <p:nvGrpSpPr>
          <p:cNvPr id="10" name="Group 9"/>
          <p:cNvGrpSpPr/>
          <p:nvPr/>
        </p:nvGrpSpPr>
        <p:grpSpPr>
          <a:xfrm>
            <a:off x="0" y="6396902"/>
            <a:ext cx="1469244" cy="643389"/>
            <a:chOff x="119444" y="6214611"/>
            <a:chExt cx="1469244" cy="643389"/>
          </a:xfrm>
        </p:grpSpPr>
        <p:pic>
          <p:nvPicPr>
            <p:cNvPr id="11" name="Picture 10"/>
            <p:cNvPicPr>
              <a:picLocks noChangeAspect="1"/>
            </p:cNvPicPr>
            <p:nvPr/>
          </p:nvPicPr>
          <p:blipFill>
            <a:blip r:embed="rId4" cstate="print">
              <a:extLst>
                <a:ext uri="{BEBA8EAE-BF5A-486C-A8C5-ECC9F3942E4B}">
                  <a14:imgProps xmlns:a14="http://schemas.microsoft.com/office/drawing/2010/main">
                    <a14:imgLayer r:embed="rId5">
                      <a14:imgEffect>
                        <a14:backgroundRemoval t="1389" b="60417" l="437" r="40175">
                          <a14:foregroundMark x1="25800" y1="21019" x2="25800" y2="21019"/>
                          <a14:foregroundMark x1="5800" y1="40446" x2="5800" y2="40446"/>
                          <a14:foregroundMark x1="45400" y1="55096" x2="45400" y2="55096"/>
                          <a14:foregroundMark x1="50400" y1="54777" x2="50400" y2="54777"/>
                          <a14:foregroundMark x1="56400" y1="55414" x2="56400" y2="55414"/>
                          <a14:foregroundMark x1="62400" y1="54459" x2="62400" y2="54459"/>
                          <a14:foregroundMark x1="67600" y1="57006" x2="67600" y2="57006"/>
                          <a14:foregroundMark x1="70600" y1="55096" x2="70600" y2="55096"/>
                          <a14:foregroundMark x1="70800" y1="49045" x2="70800" y2="49045"/>
                          <a14:foregroundMark x1="73400" y1="53503" x2="73400" y2="53503"/>
                          <a14:foregroundMark x1="78800" y1="53503" x2="78800" y2="53503"/>
                          <a14:foregroundMark x1="84400" y1="52866" x2="84400" y2="52866"/>
                          <a14:foregroundMark x1="20000" y1="81847" x2="20000" y2="81847"/>
                          <a14:foregroundMark x1="22600" y1="80573" x2="22600" y2="80573"/>
                          <a14:foregroundMark x1="24800" y1="80573" x2="24800" y2="80573"/>
                          <a14:foregroundMark x1="30000" y1="81210" x2="30000" y2="81210"/>
                          <a14:foregroundMark x1="33000" y1="81210" x2="33000" y2="81210"/>
                          <a14:foregroundMark x1="33400" y1="75796" x2="33400" y2="75796"/>
                          <a14:foregroundMark x1="35600" y1="81210" x2="35600" y2="81210"/>
                          <a14:foregroundMark x1="41400" y1="80255" x2="41400" y2="80255"/>
                          <a14:foregroundMark x1="47200" y1="78662" x2="47200" y2="78662"/>
                          <a14:foregroundMark x1="49600" y1="80573" x2="49600" y2="80573"/>
                          <a14:foregroundMark x1="58000" y1="81210" x2="58000" y2="81210"/>
                          <a14:foregroundMark x1="61200" y1="82484" x2="61200" y2="82484"/>
                          <a14:foregroundMark x1="67200" y1="80892" x2="67200" y2="80892"/>
                          <a14:foregroundMark x1="72000" y1="81847" x2="72000" y2="81847"/>
                          <a14:foregroundMark x1="77800" y1="81529" x2="77800" y2="81529"/>
                          <a14:foregroundMark x1="85800" y1="82803" x2="85800" y2="82803"/>
                          <a14:foregroundMark x1="91800" y1="80892" x2="91800" y2="80892"/>
                          <a14:foregroundMark x1="95400" y1="81529" x2="95400" y2="81529"/>
                          <a14:backgroundMark x1="18400" y1="84713" x2="18400" y2="84713"/>
                          <a14:backgroundMark x1="63000" y1="80892" x2="63000" y2="80892"/>
                          <a14:backgroundMark x1="74600" y1="81210" x2="74600" y2="81210"/>
                          <a14:backgroundMark x1="87800" y1="80573" x2="87800" y2="80573"/>
                        </a14:backgroundRemoval>
                      </a14:imgEffect>
                    </a14:imgLayer>
                  </a14:imgProps>
                </a:ext>
                <a:ext uri="{28A0092B-C50C-407E-A947-70E740481C1C}">
                  <a14:useLocalDpi xmlns:a14="http://schemas.microsoft.com/office/drawing/2010/main" val="0"/>
                </a:ext>
              </a:extLst>
            </a:blip>
            <a:stretch>
              <a:fillRect/>
            </a:stretch>
          </p:blipFill>
          <p:spPr>
            <a:xfrm>
              <a:off x="119444" y="6261373"/>
              <a:ext cx="950043" cy="596627"/>
            </a:xfrm>
            <a:prstGeom prst="rect">
              <a:avLst/>
            </a:prstGeom>
          </p:spPr>
        </p:pic>
        <p:sp>
          <p:nvSpPr>
            <p:cNvPr id="12" name="TextBox 11"/>
            <p:cNvSpPr txBox="1"/>
            <p:nvPr/>
          </p:nvSpPr>
          <p:spPr>
            <a:xfrm>
              <a:off x="432602" y="6214611"/>
              <a:ext cx="1156086" cy="461665"/>
            </a:xfrm>
            <a:prstGeom prst="rect">
              <a:avLst/>
            </a:prstGeom>
            <a:noFill/>
          </p:spPr>
          <p:txBody>
            <a:bodyPr wrap="none" rtlCol="0">
              <a:spAutoFit/>
            </a:bodyPr>
            <a:lstStyle/>
            <a:p>
              <a:r>
                <a:rPr lang="en-US" sz="800" dirty="0"/>
                <a:t>Copyright 2019</a:t>
              </a:r>
            </a:p>
            <a:p>
              <a:r>
                <a:rPr lang="en-US" sz="800" dirty="0"/>
                <a:t>Water Science Institute</a:t>
              </a:r>
            </a:p>
            <a:p>
              <a:r>
                <a:rPr lang="en-US" sz="800" dirty="0"/>
                <a:t>All rights reserved</a:t>
              </a:r>
            </a:p>
          </p:txBody>
        </p:sp>
      </p:grpSp>
      <p:sp>
        <p:nvSpPr>
          <p:cNvPr id="13" name="Content Placeholder 2"/>
          <p:cNvSpPr txBox="1">
            <a:spLocks/>
          </p:cNvSpPr>
          <p:nvPr/>
        </p:nvSpPr>
        <p:spPr>
          <a:xfrm>
            <a:off x="838199" y="1825625"/>
            <a:ext cx="302012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Times New Roman" panose="02020603050405020304" pitchFamily="18" charset="0"/>
                <a:cs typeface="Times New Roman" panose="02020603050405020304" pitchFamily="18" charset="0"/>
              </a:rPr>
              <a:t>Municipalities</a:t>
            </a:r>
          </a:p>
        </p:txBody>
      </p:sp>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31919" t="33334" r="29748" b="40392"/>
          <a:stretch/>
        </p:blipFill>
        <p:spPr>
          <a:xfrm>
            <a:off x="950043" y="4485027"/>
            <a:ext cx="3402106" cy="1801906"/>
          </a:xfrm>
          <a:prstGeom prst="rect">
            <a:avLst/>
          </a:prstGeom>
        </p:spPr>
      </p:pic>
      <p:sp>
        <p:nvSpPr>
          <p:cNvPr id="14" name="TextBox 13"/>
          <p:cNvSpPr txBox="1"/>
          <p:nvPr/>
        </p:nvSpPr>
        <p:spPr>
          <a:xfrm>
            <a:off x="4505384" y="6319957"/>
            <a:ext cx="4770887"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York County (left) and Lancaster County (right).</a:t>
            </a: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01478" y="60325"/>
            <a:ext cx="1130010" cy="1130010"/>
          </a:xfrm>
          <a:prstGeom prst="rect">
            <a:avLst/>
          </a:prstGeom>
        </p:spPr>
      </p:pic>
    </p:spTree>
    <p:extLst>
      <p:ext uri="{BB962C8B-B14F-4D97-AF65-F5344CB8AC3E}">
        <p14:creationId xmlns:p14="http://schemas.microsoft.com/office/powerpoint/2010/main" val="574995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6942" y="0"/>
            <a:ext cx="8875058" cy="6858000"/>
          </a:xfrm>
          <a:prstGeom prst="rect">
            <a:avLst/>
          </a:prstGeom>
        </p:spPr>
      </p:pic>
      <p:sp>
        <p:nvSpPr>
          <p:cNvPr id="7" name="Title 1"/>
          <p:cNvSpPr>
            <a:spLocks noGrp="1"/>
          </p:cNvSpPr>
          <p:nvPr>
            <p:ph type="title"/>
          </p:nvPr>
        </p:nvSpPr>
        <p:spPr>
          <a:xfrm>
            <a:off x="838199" y="400412"/>
            <a:ext cx="4683711" cy="1325563"/>
          </a:xfrm>
        </p:spPr>
        <p:txBody>
          <a:bodyPr>
            <a:normAutofit/>
          </a:bodyPr>
          <a:lstStyle/>
          <a:p>
            <a:r>
              <a:rPr lang="en-US" b="1" dirty="0">
                <a:solidFill>
                  <a:srgbClr val="69A7BC"/>
                </a:solidFill>
                <a:latin typeface="Times New Roman" panose="02020603050405020304" pitchFamily="18" charset="0"/>
                <a:cs typeface="Times New Roman" panose="02020603050405020304" pitchFamily="18" charset="0"/>
              </a:rPr>
              <a:t>Hot Spot Mapping</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r="87503"/>
          <a:stretch/>
        </p:blipFill>
        <p:spPr>
          <a:xfrm>
            <a:off x="465388" y="585945"/>
            <a:ext cx="372812" cy="883921"/>
          </a:xfrm>
          <a:prstGeom prst="rect">
            <a:avLst/>
          </a:prstGeom>
        </p:spPr>
      </p:pic>
      <p:grpSp>
        <p:nvGrpSpPr>
          <p:cNvPr id="10" name="Group 9"/>
          <p:cNvGrpSpPr/>
          <p:nvPr/>
        </p:nvGrpSpPr>
        <p:grpSpPr>
          <a:xfrm>
            <a:off x="0" y="6396902"/>
            <a:ext cx="1469244" cy="643389"/>
            <a:chOff x="119444" y="6214611"/>
            <a:chExt cx="1469244" cy="643389"/>
          </a:xfrm>
        </p:grpSpPr>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ackgroundRemoval t="1389" b="60417" l="437" r="40175">
                          <a14:foregroundMark x1="25800" y1="21019" x2="25800" y2="21019"/>
                          <a14:foregroundMark x1="5800" y1="40446" x2="5800" y2="40446"/>
                          <a14:foregroundMark x1="45400" y1="55096" x2="45400" y2="55096"/>
                          <a14:foregroundMark x1="50400" y1="54777" x2="50400" y2="54777"/>
                          <a14:foregroundMark x1="56400" y1="55414" x2="56400" y2="55414"/>
                          <a14:foregroundMark x1="62400" y1="54459" x2="62400" y2="54459"/>
                          <a14:foregroundMark x1="67600" y1="57006" x2="67600" y2="57006"/>
                          <a14:foregroundMark x1="70600" y1="55096" x2="70600" y2="55096"/>
                          <a14:foregroundMark x1="70800" y1="49045" x2="70800" y2="49045"/>
                          <a14:foregroundMark x1="73400" y1="53503" x2="73400" y2="53503"/>
                          <a14:foregroundMark x1="78800" y1="53503" x2="78800" y2="53503"/>
                          <a14:foregroundMark x1="84400" y1="52866" x2="84400" y2="52866"/>
                          <a14:foregroundMark x1="20000" y1="81847" x2="20000" y2="81847"/>
                          <a14:foregroundMark x1="22600" y1="80573" x2="22600" y2="80573"/>
                          <a14:foregroundMark x1="24800" y1="80573" x2="24800" y2="80573"/>
                          <a14:foregroundMark x1="30000" y1="81210" x2="30000" y2="81210"/>
                          <a14:foregroundMark x1="33000" y1="81210" x2="33000" y2="81210"/>
                          <a14:foregroundMark x1="33400" y1="75796" x2="33400" y2="75796"/>
                          <a14:foregroundMark x1="35600" y1="81210" x2="35600" y2="81210"/>
                          <a14:foregroundMark x1="41400" y1="80255" x2="41400" y2="80255"/>
                          <a14:foregroundMark x1="47200" y1="78662" x2="47200" y2="78662"/>
                          <a14:foregroundMark x1="49600" y1="80573" x2="49600" y2="80573"/>
                          <a14:foregroundMark x1="58000" y1="81210" x2="58000" y2="81210"/>
                          <a14:foregroundMark x1="61200" y1="82484" x2="61200" y2="82484"/>
                          <a14:foregroundMark x1="67200" y1="80892" x2="67200" y2="80892"/>
                          <a14:foregroundMark x1="72000" y1="81847" x2="72000" y2="81847"/>
                          <a14:foregroundMark x1="77800" y1="81529" x2="77800" y2="81529"/>
                          <a14:foregroundMark x1="85800" y1="82803" x2="85800" y2="82803"/>
                          <a14:foregroundMark x1="91800" y1="80892" x2="91800" y2="80892"/>
                          <a14:foregroundMark x1="95400" y1="81529" x2="95400" y2="81529"/>
                          <a14:backgroundMark x1="18400" y1="84713" x2="18400" y2="84713"/>
                          <a14:backgroundMark x1="63000" y1="80892" x2="63000" y2="80892"/>
                          <a14:backgroundMark x1="74600" y1="81210" x2="74600" y2="81210"/>
                          <a14:backgroundMark x1="87800" y1="80573" x2="87800" y2="80573"/>
                        </a14:backgroundRemoval>
                      </a14:imgEffect>
                    </a14:imgLayer>
                  </a14:imgProps>
                </a:ext>
                <a:ext uri="{28A0092B-C50C-407E-A947-70E740481C1C}">
                  <a14:useLocalDpi xmlns:a14="http://schemas.microsoft.com/office/drawing/2010/main" val="0"/>
                </a:ext>
              </a:extLst>
            </a:blip>
            <a:stretch>
              <a:fillRect/>
            </a:stretch>
          </p:blipFill>
          <p:spPr>
            <a:xfrm>
              <a:off x="119444" y="6261373"/>
              <a:ext cx="950043" cy="596627"/>
            </a:xfrm>
            <a:prstGeom prst="rect">
              <a:avLst/>
            </a:prstGeom>
          </p:spPr>
        </p:pic>
        <p:sp>
          <p:nvSpPr>
            <p:cNvPr id="12" name="TextBox 11"/>
            <p:cNvSpPr txBox="1"/>
            <p:nvPr/>
          </p:nvSpPr>
          <p:spPr>
            <a:xfrm>
              <a:off x="432602" y="6214611"/>
              <a:ext cx="1156086" cy="461665"/>
            </a:xfrm>
            <a:prstGeom prst="rect">
              <a:avLst/>
            </a:prstGeom>
            <a:noFill/>
          </p:spPr>
          <p:txBody>
            <a:bodyPr wrap="none" rtlCol="0">
              <a:spAutoFit/>
            </a:bodyPr>
            <a:lstStyle/>
            <a:p>
              <a:r>
                <a:rPr lang="en-US" sz="800" dirty="0"/>
                <a:t>Copyright 2019</a:t>
              </a:r>
            </a:p>
            <a:p>
              <a:r>
                <a:rPr lang="en-US" sz="800" dirty="0"/>
                <a:t>Water Science Institute</a:t>
              </a:r>
            </a:p>
            <a:p>
              <a:r>
                <a:rPr lang="en-US" sz="800" dirty="0"/>
                <a:t>All rights reserved</a:t>
              </a:r>
            </a:p>
          </p:txBody>
        </p:sp>
      </p:grpSp>
      <p:sp>
        <p:nvSpPr>
          <p:cNvPr id="13" name="Content Placeholder 2"/>
          <p:cNvSpPr txBox="1">
            <a:spLocks/>
          </p:cNvSpPr>
          <p:nvPr/>
        </p:nvSpPr>
        <p:spPr>
          <a:xfrm>
            <a:off x="838199" y="1825625"/>
            <a:ext cx="302012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65000"/>
                  </a:schemeClr>
                </a:solidFill>
                <a:latin typeface="Times New Roman" panose="02020603050405020304" pitchFamily="18" charset="0"/>
                <a:cs typeface="Times New Roman" panose="02020603050405020304" pitchFamily="18" charset="0"/>
              </a:rPr>
              <a:t>Municipalities</a:t>
            </a:r>
          </a:p>
          <a:p>
            <a:r>
              <a:rPr lang="en-US" b="1" dirty="0">
                <a:latin typeface="Times New Roman" panose="02020603050405020304" pitchFamily="18" charset="0"/>
                <a:cs typeface="Times New Roman" panose="02020603050405020304" pitchFamily="18" charset="0"/>
              </a:rPr>
              <a:t>HUC 10</a:t>
            </a:r>
          </a:p>
        </p:txBody>
      </p:sp>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l="32146" t="32745" r="29823" b="39804"/>
          <a:stretch/>
        </p:blipFill>
        <p:spPr>
          <a:xfrm>
            <a:off x="970079" y="4437369"/>
            <a:ext cx="3375213" cy="1882588"/>
          </a:xfrm>
          <a:prstGeom prst="rect">
            <a:avLst/>
          </a:prstGeom>
        </p:spPr>
      </p:pic>
      <p:sp>
        <p:nvSpPr>
          <p:cNvPr id="14" name="TextBox 13"/>
          <p:cNvSpPr txBox="1"/>
          <p:nvPr/>
        </p:nvSpPr>
        <p:spPr>
          <a:xfrm>
            <a:off x="4505384" y="6319957"/>
            <a:ext cx="4770887"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York County (left) and Lancaster County (right).</a:t>
            </a:r>
          </a:p>
        </p:txBody>
      </p: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01478" y="60325"/>
            <a:ext cx="1130010" cy="1130010"/>
          </a:xfrm>
          <a:prstGeom prst="rect">
            <a:avLst/>
          </a:prstGeom>
        </p:spPr>
      </p:pic>
    </p:spTree>
    <p:extLst>
      <p:ext uri="{BB962C8B-B14F-4D97-AF65-F5344CB8AC3E}">
        <p14:creationId xmlns:p14="http://schemas.microsoft.com/office/powerpoint/2010/main" val="3140817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6942" y="567"/>
            <a:ext cx="8875058" cy="6858000"/>
          </a:xfrm>
          <a:prstGeom prst="rect">
            <a:avLst/>
          </a:prstGeom>
        </p:spPr>
      </p:pic>
      <p:sp>
        <p:nvSpPr>
          <p:cNvPr id="7" name="Title 1"/>
          <p:cNvSpPr>
            <a:spLocks noGrp="1"/>
          </p:cNvSpPr>
          <p:nvPr>
            <p:ph type="title"/>
          </p:nvPr>
        </p:nvSpPr>
        <p:spPr>
          <a:xfrm>
            <a:off x="838199" y="400412"/>
            <a:ext cx="4683711" cy="1325563"/>
          </a:xfrm>
        </p:spPr>
        <p:txBody>
          <a:bodyPr>
            <a:normAutofit/>
          </a:bodyPr>
          <a:lstStyle/>
          <a:p>
            <a:r>
              <a:rPr lang="en-US" b="1" dirty="0">
                <a:solidFill>
                  <a:srgbClr val="69A7BC"/>
                </a:solidFill>
                <a:latin typeface="Times New Roman" panose="02020603050405020304" pitchFamily="18" charset="0"/>
                <a:cs typeface="Times New Roman" panose="02020603050405020304" pitchFamily="18" charset="0"/>
              </a:rPr>
              <a:t>Hot Spot Mapping</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87503"/>
          <a:stretch/>
        </p:blipFill>
        <p:spPr>
          <a:xfrm>
            <a:off x="465388" y="585945"/>
            <a:ext cx="372812" cy="883921"/>
          </a:xfrm>
          <a:prstGeom prst="rect">
            <a:avLst/>
          </a:prstGeom>
        </p:spPr>
      </p:pic>
      <p:grpSp>
        <p:nvGrpSpPr>
          <p:cNvPr id="10" name="Group 9"/>
          <p:cNvGrpSpPr/>
          <p:nvPr/>
        </p:nvGrpSpPr>
        <p:grpSpPr>
          <a:xfrm>
            <a:off x="0" y="6396902"/>
            <a:ext cx="1469244" cy="643389"/>
            <a:chOff x="119444" y="6214611"/>
            <a:chExt cx="1469244" cy="643389"/>
          </a:xfrm>
        </p:grpSpPr>
        <p:pic>
          <p:nvPicPr>
            <p:cNvPr id="11" name="Picture 10"/>
            <p:cNvPicPr>
              <a:picLocks noChangeAspect="1"/>
            </p:cNvPicPr>
            <p:nvPr/>
          </p:nvPicPr>
          <p:blipFill>
            <a:blip r:embed="rId4" cstate="print">
              <a:extLst>
                <a:ext uri="{BEBA8EAE-BF5A-486C-A8C5-ECC9F3942E4B}">
                  <a14:imgProps xmlns:a14="http://schemas.microsoft.com/office/drawing/2010/main">
                    <a14:imgLayer r:embed="rId5">
                      <a14:imgEffect>
                        <a14:backgroundRemoval t="1389" b="60417" l="437" r="40175">
                          <a14:foregroundMark x1="25800" y1="21019" x2="25800" y2="21019"/>
                          <a14:foregroundMark x1="5800" y1="40446" x2="5800" y2="40446"/>
                          <a14:foregroundMark x1="45400" y1="55096" x2="45400" y2="55096"/>
                          <a14:foregroundMark x1="50400" y1="54777" x2="50400" y2="54777"/>
                          <a14:foregroundMark x1="56400" y1="55414" x2="56400" y2="55414"/>
                          <a14:foregroundMark x1="62400" y1="54459" x2="62400" y2="54459"/>
                          <a14:foregroundMark x1="67600" y1="57006" x2="67600" y2="57006"/>
                          <a14:foregroundMark x1="70600" y1="55096" x2="70600" y2="55096"/>
                          <a14:foregroundMark x1="70800" y1="49045" x2="70800" y2="49045"/>
                          <a14:foregroundMark x1="73400" y1="53503" x2="73400" y2="53503"/>
                          <a14:foregroundMark x1="78800" y1="53503" x2="78800" y2="53503"/>
                          <a14:foregroundMark x1="84400" y1="52866" x2="84400" y2="52866"/>
                          <a14:foregroundMark x1="20000" y1="81847" x2="20000" y2="81847"/>
                          <a14:foregroundMark x1="22600" y1="80573" x2="22600" y2="80573"/>
                          <a14:foregroundMark x1="24800" y1="80573" x2="24800" y2="80573"/>
                          <a14:foregroundMark x1="30000" y1="81210" x2="30000" y2="81210"/>
                          <a14:foregroundMark x1="33000" y1="81210" x2="33000" y2="81210"/>
                          <a14:foregroundMark x1="33400" y1="75796" x2="33400" y2="75796"/>
                          <a14:foregroundMark x1="35600" y1="81210" x2="35600" y2="81210"/>
                          <a14:foregroundMark x1="41400" y1="80255" x2="41400" y2="80255"/>
                          <a14:foregroundMark x1="47200" y1="78662" x2="47200" y2="78662"/>
                          <a14:foregroundMark x1="49600" y1="80573" x2="49600" y2="80573"/>
                          <a14:foregroundMark x1="58000" y1="81210" x2="58000" y2="81210"/>
                          <a14:foregroundMark x1="61200" y1="82484" x2="61200" y2="82484"/>
                          <a14:foregroundMark x1="67200" y1="80892" x2="67200" y2="80892"/>
                          <a14:foregroundMark x1="72000" y1="81847" x2="72000" y2="81847"/>
                          <a14:foregroundMark x1="77800" y1="81529" x2="77800" y2="81529"/>
                          <a14:foregroundMark x1="85800" y1="82803" x2="85800" y2="82803"/>
                          <a14:foregroundMark x1="91800" y1="80892" x2="91800" y2="80892"/>
                          <a14:foregroundMark x1="95400" y1="81529" x2="95400" y2="81529"/>
                          <a14:backgroundMark x1="18400" y1="84713" x2="18400" y2="84713"/>
                          <a14:backgroundMark x1="63000" y1="80892" x2="63000" y2="80892"/>
                          <a14:backgroundMark x1="74600" y1="81210" x2="74600" y2="81210"/>
                          <a14:backgroundMark x1="87800" y1="80573" x2="87800" y2="80573"/>
                        </a14:backgroundRemoval>
                      </a14:imgEffect>
                    </a14:imgLayer>
                  </a14:imgProps>
                </a:ext>
                <a:ext uri="{28A0092B-C50C-407E-A947-70E740481C1C}">
                  <a14:useLocalDpi xmlns:a14="http://schemas.microsoft.com/office/drawing/2010/main" val="0"/>
                </a:ext>
              </a:extLst>
            </a:blip>
            <a:stretch>
              <a:fillRect/>
            </a:stretch>
          </p:blipFill>
          <p:spPr>
            <a:xfrm>
              <a:off x="119444" y="6261373"/>
              <a:ext cx="950043" cy="596627"/>
            </a:xfrm>
            <a:prstGeom prst="rect">
              <a:avLst/>
            </a:prstGeom>
          </p:spPr>
        </p:pic>
        <p:sp>
          <p:nvSpPr>
            <p:cNvPr id="12" name="TextBox 11"/>
            <p:cNvSpPr txBox="1"/>
            <p:nvPr/>
          </p:nvSpPr>
          <p:spPr>
            <a:xfrm>
              <a:off x="432602" y="6214611"/>
              <a:ext cx="1156086" cy="461665"/>
            </a:xfrm>
            <a:prstGeom prst="rect">
              <a:avLst/>
            </a:prstGeom>
            <a:noFill/>
          </p:spPr>
          <p:txBody>
            <a:bodyPr wrap="none" rtlCol="0">
              <a:spAutoFit/>
            </a:bodyPr>
            <a:lstStyle/>
            <a:p>
              <a:r>
                <a:rPr lang="en-US" sz="800" dirty="0"/>
                <a:t>Copyright 2019</a:t>
              </a:r>
            </a:p>
            <a:p>
              <a:r>
                <a:rPr lang="en-US" sz="800" dirty="0"/>
                <a:t>Water Science Institute</a:t>
              </a:r>
            </a:p>
            <a:p>
              <a:r>
                <a:rPr lang="en-US" sz="800" dirty="0"/>
                <a:t>All rights reserved</a:t>
              </a:r>
            </a:p>
          </p:txBody>
        </p:sp>
      </p:grpSp>
      <p:sp>
        <p:nvSpPr>
          <p:cNvPr id="13" name="Content Placeholder 2"/>
          <p:cNvSpPr txBox="1">
            <a:spLocks/>
          </p:cNvSpPr>
          <p:nvPr/>
        </p:nvSpPr>
        <p:spPr>
          <a:xfrm>
            <a:off x="838199" y="1825625"/>
            <a:ext cx="302012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65000"/>
                  </a:schemeClr>
                </a:solidFill>
                <a:latin typeface="Times New Roman" panose="02020603050405020304" pitchFamily="18" charset="0"/>
                <a:cs typeface="Times New Roman" panose="02020603050405020304" pitchFamily="18" charset="0"/>
              </a:rPr>
              <a:t>Municipalities</a:t>
            </a:r>
          </a:p>
          <a:p>
            <a:r>
              <a:rPr lang="en-US" dirty="0">
                <a:solidFill>
                  <a:schemeClr val="bg1">
                    <a:lumMod val="65000"/>
                  </a:schemeClr>
                </a:solidFill>
                <a:latin typeface="Times New Roman" panose="02020603050405020304" pitchFamily="18" charset="0"/>
                <a:cs typeface="Times New Roman" panose="02020603050405020304" pitchFamily="18" charset="0"/>
              </a:rPr>
              <a:t>HUC 10</a:t>
            </a:r>
          </a:p>
          <a:p>
            <a:r>
              <a:rPr lang="en-US" b="1" dirty="0">
                <a:latin typeface="Times New Roman" panose="02020603050405020304" pitchFamily="18" charset="0"/>
                <a:cs typeface="Times New Roman" panose="02020603050405020304" pitchFamily="18" charset="0"/>
              </a:rPr>
              <a:t>HUC 12</a:t>
            </a:r>
          </a:p>
          <a:p>
            <a:pPr marL="0" indent="0">
              <a:buNone/>
            </a:pPr>
            <a:endParaRPr lang="en-US"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4505384" y="6319957"/>
            <a:ext cx="4770887"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York County (left) and Lancaster County (right).</a:t>
            </a:r>
          </a:p>
        </p:txBody>
      </p:sp>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31768" t="33334" r="29899" b="40294"/>
          <a:stretch/>
        </p:blipFill>
        <p:spPr>
          <a:xfrm>
            <a:off x="950043" y="4478303"/>
            <a:ext cx="3402105" cy="1808629"/>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94089" y="627047"/>
            <a:ext cx="3262866" cy="436146"/>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01478" y="60325"/>
            <a:ext cx="1130010" cy="1130010"/>
          </a:xfrm>
          <a:prstGeom prst="rect">
            <a:avLst/>
          </a:prstGeom>
        </p:spPr>
      </p:pic>
    </p:spTree>
    <p:extLst>
      <p:ext uri="{BB962C8B-B14F-4D97-AF65-F5344CB8AC3E}">
        <p14:creationId xmlns:p14="http://schemas.microsoft.com/office/powerpoint/2010/main" val="1324177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974" r="3115" b="1176"/>
          <a:stretch/>
        </p:blipFill>
        <p:spPr>
          <a:xfrm>
            <a:off x="4679576" y="0"/>
            <a:ext cx="7512424" cy="6875778"/>
          </a:xfrm>
          <a:prstGeom prst="rect">
            <a:avLst/>
          </a:prstGeom>
        </p:spPr>
      </p:pic>
      <p:sp>
        <p:nvSpPr>
          <p:cNvPr id="7" name="Title 1"/>
          <p:cNvSpPr>
            <a:spLocks noGrp="1"/>
          </p:cNvSpPr>
          <p:nvPr>
            <p:ph type="title"/>
          </p:nvPr>
        </p:nvSpPr>
        <p:spPr>
          <a:xfrm>
            <a:off x="838199" y="400412"/>
            <a:ext cx="4683711" cy="1325563"/>
          </a:xfrm>
        </p:spPr>
        <p:txBody>
          <a:bodyPr>
            <a:normAutofit/>
          </a:bodyPr>
          <a:lstStyle/>
          <a:p>
            <a:r>
              <a:rPr lang="en-US" b="1" dirty="0">
                <a:solidFill>
                  <a:srgbClr val="69A7BC"/>
                </a:solidFill>
                <a:latin typeface="Times New Roman" panose="02020603050405020304" pitchFamily="18" charset="0"/>
                <a:cs typeface="Times New Roman" panose="02020603050405020304" pitchFamily="18" charset="0"/>
              </a:rPr>
              <a:t>Hot Spot Mapping</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r="87503"/>
          <a:stretch/>
        </p:blipFill>
        <p:spPr>
          <a:xfrm>
            <a:off x="465388" y="585945"/>
            <a:ext cx="372812" cy="883921"/>
          </a:xfrm>
          <a:prstGeom prst="rect">
            <a:avLst/>
          </a:prstGeom>
        </p:spPr>
      </p:pic>
      <p:grpSp>
        <p:nvGrpSpPr>
          <p:cNvPr id="10" name="Group 9"/>
          <p:cNvGrpSpPr/>
          <p:nvPr/>
        </p:nvGrpSpPr>
        <p:grpSpPr>
          <a:xfrm>
            <a:off x="0" y="6396902"/>
            <a:ext cx="1469244" cy="643389"/>
            <a:chOff x="119444" y="6214611"/>
            <a:chExt cx="1469244" cy="643389"/>
          </a:xfrm>
        </p:grpSpPr>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ackgroundRemoval t="1389" b="60417" l="437" r="40175">
                          <a14:foregroundMark x1="25800" y1="21019" x2="25800" y2="21019"/>
                          <a14:foregroundMark x1="5800" y1="40446" x2="5800" y2="40446"/>
                          <a14:foregroundMark x1="45400" y1="55096" x2="45400" y2="55096"/>
                          <a14:foregroundMark x1="50400" y1="54777" x2="50400" y2="54777"/>
                          <a14:foregroundMark x1="56400" y1="55414" x2="56400" y2="55414"/>
                          <a14:foregroundMark x1="62400" y1="54459" x2="62400" y2="54459"/>
                          <a14:foregroundMark x1="67600" y1="57006" x2="67600" y2="57006"/>
                          <a14:foregroundMark x1="70600" y1="55096" x2="70600" y2="55096"/>
                          <a14:foregroundMark x1="70800" y1="49045" x2="70800" y2="49045"/>
                          <a14:foregroundMark x1="73400" y1="53503" x2="73400" y2="53503"/>
                          <a14:foregroundMark x1="78800" y1="53503" x2="78800" y2="53503"/>
                          <a14:foregroundMark x1="84400" y1="52866" x2="84400" y2="52866"/>
                          <a14:foregroundMark x1="20000" y1="81847" x2="20000" y2="81847"/>
                          <a14:foregroundMark x1="22600" y1="80573" x2="22600" y2="80573"/>
                          <a14:foregroundMark x1="24800" y1="80573" x2="24800" y2="80573"/>
                          <a14:foregroundMark x1="30000" y1="81210" x2="30000" y2="81210"/>
                          <a14:foregroundMark x1="33000" y1="81210" x2="33000" y2="81210"/>
                          <a14:foregroundMark x1="33400" y1="75796" x2="33400" y2="75796"/>
                          <a14:foregroundMark x1="35600" y1="81210" x2="35600" y2="81210"/>
                          <a14:foregroundMark x1="41400" y1="80255" x2="41400" y2="80255"/>
                          <a14:foregroundMark x1="47200" y1="78662" x2="47200" y2="78662"/>
                          <a14:foregroundMark x1="49600" y1="80573" x2="49600" y2="80573"/>
                          <a14:foregroundMark x1="58000" y1="81210" x2="58000" y2="81210"/>
                          <a14:foregroundMark x1="61200" y1="82484" x2="61200" y2="82484"/>
                          <a14:foregroundMark x1="67200" y1="80892" x2="67200" y2="80892"/>
                          <a14:foregroundMark x1="72000" y1="81847" x2="72000" y2="81847"/>
                          <a14:foregroundMark x1="77800" y1="81529" x2="77800" y2="81529"/>
                          <a14:foregroundMark x1="85800" y1="82803" x2="85800" y2="82803"/>
                          <a14:foregroundMark x1="91800" y1="80892" x2="91800" y2="80892"/>
                          <a14:foregroundMark x1="95400" y1="81529" x2="95400" y2="81529"/>
                          <a14:backgroundMark x1="18400" y1="84713" x2="18400" y2="84713"/>
                          <a14:backgroundMark x1="63000" y1="80892" x2="63000" y2="80892"/>
                          <a14:backgroundMark x1="74600" y1="81210" x2="74600" y2="81210"/>
                          <a14:backgroundMark x1="87800" y1="80573" x2="87800" y2="80573"/>
                        </a14:backgroundRemoval>
                      </a14:imgEffect>
                    </a14:imgLayer>
                  </a14:imgProps>
                </a:ext>
                <a:ext uri="{28A0092B-C50C-407E-A947-70E740481C1C}">
                  <a14:useLocalDpi xmlns:a14="http://schemas.microsoft.com/office/drawing/2010/main" val="0"/>
                </a:ext>
              </a:extLst>
            </a:blip>
            <a:stretch>
              <a:fillRect/>
            </a:stretch>
          </p:blipFill>
          <p:spPr>
            <a:xfrm>
              <a:off x="119444" y="6261373"/>
              <a:ext cx="950043" cy="596627"/>
            </a:xfrm>
            <a:prstGeom prst="rect">
              <a:avLst/>
            </a:prstGeom>
          </p:spPr>
        </p:pic>
        <p:sp>
          <p:nvSpPr>
            <p:cNvPr id="12" name="TextBox 11"/>
            <p:cNvSpPr txBox="1"/>
            <p:nvPr/>
          </p:nvSpPr>
          <p:spPr>
            <a:xfrm>
              <a:off x="432602" y="6214611"/>
              <a:ext cx="1156086" cy="461665"/>
            </a:xfrm>
            <a:prstGeom prst="rect">
              <a:avLst/>
            </a:prstGeom>
            <a:noFill/>
          </p:spPr>
          <p:txBody>
            <a:bodyPr wrap="none" rtlCol="0">
              <a:spAutoFit/>
            </a:bodyPr>
            <a:lstStyle/>
            <a:p>
              <a:r>
                <a:rPr lang="en-US" sz="800" dirty="0"/>
                <a:t>Copyright 2019</a:t>
              </a:r>
            </a:p>
            <a:p>
              <a:r>
                <a:rPr lang="en-US" sz="800" dirty="0"/>
                <a:t>Water Science Institute</a:t>
              </a:r>
            </a:p>
            <a:p>
              <a:r>
                <a:rPr lang="en-US" sz="800" dirty="0"/>
                <a:t>All rights reserved</a:t>
              </a:r>
            </a:p>
          </p:txBody>
        </p:sp>
      </p:grpSp>
      <p:sp>
        <p:nvSpPr>
          <p:cNvPr id="13" name="Content Placeholder 2"/>
          <p:cNvSpPr txBox="1">
            <a:spLocks/>
          </p:cNvSpPr>
          <p:nvPr/>
        </p:nvSpPr>
        <p:spPr>
          <a:xfrm>
            <a:off x="838199" y="1825625"/>
            <a:ext cx="302012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65000"/>
                  </a:schemeClr>
                </a:solidFill>
                <a:latin typeface="Times New Roman" panose="02020603050405020304" pitchFamily="18" charset="0"/>
                <a:cs typeface="Times New Roman" panose="02020603050405020304" pitchFamily="18" charset="0"/>
              </a:rPr>
              <a:t>Municipalities</a:t>
            </a:r>
          </a:p>
          <a:p>
            <a:r>
              <a:rPr lang="en-US" dirty="0">
                <a:solidFill>
                  <a:schemeClr val="bg1">
                    <a:lumMod val="65000"/>
                  </a:schemeClr>
                </a:solidFill>
                <a:latin typeface="Times New Roman" panose="02020603050405020304" pitchFamily="18" charset="0"/>
                <a:cs typeface="Times New Roman" panose="02020603050405020304" pitchFamily="18" charset="0"/>
              </a:rPr>
              <a:t>HUC 10</a:t>
            </a:r>
          </a:p>
          <a:p>
            <a:r>
              <a:rPr lang="en-US" dirty="0">
                <a:solidFill>
                  <a:schemeClr val="bg1">
                    <a:lumMod val="65000"/>
                  </a:schemeClr>
                </a:solidFill>
                <a:latin typeface="Times New Roman" panose="02020603050405020304" pitchFamily="18" charset="0"/>
                <a:cs typeface="Times New Roman" panose="02020603050405020304" pitchFamily="18" charset="0"/>
              </a:rPr>
              <a:t>HUC 12</a:t>
            </a:r>
          </a:p>
          <a:p>
            <a:r>
              <a:rPr lang="en-US" b="1" dirty="0">
                <a:latin typeface="Times New Roman" panose="02020603050405020304" pitchFamily="18" charset="0"/>
                <a:cs typeface="Times New Roman" panose="02020603050405020304" pitchFamily="18" charset="0"/>
              </a:rPr>
              <a:t>Parcels</a:t>
            </a:r>
          </a:p>
        </p:txBody>
      </p:sp>
      <p:sp>
        <p:nvSpPr>
          <p:cNvPr id="17" name="TextBox 16"/>
          <p:cNvSpPr txBox="1"/>
          <p:nvPr/>
        </p:nvSpPr>
        <p:spPr>
          <a:xfrm>
            <a:off x="10513937" y="6414113"/>
            <a:ext cx="1843909" cy="461665"/>
          </a:xfrm>
          <a:prstGeom prst="rect">
            <a:avLst/>
          </a:prstGeom>
          <a:noFill/>
        </p:spPr>
        <p:txBody>
          <a:bodyPr wrap="square" rtlCol="0">
            <a:spAutoFit/>
          </a:bodyPr>
          <a:lstStyle/>
          <a:p>
            <a:r>
              <a:rPr lang="en-US" sz="1200" dirty="0" err="1">
                <a:latin typeface="Times New Roman" panose="02020603050405020304" pitchFamily="18" charset="0"/>
                <a:cs typeface="Times New Roman" panose="02020603050405020304" pitchFamily="18" charset="0"/>
              </a:rPr>
              <a:t>Slopeshade</a:t>
            </a:r>
            <a:r>
              <a:rPr lang="en-US" sz="1200" dirty="0">
                <a:latin typeface="Times New Roman" panose="02020603050405020304" pitchFamily="18" charset="0"/>
                <a:cs typeface="Times New Roman" panose="02020603050405020304" pitchFamily="18" charset="0"/>
              </a:rPr>
              <a:t> from 2014 USGS Post Sandy Lidar.</a:t>
            </a:r>
          </a:p>
        </p:txBody>
      </p:sp>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37071" t="31372" r="44444" b="35686"/>
          <a:stretch/>
        </p:blipFill>
        <p:spPr>
          <a:xfrm>
            <a:off x="4679576" y="3437889"/>
            <a:ext cx="1640542" cy="2259107"/>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0620" y="6271384"/>
            <a:ext cx="3262866" cy="436146"/>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53231" y="5150957"/>
            <a:ext cx="406222" cy="605350"/>
          </a:xfrm>
          <a:prstGeom prst="rect">
            <a:avLst/>
          </a:prstGeom>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01478" y="60325"/>
            <a:ext cx="1130010" cy="1130010"/>
          </a:xfrm>
          <a:prstGeom prst="rect">
            <a:avLst/>
          </a:prstGeom>
        </p:spPr>
      </p:pic>
    </p:spTree>
    <p:extLst>
      <p:ext uri="{BB962C8B-B14F-4D97-AF65-F5344CB8AC3E}">
        <p14:creationId xmlns:p14="http://schemas.microsoft.com/office/powerpoint/2010/main" val="2348250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7584" y="0"/>
            <a:ext cx="7625645" cy="6858000"/>
          </a:xfrm>
          <a:prstGeom prst="rect">
            <a:avLst/>
          </a:prstGeom>
        </p:spPr>
      </p:pic>
      <p:sp>
        <p:nvSpPr>
          <p:cNvPr id="7" name="Title 1"/>
          <p:cNvSpPr>
            <a:spLocks noGrp="1"/>
          </p:cNvSpPr>
          <p:nvPr>
            <p:ph type="title"/>
          </p:nvPr>
        </p:nvSpPr>
        <p:spPr>
          <a:xfrm>
            <a:off x="838199" y="400412"/>
            <a:ext cx="4683711" cy="1325563"/>
          </a:xfrm>
        </p:spPr>
        <p:txBody>
          <a:bodyPr>
            <a:normAutofit/>
          </a:bodyPr>
          <a:lstStyle/>
          <a:p>
            <a:r>
              <a:rPr lang="en-US" b="1" dirty="0">
                <a:solidFill>
                  <a:srgbClr val="69A7BC"/>
                </a:solidFill>
                <a:latin typeface="Times New Roman" panose="02020603050405020304" pitchFamily="18" charset="0"/>
                <a:cs typeface="Times New Roman" panose="02020603050405020304" pitchFamily="18" charset="0"/>
              </a:rPr>
              <a:t>Hot Spot Mapping</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r="87503"/>
          <a:stretch/>
        </p:blipFill>
        <p:spPr>
          <a:xfrm>
            <a:off x="465388" y="585945"/>
            <a:ext cx="372812" cy="883921"/>
          </a:xfrm>
          <a:prstGeom prst="rect">
            <a:avLst/>
          </a:prstGeom>
        </p:spPr>
      </p:pic>
      <p:grpSp>
        <p:nvGrpSpPr>
          <p:cNvPr id="10" name="Group 9"/>
          <p:cNvGrpSpPr/>
          <p:nvPr/>
        </p:nvGrpSpPr>
        <p:grpSpPr>
          <a:xfrm>
            <a:off x="0" y="6396902"/>
            <a:ext cx="1469244" cy="643389"/>
            <a:chOff x="119444" y="6214611"/>
            <a:chExt cx="1469244" cy="643389"/>
          </a:xfrm>
        </p:grpSpPr>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ackgroundRemoval t="1389" b="60417" l="437" r="40175">
                          <a14:foregroundMark x1="25800" y1="21019" x2="25800" y2="21019"/>
                          <a14:foregroundMark x1="5800" y1="40446" x2="5800" y2="40446"/>
                          <a14:foregroundMark x1="45400" y1="55096" x2="45400" y2="55096"/>
                          <a14:foregroundMark x1="50400" y1="54777" x2="50400" y2="54777"/>
                          <a14:foregroundMark x1="56400" y1="55414" x2="56400" y2="55414"/>
                          <a14:foregroundMark x1="62400" y1="54459" x2="62400" y2="54459"/>
                          <a14:foregroundMark x1="67600" y1="57006" x2="67600" y2="57006"/>
                          <a14:foregroundMark x1="70600" y1="55096" x2="70600" y2="55096"/>
                          <a14:foregroundMark x1="70800" y1="49045" x2="70800" y2="49045"/>
                          <a14:foregroundMark x1="73400" y1="53503" x2="73400" y2="53503"/>
                          <a14:foregroundMark x1="78800" y1="53503" x2="78800" y2="53503"/>
                          <a14:foregroundMark x1="84400" y1="52866" x2="84400" y2="52866"/>
                          <a14:foregroundMark x1="20000" y1="81847" x2="20000" y2="81847"/>
                          <a14:foregroundMark x1="22600" y1="80573" x2="22600" y2="80573"/>
                          <a14:foregroundMark x1="24800" y1="80573" x2="24800" y2="80573"/>
                          <a14:foregroundMark x1="30000" y1="81210" x2="30000" y2="81210"/>
                          <a14:foregroundMark x1="33000" y1="81210" x2="33000" y2="81210"/>
                          <a14:foregroundMark x1="33400" y1="75796" x2="33400" y2="75796"/>
                          <a14:foregroundMark x1="35600" y1="81210" x2="35600" y2="81210"/>
                          <a14:foregroundMark x1="41400" y1="80255" x2="41400" y2="80255"/>
                          <a14:foregroundMark x1="47200" y1="78662" x2="47200" y2="78662"/>
                          <a14:foregroundMark x1="49600" y1="80573" x2="49600" y2="80573"/>
                          <a14:foregroundMark x1="58000" y1="81210" x2="58000" y2="81210"/>
                          <a14:foregroundMark x1="61200" y1="82484" x2="61200" y2="82484"/>
                          <a14:foregroundMark x1="67200" y1="80892" x2="67200" y2="80892"/>
                          <a14:foregroundMark x1="72000" y1="81847" x2="72000" y2="81847"/>
                          <a14:foregroundMark x1="77800" y1="81529" x2="77800" y2="81529"/>
                          <a14:foregroundMark x1="85800" y1="82803" x2="85800" y2="82803"/>
                          <a14:foregroundMark x1="91800" y1="80892" x2="91800" y2="80892"/>
                          <a14:foregroundMark x1="95400" y1="81529" x2="95400" y2="81529"/>
                          <a14:backgroundMark x1="18400" y1="84713" x2="18400" y2="84713"/>
                          <a14:backgroundMark x1="63000" y1="80892" x2="63000" y2="80892"/>
                          <a14:backgroundMark x1="74600" y1="81210" x2="74600" y2="81210"/>
                          <a14:backgroundMark x1="87800" y1="80573" x2="87800" y2="80573"/>
                        </a14:backgroundRemoval>
                      </a14:imgEffect>
                    </a14:imgLayer>
                  </a14:imgProps>
                </a:ext>
                <a:ext uri="{28A0092B-C50C-407E-A947-70E740481C1C}">
                  <a14:useLocalDpi xmlns:a14="http://schemas.microsoft.com/office/drawing/2010/main" val="0"/>
                </a:ext>
              </a:extLst>
            </a:blip>
            <a:stretch>
              <a:fillRect/>
            </a:stretch>
          </p:blipFill>
          <p:spPr>
            <a:xfrm>
              <a:off x="119444" y="6261373"/>
              <a:ext cx="950043" cy="596627"/>
            </a:xfrm>
            <a:prstGeom prst="rect">
              <a:avLst/>
            </a:prstGeom>
          </p:spPr>
        </p:pic>
        <p:sp>
          <p:nvSpPr>
            <p:cNvPr id="12" name="TextBox 11"/>
            <p:cNvSpPr txBox="1"/>
            <p:nvPr/>
          </p:nvSpPr>
          <p:spPr>
            <a:xfrm>
              <a:off x="432602" y="6214611"/>
              <a:ext cx="1156086" cy="461665"/>
            </a:xfrm>
            <a:prstGeom prst="rect">
              <a:avLst/>
            </a:prstGeom>
            <a:noFill/>
          </p:spPr>
          <p:txBody>
            <a:bodyPr wrap="none" rtlCol="0">
              <a:spAutoFit/>
            </a:bodyPr>
            <a:lstStyle/>
            <a:p>
              <a:r>
                <a:rPr lang="en-US" sz="800" dirty="0"/>
                <a:t>Copyright 2019</a:t>
              </a:r>
            </a:p>
            <a:p>
              <a:r>
                <a:rPr lang="en-US" sz="800" dirty="0"/>
                <a:t>Water Science Institute</a:t>
              </a:r>
            </a:p>
            <a:p>
              <a:r>
                <a:rPr lang="en-US" sz="800" dirty="0"/>
                <a:t>All rights reserved</a:t>
              </a:r>
            </a:p>
          </p:txBody>
        </p:sp>
      </p:grpSp>
      <p:sp>
        <p:nvSpPr>
          <p:cNvPr id="13" name="Content Placeholder 2"/>
          <p:cNvSpPr txBox="1">
            <a:spLocks/>
          </p:cNvSpPr>
          <p:nvPr/>
        </p:nvSpPr>
        <p:spPr>
          <a:xfrm>
            <a:off x="838199" y="1825625"/>
            <a:ext cx="315557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65000"/>
                  </a:schemeClr>
                </a:solidFill>
                <a:latin typeface="Times New Roman" panose="02020603050405020304" pitchFamily="18" charset="0"/>
                <a:cs typeface="Times New Roman" panose="02020603050405020304" pitchFamily="18" charset="0"/>
              </a:rPr>
              <a:t>Municipalities</a:t>
            </a:r>
          </a:p>
          <a:p>
            <a:r>
              <a:rPr lang="en-US" dirty="0">
                <a:solidFill>
                  <a:schemeClr val="bg1">
                    <a:lumMod val="65000"/>
                  </a:schemeClr>
                </a:solidFill>
                <a:latin typeface="Times New Roman" panose="02020603050405020304" pitchFamily="18" charset="0"/>
                <a:cs typeface="Times New Roman" panose="02020603050405020304" pitchFamily="18" charset="0"/>
              </a:rPr>
              <a:t>HUC 10</a:t>
            </a:r>
          </a:p>
          <a:p>
            <a:r>
              <a:rPr lang="en-US" dirty="0">
                <a:solidFill>
                  <a:schemeClr val="bg1">
                    <a:lumMod val="65000"/>
                  </a:schemeClr>
                </a:solidFill>
                <a:latin typeface="Times New Roman" panose="02020603050405020304" pitchFamily="18" charset="0"/>
                <a:cs typeface="Times New Roman" panose="02020603050405020304" pitchFamily="18" charset="0"/>
              </a:rPr>
              <a:t>HUC 12</a:t>
            </a:r>
          </a:p>
          <a:p>
            <a:r>
              <a:rPr lang="en-US" dirty="0">
                <a:solidFill>
                  <a:schemeClr val="bg1">
                    <a:lumMod val="65000"/>
                  </a:schemeClr>
                </a:solidFill>
                <a:latin typeface="Times New Roman" panose="02020603050405020304" pitchFamily="18" charset="0"/>
                <a:cs typeface="Times New Roman" panose="02020603050405020304" pitchFamily="18" charset="0"/>
              </a:rPr>
              <a:t>Parcels</a:t>
            </a:r>
          </a:p>
          <a:p>
            <a:r>
              <a:rPr lang="en-US" b="1" dirty="0">
                <a:latin typeface="Times New Roman" panose="02020603050405020304" pitchFamily="18" charset="0"/>
                <a:cs typeface="Times New Roman" panose="02020603050405020304" pitchFamily="18" charset="0"/>
              </a:rPr>
              <a:t>Legacy Sediment Terrace Mapping</a:t>
            </a:r>
          </a:p>
          <a:p>
            <a:endParaRPr lang="en-US"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9471790" y="6212831"/>
            <a:ext cx="1843909" cy="461665"/>
          </a:xfrm>
          <a:prstGeom prst="rect">
            <a:avLst/>
          </a:prstGeom>
          <a:noFill/>
        </p:spPr>
        <p:txBody>
          <a:bodyPr wrap="square" rtlCol="0">
            <a:spAutoFit/>
          </a:bodyPr>
          <a:lstStyle/>
          <a:p>
            <a:r>
              <a:rPr lang="en-US" sz="1200" dirty="0" err="1">
                <a:latin typeface="Times New Roman" panose="02020603050405020304" pitchFamily="18" charset="0"/>
                <a:cs typeface="Times New Roman" panose="02020603050405020304" pitchFamily="18" charset="0"/>
              </a:rPr>
              <a:t>Slopeshade</a:t>
            </a:r>
            <a:r>
              <a:rPr lang="en-US" sz="1200" dirty="0">
                <a:latin typeface="Times New Roman" panose="02020603050405020304" pitchFamily="18" charset="0"/>
                <a:cs typeface="Times New Roman" panose="02020603050405020304" pitchFamily="18" charset="0"/>
              </a:rPr>
              <a:t> from 2014 USGS Post Sandy Lidar.</a:t>
            </a:r>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93744" y="4335836"/>
            <a:ext cx="406222" cy="605350"/>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14275" y="5312554"/>
            <a:ext cx="1845899" cy="370550"/>
          </a:xfrm>
          <a:prstGeom prst="rect">
            <a:avLst/>
          </a:prstGeom>
        </p:spPr>
      </p:pic>
      <p:pic>
        <p:nvPicPr>
          <p:cNvPr id="2" name="Picture 1"/>
          <p:cNvPicPr>
            <a:picLocks noChangeAspect="1"/>
          </p:cNvPicPr>
          <p:nvPr/>
        </p:nvPicPr>
        <p:blipFill rotWithShape="1">
          <a:blip r:embed="rId9" cstate="print">
            <a:extLst>
              <a:ext uri="{28A0092B-C50C-407E-A947-70E740481C1C}">
                <a14:useLocalDpi xmlns:a14="http://schemas.microsoft.com/office/drawing/2010/main" val="0"/>
              </a:ext>
            </a:extLst>
          </a:blip>
          <a:srcRect l="32297" t="25882" r="47778" b="39706"/>
          <a:stretch/>
        </p:blipFill>
        <p:spPr>
          <a:xfrm>
            <a:off x="4508732" y="3758520"/>
            <a:ext cx="1768289" cy="2359959"/>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01478" y="60325"/>
            <a:ext cx="1130010" cy="1130010"/>
          </a:xfrm>
          <a:prstGeom prst="rect">
            <a:avLst/>
          </a:prstGeom>
        </p:spPr>
      </p:pic>
    </p:spTree>
    <p:extLst>
      <p:ext uri="{BB962C8B-B14F-4D97-AF65-F5344CB8AC3E}">
        <p14:creationId xmlns:p14="http://schemas.microsoft.com/office/powerpoint/2010/main" val="3355085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6331"/>
            <a:ext cx="12192000" cy="6181529"/>
          </a:xfrm>
          <a:prstGeom prst="rect">
            <a:avLst/>
          </a:prstGeom>
        </p:spPr>
      </p:pic>
      <p:grpSp>
        <p:nvGrpSpPr>
          <p:cNvPr id="5" name="Group 4"/>
          <p:cNvGrpSpPr/>
          <p:nvPr/>
        </p:nvGrpSpPr>
        <p:grpSpPr>
          <a:xfrm>
            <a:off x="0" y="6396902"/>
            <a:ext cx="1469244" cy="643389"/>
            <a:chOff x="119444" y="6214611"/>
            <a:chExt cx="1469244" cy="643389"/>
          </a:xfrm>
        </p:grpSpPr>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1389" b="60417" l="437" r="40175">
                          <a14:foregroundMark x1="25800" y1="21019" x2="25800" y2="21019"/>
                          <a14:foregroundMark x1="5800" y1="40446" x2="5800" y2="40446"/>
                          <a14:foregroundMark x1="45400" y1="55096" x2="45400" y2="55096"/>
                          <a14:foregroundMark x1="50400" y1="54777" x2="50400" y2="54777"/>
                          <a14:foregroundMark x1="56400" y1="55414" x2="56400" y2="55414"/>
                          <a14:foregroundMark x1="62400" y1="54459" x2="62400" y2="54459"/>
                          <a14:foregroundMark x1="67600" y1="57006" x2="67600" y2="57006"/>
                          <a14:foregroundMark x1="70600" y1="55096" x2="70600" y2="55096"/>
                          <a14:foregroundMark x1="70800" y1="49045" x2="70800" y2="49045"/>
                          <a14:foregroundMark x1="73400" y1="53503" x2="73400" y2="53503"/>
                          <a14:foregroundMark x1="78800" y1="53503" x2="78800" y2="53503"/>
                          <a14:foregroundMark x1="84400" y1="52866" x2="84400" y2="52866"/>
                          <a14:foregroundMark x1="20000" y1="81847" x2="20000" y2="81847"/>
                          <a14:foregroundMark x1="22600" y1="80573" x2="22600" y2="80573"/>
                          <a14:foregroundMark x1="24800" y1="80573" x2="24800" y2="80573"/>
                          <a14:foregroundMark x1="30000" y1="81210" x2="30000" y2="81210"/>
                          <a14:foregroundMark x1="33000" y1="81210" x2="33000" y2="81210"/>
                          <a14:foregroundMark x1="33400" y1="75796" x2="33400" y2="75796"/>
                          <a14:foregroundMark x1="35600" y1="81210" x2="35600" y2="81210"/>
                          <a14:foregroundMark x1="41400" y1="80255" x2="41400" y2="80255"/>
                          <a14:foregroundMark x1="47200" y1="78662" x2="47200" y2="78662"/>
                          <a14:foregroundMark x1="49600" y1="80573" x2="49600" y2="80573"/>
                          <a14:foregroundMark x1="58000" y1="81210" x2="58000" y2="81210"/>
                          <a14:foregroundMark x1="61200" y1="82484" x2="61200" y2="82484"/>
                          <a14:foregroundMark x1="67200" y1="80892" x2="67200" y2="80892"/>
                          <a14:foregroundMark x1="72000" y1="81847" x2="72000" y2="81847"/>
                          <a14:foregroundMark x1="77800" y1="81529" x2="77800" y2="81529"/>
                          <a14:foregroundMark x1="85800" y1="82803" x2="85800" y2="82803"/>
                          <a14:foregroundMark x1="91800" y1="80892" x2="91800" y2="80892"/>
                          <a14:foregroundMark x1="95400" y1="81529" x2="95400" y2="81529"/>
                          <a14:backgroundMark x1="18400" y1="84713" x2="18400" y2="84713"/>
                          <a14:backgroundMark x1="63000" y1="80892" x2="63000" y2="80892"/>
                          <a14:backgroundMark x1="74600" y1="81210" x2="74600" y2="81210"/>
                          <a14:backgroundMark x1="87800" y1="80573" x2="87800" y2="80573"/>
                        </a14:backgroundRemoval>
                      </a14:imgEffect>
                    </a14:imgLayer>
                  </a14:imgProps>
                </a:ext>
                <a:ext uri="{28A0092B-C50C-407E-A947-70E740481C1C}">
                  <a14:useLocalDpi xmlns:a14="http://schemas.microsoft.com/office/drawing/2010/main" val="0"/>
                </a:ext>
              </a:extLst>
            </a:blip>
            <a:stretch>
              <a:fillRect/>
            </a:stretch>
          </p:blipFill>
          <p:spPr>
            <a:xfrm>
              <a:off x="119444" y="6261373"/>
              <a:ext cx="950043" cy="596627"/>
            </a:xfrm>
            <a:prstGeom prst="rect">
              <a:avLst/>
            </a:prstGeom>
          </p:spPr>
        </p:pic>
        <p:sp>
          <p:nvSpPr>
            <p:cNvPr id="7" name="TextBox 6"/>
            <p:cNvSpPr txBox="1"/>
            <p:nvPr/>
          </p:nvSpPr>
          <p:spPr>
            <a:xfrm>
              <a:off x="432602" y="6214611"/>
              <a:ext cx="1156086" cy="461665"/>
            </a:xfrm>
            <a:prstGeom prst="rect">
              <a:avLst/>
            </a:prstGeom>
            <a:noFill/>
          </p:spPr>
          <p:txBody>
            <a:bodyPr wrap="none" rtlCol="0">
              <a:spAutoFit/>
            </a:bodyPr>
            <a:lstStyle/>
            <a:p>
              <a:r>
                <a:rPr lang="en-US" sz="800" dirty="0"/>
                <a:t>Copyright 2019</a:t>
              </a:r>
            </a:p>
            <a:p>
              <a:r>
                <a:rPr lang="en-US" sz="800" dirty="0"/>
                <a:t>Water Science Institute</a:t>
              </a:r>
            </a:p>
            <a:p>
              <a:r>
                <a:rPr lang="en-US" sz="800" dirty="0"/>
                <a:t>All rights reserved</a:t>
              </a:r>
            </a:p>
          </p:txBody>
        </p:sp>
      </p:grpSp>
    </p:spTree>
    <p:extLst>
      <p:ext uri="{BB962C8B-B14F-4D97-AF65-F5344CB8AC3E}">
        <p14:creationId xmlns:p14="http://schemas.microsoft.com/office/powerpoint/2010/main" val="4078973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2892" r="643"/>
          <a:stretch/>
        </p:blipFill>
        <p:spPr>
          <a:xfrm>
            <a:off x="4668455" y="0"/>
            <a:ext cx="7523545" cy="6858000"/>
          </a:xfrm>
          <a:prstGeom prst="rect">
            <a:avLst/>
          </a:prstGeom>
        </p:spPr>
      </p:pic>
      <p:sp>
        <p:nvSpPr>
          <p:cNvPr id="7" name="Title 1"/>
          <p:cNvSpPr>
            <a:spLocks noGrp="1"/>
          </p:cNvSpPr>
          <p:nvPr>
            <p:ph type="title"/>
          </p:nvPr>
        </p:nvSpPr>
        <p:spPr>
          <a:xfrm>
            <a:off x="838199" y="400412"/>
            <a:ext cx="4683711" cy="1325563"/>
          </a:xfrm>
        </p:spPr>
        <p:txBody>
          <a:bodyPr>
            <a:normAutofit/>
          </a:bodyPr>
          <a:lstStyle/>
          <a:p>
            <a:r>
              <a:rPr lang="en-US" b="1" dirty="0">
                <a:solidFill>
                  <a:srgbClr val="69A7BC"/>
                </a:solidFill>
                <a:latin typeface="Times New Roman" panose="02020603050405020304" pitchFamily="18" charset="0"/>
                <a:cs typeface="Times New Roman" panose="02020603050405020304" pitchFamily="18" charset="0"/>
              </a:rPr>
              <a:t>Hot Spot Mapping</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87503"/>
          <a:stretch/>
        </p:blipFill>
        <p:spPr>
          <a:xfrm>
            <a:off x="465388" y="585945"/>
            <a:ext cx="372812" cy="883921"/>
          </a:xfrm>
          <a:prstGeom prst="rect">
            <a:avLst/>
          </a:prstGeom>
        </p:spPr>
      </p:pic>
      <p:sp>
        <p:nvSpPr>
          <p:cNvPr id="9" name="Content Placeholder 2"/>
          <p:cNvSpPr>
            <a:spLocks noGrp="1"/>
          </p:cNvSpPr>
          <p:nvPr>
            <p:ph idx="1"/>
          </p:nvPr>
        </p:nvSpPr>
        <p:spPr>
          <a:xfrm>
            <a:off x="838199" y="1825625"/>
            <a:ext cx="3020123" cy="4351338"/>
          </a:xfrm>
        </p:spPr>
        <p:txBody>
          <a:bodyPr/>
          <a:lstStyle/>
          <a:p>
            <a:r>
              <a:rPr lang="en-US" dirty="0">
                <a:solidFill>
                  <a:schemeClr val="bg1">
                    <a:lumMod val="65000"/>
                  </a:schemeClr>
                </a:solidFill>
                <a:latin typeface="Times New Roman" panose="02020603050405020304" pitchFamily="18" charset="0"/>
                <a:cs typeface="Times New Roman" panose="02020603050405020304" pitchFamily="18" charset="0"/>
              </a:rPr>
              <a:t>Municipalities</a:t>
            </a:r>
          </a:p>
          <a:p>
            <a:r>
              <a:rPr lang="en-US" dirty="0">
                <a:solidFill>
                  <a:schemeClr val="bg1">
                    <a:lumMod val="65000"/>
                  </a:schemeClr>
                </a:solidFill>
                <a:latin typeface="Times New Roman" panose="02020603050405020304" pitchFamily="18" charset="0"/>
                <a:cs typeface="Times New Roman" panose="02020603050405020304" pitchFamily="18" charset="0"/>
              </a:rPr>
              <a:t>HUC 10</a:t>
            </a:r>
          </a:p>
          <a:p>
            <a:r>
              <a:rPr lang="en-US" dirty="0">
                <a:solidFill>
                  <a:schemeClr val="bg1">
                    <a:lumMod val="65000"/>
                  </a:schemeClr>
                </a:solidFill>
                <a:latin typeface="Times New Roman" panose="02020603050405020304" pitchFamily="18" charset="0"/>
                <a:cs typeface="Times New Roman" panose="02020603050405020304" pitchFamily="18" charset="0"/>
              </a:rPr>
              <a:t>HUC 12</a:t>
            </a:r>
          </a:p>
          <a:p>
            <a:r>
              <a:rPr lang="en-US" dirty="0">
                <a:solidFill>
                  <a:schemeClr val="bg1">
                    <a:lumMod val="65000"/>
                  </a:schemeClr>
                </a:solidFill>
                <a:latin typeface="Times New Roman" panose="02020603050405020304" pitchFamily="18" charset="0"/>
                <a:cs typeface="Times New Roman" panose="02020603050405020304" pitchFamily="18" charset="0"/>
              </a:rPr>
              <a:t>Parcels</a:t>
            </a:r>
          </a:p>
          <a:p>
            <a:r>
              <a:rPr lang="en-US" dirty="0">
                <a:solidFill>
                  <a:schemeClr val="bg1">
                    <a:lumMod val="65000"/>
                  </a:schemeClr>
                </a:solidFill>
                <a:latin typeface="Times New Roman" panose="02020603050405020304" pitchFamily="18" charset="0"/>
                <a:cs typeface="Times New Roman" panose="02020603050405020304" pitchFamily="18" charset="0"/>
              </a:rPr>
              <a:t>Legacy Sediment Terrace Mapping</a:t>
            </a:r>
          </a:p>
          <a:p>
            <a:r>
              <a:rPr lang="en-US" b="1" dirty="0">
                <a:latin typeface="Times New Roman" panose="02020603050405020304" pitchFamily="18" charset="0"/>
                <a:cs typeface="Times New Roman" panose="02020603050405020304" pitchFamily="18" charset="0"/>
              </a:rPr>
              <a:t>Canopy</a:t>
            </a:r>
          </a:p>
          <a:p>
            <a:endParaRPr lang="en-US" dirty="0">
              <a:latin typeface="Times New Roman" panose="02020603050405020304" pitchFamily="18" charset="0"/>
              <a:cs typeface="Times New Roman" panose="02020603050405020304" pitchFamily="18" charset="0"/>
            </a:endParaRPr>
          </a:p>
        </p:txBody>
      </p:sp>
      <p:grpSp>
        <p:nvGrpSpPr>
          <p:cNvPr id="10" name="Group 9"/>
          <p:cNvGrpSpPr/>
          <p:nvPr/>
        </p:nvGrpSpPr>
        <p:grpSpPr>
          <a:xfrm>
            <a:off x="0" y="6396902"/>
            <a:ext cx="1469244" cy="643389"/>
            <a:chOff x="119444" y="6214611"/>
            <a:chExt cx="1469244" cy="643389"/>
          </a:xfrm>
        </p:grpSpPr>
        <p:pic>
          <p:nvPicPr>
            <p:cNvPr id="11" name="Picture 10"/>
            <p:cNvPicPr>
              <a:picLocks noChangeAspect="1"/>
            </p:cNvPicPr>
            <p:nvPr/>
          </p:nvPicPr>
          <p:blipFill>
            <a:blip r:embed="rId4" cstate="print">
              <a:extLst>
                <a:ext uri="{BEBA8EAE-BF5A-486C-A8C5-ECC9F3942E4B}">
                  <a14:imgProps xmlns:a14="http://schemas.microsoft.com/office/drawing/2010/main">
                    <a14:imgLayer r:embed="rId5">
                      <a14:imgEffect>
                        <a14:backgroundRemoval t="1389" b="60417" l="437" r="40175">
                          <a14:foregroundMark x1="25800" y1="21019" x2="25800" y2="21019"/>
                          <a14:foregroundMark x1="5800" y1="40446" x2="5800" y2="40446"/>
                          <a14:foregroundMark x1="45400" y1="55096" x2="45400" y2="55096"/>
                          <a14:foregroundMark x1="50400" y1="54777" x2="50400" y2="54777"/>
                          <a14:foregroundMark x1="56400" y1="55414" x2="56400" y2="55414"/>
                          <a14:foregroundMark x1="62400" y1="54459" x2="62400" y2="54459"/>
                          <a14:foregroundMark x1="67600" y1="57006" x2="67600" y2="57006"/>
                          <a14:foregroundMark x1="70600" y1="55096" x2="70600" y2="55096"/>
                          <a14:foregroundMark x1="70800" y1="49045" x2="70800" y2="49045"/>
                          <a14:foregroundMark x1="73400" y1="53503" x2="73400" y2="53503"/>
                          <a14:foregroundMark x1="78800" y1="53503" x2="78800" y2="53503"/>
                          <a14:foregroundMark x1="84400" y1="52866" x2="84400" y2="52866"/>
                          <a14:foregroundMark x1="20000" y1="81847" x2="20000" y2="81847"/>
                          <a14:foregroundMark x1="22600" y1="80573" x2="22600" y2="80573"/>
                          <a14:foregroundMark x1="24800" y1="80573" x2="24800" y2="80573"/>
                          <a14:foregroundMark x1="30000" y1="81210" x2="30000" y2="81210"/>
                          <a14:foregroundMark x1="33000" y1="81210" x2="33000" y2="81210"/>
                          <a14:foregroundMark x1="33400" y1="75796" x2="33400" y2="75796"/>
                          <a14:foregroundMark x1="35600" y1="81210" x2="35600" y2="81210"/>
                          <a14:foregroundMark x1="41400" y1="80255" x2="41400" y2="80255"/>
                          <a14:foregroundMark x1="47200" y1="78662" x2="47200" y2="78662"/>
                          <a14:foregroundMark x1="49600" y1="80573" x2="49600" y2="80573"/>
                          <a14:foregroundMark x1="58000" y1="81210" x2="58000" y2="81210"/>
                          <a14:foregroundMark x1="61200" y1="82484" x2="61200" y2="82484"/>
                          <a14:foregroundMark x1="67200" y1="80892" x2="67200" y2="80892"/>
                          <a14:foregroundMark x1="72000" y1="81847" x2="72000" y2="81847"/>
                          <a14:foregroundMark x1="77800" y1="81529" x2="77800" y2="81529"/>
                          <a14:foregroundMark x1="85800" y1="82803" x2="85800" y2="82803"/>
                          <a14:foregroundMark x1="91800" y1="80892" x2="91800" y2="80892"/>
                          <a14:foregroundMark x1="95400" y1="81529" x2="95400" y2="81529"/>
                          <a14:backgroundMark x1="18400" y1="84713" x2="18400" y2="84713"/>
                          <a14:backgroundMark x1="63000" y1="80892" x2="63000" y2="80892"/>
                          <a14:backgroundMark x1="74600" y1="81210" x2="74600" y2="81210"/>
                          <a14:backgroundMark x1="87800" y1="80573" x2="87800" y2="80573"/>
                        </a14:backgroundRemoval>
                      </a14:imgEffect>
                    </a14:imgLayer>
                  </a14:imgProps>
                </a:ext>
                <a:ext uri="{28A0092B-C50C-407E-A947-70E740481C1C}">
                  <a14:useLocalDpi xmlns:a14="http://schemas.microsoft.com/office/drawing/2010/main" val="0"/>
                </a:ext>
              </a:extLst>
            </a:blip>
            <a:stretch>
              <a:fillRect/>
            </a:stretch>
          </p:blipFill>
          <p:spPr>
            <a:xfrm>
              <a:off x="119444" y="6261373"/>
              <a:ext cx="950043" cy="596627"/>
            </a:xfrm>
            <a:prstGeom prst="rect">
              <a:avLst/>
            </a:prstGeom>
          </p:spPr>
        </p:pic>
        <p:sp>
          <p:nvSpPr>
            <p:cNvPr id="12" name="TextBox 11"/>
            <p:cNvSpPr txBox="1"/>
            <p:nvPr/>
          </p:nvSpPr>
          <p:spPr>
            <a:xfrm>
              <a:off x="432602" y="6214611"/>
              <a:ext cx="1156086" cy="461665"/>
            </a:xfrm>
            <a:prstGeom prst="rect">
              <a:avLst/>
            </a:prstGeom>
            <a:noFill/>
          </p:spPr>
          <p:txBody>
            <a:bodyPr wrap="none" rtlCol="0">
              <a:spAutoFit/>
            </a:bodyPr>
            <a:lstStyle/>
            <a:p>
              <a:r>
                <a:rPr lang="en-US" sz="800" dirty="0"/>
                <a:t>Copyright 2019</a:t>
              </a:r>
            </a:p>
            <a:p>
              <a:r>
                <a:rPr lang="en-US" sz="800" dirty="0"/>
                <a:t>Water Science Institute</a:t>
              </a:r>
            </a:p>
            <a:p>
              <a:r>
                <a:rPr lang="en-US" sz="800" dirty="0"/>
                <a:t>All rights reserved</a:t>
              </a:r>
            </a:p>
          </p:txBody>
        </p:sp>
      </p:grpSp>
      <p:sp>
        <p:nvSpPr>
          <p:cNvPr id="15" name="TextBox 14"/>
          <p:cNvSpPr txBox="1"/>
          <p:nvPr/>
        </p:nvSpPr>
        <p:spPr>
          <a:xfrm>
            <a:off x="10513937" y="6414113"/>
            <a:ext cx="1843909" cy="461665"/>
          </a:xfrm>
          <a:prstGeom prst="rect">
            <a:avLst/>
          </a:prstGeom>
          <a:noFill/>
        </p:spPr>
        <p:txBody>
          <a:bodyPr wrap="square" rtlCol="0">
            <a:spAutoFit/>
          </a:bodyPr>
          <a:lstStyle/>
          <a:p>
            <a:r>
              <a:rPr lang="en-US" sz="1200" dirty="0" err="1">
                <a:latin typeface="Times New Roman" panose="02020603050405020304" pitchFamily="18" charset="0"/>
                <a:cs typeface="Times New Roman" panose="02020603050405020304" pitchFamily="18" charset="0"/>
              </a:rPr>
              <a:t>Slopeshade</a:t>
            </a:r>
            <a:r>
              <a:rPr lang="en-US" sz="1200" dirty="0">
                <a:latin typeface="Times New Roman" panose="02020603050405020304" pitchFamily="18" charset="0"/>
                <a:cs typeface="Times New Roman" panose="02020603050405020304" pitchFamily="18" charset="0"/>
              </a:rPr>
              <a:t> from 2014 USGS Post Sandy Lidar.</a:t>
            </a:r>
          </a:p>
        </p:txBody>
      </p:sp>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39874" t="35392" r="41868" b="31667"/>
          <a:stretch/>
        </p:blipFill>
        <p:spPr>
          <a:xfrm>
            <a:off x="4932828" y="3590364"/>
            <a:ext cx="1620372" cy="2259106"/>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99499" y="6305831"/>
            <a:ext cx="3262866" cy="436146"/>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53231" y="5150957"/>
            <a:ext cx="406222" cy="605350"/>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01478" y="60325"/>
            <a:ext cx="1130010" cy="1130010"/>
          </a:xfrm>
          <a:prstGeom prst="rect">
            <a:avLst/>
          </a:prstGeom>
        </p:spPr>
      </p:pic>
    </p:spTree>
    <p:extLst>
      <p:ext uri="{BB962C8B-B14F-4D97-AF65-F5344CB8AC3E}">
        <p14:creationId xmlns:p14="http://schemas.microsoft.com/office/powerpoint/2010/main" val="1660832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7630" y="-295268"/>
            <a:ext cx="8875058" cy="6858000"/>
          </a:xfrm>
          <a:prstGeom prst="rect">
            <a:avLst/>
          </a:prstGeom>
        </p:spPr>
      </p:pic>
      <p:sp>
        <p:nvSpPr>
          <p:cNvPr id="5" name="Oval 4"/>
          <p:cNvSpPr/>
          <p:nvPr/>
        </p:nvSpPr>
        <p:spPr>
          <a:xfrm>
            <a:off x="3442446" y="4007224"/>
            <a:ext cx="1290918" cy="161364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0" y="6396902"/>
            <a:ext cx="1469244" cy="643389"/>
            <a:chOff x="119444" y="6214611"/>
            <a:chExt cx="1469244" cy="643389"/>
          </a:xfrm>
        </p:grpSpPr>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1389" b="60417" l="437" r="40175">
                          <a14:foregroundMark x1="25800" y1="21019" x2="25800" y2="21019"/>
                          <a14:foregroundMark x1="5800" y1="40446" x2="5800" y2="40446"/>
                          <a14:foregroundMark x1="45400" y1="55096" x2="45400" y2="55096"/>
                          <a14:foregroundMark x1="50400" y1="54777" x2="50400" y2="54777"/>
                          <a14:foregroundMark x1="56400" y1="55414" x2="56400" y2="55414"/>
                          <a14:foregroundMark x1="62400" y1="54459" x2="62400" y2="54459"/>
                          <a14:foregroundMark x1="67600" y1="57006" x2="67600" y2="57006"/>
                          <a14:foregroundMark x1="70600" y1="55096" x2="70600" y2="55096"/>
                          <a14:foregroundMark x1="70800" y1="49045" x2="70800" y2="49045"/>
                          <a14:foregroundMark x1="73400" y1="53503" x2="73400" y2="53503"/>
                          <a14:foregroundMark x1="78800" y1="53503" x2="78800" y2="53503"/>
                          <a14:foregroundMark x1="84400" y1="52866" x2="84400" y2="52866"/>
                          <a14:foregroundMark x1="20000" y1="81847" x2="20000" y2="81847"/>
                          <a14:foregroundMark x1="22600" y1="80573" x2="22600" y2="80573"/>
                          <a14:foregroundMark x1="24800" y1="80573" x2="24800" y2="80573"/>
                          <a14:foregroundMark x1="30000" y1="81210" x2="30000" y2="81210"/>
                          <a14:foregroundMark x1="33000" y1="81210" x2="33000" y2="81210"/>
                          <a14:foregroundMark x1="33400" y1="75796" x2="33400" y2="75796"/>
                          <a14:foregroundMark x1="35600" y1="81210" x2="35600" y2="81210"/>
                          <a14:foregroundMark x1="41400" y1="80255" x2="41400" y2="80255"/>
                          <a14:foregroundMark x1="47200" y1="78662" x2="47200" y2="78662"/>
                          <a14:foregroundMark x1="49600" y1="80573" x2="49600" y2="80573"/>
                          <a14:foregroundMark x1="58000" y1="81210" x2="58000" y2="81210"/>
                          <a14:foregroundMark x1="61200" y1="82484" x2="61200" y2="82484"/>
                          <a14:foregroundMark x1="67200" y1="80892" x2="67200" y2="80892"/>
                          <a14:foregroundMark x1="72000" y1="81847" x2="72000" y2="81847"/>
                          <a14:foregroundMark x1="77800" y1="81529" x2="77800" y2="81529"/>
                          <a14:foregroundMark x1="85800" y1="82803" x2="85800" y2="82803"/>
                          <a14:foregroundMark x1="91800" y1="80892" x2="91800" y2="80892"/>
                          <a14:foregroundMark x1="95400" y1="81529" x2="95400" y2="81529"/>
                          <a14:backgroundMark x1="18400" y1="84713" x2="18400" y2="84713"/>
                          <a14:backgroundMark x1="63000" y1="80892" x2="63000" y2="80892"/>
                          <a14:backgroundMark x1="74600" y1="81210" x2="74600" y2="81210"/>
                          <a14:backgroundMark x1="87800" y1="80573" x2="87800" y2="80573"/>
                        </a14:backgroundRemoval>
                      </a14:imgEffect>
                    </a14:imgLayer>
                  </a14:imgProps>
                </a:ext>
                <a:ext uri="{28A0092B-C50C-407E-A947-70E740481C1C}">
                  <a14:useLocalDpi xmlns:a14="http://schemas.microsoft.com/office/drawing/2010/main" val="0"/>
                </a:ext>
              </a:extLst>
            </a:blip>
            <a:stretch>
              <a:fillRect/>
            </a:stretch>
          </p:blipFill>
          <p:spPr>
            <a:xfrm>
              <a:off x="119444" y="6261373"/>
              <a:ext cx="950043" cy="596627"/>
            </a:xfrm>
            <a:prstGeom prst="rect">
              <a:avLst/>
            </a:prstGeom>
          </p:spPr>
        </p:pic>
        <p:sp>
          <p:nvSpPr>
            <p:cNvPr id="8" name="TextBox 7"/>
            <p:cNvSpPr txBox="1"/>
            <p:nvPr/>
          </p:nvSpPr>
          <p:spPr>
            <a:xfrm>
              <a:off x="432602" y="6214611"/>
              <a:ext cx="1156086" cy="461665"/>
            </a:xfrm>
            <a:prstGeom prst="rect">
              <a:avLst/>
            </a:prstGeom>
            <a:noFill/>
          </p:spPr>
          <p:txBody>
            <a:bodyPr wrap="none" rtlCol="0">
              <a:spAutoFit/>
            </a:bodyPr>
            <a:lstStyle/>
            <a:p>
              <a:r>
                <a:rPr lang="en-US" sz="800" dirty="0"/>
                <a:t>Copyright 2019</a:t>
              </a:r>
            </a:p>
            <a:p>
              <a:r>
                <a:rPr lang="en-US" sz="800" dirty="0"/>
                <a:t>Water Science Institute</a:t>
              </a:r>
            </a:p>
            <a:p>
              <a:r>
                <a:rPr lang="en-US" sz="800" dirty="0"/>
                <a:t>All rights reserved</a:t>
              </a:r>
            </a:p>
          </p:txBody>
        </p:sp>
      </p:gr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01478" y="60325"/>
            <a:ext cx="1130010" cy="1130010"/>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r="87503"/>
          <a:stretch/>
        </p:blipFill>
        <p:spPr>
          <a:xfrm>
            <a:off x="465388" y="585945"/>
            <a:ext cx="372812" cy="883921"/>
          </a:xfrm>
          <a:prstGeom prst="rect">
            <a:avLst/>
          </a:prstGeom>
        </p:spPr>
      </p:pic>
    </p:spTree>
    <p:extLst>
      <p:ext uri="{BB962C8B-B14F-4D97-AF65-F5344CB8AC3E}">
        <p14:creationId xmlns:p14="http://schemas.microsoft.com/office/powerpoint/2010/main" val="1968101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199" y="400412"/>
            <a:ext cx="4683711" cy="1325563"/>
          </a:xfrm>
        </p:spPr>
        <p:txBody>
          <a:bodyPr>
            <a:normAutofit fontScale="90000"/>
          </a:bodyPr>
          <a:lstStyle/>
          <a:p>
            <a:r>
              <a:rPr lang="en-US" b="1" dirty="0">
                <a:solidFill>
                  <a:srgbClr val="69A7BC"/>
                </a:solidFill>
                <a:latin typeface="Times New Roman" panose="02020603050405020304" pitchFamily="18" charset="0"/>
                <a:cs typeface="Times New Roman" panose="02020603050405020304" pitchFamily="18" charset="0"/>
              </a:rPr>
              <a:t>Heat Mapping – Watershed Analysis</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87503"/>
          <a:stretch/>
        </p:blipFill>
        <p:spPr>
          <a:xfrm>
            <a:off x="465388" y="585945"/>
            <a:ext cx="372812" cy="883921"/>
          </a:xfrm>
          <a:prstGeom prst="rect">
            <a:avLst/>
          </a:prstGeom>
        </p:spPr>
      </p:pic>
      <p:grpSp>
        <p:nvGrpSpPr>
          <p:cNvPr id="10" name="Group 9"/>
          <p:cNvGrpSpPr/>
          <p:nvPr/>
        </p:nvGrpSpPr>
        <p:grpSpPr>
          <a:xfrm>
            <a:off x="0" y="6396902"/>
            <a:ext cx="1469244" cy="643389"/>
            <a:chOff x="119444" y="6214611"/>
            <a:chExt cx="1469244" cy="643389"/>
          </a:xfrm>
        </p:grpSpPr>
        <p:pic>
          <p:nvPicPr>
            <p:cNvPr id="11" name="Picture 10"/>
            <p:cNvPicPr>
              <a:picLocks noChangeAspect="1"/>
            </p:cNvPicPr>
            <p:nvPr/>
          </p:nvPicPr>
          <p:blipFill>
            <a:blip r:embed="rId4" cstate="print">
              <a:extLst>
                <a:ext uri="{BEBA8EAE-BF5A-486C-A8C5-ECC9F3942E4B}">
                  <a14:imgProps xmlns:a14="http://schemas.microsoft.com/office/drawing/2010/main">
                    <a14:imgLayer r:embed="rId5">
                      <a14:imgEffect>
                        <a14:backgroundRemoval t="1389" b="60417" l="437" r="40175">
                          <a14:foregroundMark x1="25800" y1="21019" x2="25800" y2="21019"/>
                          <a14:foregroundMark x1="5800" y1="40446" x2="5800" y2="40446"/>
                          <a14:foregroundMark x1="45400" y1="55096" x2="45400" y2="55096"/>
                          <a14:foregroundMark x1="50400" y1="54777" x2="50400" y2="54777"/>
                          <a14:foregroundMark x1="56400" y1="55414" x2="56400" y2="55414"/>
                          <a14:foregroundMark x1="62400" y1="54459" x2="62400" y2="54459"/>
                          <a14:foregroundMark x1="67600" y1="57006" x2="67600" y2="57006"/>
                          <a14:foregroundMark x1="70600" y1="55096" x2="70600" y2="55096"/>
                          <a14:foregroundMark x1="70800" y1="49045" x2="70800" y2="49045"/>
                          <a14:foregroundMark x1="73400" y1="53503" x2="73400" y2="53503"/>
                          <a14:foregroundMark x1="78800" y1="53503" x2="78800" y2="53503"/>
                          <a14:foregroundMark x1="84400" y1="52866" x2="84400" y2="52866"/>
                          <a14:foregroundMark x1="20000" y1="81847" x2="20000" y2="81847"/>
                          <a14:foregroundMark x1="22600" y1="80573" x2="22600" y2="80573"/>
                          <a14:foregroundMark x1="24800" y1="80573" x2="24800" y2="80573"/>
                          <a14:foregroundMark x1="30000" y1="81210" x2="30000" y2="81210"/>
                          <a14:foregroundMark x1="33000" y1="81210" x2="33000" y2="81210"/>
                          <a14:foregroundMark x1="33400" y1="75796" x2="33400" y2="75796"/>
                          <a14:foregroundMark x1="35600" y1="81210" x2="35600" y2="81210"/>
                          <a14:foregroundMark x1="41400" y1="80255" x2="41400" y2="80255"/>
                          <a14:foregroundMark x1="47200" y1="78662" x2="47200" y2="78662"/>
                          <a14:foregroundMark x1="49600" y1="80573" x2="49600" y2="80573"/>
                          <a14:foregroundMark x1="58000" y1="81210" x2="58000" y2="81210"/>
                          <a14:foregroundMark x1="61200" y1="82484" x2="61200" y2="82484"/>
                          <a14:foregroundMark x1="67200" y1="80892" x2="67200" y2="80892"/>
                          <a14:foregroundMark x1="72000" y1="81847" x2="72000" y2="81847"/>
                          <a14:foregroundMark x1="77800" y1="81529" x2="77800" y2="81529"/>
                          <a14:foregroundMark x1="85800" y1="82803" x2="85800" y2="82803"/>
                          <a14:foregroundMark x1="91800" y1="80892" x2="91800" y2="80892"/>
                          <a14:foregroundMark x1="95400" y1="81529" x2="95400" y2="81529"/>
                          <a14:backgroundMark x1="18400" y1="84713" x2="18400" y2="84713"/>
                          <a14:backgroundMark x1="63000" y1="80892" x2="63000" y2="80892"/>
                          <a14:backgroundMark x1="74600" y1="81210" x2="74600" y2="81210"/>
                          <a14:backgroundMark x1="87800" y1="80573" x2="87800" y2="80573"/>
                        </a14:backgroundRemoval>
                      </a14:imgEffect>
                    </a14:imgLayer>
                  </a14:imgProps>
                </a:ext>
                <a:ext uri="{28A0092B-C50C-407E-A947-70E740481C1C}">
                  <a14:useLocalDpi xmlns:a14="http://schemas.microsoft.com/office/drawing/2010/main" val="0"/>
                </a:ext>
              </a:extLst>
            </a:blip>
            <a:stretch>
              <a:fillRect/>
            </a:stretch>
          </p:blipFill>
          <p:spPr>
            <a:xfrm>
              <a:off x="119444" y="6261373"/>
              <a:ext cx="950043" cy="596627"/>
            </a:xfrm>
            <a:prstGeom prst="rect">
              <a:avLst/>
            </a:prstGeom>
          </p:spPr>
        </p:pic>
        <p:sp>
          <p:nvSpPr>
            <p:cNvPr id="12" name="TextBox 11"/>
            <p:cNvSpPr txBox="1"/>
            <p:nvPr/>
          </p:nvSpPr>
          <p:spPr>
            <a:xfrm>
              <a:off x="432602" y="6214611"/>
              <a:ext cx="1156086" cy="461665"/>
            </a:xfrm>
            <a:prstGeom prst="rect">
              <a:avLst/>
            </a:prstGeom>
            <a:noFill/>
          </p:spPr>
          <p:txBody>
            <a:bodyPr wrap="none" rtlCol="0">
              <a:spAutoFit/>
            </a:bodyPr>
            <a:lstStyle/>
            <a:p>
              <a:r>
                <a:rPr lang="en-US" sz="800" dirty="0"/>
                <a:t>Copyright 2019</a:t>
              </a:r>
            </a:p>
            <a:p>
              <a:r>
                <a:rPr lang="en-US" sz="800" dirty="0"/>
                <a:t>Water Science Institute</a:t>
              </a:r>
            </a:p>
            <a:p>
              <a:r>
                <a:rPr lang="en-US" sz="800" dirty="0"/>
                <a:t>All rights reserved</a:t>
              </a:r>
            </a:p>
          </p:txBody>
        </p:sp>
      </p:gr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6069" y="0"/>
            <a:ext cx="5299364" cy="6858000"/>
          </a:xfrm>
          <a:prstGeom prst="rect">
            <a:avLst/>
          </a:prstGeom>
        </p:spPr>
      </p:pic>
      <p:sp>
        <p:nvSpPr>
          <p:cNvPr id="15" name="Content Placeholder 2"/>
          <p:cNvSpPr>
            <a:spLocks noGrp="1"/>
          </p:cNvSpPr>
          <p:nvPr>
            <p:ph idx="1"/>
          </p:nvPr>
        </p:nvSpPr>
        <p:spPr>
          <a:xfrm>
            <a:off x="313158" y="2183938"/>
            <a:ext cx="6000236" cy="4351338"/>
          </a:xfrm>
        </p:spPr>
        <p:txBody>
          <a:bodyPr>
            <a:normAutofit/>
          </a:bodyPr>
          <a:lstStyle/>
          <a:p>
            <a:pPr marL="0" indent="0" algn="ctr">
              <a:buNone/>
            </a:pPr>
            <a:r>
              <a:rPr lang="en-US" sz="2400" b="1" dirty="0">
                <a:latin typeface="Times New Roman" panose="02020603050405020304" pitchFamily="18" charset="0"/>
                <a:cs typeface="Times New Roman" panose="02020603050405020304" pitchFamily="18" charset="0"/>
              </a:rPr>
              <a:t>HUC 12 Lower South Branch </a:t>
            </a:r>
            <a:r>
              <a:rPr lang="en-US" sz="2400" b="1" dirty="0" err="1">
                <a:latin typeface="Times New Roman" panose="02020603050405020304" pitchFamily="18" charset="0"/>
                <a:cs typeface="Times New Roman" panose="02020603050405020304" pitchFamily="18" charset="0"/>
              </a:rPr>
              <a:t>Codorus</a:t>
            </a:r>
            <a:r>
              <a:rPr lang="en-US" sz="2400" b="1" dirty="0">
                <a:latin typeface="Times New Roman" panose="02020603050405020304" pitchFamily="18" charset="0"/>
                <a:cs typeface="Times New Roman" panose="02020603050405020304" pitchFamily="18" charset="0"/>
              </a:rPr>
              <a:t> Creek, York County</a:t>
            </a:r>
          </a:p>
          <a:p>
            <a:pPr algn="ctr"/>
            <a:r>
              <a:rPr lang="en-US" sz="2400" dirty="0">
                <a:latin typeface="Times New Roman" panose="02020603050405020304" pitchFamily="18" charset="0"/>
                <a:cs typeface="Times New Roman" panose="02020603050405020304" pitchFamily="18" charset="0"/>
              </a:rPr>
              <a:t>Watershed Area: 40 square miles</a:t>
            </a:r>
          </a:p>
          <a:p>
            <a:pPr algn="ctr"/>
            <a:r>
              <a:rPr lang="en-US" sz="2400" dirty="0">
                <a:latin typeface="Times New Roman" panose="02020603050405020304" pitchFamily="18" charset="0"/>
                <a:cs typeface="Times New Roman" panose="02020603050405020304" pitchFamily="18" charset="0"/>
              </a:rPr>
              <a:t>Historic Milldams:17</a:t>
            </a:r>
          </a:p>
        </p:txBody>
      </p:sp>
      <p:sp>
        <p:nvSpPr>
          <p:cNvPr id="17" name="TextBox 16"/>
          <p:cNvSpPr txBox="1"/>
          <p:nvPr/>
        </p:nvSpPr>
        <p:spPr>
          <a:xfrm>
            <a:off x="9945274" y="60325"/>
            <a:ext cx="1238791"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2014 USGS Post Sandy Lidar.</a:t>
            </a: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01478" y="60325"/>
            <a:ext cx="1130010" cy="1130010"/>
          </a:xfrm>
          <a:prstGeom prst="rect">
            <a:avLst/>
          </a:prstGeom>
        </p:spPr>
      </p:pic>
    </p:spTree>
    <p:extLst>
      <p:ext uri="{BB962C8B-B14F-4D97-AF65-F5344CB8AC3E}">
        <p14:creationId xmlns:p14="http://schemas.microsoft.com/office/powerpoint/2010/main" val="1533186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199" y="400412"/>
            <a:ext cx="4683711" cy="1325563"/>
          </a:xfrm>
        </p:spPr>
        <p:txBody>
          <a:bodyPr>
            <a:normAutofit fontScale="90000"/>
          </a:bodyPr>
          <a:lstStyle/>
          <a:p>
            <a:r>
              <a:rPr lang="en-US" b="1" dirty="0">
                <a:solidFill>
                  <a:srgbClr val="69A7BC"/>
                </a:solidFill>
                <a:latin typeface="Times New Roman" panose="02020603050405020304" pitchFamily="18" charset="0"/>
                <a:cs typeface="Times New Roman" panose="02020603050405020304" pitchFamily="18" charset="0"/>
              </a:rPr>
              <a:t>Heat Mapping – Watershed Analysis</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87503"/>
          <a:stretch/>
        </p:blipFill>
        <p:spPr>
          <a:xfrm>
            <a:off x="465388" y="585945"/>
            <a:ext cx="372812" cy="883921"/>
          </a:xfrm>
          <a:prstGeom prst="rect">
            <a:avLst/>
          </a:prstGeom>
        </p:spPr>
      </p:pic>
      <p:grpSp>
        <p:nvGrpSpPr>
          <p:cNvPr id="10" name="Group 9"/>
          <p:cNvGrpSpPr/>
          <p:nvPr/>
        </p:nvGrpSpPr>
        <p:grpSpPr>
          <a:xfrm>
            <a:off x="0" y="6396902"/>
            <a:ext cx="1469244" cy="643389"/>
            <a:chOff x="119444" y="6214611"/>
            <a:chExt cx="1469244" cy="643389"/>
          </a:xfrm>
        </p:grpSpPr>
        <p:pic>
          <p:nvPicPr>
            <p:cNvPr id="11" name="Picture 10"/>
            <p:cNvPicPr>
              <a:picLocks noChangeAspect="1"/>
            </p:cNvPicPr>
            <p:nvPr/>
          </p:nvPicPr>
          <p:blipFill>
            <a:blip r:embed="rId4" cstate="print">
              <a:extLst>
                <a:ext uri="{BEBA8EAE-BF5A-486C-A8C5-ECC9F3942E4B}">
                  <a14:imgProps xmlns:a14="http://schemas.microsoft.com/office/drawing/2010/main">
                    <a14:imgLayer r:embed="rId5">
                      <a14:imgEffect>
                        <a14:backgroundRemoval t="1389" b="60417" l="437" r="40175">
                          <a14:foregroundMark x1="25800" y1="21019" x2="25800" y2="21019"/>
                          <a14:foregroundMark x1="5800" y1="40446" x2="5800" y2="40446"/>
                          <a14:foregroundMark x1="45400" y1="55096" x2="45400" y2="55096"/>
                          <a14:foregroundMark x1="50400" y1="54777" x2="50400" y2="54777"/>
                          <a14:foregroundMark x1="56400" y1="55414" x2="56400" y2="55414"/>
                          <a14:foregroundMark x1="62400" y1="54459" x2="62400" y2="54459"/>
                          <a14:foregroundMark x1="67600" y1="57006" x2="67600" y2="57006"/>
                          <a14:foregroundMark x1="70600" y1="55096" x2="70600" y2="55096"/>
                          <a14:foregroundMark x1="70800" y1="49045" x2="70800" y2="49045"/>
                          <a14:foregroundMark x1="73400" y1="53503" x2="73400" y2="53503"/>
                          <a14:foregroundMark x1="78800" y1="53503" x2="78800" y2="53503"/>
                          <a14:foregroundMark x1="84400" y1="52866" x2="84400" y2="52866"/>
                          <a14:foregroundMark x1="20000" y1="81847" x2="20000" y2="81847"/>
                          <a14:foregroundMark x1="22600" y1="80573" x2="22600" y2="80573"/>
                          <a14:foregroundMark x1="24800" y1="80573" x2="24800" y2="80573"/>
                          <a14:foregroundMark x1="30000" y1="81210" x2="30000" y2="81210"/>
                          <a14:foregroundMark x1="33000" y1="81210" x2="33000" y2="81210"/>
                          <a14:foregroundMark x1="33400" y1="75796" x2="33400" y2="75796"/>
                          <a14:foregroundMark x1="35600" y1="81210" x2="35600" y2="81210"/>
                          <a14:foregroundMark x1="41400" y1="80255" x2="41400" y2="80255"/>
                          <a14:foregroundMark x1="47200" y1="78662" x2="47200" y2="78662"/>
                          <a14:foregroundMark x1="49600" y1="80573" x2="49600" y2="80573"/>
                          <a14:foregroundMark x1="58000" y1="81210" x2="58000" y2="81210"/>
                          <a14:foregroundMark x1="61200" y1="82484" x2="61200" y2="82484"/>
                          <a14:foregroundMark x1="67200" y1="80892" x2="67200" y2="80892"/>
                          <a14:foregroundMark x1="72000" y1="81847" x2="72000" y2="81847"/>
                          <a14:foregroundMark x1="77800" y1="81529" x2="77800" y2="81529"/>
                          <a14:foregroundMark x1="85800" y1="82803" x2="85800" y2="82803"/>
                          <a14:foregroundMark x1="91800" y1="80892" x2="91800" y2="80892"/>
                          <a14:foregroundMark x1="95400" y1="81529" x2="95400" y2="81529"/>
                          <a14:backgroundMark x1="18400" y1="84713" x2="18400" y2="84713"/>
                          <a14:backgroundMark x1="63000" y1="80892" x2="63000" y2="80892"/>
                          <a14:backgroundMark x1="74600" y1="81210" x2="74600" y2="81210"/>
                          <a14:backgroundMark x1="87800" y1="80573" x2="87800" y2="80573"/>
                        </a14:backgroundRemoval>
                      </a14:imgEffect>
                    </a14:imgLayer>
                  </a14:imgProps>
                </a:ext>
                <a:ext uri="{28A0092B-C50C-407E-A947-70E740481C1C}">
                  <a14:useLocalDpi xmlns:a14="http://schemas.microsoft.com/office/drawing/2010/main" val="0"/>
                </a:ext>
              </a:extLst>
            </a:blip>
            <a:stretch>
              <a:fillRect/>
            </a:stretch>
          </p:blipFill>
          <p:spPr>
            <a:xfrm>
              <a:off x="119444" y="6261373"/>
              <a:ext cx="950043" cy="596627"/>
            </a:xfrm>
            <a:prstGeom prst="rect">
              <a:avLst/>
            </a:prstGeom>
          </p:spPr>
        </p:pic>
        <p:sp>
          <p:nvSpPr>
            <p:cNvPr id="12" name="TextBox 11"/>
            <p:cNvSpPr txBox="1"/>
            <p:nvPr/>
          </p:nvSpPr>
          <p:spPr>
            <a:xfrm>
              <a:off x="432602" y="6214611"/>
              <a:ext cx="1156086" cy="461665"/>
            </a:xfrm>
            <a:prstGeom prst="rect">
              <a:avLst/>
            </a:prstGeom>
            <a:noFill/>
          </p:spPr>
          <p:txBody>
            <a:bodyPr wrap="none" rtlCol="0">
              <a:spAutoFit/>
            </a:bodyPr>
            <a:lstStyle/>
            <a:p>
              <a:r>
                <a:rPr lang="en-US" sz="800" dirty="0"/>
                <a:t>Copyright 2019</a:t>
              </a:r>
            </a:p>
            <a:p>
              <a:r>
                <a:rPr lang="en-US" sz="800" dirty="0"/>
                <a:t>Water Science Institute</a:t>
              </a:r>
            </a:p>
            <a:p>
              <a:r>
                <a:rPr lang="en-US" sz="800" dirty="0"/>
                <a:t>All rights reserved</a:t>
              </a:r>
            </a:p>
          </p:txBody>
        </p:sp>
      </p:grpSp>
      <p:sp>
        <p:nvSpPr>
          <p:cNvPr id="17" name="Content Placeholder 2"/>
          <p:cNvSpPr>
            <a:spLocks noGrp="1"/>
          </p:cNvSpPr>
          <p:nvPr>
            <p:ph idx="1"/>
          </p:nvPr>
        </p:nvSpPr>
        <p:spPr>
          <a:xfrm>
            <a:off x="313158" y="2183938"/>
            <a:ext cx="6000236" cy="4351338"/>
          </a:xfrm>
        </p:spPr>
        <p:txBody>
          <a:bodyPr>
            <a:normAutofit lnSpcReduction="10000"/>
          </a:bodyPr>
          <a:lstStyle/>
          <a:p>
            <a:pPr marL="0" indent="0" algn="ctr">
              <a:buNone/>
            </a:pPr>
            <a:r>
              <a:rPr lang="en-US" sz="2400" dirty="0">
                <a:solidFill>
                  <a:schemeClr val="bg1">
                    <a:lumMod val="65000"/>
                  </a:schemeClr>
                </a:solidFill>
                <a:latin typeface="Times New Roman" panose="02020603050405020304" pitchFamily="18" charset="0"/>
                <a:cs typeface="Times New Roman" panose="02020603050405020304" pitchFamily="18" charset="0"/>
              </a:rPr>
              <a:t>HUC 12 Lower South Branch </a:t>
            </a:r>
            <a:r>
              <a:rPr lang="en-US" sz="2400" dirty="0" err="1">
                <a:solidFill>
                  <a:schemeClr val="bg1">
                    <a:lumMod val="65000"/>
                  </a:schemeClr>
                </a:solidFill>
                <a:latin typeface="Times New Roman" panose="02020603050405020304" pitchFamily="18" charset="0"/>
                <a:cs typeface="Times New Roman" panose="02020603050405020304" pitchFamily="18" charset="0"/>
              </a:rPr>
              <a:t>Codorus</a:t>
            </a:r>
            <a:r>
              <a:rPr lang="en-US" sz="2400" dirty="0">
                <a:solidFill>
                  <a:schemeClr val="bg1">
                    <a:lumMod val="65000"/>
                  </a:schemeClr>
                </a:solidFill>
                <a:latin typeface="Times New Roman" panose="02020603050405020304" pitchFamily="18" charset="0"/>
                <a:cs typeface="Times New Roman" panose="02020603050405020304" pitchFamily="18" charset="0"/>
              </a:rPr>
              <a:t> Creek, York County</a:t>
            </a:r>
          </a:p>
          <a:p>
            <a:pPr algn="ctr"/>
            <a:r>
              <a:rPr lang="en-US" sz="2400" dirty="0">
                <a:solidFill>
                  <a:schemeClr val="bg1">
                    <a:lumMod val="65000"/>
                  </a:schemeClr>
                </a:solidFill>
                <a:latin typeface="Times New Roman" panose="02020603050405020304" pitchFamily="18" charset="0"/>
                <a:cs typeface="Times New Roman" panose="02020603050405020304" pitchFamily="18" charset="0"/>
              </a:rPr>
              <a:t>Watershed Area: 40 square miles</a:t>
            </a:r>
          </a:p>
          <a:p>
            <a:pPr algn="ctr"/>
            <a:r>
              <a:rPr lang="en-US" sz="2400" dirty="0">
                <a:solidFill>
                  <a:schemeClr val="bg1">
                    <a:lumMod val="65000"/>
                  </a:schemeClr>
                </a:solidFill>
                <a:latin typeface="Times New Roman" panose="02020603050405020304" pitchFamily="18" charset="0"/>
                <a:cs typeface="Times New Roman" panose="02020603050405020304" pitchFamily="18" charset="0"/>
              </a:rPr>
              <a:t>Historic Milldams:17</a:t>
            </a:r>
          </a:p>
          <a:p>
            <a:pPr algn="ctr"/>
            <a:r>
              <a:rPr lang="en-US" sz="2400" b="1" dirty="0">
                <a:latin typeface="Times New Roman" panose="02020603050405020304" pitchFamily="18" charset="0"/>
                <a:cs typeface="Times New Roman" panose="02020603050405020304" pitchFamily="18" charset="0"/>
              </a:rPr>
              <a:t>Watershed Annual Erosion:</a:t>
            </a:r>
          </a:p>
          <a:p>
            <a:pPr marL="0" indent="0" algn="ctr">
              <a:buNone/>
            </a:pPr>
            <a:r>
              <a:rPr lang="en-US" sz="2400" dirty="0">
                <a:latin typeface="Times New Roman" panose="02020603050405020304" pitchFamily="18" charset="0"/>
                <a:cs typeface="Times New Roman" panose="02020603050405020304" pitchFamily="18" charset="0"/>
              </a:rPr>
              <a:t>5,000 – 11,000 tons/</a:t>
            </a:r>
            <a:r>
              <a:rPr lang="en-US" sz="2400" dirty="0" err="1">
                <a:latin typeface="Times New Roman" panose="02020603050405020304" pitchFamily="18" charset="0"/>
                <a:cs typeface="Times New Roman" panose="02020603050405020304" pitchFamily="18" charset="0"/>
              </a:rPr>
              <a:t>yr</a:t>
            </a:r>
            <a:endParaRPr lang="en-US" sz="2400" dirty="0">
              <a:latin typeface="Times New Roman" panose="02020603050405020304" pitchFamily="18" charset="0"/>
              <a:cs typeface="Times New Roman" panose="02020603050405020304" pitchFamily="18" charset="0"/>
            </a:endParaRPr>
          </a:p>
          <a:p>
            <a:pPr marL="0" indent="0" algn="ctr">
              <a:buNone/>
            </a:pPr>
            <a:r>
              <a:rPr lang="en-US" sz="2400" dirty="0">
                <a:latin typeface="Times New Roman" panose="02020603050405020304" pitchFamily="18" charset="0"/>
                <a:cs typeface="Times New Roman" panose="02020603050405020304" pitchFamily="18" charset="0"/>
              </a:rPr>
              <a:t>10,000,000 – 22,000,000 </a:t>
            </a:r>
            <a:r>
              <a:rPr lang="en-US" sz="2400" dirty="0" err="1">
                <a:latin typeface="Times New Roman" panose="02020603050405020304" pitchFamily="18" charset="0"/>
                <a:cs typeface="Times New Roman" panose="02020603050405020304" pitchFamily="18" charset="0"/>
              </a:rPr>
              <a:t>lbs</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yr</a:t>
            </a:r>
            <a:endParaRPr lang="en-US" sz="2400" dirty="0">
              <a:latin typeface="Times New Roman" panose="02020603050405020304" pitchFamily="18" charset="0"/>
              <a:cs typeface="Times New Roman" panose="02020603050405020304" pitchFamily="18" charset="0"/>
            </a:endParaRPr>
          </a:p>
          <a:p>
            <a:pPr algn="ctr"/>
            <a:r>
              <a:rPr lang="en-US" sz="2400" b="1" dirty="0">
                <a:latin typeface="Times New Roman" panose="02020603050405020304" pitchFamily="18" charset="0"/>
                <a:cs typeface="Times New Roman" panose="02020603050405020304" pitchFamily="18" charset="0"/>
              </a:rPr>
              <a:t>Average Annual Erosion/Parcel:</a:t>
            </a:r>
          </a:p>
          <a:p>
            <a:pPr marL="0" indent="0" algn="ctr">
              <a:buNone/>
            </a:pPr>
            <a:r>
              <a:rPr lang="en-US" sz="2400" dirty="0">
                <a:latin typeface="Times New Roman" panose="02020603050405020304" pitchFamily="18" charset="0"/>
                <a:cs typeface="Times New Roman" panose="02020603050405020304" pitchFamily="18" charset="0"/>
              </a:rPr>
              <a:t>24 tons/</a:t>
            </a:r>
            <a:r>
              <a:rPr lang="en-US" sz="2400" dirty="0" err="1">
                <a:latin typeface="Times New Roman" panose="02020603050405020304" pitchFamily="18" charset="0"/>
                <a:cs typeface="Times New Roman" panose="02020603050405020304" pitchFamily="18" charset="0"/>
              </a:rPr>
              <a:t>yr</a:t>
            </a:r>
            <a:endParaRPr lang="en-US" sz="2400" dirty="0">
              <a:latin typeface="Times New Roman" panose="02020603050405020304" pitchFamily="18" charset="0"/>
              <a:cs typeface="Times New Roman" panose="02020603050405020304" pitchFamily="18" charset="0"/>
            </a:endParaRPr>
          </a:p>
          <a:p>
            <a:pPr marL="0" indent="0" algn="ctr">
              <a:buNone/>
            </a:pPr>
            <a:r>
              <a:rPr lang="en-US" sz="2400" dirty="0">
                <a:latin typeface="Times New Roman" panose="02020603050405020304" pitchFamily="18" charset="0"/>
                <a:cs typeface="Times New Roman" panose="02020603050405020304" pitchFamily="18" charset="0"/>
              </a:rPr>
              <a:t>48,000 </a:t>
            </a:r>
            <a:r>
              <a:rPr lang="en-US" sz="2400" dirty="0" err="1">
                <a:latin typeface="Times New Roman" panose="02020603050405020304" pitchFamily="18" charset="0"/>
                <a:cs typeface="Times New Roman" panose="02020603050405020304" pitchFamily="18" charset="0"/>
              </a:rPr>
              <a:t>lbs</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yr</a:t>
            </a:r>
            <a:endParaRPr lang="en-US" sz="2400" dirty="0">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3194" y="567"/>
            <a:ext cx="5299364" cy="6858000"/>
          </a:xfrm>
          <a:prstGeom prst="rect">
            <a:avLst/>
          </a:prstGeom>
        </p:spPr>
      </p:pic>
      <p:sp>
        <p:nvSpPr>
          <p:cNvPr id="21" name="TextBox 20"/>
          <p:cNvSpPr txBox="1"/>
          <p:nvPr/>
        </p:nvSpPr>
        <p:spPr>
          <a:xfrm>
            <a:off x="9943837" y="60325"/>
            <a:ext cx="1238791"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2014 USGS Post Sandy Lidar.</a:t>
            </a:r>
          </a:p>
        </p:txBody>
      </p:sp>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01478" y="60325"/>
            <a:ext cx="1130010" cy="1130010"/>
          </a:xfrm>
          <a:prstGeom prst="rect">
            <a:avLst/>
          </a:prstGeom>
        </p:spPr>
      </p:pic>
    </p:spTree>
    <p:extLst>
      <p:ext uri="{BB962C8B-B14F-4D97-AF65-F5344CB8AC3E}">
        <p14:creationId xmlns:p14="http://schemas.microsoft.com/office/powerpoint/2010/main" val="1601472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199" y="400412"/>
            <a:ext cx="4683711" cy="1325563"/>
          </a:xfrm>
        </p:spPr>
        <p:txBody>
          <a:bodyPr>
            <a:normAutofit fontScale="90000"/>
          </a:bodyPr>
          <a:lstStyle/>
          <a:p>
            <a:r>
              <a:rPr lang="en-US" b="1" dirty="0">
                <a:solidFill>
                  <a:srgbClr val="69A7BC"/>
                </a:solidFill>
                <a:latin typeface="Times New Roman" panose="02020603050405020304" pitchFamily="18" charset="0"/>
                <a:cs typeface="Times New Roman" panose="02020603050405020304" pitchFamily="18" charset="0"/>
              </a:rPr>
              <a:t>Heat Mapping – Watershed Analysis</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87503"/>
          <a:stretch/>
        </p:blipFill>
        <p:spPr>
          <a:xfrm>
            <a:off x="465388" y="585945"/>
            <a:ext cx="372812" cy="883921"/>
          </a:xfrm>
          <a:prstGeom prst="rect">
            <a:avLst/>
          </a:prstGeom>
        </p:spPr>
      </p:pic>
      <p:sp>
        <p:nvSpPr>
          <p:cNvPr id="9" name="Content Placeholder 2"/>
          <p:cNvSpPr>
            <a:spLocks noGrp="1"/>
          </p:cNvSpPr>
          <p:nvPr>
            <p:ph idx="1"/>
          </p:nvPr>
        </p:nvSpPr>
        <p:spPr>
          <a:xfrm>
            <a:off x="838199" y="1825625"/>
            <a:ext cx="3020123" cy="4351338"/>
          </a:xfrm>
        </p:spPr>
        <p:txBody>
          <a:bodyPr/>
          <a:lstStyle/>
          <a:p>
            <a:r>
              <a:rPr lang="en-US" b="1" dirty="0">
                <a:latin typeface="Times New Roman" panose="02020603050405020304" pitchFamily="18" charset="0"/>
                <a:cs typeface="Times New Roman" panose="02020603050405020304" pitchFamily="18" charset="0"/>
              </a:rPr>
              <a:t>Kernel Density Heat Map</a:t>
            </a:r>
          </a:p>
        </p:txBody>
      </p:sp>
      <p:grpSp>
        <p:nvGrpSpPr>
          <p:cNvPr id="10" name="Group 9"/>
          <p:cNvGrpSpPr/>
          <p:nvPr/>
        </p:nvGrpSpPr>
        <p:grpSpPr>
          <a:xfrm>
            <a:off x="0" y="6396902"/>
            <a:ext cx="1469244" cy="643389"/>
            <a:chOff x="119444" y="6214611"/>
            <a:chExt cx="1469244" cy="643389"/>
          </a:xfrm>
        </p:grpSpPr>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1389" b="60417" l="437" r="40175">
                          <a14:foregroundMark x1="25800" y1="21019" x2="25800" y2="21019"/>
                          <a14:foregroundMark x1="5800" y1="40446" x2="5800" y2="40446"/>
                          <a14:foregroundMark x1="45400" y1="55096" x2="45400" y2="55096"/>
                          <a14:foregroundMark x1="50400" y1="54777" x2="50400" y2="54777"/>
                          <a14:foregroundMark x1="56400" y1="55414" x2="56400" y2="55414"/>
                          <a14:foregroundMark x1="62400" y1="54459" x2="62400" y2="54459"/>
                          <a14:foregroundMark x1="67600" y1="57006" x2="67600" y2="57006"/>
                          <a14:foregroundMark x1="70600" y1="55096" x2="70600" y2="55096"/>
                          <a14:foregroundMark x1="70800" y1="49045" x2="70800" y2="49045"/>
                          <a14:foregroundMark x1="73400" y1="53503" x2="73400" y2="53503"/>
                          <a14:foregroundMark x1="78800" y1="53503" x2="78800" y2="53503"/>
                          <a14:foregroundMark x1="84400" y1="52866" x2="84400" y2="52866"/>
                          <a14:foregroundMark x1="20000" y1="81847" x2="20000" y2="81847"/>
                          <a14:foregroundMark x1="22600" y1="80573" x2="22600" y2="80573"/>
                          <a14:foregroundMark x1="24800" y1="80573" x2="24800" y2="80573"/>
                          <a14:foregroundMark x1="30000" y1="81210" x2="30000" y2="81210"/>
                          <a14:foregroundMark x1="33000" y1="81210" x2="33000" y2="81210"/>
                          <a14:foregroundMark x1="33400" y1="75796" x2="33400" y2="75796"/>
                          <a14:foregroundMark x1="35600" y1="81210" x2="35600" y2="81210"/>
                          <a14:foregroundMark x1="41400" y1="80255" x2="41400" y2="80255"/>
                          <a14:foregroundMark x1="47200" y1="78662" x2="47200" y2="78662"/>
                          <a14:foregroundMark x1="49600" y1="80573" x2="49600" y2="80573"/>
                          <a14:foregroundMark x1="58000" y1="81210" x2="58000" y2="81210"/>
                          <a14:foregroundMark x1="61200" y1="82484" x2="61200" y2="82484"/>
                          <a14:foregroundMark x1="67200" y1="80892" x2="67200" y2="80892"/>
                          <a14:foregroundMark x1="72000" y1="81847" x2="72000" y2="81847"/>
                          <a14:foregroundMark x1="77800" y1="81529" x2="77800" y2="81529"/>
                          <a14:foregroundMark x1="85800" y1="82803" x2="85800" y2="82803"/>
                          <a14:foregroundMark x1="91800" y1="80892" x2="91800" y2="80892"/>
                          <a14:foregroundMark x1="95400" y1="81529" x2="95400" y2="81529"/>
                          <a14:backgroundMark x1="18400" y1="84713" x2="18400" y2="84713"/>
                          <a14:backgroundMark x1="63000" y1="80892" x2="63000" y2="80892"/>
                          <a14:backgroundMark x1="74600" y1="81210" x2="74600" y2="81210"/>
                          <a14:backgroundMark x1="87800" y1="80573" x2="87800" y2="80573"/>
                        </a14:backgroundRemoval>
                      </a14:imgEffect>
                    </a14:imgLayer>
                  </a14:imgProps>
                </a:ext>
                <a:ext uri="{28A0092B-C50C-407E-A947-70E740481C1C}">
                  <a14:useLocalDpi xmlns:a14="http://schemas.microsoft.com/office/drawing/2010/main" val="0"/>
                </a:ext>
              </a:extLst>
            </a:blip>
            <a:stretch>
              <a:fillRect/>
            </a:stretch>
          </p:blipFill>
          <p:spPr>
            <a:xfrm>
              <a:off x="119444" y="6261373"/>
              <a:ext cx="950043" cy="596627"/>
            </a:xfrm>
            <a:prstGeom prst="rect">
              <a:avLst/>
            </a:prstGeom>
          </p:spPr>
        </p:pic>
        <p:sp>
          <p:nvSpPr>
            <p:cNvPr id="12" name="TextBox 11"/>
            <p:cNvSpPr txBox="1"/>
            <p:nvPr/>
          </p:nvSpPr>
          <p:spPr>
            <a:xfrm>
              <a:off x="432602" y="6214611"/>
              <a:ext cx="1156086" cy="461665"/>
            </a:xfrm>
            <a:prstGeom prst="rect">
              <a:avLst/>
            </a:prstGeom>
            <a:noFill/>
          </p:spPr>
          <p:txBody>
            <a:bodyPr wrap="none" rtlCol="0">
              <a:spAutoFit/>
            </a:bodyPr>
            <a:lstStyle/>
            <a:p>
              <a:r>
                <a:rPr lang="en-US" sz="800" dirty="0"/>
                <a:t>Copyright 2019</a:t>
              </a:r>
            </a:p>
            <a:p>
              <a:r>
                <a:rPr lang="en-US" sz="800" dirty="0"/>
                <a:t>Water Science Institute</a:t>
              </a:r>
            </a:p>
            <a:p>
              <a:r>
                <a:rPr lang="en-US" sz="800" dirty="0"/>
                <a:t>All rights reserved</a:t>
              </a:r>
            </a:p>
          </p:txBody>
        </p:sp>
      </p:gr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9347" y="0"/>
            <a:ext cx="5299364" cy="6858000"/>
          </a:xfrm>
          <a:prstGeom prst="rect">
            <a:avLst/>
          </a:prstGeom>
        </p:spPr>
      </p:pic>
      <p:sp>
        <p:nvSpPr>
          <p:cNvPr id="14" name="TextBox 13"/>
          <p:cNvSpPr txBox="1"/>
          <p:nvPr/>
        </p:nvSpPr>
        <p:spPr>
          <a:xfrm>
            <a:off x="9941913" y="60325"/>
            <a:ext cx="1238791"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2014 USGS Post Sandy Lidar.</a:t>
            </a: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01478" y="60325"/>
            <a:ext cx="1130010" cy="1130010"/>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19" y="5182427"/>
            <a:ext cx="1130010" cy="1130010"/>
          </a:xfrm>
          <a:prstGeom prst="rect">
            <a:avLst/>
          </a:prstGeom>
        </p:spPr>
      </p:pic>
    </p:spTree>
    <p:extLst>
      <p:ext uri="{BB962C8B-B14F-4D97-AF65-F5344CB8AC3E}">
        <p14:creationId xmlns:p14="http://schemas.microsoft.com/office/powerpoint/2010/main" val="31519896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199" y="400412"/>
            <a:ext cx="4683711" cy="1325563"/>
          </a:xfrm>
        </p:spPr>
        <p:txBody>
          <a:bodyPr>
            <a:normAutofit fontScale="90000"/>
          </a:bodyPr>
          <a:lstStyle/>
          <a:p>
            <a:r>
              <a:rPr lang="en-US" b="1" dirty="0">
                <a:solidFill>
                  <a:srgbClr val="69A7BC"/>
                </a:solidFill>
                <a:latin typeface="Times New Roman" panose="02020603050405020304" pitchFamily="18" charset="0"/>
                <a:cs typeface="Times New Roman" panose="02020603050405020304" pitchFamily="18" charset="0"/>
              </a:rPr>
              <a:t>Heat Mapping – Watershed Analysis</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87503"/>
          <a:stretch/>
        </p:blipFill>
        <p:spPr>
          <a:xfrm>
            <a:off x="465388" y="585945"/>
            <a:ext cx="372812" cy="883921"/>
          </a:xfrm>
          <a:prstGeom prst="rect">
            <a:avLst/>
          </a:prstGeom>
        </p:spPr>
      </p:pic>
      <p:sp>
        <p:nvSpPr>
          <p:cNvPr id="9" name="Content Placeholder 2"/>
          <p:cNvSpPr>
            <a:spLocks noGrp="1"/>
          </p:cNvSpPr>
          <p:nvPr>
            <p:ph idx="1"/>
          </p:nvPr>
        </p:nvSpPr>
        <p:spPr>
          <a:xfrm>
            <a:off x="838199" y="1825625"/>
            <a:ext cx="3020123" cy="4351338"/>
          </a:xfrm>
        </p:spPr>
        <p:txBody>
          <a:bodyPr/>
          <a:lstStyle/>
          <a:p>
            <a:r>
              <a:rPr lang="en-US" dirty="0">
                <a:solidFill>
                  <a:schemeClr val="bg1">
                    <a:lumMod val="65000"/>
                  </a:schemeClr>
                </a:solidFill>
                <a:latin typeface="Times New Roman" panose="02020603050405020304" pitchFamily="18" charset="0"/>
                <a:cs typeface="Times New Roman" panose="02020603050405020304" pitchFamily="18" charset="0"/>
              </a:rPr>
              <a:t>Kernel Density Heat Map</a:t>
            </a:r>
          </a:p>
          <a:p>
            <a:r>
              <a:rPr lang="en-US" b="1" dirty="0">
                <a:latin typeface="Times New Roman" panose="02020603050405020304" pitchFamily="18" charset="0"/>
                <a:cs typeface="Times New Roman" panose="02020603050405020304" pitchFamily="18" charset="0"/>
              </a:rPr>
              <a:t>Block Statistics Heat Map</a:t>
            </a:r>
          </a:p>
        </p:txBody>
      </p:sp>
      <p:grpSp>
        <p:nvGrpSpPr>
          <p:cNvPr id="10" name="Group 9"/>
          <p:cNvGrpSpPr/>
          <p:nvPr/>
        </p:nvGrpSpPr>
        <p:grpSpPr>
          <a:xfrm>
            <a:off x="0" y="6396902"/>
            <a:ext cx="1469244" cy="643389"/>
            <a:chOff x="119444" y="6214611"/>
            <a:chExt cx="1469244" cy="643389"/>
          </a:xfrm>
        </p:grpSpPr>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1389" b="60417" l="437" r="40175">
                          <a14:foregroundMark x1="25800" y1="21019" x2="25800" y2="21019"/>
                          <a14:foregroundMark x1="5800" y1="40446" x2="5800" y2="40446"/>
                          <a14:foregroundMark x1="45400" y1="55096" x2="45400" y2="55096"/>
                          <a14:foregroundMark x1="50400" y1="54777" x2="50400" y2="54777"/>
                          <a14:foregroundMark x1="56400" y1="55414" x2="56400" y2="55414"/>
                          <a14:foregroundMark x1="62400" y1="54459" x2="62400" y2="54459"/>
                          <a14:foregroundMark x1="67600" y1="57006" x2="67600" y2="57006"/>
                          <a14:foregroundMark x1="70600" y1="55096" x2="70600" y2="55096"/>
                          <a14:foregroundMark x1="70800" y1="49045" x2="70800" y2="49045"/>
                          <a14:foregroundMark x1="73400" y1="53503" x2="73400" y2="53503"/>
                          <a14:foregroundMark x1="78800" y1="53503" x2="78800" y2="53503"/>
                          <a14:foregroundMark x1="84400" y1="52866" x2="84400" y2="52866"/>
                          <a14:foregroundMark x1="20000" y1="81847" x2="20000" y2="81847"/>
                          <a14:foregroundMark x1="22600" y1="80573" x2="22600" y2="80573"/>
                          <a14:foregroundMark x1="24800" y1="80573" x2="24800" y2="80573"/>
                          <a14:foregroundMark x1="30000" y1="81210" x2="30000" y2="81210"/>
                          <a14:foregroundMark x1="33000" y1="81210" x2="33000" y2="81210"/>
                          <a14:foregroundMark x1="33400" y1="75796" x2="33400" y2="75796"/>
                          <a14:foregroundMark x1="35600" y1="81210" x2="35600" y2="81210"/>
                          <a14:foregroundMark x1="41400" y1="80255" x2="41400" y2="80255"/>
                          <a14:foregroundMark x1="47200" y1="78662" x2="47200" y2="78662"/>
                          <a14:foregroundMark x1="49600" y1="80573" x2="49600" y2="80573"/>
                          <a14:foregroundMark x1="58000" y1="81210" x2="58000" y2="81210"/>
                          <a14:foregroundMark x1="61200" y1="82484" x2="61200" y2="82484"/>
                          <a14:foregroundMark x1="67200" y1="80892" x2="67200" y2="80892"/>
                          <a14:foregroundMark x1="72000" y1="81847" x2="72000" y2="81847"/>
                          <a14:foregroundMark x1="77800" y1="81529" x2="77800" y2="81529"/>
                          <a14:foregroundMark x1="85800" y1="82803" x2="85800" y2="82803"/>
                          <a14:foregroundMark x1="91800" y1="80892" x2="91800" y2="80892"/>
                          <a14:foregroundMark x1="95400" y1="81529" x2="95400" y2="81529"/>
                          <a14:backgroundMark x1="18400" y1="84713" x2="18400" y2="84713"/>
                          <a14:backgroundMark x1="63000" y1="80892" x2="63000" y2="80892"/>
                          <a14:backgroundMark x1="74600" y1="81210" x2="74600" y2="81210"/>
                          <a14:backgroundMark x1="87800" y1="80573" x2="87800" y2="80573"/>
                        </a14:backgroundRemoval>
                      </a14:imgEffect>
                    </a14:imgLayer>
                  </a14:imgProps>
                </a:ext>
                <a:ext uri="{28A0092B-C50C-407E-A947-70E740481C1C}">
                  <a14:useLocalDpi xmlns:a14="http://schemas.microsoft.com/office/drawing/2010/main" val="0"/>
                </a:ext>
              </a:extLst>
            </a:blip>
            <a:stretch>
              <a:fillRect/>
            </a:stretch>
          </p:blipFill>
          <p:spPr>
            <a:xfrm>
              <a:off x="119444" y="6261373"/>
              <a:ext cx="950043" cy="596627"/>
            </a:xfrm>
            <a:prstGeom prst="rect">
              <a:avLst/>
            </a:prstGeom>
          </p:spPr>
        </p:pic>
        <p:sp>
          <p:nvSpPr>
            <p:cNvPr id="12" name="TextBox 11"/>
            <p:cNvSpPr txBox="1"/>
            <p:nvPr/>
          </p:nvSpPr>
          <p:spPr>
            <a:xfrm>
              <a:off x="432602" y="6214611"/>
              <a:ext cx="1156086" cy="461665"/>
            </a:xfrm>
            <a:prstGeom prst="rect">
              <a:avLst/>
            </a:prstGeom>
            <a:noFill/>
          </p:spPr>
          <p:txBody>
            <a:bodyPr wrap="none" rtlCol="0">
              <a:spAutoFit/>
            </a:bodyPr>
            <a:lstStyle/>
            <a:p>
              <a:r>
                <a:rPr lang="en-US" sz="800" dirty="0"/>
                <a:t>Copyright 2019</a:t>
              </a:r>
            </a:p>
            <a:p>
              <a:r>
                <a:rPr lang="en-US" sz="800" dirty="0"/>
                <a:t>Water Science Institute</a:t>
              </a:r>
            </a:p>
            <a:p>
              <a:r>
                <a:rPr lang="en-US" sz="800" dirty="0"/>
                <a:t>All rights reserved</a:t>
              </a:r>
            </a:p>
          </p:txBody>
        </p:sp>
      </p:gr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6069" y="0"/>
            <a:ext cx="5299364" cy="6858000"/>
          </a:xfrm>
          <a:prstGeom prst="rect">
            <a:avLst/>
          </a:prstGeom>
        </p:spPr>
      </p:pic>
      <p:sp>
        <p:nvSpPr>
          <p:cNvPr id="13" name="TextBox 12"/>
          <p:cNvSpPr txBox="1"/>
          <p:nvPr/>
        </p:nvSpPr>
        <p:spPr>
          <a:xfrm>
            <a:off x="9945274" y="46691"/>
            <a:ext cx="1238791"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2014 USGS Post Sandy Lidar.</a:t>
            </a:r>
          </a:p>
        </p:txBody>
      </p:sp>
      <p:sp>
        <p:nvSpPr>
          <p:cNvPr id="5" name="Rectangle 4"/>
          <p:cNvSpPr/>
          <p:nvPr/>
        </p:nvSpPr>
        <p:spPr>
          <a:xfrm>
            <a:off x="9372600" y="2494429"/>
            <a:ext cx="201706" cy="29583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108141" y="2642346"/>
            <a:ext cx="201706" cy="29583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a:stCxn id="5" idx="3"/>
          </p:cNvCxnSpPr>
          <p:nvPr/>
        </p:nvCxnSpPr>
        <p:spPr>
          <a:xfrm flipV="1">
            <a:off x="9574306" y="2380129"/>
            <a:ext cx="1351429" cy="262218"/>
          </a:xfrm>
          <a:prstGeom prst="line">
            <a:avLst/>
          </a:prstGeom>
          <a:ln w="12700"/>
        </p:spPr>
        <p:style>
          <a:lnRef idx="1">
            <a:schemeClr val="dk1"/>
          </a:lnRef>
          <a:fillRef idx="0">
            <a:schemeClr val="dk1"/>
          </a:fillRef>
          <a:effectRef idx="0">
            <a:schemeClr val="dk1"/>
          </a:effectRef>
          <a:fontRef idx="minor">
            <a:schemeClr val="tx1"/>
          </a:fontRef>
        </p:style>
      </p:cxnSp>
      <p:cxnSp>
        <p:nvCxnSpPr>
          <p:cNvPr id="17" name="Straight Connector 16"/>
          <p:cNvCxnSpPr>
            <a:stCxn id="14" idx="1"/>
          </p:cNvCxnSpPr>
          <p:nvPr/>
        </p:nvCxnSpPr>
        <p:spPr>
          <a:xfrm flipH="1" flipV="1">
            <a:off x="7160559" y="2642346"/>
            <a:ext cx="1947582" cy="147918"/>
          </a:xfrm>
          <a:prstGeom prst="line">
            <a:avLst/>
          </a:prstGeom>
          <a:ln w="12700"/>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10913336" y="2158253"/>
            <a:ext cx="308236"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1</a:t>
            </a:r>
          </a:p>
        </p:txBody>
      </p:sp>
      <p:sp>
        <p:nvSpPr>
          <p:cNvPr id="19" name="TextBox 18"/>
          <p:cNvSpPr txBox="1"/>
          <p:nvPr/>
        </p:nvSpPr>
        <p:spPr>
          <a:xfrm>
            <a:off x="6874212" y="2442291"/>
            <a:ext cx="308236"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2</a:t>
            </a:r>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01478" y="60325"/>
            <a:ext cx="1130010" cy="1130010"/>
          </a:xfrm>
          <a:prstGeom prst="rect">
            <a:avLst/>
          </a:prstGeom>
        </p:spPr>
      </p:pic>
    </p:spTree>
    <p:extLst>
      <p:ext uri="{BB962C8B-B14F-4D97-AF65-F5344CB8AC3E}">
        <p14:creationId xmlns:p14="http://schemas.microsoft.com/office/powerpoint/2010/main" val="2787924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199" y="400412"/>
            <a:ext cx="4683711" cy="1325563"/>
          </a:xfrm>
        </p:spPr>
        <p:txBody>
          <a:bodyPr>
            <a:normAutofit fontScale="90000"/>
          </a:bodyPr>
          <a:lstStyle/>
          <a:p>
            <a:r>
              <a:rPr lang="en-US" b="1" dirty="0">
                <a:solidFill>
                  <a:srgbClr val="69A7BC"/>
                </a:solidFill>
                <a:latin typeface="Times New Roman" panose="02020603050405020304" pitchFamily="18" charset="0"/>
                <a:cs typeface="Times New Roman" panose="02020603050405020304" pitchFamily="18" charset="0"/>
              </a:rPr>
              <a:t>Heat Mapping – Watershed Analysis</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87503"/>
          <a:stretch/>
        </p:blipFill>
        <p:spPr>
          <a:xfrm>
            <a:off x="465388" y="585945"/>
            <a:ext cx="372812" cy="883921"/>
          </a:xfrm>
          <a:prstGeom prst="rect">
            <a:avLst/>
          </a:prstGeom>
        </p:spPr>
      </p:pic>
      <p:sp>
        <p:nvSpPr>
          <p:cNvPr id="9" name="Content Placeholder 2"/>
          <p:cNvSpPr>
            <a:spLocks noGrp="1"/>
          </p:cNvSpPr>
          <p:nvPr>
            <p:ph idx="1"/>
          </p:nvPr>
        </p:nvSpPr>
        <p:spPr>
          <a:xfrm>
            <a:off x="838199" y="1825625"/>
            <a:ext cx="3020123" cy="4351338"/>
          </a:xfrm>
        </p:spPr>
        <p:txBody>
          <a:bodyPr/>
          <a:lstStyle/>
          <a:p>
            <a:r>
              <a:rPr lang="en-US" dirty="0">
                <a:solidFill>
                  <a:schemeClr val="bg1">
                    <a:lumMod val="65000"/>
                  </a:schemeClr>
                </a:solidFill>
                <a:latin typeface="Times New Roman" panose="02020603050405020304" pitchFamily="18" charset="0"/>
                <a:cs typeface="Times New Roman" panose="02020603050405020304" pitchFamily="18" charset="0"/>
              </a:rPr>
              <a:t>Kernel Density Heat Map</a:t>
            </a:r>
          </a:p>
          <a:p>
            <a:r>
              <a:rPr lang="en-US" dirty="0">
                <a:solidFill>
                  <a:schemeClr val="bg1">
                    <a:lumMod val="65000"/>
                  </a:schemeClr>
                </a:solidFill>
                <a:latin typeface="Times New Roman" panose="02020603050405020304" pitchFamily="18" charset="0"/>
                <a:cs typeface="Times New Roman" panose="02020603050405020304" pitchFamily="18" charset="0"/>
              </a:rPr>
              <a:t>Block Statistics Heat Map</a:t>
            </a:r>
          </a:p>
          <a:p>
            <a:r>
              <a:rPr lang="en-US" b="1" dirty="0">
                <a:latin typeface="Times New Roman" panose="02020603050405020304" pitchFamily="18" charset="0"/>
                <a:cs typeface="Times New Roman" panose="02020603050405020304" pitchFamily="18" charset="0"/>
              </a:rPr>
              <a:t>Hotspots</a:t>
            </a:r>
          </a:p>
        </p:txBody>
      </p:sp>
      <p:grpSp>
        <p:nvGrpSpPr>
          <p:cNvPr id="10" name="Group 9"/>
          <p:cNvGrpSpPr/>
          <p:nvPr/>
        </p:nvGrpSpPr>
        <p:grpSpPr>
          <a:xfrm>
            <a:off x="0" y="6396902"/>
            <a:ext cx="1469244" cy="643389"/>
            <a:chOff x="119444" y="6214611"/>
            <a:chExt cx="1469244" cy="643389"/>
          </a:xfrm>
        </p:grpSpPr>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1389" b="60417" l="437" r="40175">
                          <a14:foregroundMark x1="25800" y1="21019" x2="25800" y2="21019"/>
                          <a14:foregroundMark x1="5800" y1="40446" x2="5800" y2="40446"/>
                          <a14:foregroundMark x1="45400" y1="55096" x2="45400" y2="55096"/>
                          <a14:foregroundMark x1="50400" y1="54777" x2="50400" y2="54777"/>
                          <a14:foregroundMark x1="56400" y1="55414" x2="56400" y2="55414"/>
                          <a14:foregroundMark x1="62400" y1="54459" x2="62400" y2="54459"/>
                          <a14:foregroundMark x1="67600" y1="57006" x2="67600" y2="57006"/>
                          <a14:foregroundMark x1="70600" y1="55096" x2="70600" y2="55096"/>
                          <a14:foregroundMark x1="70800" y1="49045" x2="70800" y2="49045"/>
                          <a14:foregroundMark x1="73400" y1="53503" x2="73400" y2="53503"/>
                          <a14:foregroundMark x1="78800" y1="53503" x2="78800" y2="53503"/>
                          <a14:foregroundMark x1="84400" y1="52866" x2="84400" y2="52866"/>
                          <a14:foregroundMark x1="20000" y1="81847" x2="20000" y2="81847"/>
                          <a14:foregroundMark x1="22600" y1="80573" x2="22600" y2="80573"/>
                          <a14:foregroundMark x1="24800" y1="80573" x2="24800" y2="80573"/>
                          <a14:foregroundMark x1="30000" y1="81210" x2="30000" y2="81210"/>
                          <a14:foregroundMark x1="33000" y1="81210" x2="33000" y2="81210"/>
                          <a14:foregroundMark x1="33400" y1="75796" x2="33400" y2="75796"/>
                          <a14:foregroundMark x1="35600" y1="81210" x2="35600" y2="81210"/>
                          <a14:foregroundMark x1="41400" y1="80255" x2="41400" y2="80255"/>
                          <a14:foregroundMark x1="47200" y1="78662" x2="47200" y2="78662"/>
                          <a14:foregroundMark x1="49600" y1="80573" x2="49600" y2="80573"/>
                          <a14:foregroundMark x1="58000" y1="81210" x2="58000" y2="81210"/>
                          <a14:foregroundMark x1="61200" y1="82484" x2="61200" y2="82484"/>
                          <a14:foregroundMark x1="67200" y1="80892" x2="67200" y2="80892"/>
                          <a14:foregroundMark x1="72000" y1="81847" x2="72000" y2="81847"/>
                          <a14:foregroundMark x1="77800" y1="81529" x2="77800" y2="81529"/>
                          <a14:foregroundMark x1="85800" y1="82803" x2="85800" y2="82803"/>
                          <a14:foregroundMark x1="91800" y1="80892" x2="91800" y2="80892"/>
                          <a14:foregroundMark x1="95400" y1="81529" x2="95400" y2="81529"/>
                          <a14:backgroundMark x1="18400" y1="84713" x2="18400" y2="84713"/>
                          <a14:backgroundMark x1="63000" y1="80892" x2="63000" y2="80892"/>
                          <a14:backgroundMark x1="74600" y1="81210" x2="74600" y2="81210"/>
                          <a14:backgroundMark x1="87800" y1="80573" x2="87800" y2="80573"/>
                        </a14:backgroundRemoval>
                      </a14:imgEffect>
                    </a14:imgLayer>
                  </a14:imgProps>
                </a:ext>
                <a:ext uri="{28A0092B-C50C-407E-A947-70E740481C1C}">
                  <a14:useLocalDpi xmlns:a14="http://schemas.microsoft.com/office/drawing/2010/main" val="0"/>
                </a:ext>
              </a:extLst>
            </a:blip>
            <a:stretch>
              <a:fillRect/>
            </a:stretch>
          </p:blipFill>
          <p:spPr>
            <a:xfrm>
              <a:off x="119444" y="6261373"/>
              <a:ext cx="950043" cy="596627"/>
            </a:xfrm>
            <a:prstGeom prst="rect">
              <a:avLst/>
            </a:prstGeom>
          </p:spPr>
        </p:pic>
        <p:sp>
          <p:nvSpPr>
            <p:cNvPr id="12" name="TextBox 11"/>
            <p:cNvSpPr txBox="1"/>
            <p:nvPr/>
          </p:nvSpPr>
          <p:spPr>
            <a:xfrm>
              <a:off x="432602" y="6214611"/>
              <a:ext cx="1156086" cy="461665"/>
            </a:xfrm>
            <a:prstGeom prst="rect">
              <a:avLst/>
            </a:prstGeom>
            <a:noFill/>
          </p:spPr>
          <p:txBody>
            <a:bodyPr wrap="none" rtlCol="0">
              <a:spAutoFit/>
            </a:bodyPr>
            <a:lstStyle/>
            <a:p>
              <a:r>
                <a:rPr lang="en-US" sz="800" dirty="0"/>
                <a:t>Copyright 2019</a:t>
              </a:r>
            </a:p>
            <a:p>
              <a:r>
                <a:rPr lang="en-US" sz="800" dirty="0"/>
                <a:t>Water Science Institute</a:t>
              </a:r>
            </a:p>
            <a:p>
              <a:r>
                <a:rPr lang="en-US" sz="800" dirty="0"/>
                <a:t>All rights reserved</a:t>
              </a:r>
            </a:p>
          </p:txBody>
        </p:sp>
      </p:gr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5265" y="0"/>
            <a:ext cx="5299364" cy="6858000"/>
          </a:xfrm>
          <a:prstGeom prst="rect">
            <a:avLst/>
          </a:prstGeom>
        </p:spPr>
      </p:pic>
      <p:sp>
        <p:nvSpPr>
          <p:cNvPr id="13" name="TextBox 12"/>
          <p:cNvSpPr txBox="1"/>
          <p:nvPr/>
        </p:nvSpPr>
        <p:spPr>
          <a:xfrm>
            <a:off x="5215796" y="6396335"/>
            <a:ext cx="1252239"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2014 USGS Post Sandy Lidar.</a:t>
            </a: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19" y="5182427"/>
            <a:ext cx="1130010" cy="1130010"/>
          </a:xfrm>
          <a:prstGeom prst="rect">
            <a:avLst/>
          </a:prstGeom>
        </p:spPr>
      </p:pic>
      <p:sp>
        <p:nvSpPr>
          <p:cNvPr id="16" name="TextBox 15"/>
          <p:cNvSpPr txBox="1"/>
          <p:nvPr/>
        </p:nvSpPr>
        <p:spPr>
          <a:xfrm>
            <a:off x="5841915" y="601528"/>
            <a:ext cx="558411" cy="923330"/>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1</a:t>
            </a:r>
          </a:p>
        </p:txBody>
      </p:sp>
    </p:spTree>
    <p:extLst>
      <p:ext uri="{BB962C8B-B14F-4D97-AF65-F5344CB8AC3E}">
        <p14:creationId xmlns:p14="http://schemas.microsoft.com/office/powerpoint/2010/main" val="2370346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199" y="400412"/>
            <a:ext cx="4683711" cy="1325563"/>
          </a:xfrm>
        </p:spPr>
        <p:txBody>
          <a:bodyPr>
            <a:normAutofit fontScale="90000"/>
          </a:bodyPr>
          <a:lstStyle/>
          <a:p>
            <a:r>
              <a:rPr lang="en-US" b="1" dirty="0">
                <a:solidFill>
                  <a:srgbClr val="69A7BC"/>
                </a:solidFill>
                <a:latin typeface="Times New Roman" panose="02020603050405020304" pitchFamily="18" charset="0"/>
                <a:cs typeface="Times New Roman" panose="02020603050405020304" pitchFamily="18" charset="0"/>
              </a:rPr>
              <a:t>Heat Mapping – Watershed Analysis</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87503"/>
          <a:stretch/>
        </p:blipFill>
        <p:spPr>
          <a:xfrm>
            <a:off x="465388" y="585945"/>
            <a:ext cx="372812" cy="883921"/>
          </a:xfrm>
          <a:prstGeom prst="rect">
            <a:avLst/>
          </a:prstGeom>
        </p:spPr>
      </p:pic>
      <p:sp>
        <p:nvSpPr>
          <p:cNvPr id="9" name="Content Placeholder 2"/>
          <p:cNvSpPr>
            <a:spLocks noGrp="1"/>
          </p:cNvSpPr>
          <p:nvPr>
            <p:ph idx="1"/>
          </p:nvPr>
        </p:nvSpPr>
        <p:spPr>
          <a:xfrm>
            <a:off x="838199" y="1825625"/>
            <a:ext cx="3020123" cy="4351338"/>
          </a:xfrm>
        </p:spPr>
        <p:txBody>
          <a:bodyPr/>
          <a:lstStyle/>
          <a:p>
            <a:r>
              <a:rPr lang="en-US" dirty="0">
                <a:solidFill>
                  <a:schemeClr val="bg1">
                    <a:lumMod val="65000"/>
                  </a:schemeClr>
                </a:solidFill>
                <a:latin typeface="Times New Roman" panose="02020603050405020304" pitchFamily="18" charset="0"/>
                <a:cs typeface="Times New Roman" panose="02020603050405020304" pitchFamily="18" charset="0"/>
              </a:rPr>
              <a:t>Kernel Density Heat Map</a:t>
            </a:r>
          </a:p>
          <a:p>
            <a:r>
              <a:rPr lang="en-US" dirty="0">
                <a:solidFill>
                  <a:schemeClr val="bg1">
                    <a:lumMod val="65000"/>
                  </a:schemeClr>
                </a:solidFill>
                <a:latin typeface="Times New Roman" panose="02020603050405020304" pitchFamily="18" charset="0"/>
                <a:cs typeface="Times New Roman" panose="02020603050405020304" pitchFamily="18" charset="0"/>
              </a:rPr>
              <a:t>Block Statistics Heat Map</a:t>
            </a:r>
          </a:p>
          <a:p>
            <a:r>
              <a:rPr lang="en-US" b="1" dirty="0">
                <a:latin typeface="Times New Roman" panose="02020603050405020304" pitchFamily="18" charset="0"/>
                <a:cs typeface="Times New Roman" panose="02020603050405020304" pitchFamily="18" charset="0"/>
              </a:rPr>
              <a:t>Hotspots</a:t>
            </a:r>
          </a:p>
        </p:txBody>
      </p:sp>
      <p:grpSp>
        <p:nvGrpSpPr>
          <p:cNvPr id="10" name="Group 9"/>
          <p:cNvGrpSpPr/>
          <p:nvPr/>
        </p:nvGrpSpPr>
        <p:grpSpPr>
          <a:xfrm>
            <a:off x="0" y="6396902"/>
            <a:ext cx="1469244" cy="643389"/>
            <a:chOff x="119444" y="6214611"/>
            <a:chExt cx="1469244" cy="643389"/>
          </a:xfrm>
        </p:grpSpPr>
        <p:pic>
          <p:nvPicPr>
            <p:cNvPr id="11" name="Picture 10"/>
            <p:cNvPicPr>
              <a:picLocks noChangeAspect="1"/>
            </p:cNvPicPr>
            <p:nvPr/>
          </p:nvPicPr>
          <p:blipFill>
            <a:blip r:embed="rId4" cstate="print">
              <a:extLst>
                <a:ext uri="{BEBA8EAE-BF5A-486C-A8C5-ECC9F3942E4B}">
                  <a14:imgProps xmlns:a14="http://schemas.microsoft.com/office/drawing/2010/main">
                    <a14:imgLayer r:embed="rId5">
                      <a14:imgEffect>
                        <a14:backgroundRemoval t="1389" b="60417" l="437" r="40175">
                          <a14:foregroundMark x1="25800" y1="21019" x2="25800" y2="21019"/>
                          <a14:foregroundMark x1="5800" y1="40446" x2="5800" y2="40446"/>
                          <a14:foregroundMark x1="45400" y1="55096" x2="45400" y2="55096"/>
                          <a14:foregroundMark x1="50400" y1="54777" x2="50400" y2="54777"/>
                          <a14:foregroundMark x1="56400" y1="55414" x2="56400" y2="55414"/>
                          <a14:foregroundMark x1="62400" y1="54459" x2="62400" y2="54459"/>
                          <a14:foregroundMark x1="67600" y1="57006" x2="67600" y2="57006"/>
                          <a14:foregroundMark x1="70600" y1="55096" x2="70600" y2="55096"/>
                          <a14:foregroundMark x1="70800" y1="49045" x2="70800" y2="49045"/>
                          <a14:foregroundMark x1="73400" y1="53503" x2="73400" y2="53503"/>
                          <a14:foregroundMark x1="78800" y1="53503" x2="78800" y2="53503"/>
                          <a14:foregroundMark x1="84400" y1="52866" x2="84400" y2="52866"/>
                          <a14:foregroundMark x1="20000" y1="81847" x2="20000" y2="81847"/>
                          <a14:foregroundMark x1="22600" y1="80573" x2="22600" y2="80573"/>
                          <a14:foregroundMark x1="24800" y1="80573" x2="24800" y2="80573"/>
                          <a14:foregroundMark x1="30000" y1="81210" x2="30000" y2="81210"/>
                          <a14:foregroundMark x1="33000" y1="81210" x2="33000" y2="81210"/>
                          <a14:foregroundMark x1="33400" y1="75796" x2="33400" y2="75796"/>
                          <a14:foregroundMark x1="35600" y1="81210" x2="35600" y2="81210"/>
                          <a14:foregroundMark x1="41400" y1="80255" x2="41400" y2="80255"/>
                          <a14:foregroundMark x1="47200" y1="78662" x2="47200" y2="78662"/>
                          <a14:foregroundMark x1="49600" y1="80573" x2="49600" y2="80573"/>
                          <a14:foregroundMark x1="58000" y1="81210" x2="58000" y2="81210"/>
                          <a14:foregroundMark x1="61200" y1="82484" x2="61200" y2="82484"/>
                          <a14:foregroundMark x1="67200" y1="80892" x2="67200" y2="80892"/>
                          <a14:foregroundMark x1="72000" y1="81847" x2="72000" y2="81847"/>
                          <a14:foregroundMark x1="77800" y1="81529" x2="77800" y2="81529"/>
                          <a14:foregroundMark x1="85800" y1="82803" x2="85800" y2="82803"/>
                          <a14:foregroundMark x1="91800" y1="80892" x2="91800" y2="80892"/>
                          <a14:foregroundMark x1="95400" y1="81529" x2="95400" y2="81529"/>
                          <a14:backgroundMark x1="18400" y1="84713" x2="18400" y2="84713"/>
                          <a14:backgroundMark x1="63000" y1="80892" x2="63000" y2="80892"/>
                          <a14:backgroundMark x1="74600" y1="81210" x2="74600" y2="81210"/>
                          <a14:backgroundMark x1="87800" y1="80573" x2="87800" y2="80573"/>
                        </a14:backgroundRemoval>
                      </a14:imgEffect>
                    </a14:imgLayer>
                  </a14:imgProps>
                </a:ext>
                <a:ext uri="{28A0092B-C50C-407E-A947-70E740481C1C}">
                  <a14:useLocalDpi xmlns:a14="http://schemas.microsoft.com/office/drawing/2010/main" val="0"/>
                </a:ext>
              </a:extLst>
            </a:blip>
            <a:stretch>
              <a:fillRect/>
            </a:stretch>
          </p:blipFill>
          <p:spPr>
            <a:xfrm>
              <a:off x="119444" y="6261373"/>
              <a:ext cx="950043" cy="596627"/>
            </a:xfrm>
            <a:prstGeom prst="rect">
              <a:avLst/>
            </a:prstGeom>
          </p:spPr>
        </p:pic>
        <p:sp>
          <p:nvSpPr>
            <p:cNvPr id="12" name="TextBox 11"/>
            <p:cNvSpPr txBox="1"/>
            <p:nvPr/>
          </p:nvSpPr>
          <p:spPr>
            <a:xfrm>
              <a:off x="432602" y="6214611"/>
              <a:ext cx="1156086" cy="461665"/>
            </a:xfrm>
            <a:prstGeom prst="rect">
              <a:avLst/>
            </a:prstGeom>
            <a:noFill/>
          </p:spPr>
          <p:txBody>
            <a:bodyPr wrap="none" rtlCol="0">
              <a:spAutoFit/>
            </a:bodyPr>
            <a:lstStyle/>
            <a:p>
              <a:r>
                <a:rPr lang="en-US" sz="800" dirty="0"/>
                <a:t>Copyright 2019</a:t>
              </a:r>
            </a:p>
            <a:p>
              <a:r>
                <a:rPr lang="en-US" sz="800" dirty="0"/>
                <a:t>Water Science Institute</a:t>
              </a:r>
            </a:p>
            <a:p>
              <a:r>
                <a:rPr lang="en-US" sz="800" dirty="0"/>
                <a:t>All rights reserved</a:t>
              </a:r>
            </a:p>
          </p:txBody>
        </p:sp>
      </p:gr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6414" y="567"/>
            <a:ext cx="5299364" cy="6858000"/>
          </a:xfrm>
          <a:prstGeom prst="rect">
            <a:avLst/>
          </a:prstGeom>
        </p:spPr>
      </p:pic>
      <p:sp>
        <p:nvSpPr>
          <p:cNvPr id="15" name="TextBox 14"/>
          <p:cNvSpPr txBox="1"/>
          <p:nvPr/>
        </p:nvSpPr>
        <p:spPr>
          <a:xfrm>
            <a:off x="5215796" y="6396335"/>
            <a:ext cx="1252239"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2014 USGS Post Sandy Lidar.</a:t>
            </a: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519" y="5182427"/>
            <a:ext cx="1130010" cy="1130010"/>
          </a:xfrm>
          <a:prstGeom prst="rect">
            <a:avLst/>
          </a:prstGeom>
        </p:spPr>
      </p:pic>
      <p:sp>
        <p:nvSpPr>
          <p:cNvPr id="18" name="TextBox 17"/>
          <p:cNvSpPr txBox="1"/>
          <p:nvPr/>
        </p:nvSpPr>
        <p:spPr>
          <a:xfrm>
            <a:off x="5841915" y="601528"/>
            <a:ext cx="558411" cy="923330"/>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1</a:t>
            </a:r>
          </a:p>
        </p:txBody>
      </p:sp>
    </p:spTree>
    <p:extLst>
      <p:ext uri="{BB962C8B-B14F-4D97-AF65-F5344CB8AC3E}">
        <p14:creationId xmlns:p14="http://schemas.microsoft.com/office/powerpoint/2010/main" val="32722879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199" y="400412"/>
            <a:ext cx="4683711" cy="1325563"/>
          </a:xfrm>
        </p:spPr>
        <p:txBody>
          <a:bodyPr>
            <a:normAutofit fontScale="90000"/>
          </a:bodyPr>
          <a:lstStyle/>
          <a:p>
            <a:r>
              <a:rPr lang="en-US" b="1" dirty="0">
                <a:solidFill>
                  <a:srgbClr val="69A7BC"/>
                </a:solidFill>
                <a:latin typeface="Times New Roman" panose="02020603050405020304" pitchFamily="18" charset="0"/>
                <a:cs typeface="Times New Roman" panose="02020603050405020304" pitchFamily="18" charset="0"/>
              </a:rPr>
              <a:t>Heat Mapping – Watershed Analysis</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87503"/>
          <a:stretch/>
        </p:blipFill>
        <p:spPr>
          <a:xfrm>
            <a:off x="465388" y="585945"/>
            <a:ext cx="372812" cy="883921"/>
          </a:xfrm>
          <a:prstGeom prst="rect">
            <a:avLst/>
          </a:prstGeom>
        </p:spPr>
      </p:pic>
      <p:sp>
        <p:nvSpPr>
          <p:cNvPr id="9" name="Content Placeholder 2"/>
          <p:cNvSpPr>
            <a:spLocks noGrp="1"/>
          </p:cNvSpPr>
          <p:nvPr>
            <p:ph idx="1"/>
          </p:nvPr>
        </p:nvSpPr>
        <p:spPr>
          <a:xfrm>
            <a:off x="838199" y="1825625"/>
            <a:ext cx="3020123" cy="4351338"/>
          </a:xfrm>
        </p:spPr>
        <p:txBody>
          <a:bodyPr/>
          <a:lstStyle/>
          <a:p>
            <a:r>
              <a:rPr lang="en-US" dirty="0">
                <a:solidFill>
                  <a:schemeClr val="bg1">
                    <a:lumMod val="65000"/>
                  </a:schemeClr>
                </a:solidFill>
                <a:latin typeface="Times New Roman" panose="02020603050405020304" pitchFamily="18" charset="0"/>
                <a:cs typeface="Times New Roman" panose="02020603050405020304" pitchFamily="18" charset="0"/>
              </a:rPr>
              <a:t>Kernel Density Heat Map</a:t>
            </a:r>
          </a:p>
          <a:p>
            <a:r>
              <a:rPr lang="en-US" dirty="0">
                <a:solidFill>
                  <a:schemeClr val="bg1">
                    <a:lumMod val="65000"/>
                  </a:schemeClr>
                </a:solidFill>
                <a:latin typeface="Times New Roman" panose="02020603050405020304" pitchFamily="18" charset="0"/>
                <a:cs typeface="Times New Roman" panose="02020603050405020304" pitchFamily="18" charset="0"/>
              </a:rPr>
              <a:t>Block Statistics Heat Map</a:t>
            </a:r>
          </a:p>
          <a:p>
            <a:r>
              <a:rPr lang="en-US" b="1" dirty="0">
                <a:latin typeface="Times New Roman" panose="02020603050405020304" pitchFamily="18" charset="0"/>
                <a:cs typeface="Times New Roman" panose="02020603050405020304" pitchFamily="18" charset="0"/>
              </a:rPr>
              <a:t>Hotspots</a:t>
            </a:r>
          </a:p>
        </p:txBody>
      </p:sp>
      <p:grpSp>
        <p:nvGrpSpPr>
          <p:cNvPr id="10" name="Group 9"/>
          <p:cNvGrpSpPr/>
          <p:nvPr/>
        </p:nvGrpSpPr>
        <p:grpSpPr>
          <a:xfrm>
            <a:off x="0" y="6396902"/>
            <a:ext cx="1469244" cy="643389"/>
            <a:chOff x="119444" y="6214611"/>
            <a:chExt cx="1469244" cy="643389"/>
          </a:xfrm>
        </p:grpSpPr>
        <p:pic>
          <p:nvPicPr>
            <p:cNvPr id="11" name="Picture 10"/>
            <p:cNvPicPr>
              <a:picLocks noChangeAspect="1"/>
            </p:cNvPicPr>
            <p:nvPr/>
          </p:nvPicPr>
          <p:blipFill>
            <a:blip r:embed="rId4" cstate="print">
              <a:extLst>
                <a:ext uri="{BEBA8EAE-BF5A-486C-A8C5-ECC9F3942E4B}">
                  <a14:imgProps xmlns:a14="http://schemas.microsoft.com/office/drawing/2010/main">
                    <a14:imgLayer r:embed="rId5">
                      <a14:imgEffect>
                        <a14:backgroundRemoval t="1389" b="60417" l="437" r="40175">
                          <a14:foregroundMark x1="25800" y1="21019" x2="25800" y2="21019"/>
                          <a14:foregroundMark x1="5800" y1="40446" x2="5800" y2="40446"/>
                          <a14:foregroundMark x1="45400" y1="55096" x2="45400" y2="55096"/>
                          <a14:foregroundMark x1="50400" y1="54777" x2="50400" y2="54777"/>
                          <a14:foregroundMark x1="56400" y1="55414" x2="56400" y2="55414"/>
                          <a14:foregroundMark x1="62400" y1="54459" x2="62400" y2="54459"/>
                          <a14:foregroundMark x1="67600" y1="57006" x2="67600" y2="57006"/>
                          <a14:foregroundMark x1="70600" y1="55096" x2="70600" y2="55096"/>
                          <a14:foregroundMark x1="70800" y1="49045" x2="70800" y2="49045"/>
                          <a14:foregroundMark x1="73400" y1="53503" x2="73400" y2="53503"/>
                          <a14:foregroundMark x1="78800" y1="53503" x2="78800" y2="53503"/>
                          <a14:foregroundMark x1="84400" y1="52866" x2="84400" y2="52866"/>
                          <a14:foregroundMark x1="20000" y1="81847" x2="20000" y2="81847"/>
                          <a14:foregroundMark x1="22600" y1="80573" x2="22600" y2="80573"/>
                          <a14:foregroundMark x1="24800" y1="80573" x2="24800" y2="80573"/>
                          <a14:foregroundMark x1="30000" y1="81210" x2="30000" y2="81210"/>
                          <a14:foregroundMark x1="33000" y1="81210" x2="33000" y2="81210"/>
                          <a14:foregroundMark x1="33400" y1="75796" x2="33400" y2="75796"/>
                          <a14:foregroundMark x1="35600" y1="81210" x2="35600" y2="81210"/>
                          <a14:foregroundMark x1="41400" y1="80255" x2="41400" y2="80255"/>
                          <a14:foregroundMark x1="47200" y1="78662" x2="47200" y2="78662"/>
                          <a14:foregroundMark x1="49600" y1="80573" x2="49600" y2="80573"/>
                          <a14:foregroundMark x1="58000" y1="81210" x2="58000" y2="81210"/>
                          <a14:foregroundMark x1="61200" y1="82484" x2="61200" y2="82484"/>
                          <a14:foregroundMark x1="67200" y1="80892" x2="67200" y2="80892"/>
                          <a14:foregroundMark x1="72000" y1="81847" x2="72000" y2="81847"/>
                          <a14:foregroundMark x1="77800" y1="81529" x2="77800" y2="81529"/>
                          <a14:foregroundMark x1="85800" y1="82803" x2="85800" y2="82803"/>
                          <a14:foregroundMark x1="91800" y1="80892" x2="91800" y2="80892"/>
                          <a14:foregroundMark x1="95400" y1="81529" x2="95400" y2="81529"/>
                          <a14:backgroundMark x1="18400" y1="84713" x2="18400" y2="84713"/>
                          <a14:backgroundMark x1="63000" y1="80892" x2="63000" y2="80892"/>
                          <a14:backgroundMark x1="74600" y1="81210" x2="74600" y2="81210"/>
                          <a14:backgroundMark x1="87800" y1="80573" x2="87800" y2="80573"/>
                        </a14:backgroundRemoval>
                      </a14:imgEffect>
                    </a14:imgLayer>
                  </a14:imgProps>
                </a:ext>
                <a:ext uri="{28A0092B-C50C-407E-A947-70E740481C1C}">
                  <a14:useLocalDpi xmlns:a14="http://schemas.microsoft.com/office/drawing/2010/main" val="0"/>
                </a:ext>
              </a:extLst>
            </a:blip>
            <a:stretch>
              <a:fillRect/>
            </a:stretch>
          </p:blipFill>
          <p:spPr>
            <a:xfrm>
              <a:off x="119444" y="6261373"/>
              <a:ext cx="950043" cy="596627"/>
            </a:xfrm>
            <a:prstGeom prst="rect">
              <a:avLst/>
            </a:prstGeom>
          </p:spPr>
        </p:pic>
        <p:sp>
          <p:nvSpPr>
            <p:cNvPr id="12" name="TextBox 11"/>
            <p:cNvSpPr txBox="1"/>
            <p:nvPr/>
          </p:nvSpPr>
          <p:spPr>
            <a:xfrm>
              <a:off x="432602" y="6214611"/>
              <a:ext cx="1156086" cy="461665"/>
            </a:xfrm>
            <a:prstGeom prst="rect">
              <a:avLst/>
            </a:prstGeom>
            <a:noFill/>
          </p:spPr>
          <p:txBody>
            <a:bodyPr wrap="none" rtlCol="0">
              <a:spAutoFit/>
            </a:bodyPr>
            <a:lstStyle/>
            <a:p>
              <a:r>
                <a:rPr lang="en-US" sz="800" dirty="0"/>
                <a:t>Copyright 2019</a:t>
              </a:r>
            </a:p>
            <a:p>
              <a:r>
                <a:rPr lang="en-US" sz="800" dirty="0"/>
                <a:t>Water Science Institute</a:t>
              </a:r>
            </a:p>
            <a:p>
              <a:r>
                <a:rPr lang="en-US" sz="800" dirty="0"/>
                <a:t>All rights reserved</a:t>
              </a:r>
            </a:p>
          </p:txBody>
        </p:sp>
      </p:grpSp>
      <p:sp>
        <p:nvSpPr>
          <p:cNvPr id="15" name="TextBox 14"/>
          <p:cNvSpPr txBox="1"/>
          <p:nvPr/>
        </p:nvSpPr>
        <p:spPr>
          <a:xfrm>
            <a:off x="5215796" y="6396335"/>
            <a:ext cx="1252239"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2014 USGS Post Sandy Lidar.</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4330" y="0"/>
            <a:ext cx="5299364" cy="6858000"/>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39874" t="35392" r="41868" b="31667"/>
          <a:stretch/>
        </p:blipFill>
        <p:spPr>
          <a:xfrm>
            <a:off x="4743958" y="2299447"/>
            <a:ext cx="1620372" cy="2259106"/>
          </a:xfrm>
          <a:prstGeom prst="rect">
            <a:avLst/>
          </a:prstGeom>
        </p:spPr>
      </p:pic>
      <p:sp>
        <p:nvSpPr>
          <p:cNvPr id="14" name="TextBox 13"/>
          <p:cNvSpPr txBox="1"/>
          <p:nvPr/>
        </p:nvSpPr>
        <p:spPr>
          <a:xfrm>
            <a:off x="5841915" y="601528"/>
            <a:ext cx="558411" cy="923330"/>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1</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63386" y="6333521"/>
            <a:ext cx="2266613" cy="354158"/>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06132" y="5769522"/>
            <a:ext cx="323867" cy="482625"/>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519" y="5182427"/>
            <a:ext cx="1130010" cy="1130010"/>
          </a:xfrm>
          <a:prstGeom prst="rect">
            <a:avLst/>
          </a:prstGeom>
        </p:spPr>
      </p:pic>
    </p:spTree>
    <p:extLst>
      <p:ext uri="{BB962C8B-B14F-4D97-AF65-F5344CB8AC3E}">
        <p14:creationId xmlns:p14="http://schemas.microsoft.com/office/powerpoint/2010/main" val="8779012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8471" y="0"/>
            <a:ext cx="8875058" cy="6858000"/>
          </a:xfrm>
          <a:prstGeom prst="rect">
            <a:avLst/>
          </a:prstGeom>
        </p:spPr>
      </p:pic>
      <p:sp>
        <p:nvSpPr>
          <p:cNvPr id="3" name="TextBox 2"/>
          <p:cNvSpPr txBox="1"/>
          <p:nvPr/>
        </p:nvSpPr>
        <p:spPr>
          <a:xfrm>
            <a:off x="10453425" y="6297345"/>
            <a:ext cx="1574968"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2014 USGS Post Sandy Lidar.</a:t>
            </a:r>
          </a:p>
        </p:txBody>
      </p:sp>
      <p:grpSp>
        <p:nvGrpSpPr>
          <p:cNvPr id="7" name="Group 6"/>
          <p:cNvGrpSpPr/>
          <p:nvPr/>
        </p:nvGrpSpPr>
        <p:grpSpPr>
          <a:xfrm>
            <a:off x="0" y="6396902"/>
            <a:ext cx="1469244" cy="643389"/>
            <a:chOff x="119444" y="6214611"/>
            <a:chExt cx="1469244" cy="643389"/>
          </a:xfrm>
        </p:grpSpPr>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389" b="60417" l="437" r="40175">
                          <a14:foregroundMark x1="25800" y1="21019" x2="25800" y2="21019"/>
                          <a14:foregroundMark x1="5800" y1="40446" x2="5800" y2="40446"/>
                          <a14:foregroundMark x1="45400" y1="55096" x2="45400" y2="55096"/>
                          <a14:foregroundMark x1="50400" y1="54777" x2="50400" y2="54777"/>
                          <a14:foregroundMark x1="56400" y1="55414" x2="56400" y2="55414"/>
                          <a14:foregroundMark x1="62400" y1="54459" x2="62400" y2="54459"/>
                          <a14:foregroundMark x1="67600" y1="57006" x2="67600" y2="57006"/>
                          <a14:foregroundMark x1="70600" y1="55096" x2="70600" y2="55096"/>
                          <a14:foregroundMark x1="70800" y1="49045" x2="70800" y2="49045"/>
                          <a14:foregroundMark x1="73400" y1="53503" x2="73400" y2="53503"/>
                          <a14:foregroundMark x1="78800" y1="53503" x2="78800" y2="53503"/>
                          <a14:foregroundMark x1="84400" y1="52866" x2="84400" y2="52866"/>
                          <a14:foregroundMark x1="20000" y1="81847" x2="20000" y2="81847"/>
                          <a14:foregroundMark x1="22600" y1="80573" x2="22600" y2="80573"/>
                          <a14:foregroundMark x1="24800" y1="80573" x2="24800" y2="80573"/>
                          <a14:foregroundMark x1="30000" y1="81210" x2="30000" y2="81210"/>
                          <a14:foregroundMark x1="33000" y1="81210" x2="33000" y2="81210"/>
                          <a14:foregroundMark x1="33400" y1="75796" x2="33400" y2="75796"/>
                          <a14:foregroundMark x1="35600" y1="81210" x2="35600" y2="81210"/>
                          <a14:foregroundMark x1="41400" y1="80255" x2="41400" y2="80255"/>
                          <a14:foregroundMark x1="47200" y1="78662" x2="47200" y2="78662"/>
                          <a14:foregroundMark x1="49600" y1="80573" x2="49600" y2="80573"/>
                          <a14:foregroundMark x1="58000" y1="81210" x2="58000" y2="81210"/>
                          <a14:foregroundMark x1="61200" y1="82484" x2="61200" y2="82484"/>
                          <a14:foregroundMark x1="67200" y1="80892" x2="67200" y2="80892"/>
                          <a14:foregroundMark x1="72000" y1="81847" x2="72000" y2="81847"/>
                          <a14:foregroundMark x1="77800" y1="81529" x2="77800" y2="81529"/>
                          <a14:foregroundMark x1="85800" y1="82803" x2="85800" y2="82803"/>
                          <a14:foregroundMark x1="91800" y1="80892" x2="91800" y2="80892"/>
                          <a14:foregroundMark x1="95400" y1="81529" x2="95400" y2="81529"/>
                          <a14:backgroundMark x1="18400" y1="84713" x2="18400" y2="84713"/>
                          <a14:backgroundMark x1="63000" y1="80892" x2="63000" y2="80892"/>
                          <a14:backgroundMark x1="74600" y1="81210" x2="74600" y2="81210"/>
                          <a14:backgroundMark x1="87800" y1="80573" x2="87800" y2="80573"/>
                        </a14:backgroundRemoval>
                      </a14:imgEffect>
                    </a14:imgLayer>
                  </a14:imgProps>
                </a:ext>
                <a:ext uri="{28A0092B-C50C-407E-A947-70E740481C1C}">
                  <a14:useLocalDpi xmlns:a14="http://schemas.microsoft.com/office/drawing/2010/main" val="0"/>
                </a:ext>
              </a:extLst>
            </a:blip>
            <a:stretch>
              <a:fillRect/>
            </a:stretch>
          </p:blipFill>
          <p:spPr>
            <a:xfrm>
              <a:off x="119444" y="6261373"/>
              <a:ext cx="950043" cy="596627"/>
            </a:xfrm>
            <a:prstGeom prst="rect">
              <a:avLst/>
            </a:prstGeom>
          </p:spPr>
        </p:pic>
        <p:sp>
          <p:nvSpPr>
            <p:cNvPr id="9" name="TextBox 8"/>
            <p:cNvSpPr txBox="1"/>
            <p:nvPr/>
          </p:nvSpPr>
          <p:spPr>
            <a:xfrm>
              <a:off x="432602" y="6214611"/>
              <a:ext cx="1156086" cy="461665"/>
            </a:xfrm>
            <a:prstGeom prst="rect">
              <a:avLst/>
            </a:prstGeom>
            <a:noFill/>
          </p:spPr>
          <p:txBody>
            <a:bodyPr wrap="none" rtlCol="0">
              <a:spAutoFit/>
            </a:bodyPr>
            <a:lstStyle/>
            <a:p>
              <a:r>
                <a:rPr lang="en-US" sz="800" dirty="0"/>
                <a:t>Copyright 2019</a:t>
              </a:r>
            </a:p>
            <a:p>
              <a:r>
                <a:rPr lang="en-US" sz="800" dirty="0"/>
                <a:t>Water Science Institute</a:t>
              </a:r>
            </a:p>
            <a:p>
              <a:r>
                <a:rPr lang="en-US" sz="800" dirty="0"/>
                <a:t>All rights reserved</a:t>
              </a:r>
            </a:p>
          </p:txBody>
        </p:sp>
      </p:gr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1478" y="60325"/>
            <a:ext cx="1130010" cy="1130010"/>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r="87503"/>
          <a:stretch/>
        </p:blipFill>
        <p:spPr>
          <a:xfrm>
            <a:off x="465388" y="585945"/>
            <a:ext cx="372812" cy="883921"/>
          </a:xfrm>
          <a:prstGeom prst="rect">
            <a:avLst/>
          </a:prstGeom>
        </p:spPr>
      </p:pic>
      <p:sp>
        <p:nvSpPr>
          <p:cNvPr id="12" name="TextBox 11"/>
          <p:cNvSpPr txBox="1"/>
          <p:nvPr/>
        </p:nvSpPr>
        <p:spPr>
          <a:xfrm>
            <a:off x="1190522" y="566240"/>
            <a:ext cx="558411" cy="923330"/>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2499424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r="3798"/>
          <a:stretch/>
        </p:blipFill>
        <p:spPr>
          <a:xfrm>
            <a:off x="2276657" y="404099"/>
            <a:ext cx="4403997" cy="5819278"/>
          </a:xfrm>
          <a:prstGeom prst="rect">
            <a:avLst/>
          </a:prstGeom>
        </p:spPr>
      </p:pic>
      <p:sp>
        <p:nvSpPr>
          <p:cNvPr id="10" name="TextBox 9"/>
          <p:cNvSpPr txBox="1"/>
          <p:nvPr/>
        </p:nvSpPr>
        <p:spPr>
          <a:xfrm>
            <a:off x="7103745" y="2990572"/>
            <a:ext cx="4703445" cy="707886"/>
          </a:xfrm>
          <a:prstGeom prst="rect">
            <a:avLst/>
          </a:prstGeom>
          <a:noFill/>
        </p:spPr>
        <p:txBody>
          <a:bodyPr wrap="square" rtlCol="0">
            <a:spAutoFit/>
          </a:bodyPr>
          <a:lstStyle/>
          <a:p>
            <a:r>
              <a:rPr lang="en-US" sz="2000" i="1" dirty="0">
                <a:solidFill>
                  <a:srgbClr val="3E96A7"/>
                </a:solidFill>
              </a:rPr>
              <a:t>Walter and Merritts, 2008. Natural Streams and the Legacy of Water Powered Mills.</a:t>
            </a:r>
          </a:p>
        </p:txBody>
      </p:sp>
      <p:grpSp>
        <p:nvGrpSpPr>
          <p:cNvPr id="14" name="Group 13"/>
          <p:cNvGrpSpPr/>
          <p:nvPr/>
        </p:nvGrpSpPr>
        <p:grpSpPr>
          <a:xfrm>
            <a:off x="0" y="6396902"/>
            <a:ext cx="1469244" cy="643389"/>
            <a:chOff x="119444" y="6214611"/>
            <a:chExt cx="1469244" cy="643389"/>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444" y="6261373"/>
              <a:ext cx="950043" cy="596627"/>
            </a:xfrm>
            <a:prstGeom prst="rect">
              <a:avLst/>
            </a:prstGeom>
          </p:spPr>
        </p:pic>
        <p:sp>
          <p:nvSpPr>
            <p:cNvPr id="16" name="TextBox 15"/>
            <p:cNvSpPr txBox="1"/>
            <p:nvPr/>
          </p:nvSpPr>
          <p:spPr>
            <a:xfrm>
              <a:off x="432602" y="6214611"/>
              <a:ext cx="1156086" cy="461665"/>
            </a:xfrm>
            <a:prstGeom prst="rect">
              <a:avLst/>
            </a:prstGeom>
            <a:noFill/>
          </p:spPr>
          <p:txBody>
            <a:bodyPr wrap="none" rtlCol="0">
              <a:spAutoFit/>
            </a:bodyPr>
            <a:lstStyle/>
            <a:p>
              <a:r>
                <a:rPr lang="en-US" sz="800" dirty="0"/>
                <a:t>Copyright 2019</a:t>
              </a:r>
            </a:p>
            <a:p>
              <a:r>
                <a:rPr lang="en-US" sz="800" dirty="0"/>
                <a:t>Water Science Institute</a:t>
              </a:r>
            </a:p>
            <a:p>
              <a:r>
                <a:rPr lang="en-US" sz="800" dirty="0"/>
                <a:t>All rights reserved</a:t>
              </a:r>
            </a:p>
          </p:txBody>
        </p:sp>
      </p:gr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r="87503"/>
          <a:stretch/>
        </p:blipFill>
        <p:spPr>
          <a:xfrm>
            <a:off x="11417233" y="5771198"/>
            <a:ext cx="372812" cy="883921"/>
          </a:xfrm>
          <a:prstGeom prst="rect">
            <a:avLst/>
          </a:prstGeom>
        </p:spPr>
      </p:pic>
    </p:spTree>
    <p:extLst>
      <p:ext uri="{BB962C8B-B14F-4D97-AF65-F5344CB8AC3E}">
        <p14:creationId xmlns:p14="http://schemas.microsoft.com/office/powerpoint/2010/main" val="2029940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8471" y="0"/>
            <a:ext cx="8875058" cy="6858000"/>
          </a:xfrm>
          <a:prstGeom prst="rect">
            <a:avLst/>
          </a:prstGeom>
        </p:spPr>
      </p:pic>
      <p:sp>
        <p:nvSpPr>
          <p:cNvPr id="7" name="TextBox 6"/>
          <p:cNvSpPr txBox="1"/>
          <p:nvPr/>
        </p:nvSpPr>
        <p:spPr>
          <a:xfrm>
            <a:off x="10453425" y="6297345"/>
            <a:ext cx="1574968"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2014 USGS Post Sandy Lidar.</a:t>
            </a:r>
          </a:p>
        </p:txBody>
      </p:sp>
      <p:grpSp>
        <p:nvGrpSpPr>
          <p:cNvPr id="8" name="Group 7"/>
          <p:cNvGrpSpPr/>
          <p:nvPr/>
        </p:nvGrpSpPr>
        <p:grpSpPr>
          <a:xfrm>
            <a:off x="0" y="6396902"/>
            <a:ext cx="1469244" cy="643389"/>
            <a:chOff x="119444" y="6214611"/>
            <a:chExt cx="1469244" cy="643389"/>
          </a:xfrm>
        </p:grpSpPr>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1389" b="60417" l="437" r="40175">
                          <a14:foregroundMark x1="25800" y1="21019" x2="25800" y2="21019"/>
                          <a14:foregroundMark x1="5800" y1="40446" x2="5800" y2="40446"/>
                          <a14:foregroundMark x1="45400" y1="55096" x2="45400" y2="55096"/>
                          <a14:foregroundMark x1="50400" y1="54777" x2="50400" y2="54777"/>
                          <a14:foregroundMark x1="56400" y1="55414" x2="56400" y2="55414"/>
                          <a14:foregroundMark x1="62400" y1="54459" x2="62400" y2="54459"/>
                          <a14:foregroundMark x1="67600" y1="57006" x2="67600" y2="57006"/>
                          <a14:foregroundMark x1="70600" y1="55096" x2="70600" y2="55096"/>
                          <a14:foregroundMark x1="70800" y1="49045" x2="70800" y2="49045"/>
                          <a14:foregroundMark x1="73400" y1="53503" x2="73400" y2="53503"/>
                          <a14:foregroundMark x1="78800" y1="53503" x2="78800" y2="53503"/>
                          <a14:foregroundMark x1="84400" y1="52866" x2="84400" y2="52866"/>
                          <a14:foregroundMark x1="20000" y1="81847" x2="20000" y2="81847"/>
                          <a14:foregroundMark x1="22600" y1="80573" x2="22600" y2="80573"/>
                          <a14:foregroundMark x1="24800" y1="80573" x2="24800" y2="80573"/>
                          <a14:foregroundMark x1="30000" y1="81210" x2="30000" y2="81210"/>
                          <a14:foregroundMark x1="33000" y1="81210" x2="33000" y2="81210"/>
                          <a14:foregroundMark x1="33400" y1="75796" x2="33400" y2="75796"/>
                          <a14:foregroundMark x1="35600" y1="81210" x2="35600" y2="81210"/>
                          <a14:foregroundMark x1="41400" y1="80255" x2="41400" y2="80255"/>
                          <a14:foregroundMark x1="47200" y1="78662" x2="47200" y2="78662"/>
                          <a14:foregroundMark x1="49600" y1="80573" x2="49600" y2="80573"/>
                          <a14:foregroundMark x1="58000" y1="81210" x2="58000" y2="81210"/>
                          <a14:foregroundMark x1="61200" y1="82484" x2="61200" y2="82484"/>
                          <a14:foregroundMark x1="67200" y1="80892" x2="67200" y2="80892"/>
                          <a14:foregroundMark x1="72000" y1="81847" x2="72000" y2="81847"/>
                          <a14:foregroundMark x1="77800" y1="81529" x2="77800" y2="81529"/>
                          <a14:foregroundMark x1="85800" y1="82803" x2="85800" y2="82803"/>
                          <a14:foregroundMark x1="91800" y1="80892" x2="91800" y2="80892"/>
                          <a14:foregroundMark x1="95400" y1="81529" x2="95400" y2="81529"/>
                          <a14:backgroundMark x1="18400" y1="84713" x2="18400" y2="84713"/>
                          <a14:backgroundMark x1="63000" y1="80892" x2="63000" y2="80892"/>
                          <a14:backgroundMark x1="74600" y1="81210" x2="74600" y2="81210"/>
                          <a14:backgroundMark x1="87800" y1="80573" x2="87800" y2="80573"/>
                        </a14:backgroundRemoval>
                      </a14:imgEffect>
                    </a14:imgLayer>
                  </a14:imgProps>
                </a:ext>
                <a:ext uri="{28A0092B-C50C-407E-A947-70E740481C1C}">
                  <a14:useLocalDpi xmlns:a14="http://schemas.microsoft.com/office/drawing/2010/main" val="0"/>
                </a:ext>
              </a:extLst>
            </a:blip>
            <a:stretch>
              <a:fillRect/>
            </a:stretch>
          </p:blipFill>
          <p:spPr>
            <a:xfrm>
              <a:off x="119444" y="6261373"/>
              <a:ext cx="950043" cy="596627"/>
            </a:xfrm>
            <a:prstGeom prst="rect">
              <a:avLst/>
            </a:prstGeom>
          </p:spPr>
        </p:pic>
        <p:sp>
          <p:nvSpPr>
            <p:cNvPr id="10" name="TextBox 9"/>
            <p:cNvSpPr txBox="1"/>
            <p:nvPr/>
          </p:nvSpPr>
          <p:spPr>
            <a:xfrm>
              <a:off x="432602" y="6214611"/>
              <a:ext cx="1156086" cy="461665"/>
            </a:xfrm>
            <a:prstGeom prst="rect">
              <a:avLst/>
            </a:prstGeom>
            <a:noFill/>
          </p:spPr>
          <p:txBody>
            <a:bodyPr wrap="none" rtlCol="0">
              <a:spAutoFit/>
            </a:bodyPr>
            <a:lstStyle/>
            <a:p>
              <a:r>
                <a:rPr lang="en-US" sz="800" dirty="0"/>
                <a:t>Copyright 2019</a:t>
              </a:r>
            </a:p>
            <a:p>
              <a:r>
                <a:rPr lang="en-US" sz="800" dirty="0"/>
                <a:t>Water Science Institute</a:t>
              </a:r>
            </a:p>
            <a:p>
              <a:r>
                <a:rPr lang="en-US" sz="800" dirty="0"/>
                <a:t>All rights reserved</a:t>
              </a:r>
            </a:p>
          </p:txBody>
        </p:sp>
      </p:gr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1478" y="60325"/>
            <a:ext cx="1130010" cy="1130010"/>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r="87503"/>
          <a:stretch/>
        </p:blipFill>
        <p:spPr>
          <a:xfrm>
            <a:off x="465388" y="585945"/>
            <a:ext cx="372812" cy="883921"/>
          </a:xfrm>
          <a:prstGeom prst="rect">
            <a:avLst/>
          </a:prstGeom>
        </p:spPr>
      </p:pic>
      <p:sp>
        <p:nvSpPr>
          <p:cNvPr id="14" name="TextBox 13"/>
          <p:cNvSpPr txBox="1"/>
          <p:nvPr/>
        </p:nvSpPr>
        <p:spPr>
          <a:xfrm>
            <a:off x="1190522" y="566240"/>
            <a:ext cx="558411" cy="923330"/>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6422770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8471" y="0"/>
            <a:ext cx="8875058" cy="68580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9874" t="35392" r="41868" b="31667"/>
          <a:stretch/>
        </p:blipFill>
        <p:spPr>
          <a:xfrm>
            <a:off x="38099" y="2299447"/>
            <a:ext cx="1620372" cy="2259106"/>
          </a:xfrm>
          <a:prstGeom prst="rect">
            <a:avLst/>
          </a:prstGeom>
        </p:spPr>
      </p:pic>
      <p:sp>
        <p:nvSpPr>
          <p:cNvPr id="6" name="TextBox 5"/>
          <p:cNvSpPr txBox="1"/>
          <p:nvPr/>
        </p:nvSpPr>
        <p:spPr>
          <a:xfrm>
            <a:off x="1190522" y="566240"/>
            <a:ext cx="558411" cy="923330"/>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2</a:t>
            </a:r>
          </a:p>
        </p:txBody>
      </p:sp>
      <p:sp>
        <p:nvSpPr>
          <p:cNvPr id="7" name="TextBox 6"/>
          <p:cNvSpPr txBox="1"/>
          <p:nvPr/>
        </p:nvSpPr>
        <p:spPr>
          <a:xfrm>
            <a:off x="10453425" y="6297345"/>
            <a:ext cx="1574968"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2014 USGS Post Sandy Lidar.</a:t>
            </a:r>
          </a:p>
        </p:txBody>
      </p:sp>
      <p:grpSp>
        <p:nvGrpSpPr>
          <p:cNvPr id="8" name="Group 7"/>
          <p:cNvGrpSpPr/>
          <p:nvPr/>
        </p:nvGrpSpPr>
        <p:grpSpPr>
          <a:xfrm>
            <a:off x="0" y="6396902"/>
            <a:ext cx="1469244" cy="643389"/>
            <a:chOff x="119444" y="6214611"/>
            <a:chExt cx="1469244" cy="643389"/>
          </a:xfrm>
        </p:grpSpPr>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1389" b="60417" l="437" r="40175">
                          <a14:foregroundMark x1="25800" y1="21019" x2="25800" y2="21019"/>
                          <a14:foregroundMark x1="5800" y1="40446" x2="5800" y2="40446"/>
                          <a14:foregroundMark x1="45400" y1="55096" x2="45400" y2="55096"/>
                          <a14:foregroundMark x1="50400" y1="54777" x2="50400" y2="54777"/>
                          <a14:foregroundMark x1="56400" y1="55414" x2="56400" y2="55414"/>
                          <a14:foregroundMark x1="62400" y1="54459" x2="62400" y2="54459"/>
                          <a14:foregroundMark x1="67600" y1="57006" x2="67600" y2="57006"/>
                          <a14:foregroundMark x1="70600" y1="55096" x2="70600" y2="55096"/>
                          <a14:foregroundMark x1="70800" y1="49045" x2="70800" y2="49045"/>
                          <a14:foregroundMark x1="73400" y1="53503" x2="73400" y2="53503"/>
                          <a14:foregroundMark x1="78800" y1="53503" x2="78800" y2="53503"/>
                          <a14:foregroundMark x1="84400" y1="52866" x2="84400" y2="52866"/>
                          <a14:foregroundMark x1="20000" y1="81847" x2="20000" y2="81847"/>
                          <a14:foregroundMark x1="22600" y1="80573" x2="22600" y2="80573"/>
                          <a14:foregroundMark x1="24800" y1="80573" x2="24800" y2="80573"/>
                          <a14:foregroundMark x1="30000" y1="81210" x2="30000" y2="81210"/>
                          <a14:foregroundMark x1="33000" y1="81210" x2="33000" y2="81210"/>
                          <a14:foregroundMark x1="33400" y1="75796" x2="33400" y2="75796"/>
                          <a14:foregroundMark x1="35600" y1="81210" x2="35600" y2="81210"/>
                          <a14:foregroundMark x1="41400" y1="80255" x2="41400" y2="80255"/>
                          <a14:foregroundMark x1="47200" y1="78662" x2="47200" y2="78662"/>
                          <a14:foregroundMark x1="49600" y1="80573" x2="49600" y2="80573"/>
                          <a14:foregroundMark x1="58000" y1="81210" x2="58000" y2="81210"/>
                          <a14:foregroundMark x1="61200" y1="82484" x2="61200" y2="82484"/>
                          <a14:foregroundMark x1="67200" y1="80892" x2="67200" y2="80892"/>
                          <a14:foregroundMark x1="72000" y1="81847" x2="72000" y2="81847"/>
                          <a14:foregroundMark x1="77800" y1="81529" x2="77800" y2="81529"/>
                          <a14:foregroundMark x1="85800" y1="82803" x2="85800" y2="82803"/>
                          <a14:foregroundMark x1="91800" y1="80892" x2="91800" y2="80892"/>
                          <a14:foregroundMark x1="95400" y1="81529" x2="95400" y2="81529"/>
                          <a14:backgroundMark x1="18400" y1="84713" x2="18400" y2="84713"/>
                          <a14:backgroundMark x1="63000" y1="80892" x2="63000" y2="80892"/>
                          <a14:backgroundMark x1="74600" y1="81210" x2="74600" y2="81210"/>
                          <a14:backgroundMark x1="87800" y1="80573" x2="87800" y2="80573"/>
                        </a14:backgroundRemoval>
                      </a14:imgEffect>
                    </a14:imgLayer>
                  </a14:imgProps>
                </a:ext>
                <a:ext uri="{28A0092B-C50C-407E-A947-70E740481C1C}">
                  <a14:useLocalDpi xmlns:a14="http://schemas.microsoft.com/office/drawing/2010/main" val="0"/>
                </a:ext>
              </a:extLst>
            </a:blip>
            <a:stretch>
              <a:fillRect/>
            </a:stretch>
          </p:blipFill>
          <p:spPr>
            <a:xfrm>
              <a:off x="119444" y="6261373"/>
              <a:ext cx="950043" cy="596627"/>
            </a:xfrm>
            <a:prstGeom prst="rect">
              <a:avLst/>
            </a:prstGeom>
          </p:spPr>
        </p:pic>
        <p:sp>
          <p:nvSpPr>
            <p:cNvPr id="10" name="TextBox 9"/>
            <p:cNvSpPr txBox="1"/>
            <p:nvPr/>
          </p:nvSpPr>
          <p:spPr>
            <a:xfrm>
              <a:off x="432602" y="6214611"/>
              <a:ext cx="1156086" cy="461665"/>
            </a:xfrm>
            <a:prstGeom prst="rect">
              <a:avLst/>
            </a:prstGeom>
            <a:noFill/>
          </p:spPr>
          <p:txBody>
            <a:bodyPr wrap="none" rtlCol="0">
              <a:spAutoFit/>
            </a:bodyPr>
            <a:lstStyle/>
            <a:p>
              <a:r>
                <a:rPr lang="en-US" sz="800" dirty="0"/>
                <a:t>Copyright 2019</a:t>
              </a:r>
            </a:p>
            <a:p>
              <a:r>
                <a:rPr lang="en-US" sz="800" dirty="0"/>
                <a:t>Water Science Institute</a:t>
              </a:r>
            </a:p>
            <a:p>
              <a:r>
                <a:rPr lang="en-US" sz="800" dirty="0"/>
                <a:t>All rights reserved</a:t>
              </a:r>
            </a:p>
          </p:txBody>
        </p:sp>
      </p:gr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01478" y="60325"/>
            <a:ext cx="1130010" cy="1130010"/>
          </a:xfrm>
          <a:prstGeom prst="rect">
            <a:avLst/>
          </a:prstGeom>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r="87503"/>
          <a:stretch/>
        </p:blipFill>
        <p:spPr>
          <a:xfrm>
            <a:off x="465388" y="585945"/>
            <a:ext cx="372812" cy="883921"/>
          </a:xfrm>
          <a:prstGeom prst="rect">
            <a:avLst/>
          </a:prstGeom>
        </p:spPr>
      </p:pic>
    </p:spTree>
    <p:extLst>
      <p:ext uri="{BB962C8B-B14F-4D97-AF65-F5344CB8AC3E}">
        <p14:creationId xmlns:p14="http://schemas.microsoft.com/office/powerpoint/2010/main" val="33046025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1768" b="96354" l="4150" r="99591"/>
                    </a14:imgEffect>
                  </a14:imgLayer>
                </a14:imgProps>
              </a:ext>
              <a:ext uri="{28A0092B-C50C-407E-A947-70E740481C1C}">
                <a14:useLocalDpi xmlns:a14="http://schemas.microsoft.com/office/drawing/2010/main" val="0"/>
              </a:ext>
            </a:extLst>
          </a:blip>
          <a:stretch>
            <a:fillRect/>
          </a:stretch>
        </p:blipFill>
        <p:spPr>
          <a:xfrm>
            <a:off x="1211012" y="676755"/>
            <a:ext cx="11686309" cy="6181245"/>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6972" b="98805" l="981" r="98178"/>
                    </a14:imgEffect>
                  </a14:imgLayer>
                </a14:imgProps>
              </a:ext>
              <a:ext uri="{28A0092B-C50C-407E-A947-70E740481C1C}">
                <a14:useLocalDpi xmlns:a14="http://schemas.microsoft.com/office/drawing/2010/main" val="0"/>
              </a:ext>
            </a:extLst>
          </a:blip>
          <a:stretch>
            <a:fillRect/>
          </a:stretch>
        </p:blipFill>
        <p:spPr>
          <a:xfrm>
            <a:off x="2204094" y="248212"/>
            <a:ext cx="9987906" cy="6609788"/>
          </a:xfrm>
          <a:prstGeom prst="rect">
            <a:avLst/>
          </a:prstGeom>
        </p:spPr>
      </p:pic>
      <p:pic>
        <p:nvPicPr>
          <p:cNvPr id="1026" name="Picture 2" descr="Image result for dji inspire"/>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167" b="100000" l="1250" r="100000"/>
                    </a14:imgEffect>
                  </a14:imgLayer>
                </a14:imgProps>
              </a:ext>
              <a:ext uri="{28A0092B-C50C-407E-A947-70E740481C1C}">
                <a14:useLocalDpi xmlns:a14="http://schemas.microsoft.com/office/drawing/2010/main" val="0"/>
              </a:ext>
            </a:extLst>
          </a:blip>
          <a:srcRect/>
          <a:stretch>
            <a:fillRect/>
          </a:stretch>
        </p:blipFill>
        <p:spPr bwMode="auto">
          <a:xfrm>
            <a:off x="-376333" y="4326674"/>
            <a:ext cx="4649444" cy="34870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dji phantom 4 pro"/>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84750" l="0" r="96000"/>
                    </a14:imgEffect>
                  </a14:imgLayer>
                </a14:imgProps>
              </a:ext>
              <a:ext uri="{28A0092B-C50C-407E-A947-70E740481C1C}">
                <a14:useLocalDpi xmlns:a14="http://schemas.microsoft.com/office/drawing/2010/main" val="0"/>
              </a:ext>
            </a:extLst>
          </a:blip>
          <a:srcRect/>
          <a:stretch>
            <a:fillRect/>
          </a:stretch>
        </p:blipFill>
        <p:spPr bwMode="auto">
          <a:xfrm>
            <a:off x="8382000" y="2843325"/>
            <a:ext cx="3810000" cy="3810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0" y="6396902"/>
            <a:ext cx="1469244" cy="643389"/>
            <a:chOff x="119444" y="6214611"/>
            <a:chExt cx="1469244" cy="643389"/>
          </a:xfrm>
        </p:grpSpPr>
        <p:pic>
          <p:nvPicPr>
            <p:cNvPr id="11" name="Picture 10"/>
            <p:cNvPicPr>
              <a:picLocks noChangeAspect="1"/>
            </p:cNvPicPr>
            <p:nvPr/>
          </p:nvPicPr>
          <p:blipFill>
            <a:blip r:embed="rId11" cstate="print">
              <a:extLst>
                <a:ext uri="{BEBA8EAE-BF5A-486C-A8C5-ECC9F3942E4B}">
                  <a14:imgProps xmlns:a14="http://schemas.microsoft.com/office/drawing/2010/main">
                    <a14:imgLayer r:embed="rId12">
                      <a14:imgEffect>
                        <a14:backgroundRemoval t="1389" b="60417" l="437" r="40175">
                          <a14:foregroundMark x1="25800" y1="21019" x2="25800" y2="21019"/>
                          <a14:foregroundMark x1="5800" y1="40446" x2="5800" y2="40446"/>
                          <a14:foregroundMark x1="45400" y1="55096" x2="45400" y2="55096"/>
                          <a14:foregroundMark x1="50400" y1="54777" x2="50400" y2="54777"/>
                          <a14:foregroundMark x1="56400" y1="55414" x2="56400" y2="55414"/>
                          <a14:foregroundMark x1="62400" y1="54459" x2="62400" y2="54459"/>
                          <a14:foregroundMark x1="67600" y1="57006" x2="67600" y2="57006"/>
                          <a14:foregroundMark x1="70600" y1="55096" x2="70600" y2="55096"/>
                          <a14:foregroundMark x1="70800" y1="49045" x2="70800" y2="49045"/>
                          <a14:foregroundMark x1="73400" y1="53503" x2="73400" y2="53503"/>
                          <a14:foregroundMark x1="78800" y1="53503" x2="78800" y2="53503"/>
                          <a14:foregroundMark x1="84400" y1="52866" x2="84400" y2="52866"/>
                          <a14:foregroundMark x1="20000" y1="81847" x2="20000" y2="81847"/>
                          <a14:foregroundMark x1="22600" y1="80573" x2="22600" y2="80573"/>
                          <a14:foregroundMark x1="24800" y1="80573" x2="24800" y2="80573"/>
                          <a14:foregroundMark x1="30000" y1="81210" x2="30000" y2="81210"/>
                          <a14:foregroundMark x1="33000" y1="81210" x2="33000" y2="81210"/>
                          <a14:foregroundMark x1="33400" y1="75796" x2="33400" y2="75796"/>
                          <a14:foregroundMark x1="35600" y1="81210" x2="35600" y2="81210"/>
                          <a14:foregroundMark x1="41400" y1="80255" x2="41400" y2="80255"/>
                          <a14:foregroundMark x1="47200" y1="78662" x2="47200" y2="78662"/>
                          <a14:foregroundMark x1="49600" y1="80573" x2="49600" y2="80573"/>
                          <a14:foregroundMark x1="58000" y1="81210" x2="58000" y2="81210"/>
                          <a14:foregroundMark x1="61200" y1="82484" x2="61200" y2="82484"/>
                          <a14:foregroundMark x1="67200" y1="80892" x2="67200" y2="80892"/>
                          <a14:foregroundMark x1="72000" y1="81847" x2="72000" y2="81847"/>
                          <a14:foregroundMark x1="77800" y1="81529" x2="77800" y2="81529"/>
                          <a14:foregroundMark x1="85800" y1="82803" x2="85800" y2="82803"/>
                          <a14:foregroundMark x1="91800" y1="80892" x2="91800" y2="80892"/>
                          <a14:foregroundMark x1="95400" y1="81529" x2="95400" y2="81529"/>
                          <a14:backgroundMark x1="18400" y1="84713" x2="18400" y2="84713"/>
                          <a14:backgroundMark x1="63000" y1="80892" x2="63000" y2="80892"/>
                          <a14:backgroundMark x1="74600" y1="81210" x2="74600" y2="81210"/>
                          <a14:backgroundMark x1="87800" y1="80573" x2="87800" y2="80573"/>
                        </a14:backgroundRemoval>
                      </a14:imgEffect>
                    </a14:imgLayer>
                  </a14:imgProps>
                </a:ext>
                <a:ext uri="{28A0092B-C50C-407E-A947-70E740481C1C}">
                  <a14:useLocalDpi xmlns:a14="http://schemas.microsoft.com/office/drawing/2010/main" val="0"/>
                </a:ext>
              </a:extLst>
            </a:blip>
            <a:stretch>
              <a:fillRect/>
            </a:stretch>
          </p:blipFill>
          <p:spPr>
            <a:xfrm>
              <a:off x="119444" y="6261373"/>
              <a:ext cx="950043" cy="596627"/>
            </a:xfrm>
            <a:prstGeom prst="rect">
              <a:avLst/>
            </a:prstGeom>
          </p:spPr>
        </p:pic>
        <p:sp>
          <p:nvSpPr>
            <p:cNvPr id="12" name="TextBox 11"/>
            <p:cNvSpPr txBox="1"/>
            <p:nvPr/>
          </p:nvSpPr>
          <p:spPr>
            <a:xfrm>
              <a:off x="432602" y="6214611"/>
              <a:ext cx="1156086" cy="461665"/>
            </a:xfrm>
            <a:prstGeom prst="rect">
              <a:avLst/>
            </a:prstGeom>
            <a:noFill/>
          </p:spPr>
          <p:txBody>
            <a:bodyPr wrap="none" rtlCol="0">
              <a:spAutoFit/>
            </a:bodyPr>
            <a:lstStyle/>
            <a:p>
              <a:r>
                <a:rPr lang="en-US" sz="800" dirty="0"/>
                <a:t>Copyright 2019</a:t>
              </a:r>
            </a:p>
            <a:p>
              <a:r>
                <a:rPr lang="en-US" sz="800" dirty="0"/>
                <a:t>Water Science Institute</a:t>
              </a:r>
            </a:p>
            <a:p>
              <a:r>
                <a:rPr lang="en-US" sz="800" dirty="0"/>
                <a:t>All rights reserved</a:t>
              </a:r>
            </a:p>
          </p:txBody>
        </p:sp>
      </p:grpSp>
      <p:sp>
        <p:nvSpPr>
          <p:cNvPr id="13" name="Title 1"/>
          <p:cNvSpPr>
            <a:spLocks noGrp="1"/>
          </p:cNvSpPr>
          <p:nvPr>
            <p:ph type="title"/>
          </p:nvPr>
        </p:nvSpPr>
        <p:spPr>
          <a:xfrm>
            <a:off x="838199" y="400412"/>
            <a:ext cx="6326081" cy="1325563"/>
          </a:xfrm>
        </p:spPr>
        <p:txBody>
          <a:bodyPr>
            <a:normAutofit/>
          </a:bodyPr>
          <a:lstStyle/>
          <a:p>
            <a:r>
              <a:rPr lang="en-US" b="1" dirty="0">
                <a:solidFill>
                  <a:srgbClr val="69A7BC"/>
                </a:solidFill>
                <a:latin typeface="Times New Roman" panose="02020603050405020304" pitchFamily="18" charset="0"/>
                <a:cs typeface="Times New Roman" panose="02020603050405020304" pitchFamily="18" charset="0"/>
              </a:rPr>
              <a:t>Drone Photogrammetry</a:t>
            </a:r>
          </a:p>
        </p:txBody>
      </p:sp>
      <p:pic>
        <p:nvPicPr>
          <p:cNvPr id="14" name="Picture 13"/>
          <p:cNvPicPr>
            <a:picLocks noChangeAspect="1"/>
          </p:cNvPicPr>
          <p:nvPr/>
        </p:nvPicPr>
        <p:blipFill rotWithShape="1">
          <a:blip r:embed="rId13">
            <a:extLst>
              <a:ext uri="{28A0092B-C50C-407E-A947-70E740481C1C}">
                <a14:useLocalDpi xmlns:a14="http://schemas.microsoft.com/office/drawing/2010/main" val="0"/>
              </a:ext>
            </a:extLst>
          </a:blip>
          <a:srcRect r="87503"/>
          <a:stretch/>
        </p:blipFill>
        <p:spPr>
          <a:xfrm>
            <a:off x="465388" y="585945"/>
            <a:ext cx="372812" cy="883921"/>
          </a:xfrm>
          <a:prstGeom prst="rect">
            <a:avLst/>
          </a:prstGeom>
        </p:spPr>
      </p:pic>
      <p:sp>
        <p:nvSpPr>
          <p:cNvPr id="5" name="TextBox 4"/>
          <p:cNvSpPr txBox="1"/>
          <p:nvPr/>
        </p:nvSpPr>
        <p:spPr>
          <a:xfrm>
            <a:off x="1833407" y="2205773"/>
            <a:ext cx="3054599"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Big Spring Run Restoration Site, Lancaster County. Drone Flight: May 2018. </a:t>
            </a:r>
          </a:p>
        </p:txBody>
      </p:sp>
      <p:pic>
        <p:nvPicPr>
          <p:cNvPr id="15" name="Picture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001478" y="60325"/>
            <a:ext cx="1130010" cy="1130010"/>
          </a:xfrm>
          <a:prstGeom prst="rect">
            <a:avLst/>
          </a:prstGeom>
        </p:spPr>
      </p:pic>
    </p:spTree>
    <p:extLst>
      <p:ext uri="{BB962C8B-B14F-4D97-AF65-F5344CB8AC3E}">
        <p14:creationId xmlns:p14="http://schemas.microsoft.com/office/powerpoint/2010/main" val="189653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hqprint">
            <a:extLst>
              <a:ext uri="{28A0092B-C50C-407E-A947-70E740481C1C}">
                <a14:useLocalDpi xmlns:a14="http://schemas.microsoft.com/office/drawing/2010/main"/>
              </a:ext>
            </a:extLst>
          </a:blip>
          <a:srcRect l="2576" t="3895" r="2654" b="22996"/>
          <a:stretch/>
        </p:blipFill>
        <p:spPr>
          <a:xfrm>
            <a:off x="1464818" y="126538"/>
            <a:ext cx="6311982" cy="3765583"/>
          </a:xfrm>
          <a:prstGeom prst="rect">
            <a:avLst/>
          </a:prstGeom>
        </p:spPr>
      </p:pic>
      <p:sp>
        <p:nvSpPr>
          <p:cNvPr id="3" name="Rectangle 2"/>
          <p:cNvSpPr/>
          <p:nvPr/>
        </p:nvSpPr>
        <p:spPr>
          <a:xfrm>
            <a:off x="3270794" y="2041254"/>
            <a:ext cx="711882" cy="100645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Rectangle 3"/>
          <p:cNvSpPr/>
          <p:nvPr/>
        </p:nvSpPr>
        <p:spPr>
          <a:xfrm>
            <a:off x="5544489" y="509972"/>
            <a:ext cx="1703024" cy="116097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62" name="Straight Arrow Connector 61"/>
          <p:cNvCxnSpPr/>
          <p:nvPr/>
        </p:nvCxnSpPr>
        <p:spPr>
          <a:xfrm>
            <a:off x="1893791" y="1806993"/>
            <a:ext cx="184484" cy="404671"/>
          </a:xfrm>
          <a:prstGeom prst="straightConnector1">
            <a:avLst/>
          </a:prstGeom>
          <a:ln w="63500">
            <a:solidFill>
              <a:schemeClr val="accent5">
                <a:lumMod val="75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a:off x="4578028" y="1991633"/>
            <a:ext cx="605155" cy="256876"/>
          </a:xfrm>
          <a:prstGeom prst="straightConnector1">
            <a:avLst/>
          </a:prstGeom>
          <a:ln w="63500">
            <a:solidFill>
              <a:schemeClr val="accent5">
                <a:lumMod val="75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3221480" y="3286569"/>
            <a:ext cx="199378" cy="401040"/>
          </a:xfrm>
          <a:prstGeom prst="straightConnector1">
            <a:avLst/>
          </a:prstGeom>
          <a:ln w="63500">
            <a:solidFill>
              <a:schemeClr val="accent5">
                <a:lumMod val="75000"/>
              </a:schemeClr>
            </a:solidFill>
            <a:tailEnd type="triangle"/>
          </a:ln>
          <a:effectLst/>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987698" y="126538"/>
            <a:ext cx="2824187" cy="3765583"/>
          </a:xfrm>
          <a:prstGeom prst="rect">
            <a:avLst/>
          </a:prstGeom>
        </p:spPr>
      </p:pic>
      <p:cxnSp>
        <p:nvCxnSpPr>
          <p:cNvPr id="37" name="Straight Connector 36"/>
          <p:cNvCxnSpPr/>
          <p:nvPr/>
        </p:nvCxnSpPr>
        <p:spPr>
          <a:xfrm>
            <a:off x="6983624" y="897391"/>
            <a:ext cx="1460629" cy="193070"/>
          </a:xfrm>
          <a:prstGeom prst="line">
            <a:avLst/>
          </a:prstGeom>
          <a:ln w="15875" cap="rnd">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6410495" y="993926"/>
            <a:ext cx="1366305" cy="3945889"/>
          </a:xfrm>
          <a:prstGeom prst="line">
            <a:avLst/>
          </a:prstGeom>
          <a:ln w="15875" cap="rnd">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564380" y="3987724"/>
            <a:ext cx="3247505" cy="2435629"/>
          </a:xfrm>
          <a:prstGeom prst="rect">
            <a:avLst/>
          </a:prstGeom>
        </p:spPr>
      </p:pic>
      <p:pic>
        <p:nvPicPr>
          <p:cNvPr id="20" name="Picture 19"/>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234558" y="3987723"/>
            <a:ext cx="1826722" cy="2435629"/>
          </a:xfrm>
          <a:prstGeom prst="rect">
            <a:avLst/>
          </a:prstGeom>
        </p:spPr>
      </p:pic>
      <p:cxnSp>
        <p:nvCxnSpPr>
          <p:cNvPr id="47" name="Straight Connector 46"/>
          <p:cNvCxnSpPr/>
          <p:nvPr/>
        </p:nvCxnSpPr>
        <p:spPr>
          <a:xfrm>
            <a:off x="5746420" y="1348161"/>
            <a:ext cx="146325" cy="3142570"/>
          </a:xfrm>
          <a:prstGeom prst="line">
            <a:avLst/>
          </a:prstGeom>
          <a:ln w="15875" cap="rnd">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483953" y="3987723"/>
            <a:ext cx="3247506" cy="2435629"/>
          </a:xfrm>
          <a:prstGeom prst="rect">
            <a:avLst/>
          </a:prstGeom>
        </p:spPr>
      </p:pic>
      <p:cxnSp>
        <p:nvCxnSpPr>
          <p:cNvPr id="52" name="Straight Connector 51"/>
          <p:cNvCxnSpPr/>
          <p:nvPr/>
        </p:nvCxnSpPr>
        <p:spPr>
          <a:xfrm flipH="1">
            <a:off x="2208092" y="2653915"/>
            <a:ext cx="1410770" cy="1696139"/>
          </a:xfrm>
          <a:prstGeom prst="line">
            <a:avLst/>
          </a:prstGeom>
          <a:ln w="15875" cap="rnd">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9843290" y="2917876"/>
            <a:ext cx="302710" cy="332168"/>
          </a:xfrm>
          <a:prstGeom prst="straightConnector1">
            <a:avLst/>
          </a:prstGeom>
          <a:ln w="63500">
            <a:solidFill>
              <a:srgbClr val="66D1AE"/>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flipV="1">
            <a:off x="3020291" y="5684982"/>
            <a:ext cx="250503" cy="384953"/>
          </a:xfrm>
          <a:prstGeom prst="straightConnector1">
            <a:avLst/>
          </a:prstGeom>
          <a:ln w="63500">
            <a:solidFill>
              <a:srgbClr val="66D1AE"/>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flipV="1">
            <a:off x="6285243" y="5634182"/>
            <a:ext cx="250503" cy="384953"/>
          </a:xfrm>
          <a:prstGeom prst="straightConnector1">
            <a:avLst/>
          </a:prstGeom>
          <a:ln w="63500">
            <a:solidFill>
              <a:srgbClr val="66D1AE"/>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flipV="1">
            <a:off x="9368667" y="5634182"/>
            <a:ext cx="31125" cy="458895"/>
          </a:xfrm>
          <a:prstGeom prst="straightConnector1">
            <a:avLst/>
          </a:prstGeom>
          <a:ln w="63500">
            <a:solidFill>
              <a:srgbClr val="66D1AE"/>
            </a:solidFill>
            <a:tailEnd type="triangle"/>
          </a:ln>
          <a:effectLst/>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8778848" y="1682929"/>
            <a:ext cx="1210762" cy="338554"/>
          </a:xfrm>
          <a:prstGeom prst="rect">
            <a:avLst/>
          </a:prstGeom>
          <a:noFill/>
        </p:spPr>
        <p:txBody>
          <a:bodyPr wrap="square" rtlCol="0">
            <a:spAutoFit/>
          </a:bodyPr>
          <a:lstStyle/>
          <a:p>
            <a:r>
              <a:rPr lang="en-US" sz="1600" dirty="0" err="1">
                <a:solidFill>
                  <a:schemeClr val="bg1"/>
                </a:solidFill>
              </a:rPr>
              <a:t>Knickpoint</a:t>
            </a:r>
            <a:endParaRPr lang="en-US" sz="1600" dirty="0">
              <a:solidFill>
                <a:schemeClr val="bg1"/>
              </a:solidFill>
            </a:endParaRPr>
          </a:p>
        </p:txBody>
      </p:sp>
      <p:sp>
        <p:nvSpPr>
          <p:cNvPr id="67" name="TextBox 66"/>
          <p:cNvSpPr txBox="1"/>
          <p:nvPr/>
        </p:nvSpPr>
        <p:spPr>
          <a:xfrm>
            <a:off x="9901165" y="5262080"/>
            <a:ext cx="938843" cy="830997"/>
          </a:xfrm>
          <a:prstGeom prst="rect">
            <a:avLst/>
          </a:prstGeom>
          <a:noFill/>
        </p:spPr>
        <p:txBody>
          <a:bodyPr wrap="square" rtlCol="0">
            <a:spAutoFit/>
          </a:bodyPr>
          <a:lstStyle/>
          <a:p>
            <a:r>
              <a:rPr lang="en-US" sz="1600">
                <a:solidFill>
                  <a:schemeClr val="bg1"/>
                </a:solidFill>
              </a:rPr>
              <a:t>Freeze-thaw apron</a:t>
            </a:r>
            <a:endParaRPr lang="en-US" sz="1600" dirty="0">
              <a:solidFill>
                <a:schemeClr val="bg1"/>
              </a:solidFill>
            </a:endParaRPr>
          </a:p>
        </p:txBody>
      </p:sp>
      <p:sp>
        <p:nvSpPr>
          <p:cNvPr id="70" name="TextBox 69"/>
          <p:cNvSpPr txBox="1"/>
          <p:nvPr/>
        </p:nvSpPr>
        <p:spPr>
          <a:xfrm>
            <a:off x="5542539" y="5295628"/>
            <a:ext cx="1210762" cy="338554"/>
          </a:xfrm>
          <a:prstGeom prst="rect">
            <a:avLst/>
          </a:prstGeom>
          <a:noFill/>
        </p:spPr>
        <p:txBody>
          <a:bodyPr wrap="square" rtlCol="0">
            <a:spAutoFit/>
          </a:bodyPr>
          <a:lstStyle/>
          <a:p>
            <a:r>
              <a:rPr lang="en-US" sz="1600" dirty="0">
                <a:solidFill>
                  <a:schemeClr val="bg1"/>
                </a:solidFill>
              </a:rPr>
              <a:t>Bed incision</a:t>
            </a:r>
          </a:p>
        </p:txBody>
      </p:sp>
      <p:sp>
        <p:nvSpPr>
          <p:cNvPr id="72" name="TextBox 71"/>
          <p:cNvSpPr txBox="1"/>
          <p:nvPr/>
        </p:nvSpPr>
        <p:spPr>
          <a:xfrm>
            <a:off x="2502325" y="5230264"/>
            <a:ext cx="1210762" cy="338554"/>
          </a:xfrm>
          <a:prstGeom prst="rect">
            <a:avLst/>
          </a:prstGeom>
          <a:noFill/>
        </p:spPr>
        <p:txBody>
          <a:bodyPr wrap="square" rtlCol="0">
            <a:spAutoFit/>
          </a:bodyPr>
          <a:lstStyle/>
          <a:p>
            <a:r>
              <a:rPr lang="en-US" sz="1600">
                <a:solidFill>
                  <a:schemeClr val="bg1"/>
                </a:solidFill>
              </a:rPr>
              <a:t>Small bar</a:t>
            </a:r>
            <a:endParaRPr lang="en-US" sz="1600" dirty="0">
              <a:solidFill>
                <a:schemeClr val="bg1"/>
              </a:solidFill>
            </a:endParaRPr>
          </a:p>
        </p:txBody>
      </p:sp>
      <p:grpSp>
        <p:nvGrpSpPr>
          <p:cNvPr id="31" name="Group 30"/>
          <p:cNvGrpSpPr/>
          <p:nvPr/>
        </p:nvGrpSpPr>
        <p:grpSpPr>
          <a:xfrm>
            <a:off x="0" y="6396902"/>
            <a:ext cx="1469244" cy="643389"/>
            <a:chOff x="119444" y="6214611"/>
            <a:chExt cx="1469244" cy="643389"/>
          </a:xfrm>
        </p:grpSpPr>
        <p:pic>
          <p:nvPicPr>
            <p:cNvPr id="32" name="Picture 31"/>
            <p:cNvPicPr>
              <a:picLocks noChangeAspect="1"/>
            </p:cNvPicPr>
            <p:nvPr/>
          </p:nvPicPr>
          <p:blipFill>
            <a:blip r:embed="rId7" cstate="print">
              <a:extLst>
                <a:ext uri="{BEBA8EAE-BF5A-486C-A8C5-ECC9F3942E4B}">
                  <a14:imgProps xmlns:a14="http://schemas.microsoft.com/office/drawing/2010/main">
                    <a14:imgLayer r:embed="rId8">
                      <a14:imgEffect>
                        <a14:backgroundRemoval t="1389" b="60417" l="437" r="40175">
                          <a14:foregroundMark x1="25800" y1="21019" x2="25800" y2="21019"/>
                          <a14:foregroundMark x1="5800" y1="40446" x2="5800" y2="40446"/>
                          <a14:foregroundMark x1="45400" y1="55096" x2="45400" y2="55096"/>
                          <a14:foregroundMark x1="50400" y1="54777" x2="50400" y2="54777"/>
                          <a14:foregroundMark x1="56400" y1="55414" x2="56400" y2="55414"/>
                          <a14:foregroundMark x1="62400" y1="54459" x2="62400" y2="54459"/>
                          <a14:foregroundMark x1="67600" y1="57006" x2="67600" y2="57006"/>
                          <a14:foregroundMark x1="70600" y1="55096" x2="70600" y2="55096"/>
                          <a14:foregroundMark x1="70800" y1="49045" x2="70800" y2="49045"/>
                          <a14:foregroundMark x1="73400" y1="53503" x2="73400" y2="53503"/>
                          <a14:foregroundMark x1="78800" y1="53503" x2="78800" y2="53503"/>
                          <a14:foregroundMark x1="84400" y1="52866" x2="84400" y2="52866"/>
                          <a14:foregroundMark x1="20000" y1="81847" x2="20000" y2="81847"/>
                          <a14:foregroundMark x1="22600" y1="80573" x2="22600" y2="80573"/>
                          <a14:foregroundMark x1="24800" y1="80573" x2="24800" y2="80573"/>
                          <a14:foregroundMark x1="30000" y1="81210" x2="30000" y2="81210"/>
                          <a14:foregroundMark x1="33000" y1="81210" x2="33000" y2="81210"/>
                          <a14:foregroundMark x1="33400" y1="75796" x2="33400" y2="75796"/>
                          <a14:foregroundMark x1="35600" y1="81210" x2="35600" y2="81210"/>
                          <a14:foregroundMark x1="41400" y1="80255" x2="41400" y2="80255"/>
                          <a14:foregroundMark x1="47200" y1="78662" x2="47200" y2="78662"/>
                          <a14:foregroundMark x1="49600" y1="80573" x2="49600" y2="80573"/>
                          <a14:foregroundMark x1="58000" y1="81210" x2="58000" y2="81210"/>
                          <a14:foregroundMark x1="61200" y1="82484" x2="61200" y2="82484"/>
                          <a14:foregroundMark x1="67200" y1="80892" x2="67200" y2="80892"/>
                          <a14:foregroundMark x1="72000" y1="81847" x2="72000" y2="81847"/>
                          <a14:foregroundMark x1="77800" y1="81529" x2="77800" y2="81529"/>
                          <a14:foregroundMark x1="85800" y1="82803" x2="85800" y2="82803"/>
                          <a14:foregroundMark x1="91800" y1="80892" x2="91800" y2="80892"/>
                          <a14:foregroundMark x1="95400" y1="81529" x2="95400" y2="81529"/>
                          <a14:backgroundMark x1="18400" y1="84713" x2="18400" y2="84713"/>
                          <a14:backgroundMark x1="63000" y1="80892" x2="63000" y2="80892"/>
                          <a14:backgroundMark x1="74600" y1="81210" x2="74600" y2="81210"/>
                          <a14:backgroundMark x1="87800" y1="80573" x2="87800" y2="80573"/>
                        </a14:backgroundRemoval>
                      </a14:imgEffect>
                    </a14:imgLayer>
                  </a14:imgProps>
                </a:ext>
                <a:ext uri="{28A0092B-C50C-407E-A947-70E740481C1C}">
                  <a14:useLocalDpi xmlns:a14="http://schemas.microsoft.com/office/drawing/2010/main" val="0"/>
                </a:ext>
              </a:extLst>
            </a:blip>
            <a:stretch>
              <a:fillRect/>
            </a:stretch>
          </p:blipFill>
          <p:spPr>
            <a:xfrm>
              <a:off x="119444" y="6261373"/>
              <a:ext cx="950043" cy="596627"/>
            </a:xfrm>
            <a:prstGeom prst="rect">
              <a:avLst/>
            </a:prstGeom>
          </p:spPr>
        </p:pic>
        <p:sp>
          <p:nvSpPr>
            <p:cNvPr id="34" name="TextBox 33"/>
            <p:cNvSpPr txBox="1"/>
            <p:nvPr/>
          </p:nvSpPr>
          <p:spPr>
            <a:xfrm>
              <a:off x="432602" y="6214611"/>
              <a:ext cx="1156086" cy="461665"/>
            </a:xfrm>
            <a:prstGeom prst="rect">
              <a:avLst/>
            </a:prstGeom>
            <a:noFill/>
          </p:spPr>
          <p:txBody>
            <a:bodyPr wrap="none" rtlCol="0">
              <a:spAutoFit/>
            </a:bodyPr>
            <a:lstStyle/>
            <a:p>
              <a:r>
                <a:rPr lang="en-US" sz="800" dirty="0"/>
                <a:t>Copyright 2019</a:t>
              </a:r>
            </a:p>
            <a:p>
              <a:r>
                <a:rPr lang="en-US" sz="800" dirty="0"/>
                <a:t>Water Science Institute</a:t>
              </a:r>
            </a:p>
            <a:p>
              <a:r>
                <a:rPr lang="en-US" sz="800" dirty="0"/>
                <a:t>All rights reserved</a:t>
              </a:r>
            </a:p>
          </p:txBody>
        </p:sp>
      </p:grpSp>
      <p:sp>
        <p:nvSpPr>
          <p:cNvPr id="27" name="TextBox 26"/>
          <p:cNvSpPr txBox="1"/>
          <p:nvPr/>
        </p:nvSpPr>
        <p:spPr>
          <a:xfrm>
            <a:off x="291136" y="3271475"/>
            <a:ext cx="1483953" cy="646331"/>
          </a:xfrm>
          <a:prstGeom prst="rect">
            <a:avLst/>
          </a:prstGeom>
          <a:noFill/>
        </p:spPr>
        <p:txBody>
          <a:bodyPr wrap="square" rtlCol="0">
            <a:spAutoFit/>
          </a:bodyPr>
          <a:lstStyle/>
          <a:p>
            <a:r>
              <a:rPr lang="en-US" sz="1200" dirty="0" err="1">
                <a:latin typeface="Times New Roman" panose="02020603050405020304" pitchFamily="18" charset="0"/>
                <a:cs typeface="Times New Roman" panose="02020603050405020304" pitchFamily="18" charset="0"/>
              </a:rPr>
              <a:t>Slopeshade</a:t>
            </a:r>
            <a:r>
              <a:rPr lang="en-US" sz="1200" dirty="0">
                <a:latin typeface="Times New Roman" panose="02020603050405020304" pitchFamily="18" charset="0"/>
                <a:cs typeface="Times New Roman" panose="02020603050405020304" pitchFamily="18" charset="0"/>
              </a:rPr>
              <a:t> from 2016 USGS QL2 Lidar.</a:t>
            </a:r>
          </a:p>
        </p:txBody>
      </p:sp>
      <p:pic>
        <p:nvPicPr>
          <p:cNvPr id="28" name="Picture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01478" y="60325"/>
            <a:ext cx="1130010" cy="1130010"/>
          </a:xfrm>
          <a:prstGeom prst="rect">
            <a:avLst/>
          </a:prstGeom>
        </p:spPr>
      </p:pic>
      <p:pic>
        <p:nvPicPr>
          <p:cNvPr id="29" name="Picture 28"/>
          <p:cNvPicPr>
            <a:picLocks noChangeAspect="1"/>
          </p:cNvPicPr>
          <p:nvPr/>
        </p:nvPicPr>
        <p:blipFill rotWithShape="1">
          <a:blip r:embed="rId10">
            <a:extLst>
              <a:ext uri="{28A0092B-C50C-407E-A947-70E740481C1C}">
                <a14:useLocalDpi xmlns:a14="http://schemas.microsoft.com/office/drawing/2010/main" val="0"/>
              </a:ext>
            </a:extLst>
          </a:blip>
          <a:srcRect r="87503"/>
          <a:stretch/>
        </p:blipFill>
        <p:spPr>
          <a:xfrm>
            <a:off x="465388" y="585945"/>
            <a:ext cx="372812" cy="883921"/>
          </a:xfrm>
          <a:prstGeom prst="rect">
            <a:avLst/>
          </a:prstGeom>
        </p:spPr>
      </p:pic>
    </p:spTree>
    <p:extLst>
      <p:ext uri="{BB962C8B-B14F-4D97-AF65-F5344CB8AC3E}">
        <p14:creationId xmlns:p14="http://schemas.microsoft.com/office/powerpoint/2010/main" val="24801160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hqprint">
            <a:extLst>
              <a:ext uri="{28A0092B-C50C-407E-A947-70E740481C1C}">
                <a14:useLocalDpi xmlns:a14="http://schemas.microsoft.com/office/drawing/2010/main"/>
              </a:ext>
            </a:extLst>
          </a:blip>
          <a:srcRect l="2576" t="3895" r="2654" b="22996"/>
          <a:stretch/>
        </p:blipFill>
        <p:spPr>
          <a:xfrm>
            <a:off x="5658077" y="2919232"/>
            <a:ext cx="6311982" cy="3765583"/>
          </a:xfrm>
          <a:prstGeom prst="rect">
            <a:avLst/>
          </a:prstGeom>
        </p:spPr>
      </p:pic>
      <p:sp>
        <p:nvSpPr>
          <p:cNvPr id="3" name="Rectangle 2"/>
          <p:cNvSpPr/>
          <p:nvPr/>
        </p:nvSpPr>
        <p:spPr>
          <a:xfrm>
            <a:off x="7464053" y="4833948"/>
            <a:ext cx="711882" cy="100645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Rectangle 3"/>
          <p:cNvSpPr/>
          <p:nvPr/>
        </p:nvSpPr>
        <p:spPr>
          <a:xfrm>
            <a:off x="9737748" y="3302666"/>
            <a:ext cx="1703024" cy="116097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flipH="1" flipV="1">
            <a:off x="7529977" y="2850204"/>
            <a:ext cx="645958" cy="299019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5695037" y="2850204"/>
            <a:ext cx="1761686" cy="299019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3" cstate="hqprint">
            <a:extLst>
              <a:ext uri="{28A0092B-C50C-407E-A947-70E740481C1C}">
                <a14:useLocalDpi xmlns:a14="http://schemas.microsoft.com/office/drawing/2010/main"/>
              </a:ext>
            </a:extLst>
          </a:blip>
          <a:srcRect l="3225" t="4656" r="2939" b="23629"/>
          <a:stretch/>
        </p:blipFill>
        <p:spPr>
          <a:xfrm>
            <a:off x="7595924" y="219949"/>
            <a:ext cx="4314367" cy="2549910"/>
          </a:xfrm>
          <a:prstGeom prst="rect">
            <a:avLst/>
          </a:prstGeom>
          <a:ln w="12700">
            <a:solidFill>
              <a:schemeClr val="tx1"/>
            </a:solidFill>
          </a:ln>
        </p:spPr>
      </p:pic>
      <p:pic>
        <p:nvPicPr>
          <p:cNvPr id="7" name="Picture 6"/>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695036" y="150920"/>
            <a:ext cx="1834937" cy="2687968"/>
          </a:xfrm>
          <a:prstGeom prst="rect">
            <a:avLst/>
          </a:prstGeom>
          <a:ln w="12700">
            <a:solidFill>
              <a:schemeClr val="tx1"/>
            </a:solidFill>
          </a:ln>
        </p:spPr>
      </p:pic>
      <p:cxnSp>
        <p:nvCxnSpPr>
          <p:cNvPr id="13" name="Straight Connector 12"/>
          <p:cNvCxnSpPr/>
          <p:nvPr/>
        </p:nvCxnSpPr>
        <p:spPr>
          <a:xfrm flipH="1" flipV="1">
            <a:off x="7595924" y="2769859"/>
            <a:ext cx="2141824" cy="16937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1447617" y="2769859"/>
            <a:ext cx="478032" cy="16937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612335" y="232223"/>
            <a:ext cx="1003349" cy="923330"/>
          </a:xfrm>
          <a:prstGeom prst="rect">
            <a:avLst/>
          </a:prstGeom>
          <a:solidFill>
            <a:schemeClr val="bg1"/>
          </a:solidFill>
        </p:spPr>
        <p:txBody>
          <a:bodyPr wrap="square" rtlCol="0">
            <a:spAutoFit/>
          </a:bodyPr>
          <a:lstStyle/>
          <a:p>
            <a:r>
              <a:rPr lang="en-US" dirty="0">
                <a:latin typeface="Times New Roman" panose="02020603050405020304" pitchFamily="18" charset="0"/>
                <a:cs typeface="Times New Roman" panose="02020603050405020304" pitchFamily="18" charset="0"/>
              </a:rPr>
              <a:t>Erosion: 53.6 ± 16.4 m³</a:t>
            </a:r>
          </a:p>
        </p:txBody>
      </p:sp>
      <p:sp>
        <p:nvSpPr>
          <p:cNvPr id="28" name="TextBox 27"/>
          <p:cNvSpPr txBox="1"/>
          <p:nvPr/>
        </p:nvSpPr>
        <p:spPr>
          <a:xfrm>
            <a:off x="5706750" y="163194"/>
            <a:ext cx="966908" cy="923330"/>
          </a:xfrm>
          <a:prstGeom prst="rect">
            <a:avLst/>
          </a:prstGeom>
          <a:solidFill>
            <a:schemeClr val="bg1"/>
          </a:solidFill>
        </p:spPr>
        <p:txBody>
          <a:bodyPr wrap="square" rtlCol="0">
            <a:spAutoFit/>
          </a:bodyPr>
          <a:lstStyle/>
          <a:p>
            <a:r>
              <a:rPr lang="en-US" dirty="0">
                <a:latin typeface="Times New Roman" panose="02020603050405020304" pitchFamily="18" charset="0"/>
                <a:cs typeface="Times New Roman" panose="02020603050405020304" pitchFamily="18" charset="0"/>
              </a:rPr>
              <a:t>Erosion: 18.7 ± 6.6 m³</a:t>
            </a:r>
          </a:p>
        </p:txBody>
      </p:sp>
      <p:cxnSp>
        <p:nvCxnSpPr>
          <p:cNvPr id="29" name="Straight Connector 28"/>
          <p:cNvCxnSpPr/>
          <p:nvPr/>
        </p:nvCxnSpPr>
        <p:spPr>
          <a:xfrm>
            <a:off x="9305113" y="4613018"/>
            <a:ext cx="447994" cy="294572"/>
          </a:xfrm>
          <a:prstGeom prst="line">
            <a:avLst/>
          </a:prstGeom>
          <a:ln w="15875" cap="rnd">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9753107" y="4722924"/>
            <a:ext cx="1125986" cy="369332"/>
          </a:xfrm>
          <a:prstGeom prst="rect">
            <a:avLst/>
          </a:prstGeom>
          <a:noFill/>
        </p:spPr>
        <p:txBody>
          <a:bodyPr wrap="square" rtlCol="0">
            <a:spAutoFit/>
          </a:bodyPr>
          <a:lstStyle/>
          <a:p>
            <a:r>
              <a:rPr lang="en-US" dirty="0">
                <a:ln w="25400">
                  <a:noFill/>
                </a:ln>
                <a:effectLst>
                  <a:glow rad="406400">
                    <a:schemeClr val="bg1"/>
                  </a:glow>
                </a:effectLst>
                <a:latin typeface="Times New Roman" panose="02020603050405020304" pitchFamily="18" charset="0"/>
                <a:cs typeface="Times New Roman" panose="02020603050405020304" pitchFamily="18" charset="0"/>
              </a:rPr>
              <a:t>24.8 ± 3.0</a:t>
            </a:r>
          </a:p>
        </p:txBody>
      </p:sp>
      <p:cxnSp>
        <p:nvCxnSpPr>
          <p:cNvPr id="36" name="Straight Connector 35"/>
          <p:cNvCxnSpPr/>
          <p:nvPr/>
        </p:nvCxnSpPr>
        <p:spPr>
          <a:xfrm flipV="1">
            <a:off x="8488917" y="4313648"/>
            <a:ext cx="52091" cy="409276"/>
          </a:xfrm>
          <a:prstGeom prst="line">
            <a:avLst/>
          </a:prstGeom>
          <a:ln w="15875" cap="rnd">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8179127" y="3972617"/>
            <a:ext cx="1125986" cy="369332"/>
          </a:xfrm>
          <a:prstGeom prst="rect">
            <a:avLst/>
          </a:prstGeom>
          <a:noFill/>
        </p:spPr>
        <p:txBody>
          <a:bodyPr wrap="square" rtlCol="0">
            <a:spAutoFit/>
          </a:bodyPr>
          <a:lstStyle/>
          <a:p>
            <a:r>
              <a:rPr lang="en-US" dirty="0">
                <a:ln w="25400">
                  <a:noFill/>
                </a:ln>
                <a:effectLst>
                  <a:glow rad="508000">
                    <a:schemeClr val="bg1"/>
                  </a:glow>
                </a:effectLst>
                <a:latin typeface="Times New Roman" panose="02020603050405020304" pitchFamily="18" charset="0"/>
                <a:cs typeface="Times New Roman" panose="02020603050405020304" pitchFamily="18" charset="0"/>
              </a:rPr>
              <a:t>4.2 ± 1.3</a:t>
            </a:r>
          </a:p>
        </p:txBody>
      </p:sp>
      <p:cxnSp>
        <p:nvCxnSpPr>
          <p:cNvPr id="39" name="Straight Connector 38"/>
          <p:cNvCxnSpPr>
            <a:endCxn id="46" idx="1"/>
          </p:cNvCxnSpPr>
          <p:nvPr/>
        </p:nvCxnSpPr>
        <p:spPr>
          <a:xfrm flipV="1">
            <a:off x="8372315" y="1688100"/>
            <a:ext cx="559324" cy="60824"/>
          </a:xfrm>
          <a:prstGeom prst="line">
            <a:avLst/>
          </a:prstGeom>
          <a:ln w="15875" cap="rnd">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9839270" y="823088"/>
            <a:ext cx="75566" cy="409277"/>
          </a:xfrm>
          <a:prstGeom prst="line">
            <a:avLst/>
          </a:prstGeom>
          <a:ln w="15875" cap="rnd">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9463274" y="453756"/>
            <a:ext cx="1125986" cy="369332"/>
          </a:xfrm>
          <a:prstGeom prst="rect">
            <a:avLst/>
          </a:prstGeom>
          <a:noFill/>
        </p:spPr>
        <p:txBody>
          <a:bodyPr wrap="square" rtlCol="0">
            <a:spAutoFit/>
          </a:bodyPr>
          <a:lstStyle/>
          <a:p>
            <a:r>
              <a:rPr lang="en-US" dirty="0">
                <a:ln w="3175">
                  <a:noFill/>
                </a:ln>
                <a:effectLst>
                  <a:glow rad="444500">
                    <a:schemeClr val="bg1"/>
                  </a:glow>
                </a:effectLst>
                <a:latin typeface="Times New Roman" panose="02020603050405020304" pitchFamily="18" charset="0"/>
                <a:cs typeface="Times New Roman" panose="02020603050405020304" pitchFamily="18" charset="0"/>
              </a:rPr>
              <a:t>6.3 ± 1.9</a:t>
            </a:r>
          </a:p>
        </p:txBody>
      </p:sp>
      <p:sp>
        <p:nvSpPr>
          <p:cNvPr id="46" name="TextBox 45"/>
          <p:cNvSpPr txBox="1"/>
          <p:nvPr/>
        </p:nvSpPr>
        <p:spPr>
          <a:xfrm>
            <a:off x="8931639" y="1503434"/>
            <a:ext cx="1063270" cy="369332"/>
          </a:xfrm>
          <a:prstGeom prst="rect">
            <a:avLst/>
          </a:prstGeom>
          <a:noFill/>
        </p:spPr>
        <p:txBody>
          <a:bodyPr wrap="square" rtlCol="0">
            <a:spAutoFit/>
          </a:bodyPr>
          <a:lstStyle/>
          <a:p>
            <a:r>
              <a:rPr lang="en-US" dirty="0">
                <a:ln w="25400">
                  <a:noFill/>
                </a:ln>
                <a:effectLst>
                  <a:glow rad="444500">
                    <a:schemeClr val="bg1"/>
                  </a:glow>
                </a:effectLst>
                <a:latin typeface="Times New Roman" panose="02020603050405020304" pitchFamily="18" charset="0"/>
                <a:cs typeface="Times New Roman" panose="02020603050405020304" pitchFamily="18" charset="0"/>
              </a:rPr>
              <a:t>7.5 ± 2.1</a:t>
            </a:r>
          </a:p>
        </p:txBody>
      </p:sp>
      <p:sp>
        <p:nvSpPr>
          <p:cNvPr id="50" name="TextBox 49"/>
          <p:cNvSpPr txBox="1"/>
          <p:nvPr/>
        </p:nvSpPr>
        <p:spPr>
          <a:xfrm>
            <a:off x="6733438" y="2026092"/>
            <a:ext cx="723285" cy="646331"/>
          </a:xfrm>
          <a:prstGeom prst="rect">
            <a:avLst/>
          </a:prstGeom>
          <a:noFill/>
        </p:spPr>
        <p:txBody>
          <a:bodyPr wrap="square" rtlCol="0">
            <a:spAutoFit/>
          </a:bodyPr>
          <a:lstStyle/>
          <a:p>
            <a:r>
              <a:rPr lang="en-US" dirty="0">
                <a:ln w="25400">
                  <a:noFill/>
                </a:ln>
                <a:effectLst>
                  <a:glow rad="508000">
                    <a:schemeClr val="bg1"/>
                  </a:glow>
                </a:effectLst>
                <a:latin typeface="Times New Roman" panose="02020603050405020304" pitchFamily="18" charset="0"/>
                <a:cs typeface="Times New Roman" panose="02020603050405020304" pitchFamily="18" charset="0"/>
              </a:rPr>
              <a:t>17.2 ± 5.8</a:t>
            </a:r>
          </a:p>
        </p:txBody>
      </p:sp>
      <p:cxnSp>
        <p:nvCxnSpPr>
          <p:cNvPr id="51" name="Straight Connector 50"/>
          <p:cNvCxnSpPr/>
          <p:nvPr/>
        </p:nvCxnSpPr>
        <p:spPr>
          <a:xfrm>
            <a:off x="6651834" y="1670094"/>
            <a:ext cx="266033" cy="355998"/>
          </a:xfrm>
          <a:prstGeom prst="line">
            <a:avLst/>
          </a:prstGeom>
          <a:ln w="15875" cap="rnd">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7886098" y="5892538"/>
            <a:ext cx="2140169" cy="338554"/>
          </a:xfrm>
          <a:prstGeom prst="rect">
            <a:avLst/>
          </a:prstGeom>
          <a:solidFill>
            <a:schemeClr val="bg1"/>
          </a:solidFill>
        </p:spPr>
        <p:txBody>
          <a:bodyPr wrap="square" rtlCol="0">
            <a:spAutoFit/>
          </a:bodyPr>
          <a:lstStyle/>
          <a:p>
            <a:r>
              <a:rPr lang="en-US" sz="1600" dirty="0">
                <a:ln w="25400">
                  <a:noFill/>
                </a:ln>
                <a:effectLst/>
                <a:latin typeface="Times New Roman" panose="02020603050405020304" pitchFamily="18" charset="0"/>
                <a:cs typeface="Times New Roman" panose="02020603050405020304" pitchFamily="18" charset="0"/>
              </a:rPr>
              <a:t>Flow Direction: </a:t>
            </a:r>
          </a:p>
        </p:txBody>
      </p:sp>
      <p:cxnSp>
        <p:nvCxnSpPr>
          <p:cNvPr id="57" name="Straight Arrow Connector 56"/>
          <p:cNvCxnSpPr/>
          <p:nvPr/>
        </p:nvCxnSpPr>
        <p:spPr>
          <a:xfrm flipH="1">
            <a:off x="9326728" y="6076081"/>
            <a:ext cx="647633" cy="6365"/>
          </a:xfrm>
          <a:prstGeom prst="straightConnector1">
            <a:avLst/>
          </a:prstGeom>
          <a:ln w="63500">
            <a:solidFill>
              <a:schemeClr val="accent5">
                <a:lumMod val="75000"/>
              </a:scheme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10093233" y="5895840"/>
            <a:ext cx="1181842" cy="338554"/>
          </a:xfrm>
          <a:prstGeom prst="rect">
            <a:avLst/>
          </a:prstGeom>
          <a:solidFill>
            <a:schemeClr val="bg1"/>
          </a:solidFill>
        </p:spPr>
        <p:txBody>
          <a:bodyPr wrap="square" rtlCol="0">
            <a:spAutoFit/>
          </a:bodyPr>
          <a:lstStyle/>
          <a:p>
            <a:r>
              <a:rPr lang="en-US" sz="1600" dirty="0">
                <a:ln w="25400">
                  <a:noFill/>
                </a:ln>
                <a:effectLst/>
                <a:latin typeface="Times New Roman" panose="02020603050405020304" pitchFamily="18" charset="0"/>
                <a:cs typeface="Times New Roman" panose="02020603050405020304" pitchFamily="18" charset="0"/>
              </a:rPr>
              <a:t>Erosion: </a:t>
            </a:r>
          </a:p>
        </p:txBody>
      </p:sp>
      <p:sp>
        <p:nvSpPr>
          <p:cNvPr id="59" name="Rectangle 58"/>
          <p:cNvSpPr/>
          <p:nvPr/>
        </p:nvSpPr>
        <p:spPr>
          <a:xfrm>
            <a:off x="10935706" y="5971415"/>
            <a:ext cx="248696" cy="2112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60" name="Straight Arrow Connector 59"/>
          <p:cNvCxnSpPr/>
          <p:nvPr/>
        </p:nvCxnSpPr>
        <p:spPr>
          <a:xfrm flipH="1">
            <a:off x="9914836" y="2001217"/>
            <a:ext cx="667644" cy="320095"/>
          </a:xfrm>
          <a:prstGeom prst="straightConnector1">
            <a:avLst/>
          </a:prstGeom>
          <a:ln w="63500">
            <a:solidFill>
              <a:schemeClr val="accent5">
                <a:lumMod val="75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a:off x="6097043" y="1309470"/>
            <a:ext cx="414201" cy="563296"/>
          </a:xfrm>
          <a:prstGeom prst="straightConnector1">
            <a:avLst/>
          </a:prstGeom>
          <a:ln w="63500">
            <a:solidFill>
              <a:schemeClr val="accent5">
                <a:lumMod val="75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6087050" y="4599687"/>
            <a:ext cx="184484" cy="404671"/>
          </a:xfrm>
          <a:prstGeom prst="straightConnector1">
            <a:avLst/>
          </a:prstGeom>
          <a:ln w="63500">
            <a:solidFill>
              <a:schemeClr val="accent5">
                <a:lumMod val="75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a:off x="8771287" y="4784327"/>
            <a:ext cx="605155" cy="256876"/>
          </a:xfrm>
          <a:prstGeom prst="straightConnector1">
            <a:avLst/>
          </a:prstGeom>
          <a:ln w="63500">
            <a:solidFill>
              <a:schemeClr val="accent5">
                <a:lumMod val="75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7414739" y="6079263"/>
            <a:ext cx="199378" cy="401040"/>
          </a:xfrm>
          <a:prstGeom prst="straightConnector1">
            <a:avLst/>
          </a:prstGeom>
          <a:ln w="63500">
            <a:solidFill>
              <a:schemeClr val="accent5">
                <a:lumMod val="75000"/>
              </a:schemeClr>
            </a:solidFill>
            <a:tailEnd type="triangle"/>
          </a:ln>
          <a:effectLst/>
        </p:spPr>
        <p:style>
          <a:lnRef idx="1">
            <a:schemeClr val="accent1"/>
          </a:lnRef>
          <a:fillRef idx="0">
            <a:schemeClr val="accent1"/>
          </a:fillRef>
          <a:effectRef idx="0">
            <a:schemeClr val="accent1"/>
          </a:effectRef>
          <a:fontRef idx="minor">
            <a:schemeClr val="tx1"/>
          </a:fontRef>
        </p:style>
      </p:cxnSp>
      <p:graphicFrame>
        <p:nvGraphicFramePr>
          <p:cNvPr id="32" name="Table 31"/>
          <p:cNvGraphicFramePr>
            <a:graphicFrameLocks noGrp="1"/>
          </p:cNvGraphicFramePr>
          <p:nvPr/>
        </p:nvGraphicFramePr>
        <p:xfrm>
          <a:off x="1021898" y="1579797"/>
          <a:ext cx="4564327" cy="4785382"/>
        </p:xfrm>
        <a:graphic>
          <a:graphicData uri="http://schemas.openxmlformats.org/drawingml/2006/table">
            <a:tbl>
              <a:tblPr firstRow="1" bandRow="1">
                <a:tableStyleId>{5C22544A-7EE6-4342-B048-85BDC9FD1C3A}</a:tableStyleId>
              </a:tblPr>
              <a:tblGrid>
                <a:gridCol w="2127508">
                  <a:extLst>
                    <a:ext uri="{9D8B030D-6E8A-4147-A177-3AD203B41FA5}">
                      <a16:colId xmlns:a16="http://schemas.microsoft.com/office/drawing/2014/main" val="1785377282"/>
                    </a:ext>
                  </a:extLst>
                </a:gridCol>
                <a:gridCol w="2436819">
                  <a:extLst>
                    <a:ext uri="{9D8B030D-6E8A-4147-A177-3AD203B41FA5}">
                      <a16:colId xmlns:a16="http://schemas.microsoft.com/office/drawing/2014/main" val="1662216846"/>
                    </a:ext>
                  </a:extLst>
                </a:gridCol>
              </a:tblGrid>
              <a:tr h="381011">
                <a:tc>
                  <a:txBody>
                    <a:bodyPr/>
                    <a:lstStyle/>
                    <a:p>
                      <a:r>
                        <a:rPr lang="en-US" sz="1800" b="0" dirty="0">
                          <a:solidFill>
                            <a:schemeClr val="tx1"/>
                          </a:solidFill>
                          <a:latin typeface="Times New Roman" panose="02020603050405020304" pitchFamily="18" charset="0"/>
                          <a:cs typeface="Times New Roman" panose="02020603050405020304" pitchFamily="18" charset="0"/>
                        </a:rPr>
                        <a:t>Lidar 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dirty="0">
                          <a:solidFill>
                            <a:schemeClr val="tx1"/>
                          </a:solidFill>
                          <a:latin typeface="Times New Roman" panose="02020603050405020304" pitchFamily="18" charset="0"/>
                          <a:cs typeface="Times New Roman" panose="02020603050405020304" pitchFamily="18" charset="0"/>
                        </a:rPr>
                        <a:t>3-24-2016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3758984"/>
                  </a:ext>
                </a:extLst>
              </a:tr>
              <a:tr h="381011">
                <a:tc>
                  <a:txBody>
                    <a:bodyPr/>
                    <a:lstStyle/>
                    <a:p>
                      <a:r>
                        <a:rPr lang="en-US" sz="1800" dirty="0">
                          <a:solidFill>
                            <a:schemeClr val="tx1"/>
                          </a:solidFill>
                          <a:latin typeface="Times New Roman" panose="02020603050405020304" pitchFamily="18" charset="0"/>
                          <a:cs typeface="Times New Roman" panose="02020603050405020304" pitchFamily="18" charset="0"/>
                        </a:rPr>
                        <a:t>Drone Flight 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a:solidFill>
                            <a:schemeClr val="tx1"/>
                          </a:solidFill>
                          <a:latin typeface="Times New Roman" panose="02020603050405020304" pitchFamily="18" charset="0"/>
                          <a:cs typeface="Times New Roman" panose="02020603050405020304" pitchFamily="18" charset="0"/>
                        </a:rPr>
                        <a:t>11-28-2018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4926372"/>
                  </a:ext>
                </a:extLst>
              </a:tr>
              <a:tr h="381011">
                <a:tc>
                  <a:txBody>
                    <a:bodyPr/>
                    <a:lstStyle/>
                    <a:p>
                      <a:r>
                        <a:rPr lang="en-US" sz="1800" dirty="0">
                          <a:solidFill>
                            <a:schemeClr val="tx1"/>
                          </a:solidFill>
                          <a:latin typeface="Times New Roman" panose="02020603050405020304" pitchFamily="18" charset="0"/>
                          <a:cs typeface="Times New Roman" panose="02020603050405020304" pitchFamily="18" charset="0"/>
                        </a:rPr>
                        <a:t>Period</a:t>
                      </a:r>
                      <a:r>
                        <a:rPr lang="en-US" sz="1800" baseline="0" dirty="0">
                          <a:solidFill>
                            <a:schemeClr val="tx1"/>
                          </a:solidFill>
                          <a:latin typeface="Times New Roman" panose="02020603050405020304" pitchFamily="18" charset="0"/>
                          <a:cs typeface="Times New Roman" panose="02020603050405020304" pitchFamily="18" charset="0"/>
                        </a:rPr>
                        <a:t> Duration</a:t>
                      </a:r>
                      <a:endParaRPr lang="en-US" sz="1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a:solidFill>
                            <a:schemeClr val="tx1"/>
                          </a:solidFill>
                          <a:latin typeface="Times New Roman" panose="02020603050405020304" pitchFamily="18" charset="0"/>
                          <a:cs typeface="Times New Roman" panose="02020603050405020304" pitchFamily="18" charset="0"/>
                        </a:rPr>
                        <a:t>2.7 years</a:t>
                      </a:r>
                    </a:p>
                    <a:p>
                      <a:r>
                        <a:rPr lang="en-US" sz="1800" dirty="0">
                          <a:solidFill>
                            <a:schemeClr val="tx1"/>
                          </a:solidFill>
                          <a:latin typeface="Times New Roman" panose="02020603050405020304" pitchFamily="18" charset="0"/>
                          <a:cs typeface="Times New Roman" panose="02020603050405020304" pitchFamily="18" charset="0"/>
                        </a:rPr>
                        <a:t>980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2193717"/>
                  </a:ext>
                </a:extLst>
              </a:tr>
              <a:tr h="381011">
                <a:tc>
                  <a:txBody>
                    <a:bodyPr/>
                    <a:lstStyle/>
                    <a:p>
                      <a:r>
                        <a:rPr lang="en-US" sz="1800" dirty="0">
                          <a:solidFill>
                            <a:schemeClr val="tx1"/>
                          </a:solidFill>
                          <a:latin typeface="Times New Roman" panose="02020603050405020304" pitchFamily="18" charset="0"/>
                          <a:cs typeface="Times New Roman" panose="02020603050405020304" pitchFamily="18" charset="0"/>
                        </a:rPr>
                        <a:t>Stream length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a:solidFill>
                            <a:schemeClr val="tx1"/>
                          </a:solidFill>
                          <a:latin typeface="Times New Roman" panose="02020603050405020304" pitchFamily="18" charset="0"/>
                          <a:cs typeface="Times New Roman" panose="02020603050405020304" pitchFamily="18" charset="0"/>
                        </a:rPr>
                        <a:t>285 m</a:t>
                      </a:r>
                    </a:p>
                    <a:p>
                      <a:r>
                        <a:rPr lang="en-US" sz="1800" baseline="0" dirty="0">
                          <a:solidFill>
                            <a:schemeClr val="tx1"/>
                          </a:solidFill>
                          <a:latin typeface="Times New Roman" panose="02020603050405020304" pitchFamily="18" charset="0"/>
                          <a:cs typeface="Times New Roman" panose="02020603050405020304" pitchFamily="18" charset="0"/>
                        </a:rPr>
                        <a:t>935 </a:t>
                      </a:r>
                      <a:r>
                        <a:rPr lang="en-US" sz="1800" baseline="0" dirty="0" err="1">
                          <a:solidFill>
                            <a:schemeClr val="tx1"/>
                          </a:solidFill>
                          <a:latin typeface="Times New Roman" panose="02020603050405020304" pitchFamily="18" charset="0"/>
                          <a:cs typeface="Times New Roman" panose="02020603050405020304" pitchFamily="18" charset="0"/>
                        </a:rPr>
                        <a:t>ft</a:t>
                      </a:r>
                      <a:r>
                        <a:rPr lang="en-US" sz="1800" baseline="0" dirty="0">
                          <a:solidFill>
                            <a:schemeClr val="tx1"/>
                          </a:solidFill>
                          <a:latin typeface="Times New Roman" panose="02020603050405020304" pitchFamily="18" charset="0"/>
                          <a:cs typeface="Times New Roman" panose="02020603050405020304" pitchFamily="18" charset="0"/>
                        </a:rPr>
                        <a:t> </a:t>
                      </a:r>
                      <a:endParaRPr lang="en-US" sz="1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1036918"/>
                  </a:ext>
                </a:extLst>
              </a:tr>
              <a:tr h="381011">
                <a:tc>
                  <a:txBody>
                    <a:bodyPr/>
                    <a:lstStyle/>
                    <a:p>
                      <a:r>
                        <a:rPr lang="en-US" sz="1800" dirty="0">
                          <a:solidFill>
                            <a:schemeClr val="tx1"/>
                          </a:solidFill>
                          <a:latin typeface="Times New Roman" panose="02020603050405020304" pitchFamily="18" charset="0"/>
                          <a:cs typeface="Times New Roman" panose="02020603050405020304" pitchFamily="18" charset="0"/>
                        </a:rPr>
                        <a:t>Total</a:t>
                      </a:r>
                      <a:r>
                        <a:rPr lang="en-US" sz="1800" baseline="0" dirty="0">
                          <a:solidFill>
                            <a:schemeClr val="tx1"/>
                          </a:solidFill>
                          <a:latin typeface="Times New Roman" panose="02020603050405020304" pitchFamily="18" charset="0"/>
                          <a:cs typeface="Times New Roman" panose="02020603050405020304" pitchFamily="18" charset="0"/>
                        </a:rPr>
                        <a:t> e</a:t>
                      </a:r>
                      <a:r>
                        <a:rPr lang="en-US" sz="1800" dirty="0">
                          <a:solidFill>
                            <a:schemeClr val="tx1"/>
                          </a:solidFill>
                          <a:latin typeface="Times New Roman" panose="02020603050405020304" pitchFamily="18" charset="0"/>
                          <a:cs typeface="Times New Roman" panose="02020603050405020304" pitchFamily="18" charset="0"/>
                        </a:rPr>
                        <a:t>rosion volume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a:solidFill>
                            <a:schemeClr val="tx1"/>
                          </a:solidFill>
                          <a:latin typeface="Times New Roman" panose="02020603050405020304" pitchFamily="18" charset="0"/>
                          <a:cs typeface="Times New Roman" panose="02020603050405020304" pitchFamily="18" charset="0"/>
                        </a:rPr>
                        <a:t>113 </a:t>
                      </a:r>
                      <a:r>
                        <a:rPr lang="en-US" sz="1800" dirty="0">
                          <a:latin typeface="Times New Roman" panose="02020603050405020304" pitchFamily="18" charset="0"/>
                          <a:cs typeface="Times New Roman" panose="02020603050405020304" pitchFamily="18" charset="0"/>
                        </a:rPr>
                        <a:t>± 35 </a:t>
                      </a:r>
                      <a:r>
                        <a:rPr lang="en-US" sz="1800" dirty="0">
                          <a:solidFill>
                            <a:schemeClr val="tx1"/>
                          </a:solidFill>
                          <a:latin typeface="Times New Roman" panose="02020603050405020304" pitchFamily="18" charset="0"/>
                          <a:cs typeface="Times New Roman" panose="02020603050405020304" pitchFamily="18" charset="0"/>
                        </a:rPr>
                        <a:t>m³</a:t>
                      </a:r>
                    </a:p>
                    <a:p>
                      <a:r>
                        <a:rPr lang="en-US" sz="1800" dirty="0">
                          <a:solidFill>
                            <a:schemeClr val="tx1"/>
                          </a:solidFill>
                          <a:latin typeface="Times New Roman" panose="02020603050405020304" pitchFamily="18" charset="0"/>
                          <a:cs typeface="Times New Roman" panose="02020603050405020304" pitchFamily="18" charset="0"/>
                        </a:rPr>
                        <a:t>147 </a:t>
                      </a:r>
                      <a:r>
                        <a:rPr lang="en-US" sz="1800" dirty="0">
                          <a:latin typeface="Times New Roman" panose="02020603050405020304" pitchFamily="18" charset="0"/>
                          <a:cs typeface="Times New Roman" panose="02020603050405020304" pitchFamily="18" charset="0"/>
                        </a:rPr>
                        <a:t>± 45 </a:t>
                      </a:r>
                      <a:r>
                        <a:rPr lang="en-US" sz="1800" dirty="0">
                          <a:solidFill>
                            <a:schemeClr val="tx1"/>
                          </a:solidFill>
                          <a:latin typeface="Times New Roman" panose="02020603050405020304" pitchFamily="18" charset="0"/>
                          <a:cs typeface="Times New Roman" panose="02020603050405020304" pitchFamily="18" charset="0"/>
                        </a:rPr>
                        <a:t>tons</a:t>
                      </a:r>
                    </a:p>
                    <a:p>
                      <a:r>
                        <a:rPr lang="en-US" sz="1800" dirty="0">
                          <a:solidFill>
                            <a:schemeClr val="tx1"/>
                          </a:solidFill>
                          <a:latin typeface="Times New Roman" panose="02020603050405020304" pitchFamily="18" charset="0"/>
                          <a:cs typeface="Times New Roman" panose="02020603050405020304" pitchFamily="18" charset="0"/>
                        </a:rPr>
                        <a:t>294,000 </a:t>
                      </a:r>
                      <a:r>
                        <a:rPr lang="en-US" sz="1800" dirty="0">
                          <a:latin typeface="Times New Roman" panose="02020603050405020304" pitchFamily="18" charset="0"/>
                          <a:cs typeface="Times New Roman" panose="02020603050405020304" pitchFamily="18" charset="0"/>
                        </a:rPr>
                        <a:t>± 90,000 </a:t>
                      </a:r>
                      <a:r>
                        <a:rPr lang="en-US" sz="1800" dirty="0" err="1">
                          <a:latin typeface="Times New Roman" panose="02020603050405020304" pitchFamily="18" charset="0"/>
                          <a:cs typeface="Times New Roman" panose="02020603050405020304" pitchFamily="18" charset="0"/>
                        </a:rPr>
                        <a:t>lbs</a:t>
                      </a:r>
                      <a:endParaRPr lang="en-US" sz="1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8255467"/>
                  </a:ext>
                </a:extLst>
              </a:tr>
              <a:tr h="381011">
                <a:tc>
                  <a:txBody>
                    <a:bodyPr/>
                    <a:lstStyle/>
                    <a:p>
                      <a:r>
                        <a:rPr lang="en-US" sz="1800" dirty="0">
                          <a:solidFill>
                            <a:schemeClr val="tx1"/>
                          </a:solidFill>
                          <a:latin typeface="Times New Roman" panose="02020603050405020304" pitchFamily="18" charset="0"/>
                          <a:cs typeface="Times New Roman" panose="02020603050405020304" pitchFamily="18" charset="0"/>
                        </a:rPr>
                        <a:t>Erosion/year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a:solidFill>
                            <a:schemeClr val="tx1"/>
                          </a:solidFill>
                          <a:latin typeface="Times New Roman" panose="02020603050405020304" pitchFamily="18" charset="0"/>
                          <a:cs typeface="Times New Roman" panose="02020603050405020304" pitchFamily="18" charset="0"/>
                        </a:rPr>
                        <a:t>42 </a:t>
                      </a:r>
                      <a:r>
                        <a:rPr lang="en-US" sz="1800" dirty="0">
                          <a:latin typeface="Times New Roman" panose="02020603050405020304" pitchFamily="18" charset="0"/>
                          <a:cs typeface="Times New Roman" panose="02020603050405020304" pitchFamily="18" charset="0"/>
                        </a:rPr>
                        <a:t>± 13</a:t>
                      </a:r>
                      <a:r>
                        <a:rPr lang="en-US" sz="1800" dirty="0">
                          <a:solidFill>
                            <a:schemeClr val="tx1"/>
                          </a:solidFill>
                          <a:latin typeface="Times New Roman" panose="02020603050405020304" pitchFamily="18" charset="0"/>
                          <a:cs typeface="Times New Roman" panose="02020603050405020304" pitchFamily="18" charset="0"/>
                        </a:rPr>
                        <a:t> m³/</a:t>
                      </a:r>
                      <a:r>
                        <a:rPr lang="en-US" sz="1800" dirty="0" err="1">
                          <a:solidFill>
                            <a:schemeClr val="tx1"/>
                          </a:solidFill>
                          <a:latin typeface="Times New Roman" panose="02020603050405020304" pitchFamily="18" charset="0"/>
                          <a:cs typeface="Times New Roman" panose="02020603050405020304" pitchFamily="18" charset="0"/>
                        </a:rPr>
                        <a:t>yr</a:t>
                      </a:r>
                      <a:endParaRPr lang="en-US" sz="1800" dirty="0">
                        <a:solidFill>
                          <a:schemeClr val="tx1"/>
                        </a:solidFill>
                        <a:latin typeface="Times New Roman" panose="02020603050405020304" pitchFamily="18" charset="0"/>
                        <a:cs typeface="Times New Roman" panose="02020603050405020304" pitchFamily="18" charset="0"/>
                      </a:endParaRPr>
                    </a:p>
                    <a:p>
                      <a:r>
                        <a:rPr lang="en-US" sz="1800" dirty="0">
                          <a:solidFill>
                            <a:schemeClr val="tx1"/>
                          </a:solidFill>
                          <a:latin typeface="Times New Roman" panose="02020603050405020304" pitchFamily="18" charset="0"/>
                          <a:cs typeface="Times New Roman" panose="02020603050405020304" pitchFamily="18" charset="0"/>
                        </a:rPr>
                        <a:t>59 </a:t>
                      </a:r>
                      <a:r>
                        <a:rPr lang="en-US" sz="1800" dirty="0">
                          <a:latin typeface="Times New Roman" panose="02020603050405020304" pitchFamily="18" charset="0"/>
                          <a:cs typeface="Times New Roman" panose="02020603050405020304" pitchFamily="18" charset="0"/>
                        </a:rPr>
                        <a:t>±</a:t>
                      </a:r>
                      <a:r>
                        <a:rPr lang="en-US" sz="1800" baseline="0" dirty="0">
                          <a:latin typeface="Times New Roman" panose="02020603050405020304" pitchFamily="18" charset="0"/>
                          <a:cs typeface="Times New Roman" panose="02020603050405020304" pitchFamily="18" charset="0"/>
                        </a:rPr>
                        <a:t> 18 </a:t>
                      </a:r>
                      <a:r>
                        <a:rPr lang="en-US" sz="1800" dirty="0">
                          <a:solidFill>
                            <a:schemeClr val="tx1"/>
                          </a:solidFill>
                          <a:latin typeface="Times New Roman" panose="02020603050405020304" pitchFamily="18" charset="0"/>
                          <a:cs typeface="Times New Roman" panose="02020603050405020304" pitchFamily="18" charset="0"/>
                        </a:rPr>
                        <a:t>tons/</a:t>
                      </a:r>
                      <a:r>
                        <a:rPr lang="en-US" sz="1800" dirty="0" err="1">
                          <a:solidFill>
                            <a:schemeClr val="tx1"/>
                          </a:solidFill>
                          <a:latin typeface="Times New Roman" panose="02020603050405020304" pitchFamily="18" charset="0"/>
                          <a:cs typeface="Times New Roman" panose="02020603050405020304" pitchFamily="18" charset="0"/>
                        </a:rPr>
                        <a:t>yr</a:t>
                      </a:r>
                      <a:endParaRPr lang="en-US" sz="1800" dirty="0">
                        <a:solidFill>
                          <a:schemeClr val="tx1"/>
                        </a:solidFill>
                        <a:latin typeface="Times New Roman" panose="02020603050405020304" pitchFamily="18" charset="0"/>
                        <a:cs typeface="Times New Roman" panose="02020603050405020304" pitchFamily="18" charset="0"/>
                      </a:endParaRPr>
                    </a:p>
                    <a:p>
                      <a:r>
                        <a:rPr lang="en-US" sz="1800" dirty="0">
                          <a:solidFill>
                            <a:schemeClr val="tx1"/>
                          </a:solidFill>
                          <a:latin typeface="Times New Roman" panose="02020603050405020304" pitchFamily="18" charset="0"/>
                          <a:cs typeface="Times New Roman" panose="02020603050405020304" pitchFamily="18" charset="0"/>
                        </a:rPr>
                        <a:t>118,000 </a:t>
                      </a:r>
                      <a:r>
                        <a:rPr lang="en-US" sz="1800" dirty="0">
                          <a:latin typeface="Times New Roman" panose="02020603050405020304" pitchFamily="18" charset="0"/>
                          <a:cs typeface="Times New Roman" panose="02020603050405020304" pitchFamily="18" charset="0"/>
                        </a:rPr>
                        <a:t>± 36,000 </a:t>
                      </a:r>
                      <a:r>
                        <a:rPr lang="en-US" sz="1800" dirty="0" err="1">
                          <a:latin typeface="Times New Roman" panose="02020603050405020304" pitchFamily="18" charset="0"/>
                          <a:cs typeface="Times New Roman" panose="02020603050405020304" pitchFamily="18" charset="0"/>
                        </a:rPr>
                        <a:t>lbs</a:t>
                      </a:r>
                      <a:r>
                        <a:rPr lang="en-US" sz="1800" dirty="0">
                          <a:latin typeface="Times New Roman" panose="02020603050405020304" pitchFamily="18" charset="0"/>
                          <a:cs typeface="Times New Roman" panose="02020603050405020304" pitchFamily="18" charset="0"/>
                        </a:rPr>
                        <a:t>/</a:t>
                      </a:r>
                      <a:r>
                        <a:rPr lang="en-US" sz="1800" dirty="0" err="1">
                          <a:latin typeface="Times New Roman" panose="02020603050405020304" pitchFamily="18" charset="0"/>
                          <a:cs typeface="Times New Roman" panose="02020603050405020304" pitchFamily="18" charset="0"/>
                        </a:rPr>
                        <a:t>yr</a:t>
                      </a:r>
                      <a:endParaRPr lang="en-US" sz="1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5574027"/>
                  </a:ext>
                </a:extLst>
              </a:tr>
              <a:tr h="381011">
                <a:tc>
                  <a:txBody>
                    <a:bodyPr/>
                    <a:lstStyle/>
                    <a:p>
                      <a:r>
                        <a:rPr lang="en-US" sz="1800" dirty="0">
                          <a:solidFill>
                            <a:schemeClr val="tx1"/>
                          </a:solidFill>
                          <a:latin typeface="Times New Roman" panose="02020603050405020304" pitchFamily="18" charset="0"/>
                          <a:cs typeface="Times New Roman" panose="02020603050405020304" pitchFamily="18" charset="0"/>
                        </a:rPr>
                        <a:t>Erosion/stream length/year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a:solidFill>
                            <a:schemeClr val="tx1"/>
                          </a:solidFill>
                          <a:latin typeface="Times New Roman" panose="02020603050405020304" pitchFamily="18" charset="0"/>
                          <a:cs typeface="Times New Roman" panose="02020603050405020304" pitchFamily="18" charset="0"/>
                        </a:rPr>
                        <a:t>~0.15</a:t>
                      </a:r>
                      <a:r>
                        <a:rPr lang="en-US" sz="1800" dirty="0">
                          <a:latin typeface="Times New Roman" panose="02020603050405020304" pitchFamily="18" charset="0"/>
                          <a:cs typeface="Times New Roman" panose="02020603050405020304" pitchFamily="18" charset="0"/>
                        </a:rPr>
                        <a:t> </a:t>
                      </a:r>
                      <a:r>
                        <a:rPr lang="en-US" sz="1800" dirty="0">
                          <a:solidFill>
                            <a:schemeClr val="tx1"/>
                          </a:solidFill>
                          <a:latin typeface="Times New Roman" panose="02020603050405020304" pitchFamily="18" charset="0"/>
                          <a:cs typeface="Times New Roman" panose="02020603050405020304" pitchFamily="18" charset="0"/>
                        </a:rPr>
                        <a:t>m³/m/</a:t>
                      </a:r>
                      <a:r>
                        <a:rPr lang="en-US" sz="1800" dirty="0" err="1">
                          <a:solidFill>
                            <a:schemeClr val="tx1"/>
                          </a:solidFill>
                          <a:latin typeface="Times New Roman" panose="02020603050405020304" pitchFamily="18" charset="0"/>
                          <a:cs typeface="Times New Roman" panose="02020603050405020304" pitchFamily="18" charset="0"/>
                        </a:rPr>
                        <a:t>yr</a:t>
                      </a:r>
                      <a:endParaRPr lang="en-US" sz="1800" dirty="0">
                        <a:solidFill>
                          <a:schemeClr val="tx1"/>
                        </a:solidFill>
                        <a:latin typeface="Times New Roman" panose="02020603050405020304" pitchFamily="18" charset="0"/>
                        <a:cs typeface="Times New Roman" panose="02020603050405020304" pitchFamily="18" charset="0"/>
                      </a:endParaRPr>
                    </a:p>
                    <a:p>
                      <a:r>
                        <a:rPr lang="en-US" sz="1800" dirty="0">
                          <a:solidFill>
                            <a:schemeClr val="tx1"/>
                          </a:solidFill>
                          <a:latin typeface="Times New Roman" panose="02020603050405020304" pitchFamily="18" charset="0"/>
                          <a:cs typeface="Times New Roman" panose="02020603050405020304" pitchFamily="18" charset="0"/>
                        </a:rPr>
                        <a:t>~0.06</a:t>
                      </a:r>
                      <a:r>
                        <a:rPr lang="en-US" sz="1800" dirty="0">
                          <a:latin typeface="Times New Roman" panose="02020603050405020304" pitchFamily="18" charset="0"/>
                          <a:cs typeface="Times New Roman" panose="02020603050405020304" pitchFamily="18" charset="0"/>
                        </a:rPr>
                        <a:t> </a:t>
                      </a:r>
                      <a:r>
                        <a:rPr lang="en-US" sz="1800" dirty="0">
                          <a:solidFill>
                            <a:schemeClr val="tx1"/>
                          </a:solidFill>
                          <a:latin typeface="Times New Roman" panose="02020603050405020304" pitchFamily="18" charset="0"/>
                          <a:cs typeface="Times New Roman" panose="02020603050405020304" pitchFamily="18" charset="0"/>
                        </a:rPr>
                        <a:t>tons/</a:t>
                      </a:r>
                      <a:r>
                        <a:rPr lang="en-US" sz="1800" dirty="0" err="1">
                          <a:solidFill>
                            <a:schemeClr val="tx1"/>
                          </a:solidFill>
                          <a:latin typeface="Times New Roman" panose="02020603050405020304" pitchFamily="18" charset="0"/>
                          <a:cs typeface="Times New Roman" panose="02020603050405020304" pitchFamily="18" charset="0"/>
                        </a:rPr>
                        <a:t>ft</a:t>
                      </a:r>
                      <a:r>
                        <a:rPr lang="en-US" sz="1800" dirty="0">
                          <a:solidFill>
                            <a:schemeClr val="tx1"/>
                          </a:solidFill>
                          <a:latin typeface="Times New Roman" panose="02020603050405020304" pitchFamily="18" charset="0"/>
                          <a:cs typeface="Times New Roman" panose="02020603050405020304" pitchFamily="18" charset="0"/>
                        </a:rPr>
                        <a:t>/</a:t>
                      </a:r>
                      <a:r>
                        <a:rPr lang="en-US" sz="1800" dirty="0" err="1">
                          <a:solidFill>
                            <a:schemeClr val="tx1"/>
                          </a:solidFill>
                          <a:latin typeface="Times New Roman" panose="02020603050405020304" pitchFamily="18" charset="0"/>
                          <a:cs typeface="Times New Roman" panose="02020603050405020304" pitchFamily="18" charset="0"/>
                        </a:rPr>
                        <a:t>yr</a:t>
                      </a:r>
                      <a:endParaRPr lang="en-US" sz="1800" dirty="0">
                        <a:solidFill>
                          <a:schemeClr val="tx1"/>
                        </a:solidFill>
                        <a:latin typeface="Times New Roman" panose="02020603050405020304" pitchFamily="18" charset="0"/>
                        <a:cs typeface="Times New Roman" panose="02020603050405020304" pitchFamily="18" charset="0"/>
                      </a:endParaRPr>
                    </a:p>
                    <a:p>
                      <a:r>
                        <a:rPr lang="en-US" sz="1800" dirty="0">
                          <a:solidFill>
                            <a:schemeClr val="tx1"/>
                          </a:solidFill>
                          <a:latin typeface="Times New Roman" panose="02020603050405020304" pitchFamily="18" charset="0"/>
                          <a:cs typeface="Times New Roman" panose="02020603050405020304" pitchFamily="18" charset="0"/>
                        </a:rPr>
                        <a:t>~126 </a:t>
                      </a:r>
                      <a:r>
                        <a:rPr lang="en-US" sz="1800" dirty="0" err="1">
                          <a:solidFill>
                            <a:schemeClr val="tx1"/>
                          </a:solidFill>
                          <a:latin typeface="Times New Roman" panose="02020603050405020304" pitchFamily="18" charset="0"/>
                          <a:cs typeface="Times New Roman" panose="02020603050405020304" pitchFamily="18" charset="0"/>
                        </a:rPr>
                        <a:t>lbs</a:t>
                      </a:r>
                      <a:r>
                        <a:rPr lang="en-US" sz="1800" dirty="0">
                          <a:solidFill>
                            <a:schemeClr val="tx1"/>
                          </a:solidFill>
                          <a:latin typeface="Times New Roman" panose="02020603050405020304" pitchFamily="18" charset="0"/>
                          <a:cs typeface="Times New Roman" panose="02020603050405020304" pitchFamily="18" charset="0"/>
                        </a:rPr>
                        <a:t>/</a:t>
                      </a:r>
                      <a:r>
                        <a:rPr lang="en-US" sz="1800" dirty="0" err="1">
                          <a:solidFill>
                            <a:schemeClr val="tx1"/>
                          </a:solidFill>
                          <a:latin typeface="Times New Roman" panose="02020603050405020304" pitchFamily="18" charset="0"/>
                          <a:cs typeface="Times New Roman" panose="02020603050405020304" pitchFamily="18" charset="0"/>
                        </a:rPr>
                        <a:t>ft</a:t>
                      </a:r>
                      <a:r>
                        <a:rPr lang="en-US" sz="1800" dirty="0">
                          <a:solidFill>
                            <a:schemeClr val="tx1"/>
                          </a:solidFill>
                          <a:latin typeface="Times New Roman" panose="02020603050405020304" pitchFamily="18" charset="0"/>
                          <a:cs typeface="Times New Roman" panose="02020603050405020304" pitchFamily="18" charset="0"/>
                        </a:rPr>
                        <a:t>/</a:t>
                      </a:r>
                      <a:r>
                        <a:rPr lang="en-US" sz="1800" dirty="0" err="1">
                          <a:solidFill>
                            <a:schemeClr val="tx1"/>
                          </a:solidFill>
                          <a:latin typeface="Times New Roman" panose="02020603050405020304" pitchFamily="18" charset="0"/>
                          <a:cs typeface="Times New Roman" panose="02020603050405020304" pitchFamily="18" charset="0"/>
                        </a:rPr>
                        <a:t>yr</a:t>
                      </a:r>
                      <a:endParaRPr lang="en-US" sz="1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9532431"/>
                  </a:ext>
                </a:extLst>
              </a:tr>
            </a:tbl>
          </a:graphicData>
        </a:graphic>
      </p:graphicFrame>
      <p:sp>
        <p:nvSpPr>
          <p:cNvPr id="33" name="TextBox 32"/>
          <p:cNvSpPr txBox="1"/>
          <p:nvPr/>
        </p:nvSpPr>
        <p:spPr>
          <a:xfrm>
            <a:off x="5677211" y="2957196"/>
            <a:ext cx="2134909" cy="369332"/>
          </a:xfrm>
          <a:prstGeom prst="rect">
            <a:avLst/>
          </a:prstGeom>
          <a:solidFill>
            <a:schemeClr val="bg1"/>
          </a:solidFill>
        </p:spPr>
        <p:txBody>
          <a:bodyPr wrap="square" rtlCol="0">
            <a:spAutoFit/>
          </a:bodyPr>
          <a:lstStyle/>
          <a:p>
            <a:r>
              <a:rPr lang="en-US" dirty="0">
                <a:latin typeface="Times New Roman" panose="02020603050405020304" pitchFamily="18" charset="0"/>
                <a:cs typeface="Times New Roman" panose="02020603050405020304" pitchFamily="18" charset="0"/>
              </a:rPr>
              <a:t>Erosion: 113 ± 35 m³</a:t>
            </a:r>
          </a:p>
        </p:txBody>
      </p:sp>
      <p:sp>
        <p:nvSpPr>
          <p:cNvPr id="26" name="TextBox 25"/>
          <p:cNvSpPr txBox="1"/>
          <p:nvPr/>
        </p:nvSpPr>
        <p:spPr>
          <a:xfrm>
            <a:off x="886639" y="771586"/>
            <a:ext cx="4820111"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Veterans Park, Dauphin County</a:t>
            </a:r>
          </a:p>
        </p:txBody>
      </p:sp>
      <p:sp>
        <p:nvSpPr>
          <p:cNvPr id="43" name="TextBox 42"/>
          <p:cNvSpPr txBox="1"/>
          <p:nvPr/>
        </p:nvSpPr>
        <p:spPr>
          <a:xfrm>
            <a:off x="4465163" y="90741"/>
            <a:ext cx="1483953" cy="646331"/>
          </a:xfrm>
          <a:prstGeom prst="rect">
            <a:avLst/>
          </a:prstGeom>
          <a:noFill/>
        </p:spPr>
        <p:txBody>
          <a:bodyPr wrap="square" rtlCol="0">
            <a:spAutoFit/>
          </a:bodyPr>
          <a:lstStyle/>
          <a:p>
            <a:r>
              <a:rPr lang="en-US" sz="1200" dirty="0" err="1">
                <a:latin typeface="Times New Roman" panose="02020603050405020304" pitchFamily="18" charset="0"/>
                <a:cs typeface="Times New Roman" panose="02020603050405020304" pitchFamily="18" charset="0"/>
              </a:rPr>
              <a:t>Slopeshade</a:t>
            </a:r>
            <a:r>
              <a:rPr lang="en-US" sz="1200" dirty="0">
                <a:latin typeface="Times New Roman" panose="02020603050405020304" pitchFamily="18" charset="0"/>
                <a:cs typeface="Times New Roman" panose="02020603050405020304" pitchFamily="18" charset="0"/>
              </a:rPr>
              <a:t> from 2016 USGS QL2 Lidar.</a:t>
            </a:r>
          </a:p>
        </p:txBody>
      </p:sp>
      <p:grpSp>
        <p:nvGrpSpPr>
          <p:cNvPr id="44" name="Group 43"/>
          <p:cNvGrpSpPr/>
          <p:nvPr/>
        </p:nvGrpSpPr>
        <p:grpSpPr>
          <a:xfrm>
            <a:off x="0" y="6396902"/>
            <a:ext cx="1469244" cy="643389"/>
            <a:chOff x="119444" y="6214611"/>
            <a:chExt cx="1469244" cy="643389"/>
          </a:xfrm>
        </p:grpSpPr>
        <p:pic>
          <p:nvPicPr>
            <p:cNvPr id="47" name="Picture 46"/>
            <p:cNvPicPr>
              <a:picLocks noChangeAspect="1"/>
            </p:cNvPicPr>
            <p:nvPr/>
          </p:nvPicPr>
          <p:blipFill>
            <a:blip r:embed="rId5" cstate="print">
              <a:extLst>
                <a:ext uri="{BEBA8EAE-BF5A-486C-A8C5-ECC9F3942E4B}">
                  <a14:imgProps xmlns:a14="http://schemas.microsoft.com/office/drawing/2010/main">
                    <a14:imgLayer r:embed="rId6">
                      <a14:imgEffect>
                        <a14:backgroundRemoval t="1389" b="60417" l="437" r="40175">
                          <a14:foregroundMark x1="25800" y1="21019" x2="25800" y2="21019"/>
                          <a14:foregroundMark x1="5800" y1="40446" x2="5800" y2="40446"/>
                          <a14:foregroundMark x1="45400" y1="55096" x2="45400" y2="55096"/>
                          <a14:foregroundMark x1="50400" y1="54777" x2="50400" y2="54777"/>
                          <a14:foregroundMark x1="56400" y1="55414" x2="56400" y2="55414"/>
                          <a14:foregroundMark x1="62400" y1="54459" x2="62400" y2="54459"/>
                          <a14:foregroundMark x1="67600" y1="57006" x2="67600" y2="57006"/>
                          <a14:foregroundMark x1="70600" y1="55096" x2="70600" y2="55096"/>
                          <a14:foregroundMark x1="70800" y1="49045" x2="70800" y2="49045"/>
                          <a14:foregroundMark x1="73400" y1="53503" x2="73400" y2="53503"/>
                          <a14:foregroundMark x1="78800" y1="53503" x2="78800" y2="53503"/>
                          <a14:foregroundMark x1="84400" y1="52866" x2="84400" y2="52866"/>
                          <a14:foregroundMark x1="20000" y1="81847" x2="20000" y2="81847"/>
                          <a14:foregroundMark x1="22600" y1="80573" x2="22600" y2="80573"/>
                          <a14:foregroundMark x1="24800" y1="80573" x2="24800" y2="80573"/>
                          <a14:foregroundMark x1="30000" y1="81210" x2="30000" y2="81210"/>
                          <a14:foregroundMark x1="33000" y1="81210" x2="33000" y2="81210"/>
                          <a14:foregroundMark x1="33400" y1="75796" x2="33400" y2="75796"/>
                          <a14:foregroundMark x1="35600" y1="81210" x2="35600" y2="81210"/>
                          <a14:foregroundMark x1="41400" y1="80255" x2="41400" y2="80255"/>
                          <a14:foregroundMark x1="47200" y1="78662" x2="47200" y2="78662"/>
                          <a14:foregroundMark x1="49600" y1="80573" x2="49600" y2="80573"/>
                          <a14:foregroundMark x1="58000" y1="81210" x2="58000" y2="81210"/>
                          <a14:foregroundMark x1="61200" y1="82484" x2="61200" y2="82484"/>
                          <a14:foregroundMark x1="67200" y1="80892" x2="67200" y2="80892"/>
                          <a14:foregroundMark x1="72000" y1="81847" x2="72000" y2="81847"/>
                          <a14:foregroundMark x1="77800" y1="81529" x2="77800" y2="81529"/>
                          <a14:foregroundMark x1="85800" y1="82803" x2="85800" y2="82803"/>
                          <a14:foregroundMark x1="91800" y1="80892" x2="91800" y2="80892"/>
                          <a14:foregroundMark x1="95400" y1="81529" x2="95400" y2="81529"/>
                          <a14:backgroundMark x1="18400" y1="84713" x2="18400" y2="84713"/>
                          <a14:backgroundMark x1="63000" y1="80892" x2="63000" y2="80892"/>
                          <a14:backgroundMark x1="74600" y1="81210" x2="74600" y2="81210"/>
                          <a14:backgroundMark x1="87800" y1="80573" x2="87800" y2="80573"/>
                        </a14:backgroundRemoval>
                      </a14:imgEffect>
                    </a14:imgLayer>
                  </a14:imgProps>
                </a:ext>
                <a:ext uri="{28A0092B-C50C-407E-A947-70E740481C1C}">
                  <a14:useLocalDpi xmlns:a14="http://schemas.microsoft.com/office/drawing/2010/main" val="0"/>
                </a:ext>
              </a:extLst>
            </a:blip>
            <a:stretch>
              <a:fillRect/>
            </a:stretch>
          </p:blipFill>
          <p:spPr>
            <a:xfrm>
              <a:off x="119444" y="6261373"/>
              <a:ext cx="950043" cy="596627"/>
            </a:xfrm>
            <a:prstGeom prst="rect">
              <a:avLst/>
            </a:prstGeom>
          </p:spPr>
        </p:pic>
        <p:sp>
          <p:nvSpPr>
            <p:cNvPr id="48" name="TextBox 47"/>
            <p:cNvSpPr txBox="1"/>
            <p:nvPr/>
          </p:nvSpPr>
          <p:spPr>
            <a:xfrm>
              <a:off x="432602" y="6214611"/>
              <a:ext cx="1156086" cy="461665"/>
            </a:xfrm>
            <a:prstGeom prst="rect">
              <a:avLst/>
            </a:prstGeom>
            <a:noFill/>
          </p:spPr>
          <p:txBody>
            <a:bodyPr wrap="none" rtlCol="0">
              <a:spAutoFit/>
            </a:bodyPr>
            <a:lstStyle/>
            <a:p>
              <a:r>
                <a:rPr lang="en-US" sz="800" dirty="0"/>
                <a:t>Copyright 2019</a:t>
              </a:r>
            </a:p>
            <a:p>
              <a:r>
                <a:rPr lang="en-US" sz="800" dirty="0"/>
                <a:t>Water Science Institute</a:t>
              </a:r>
            </a:p>
            <a:p>
              <a:r>
                <a:rPr lang="en-US" sz="800" dirty="0"/>
                <a:t>All rights reserved</a:t>
              </a:r>
            </a:p>
          </p:txBody>
        </p:sp>
      </p:grpSp>
      <p:pic>
        <p:nvPicPr>
          <p:cNvPr id="49" name="Picture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755" y="5500056"/>
            <a:ext cx="873465" cy="873465"/>
          </a:xfrm>
          <a:prstGeom prst="rect">
            <a:avLst/>
          </a:prstGeom>
        </p:spPr>
      </p:pic>
      <p:pic>
        <p:nvPicPr>
          <p:cNvPr id="53" name="Picture 52"/>
          <p:cNvPicPr>
            <a:picLocks noChangeAspect="1"/>
          </p:cNvPicPr>
          <p:nvPr/>
        </p:nvPicPr>
        <p:blipFill rotWithShape="1">
          <a:blip r:embed="rId8">
            <a:extLst>
              <a:ext uri="{28A0092B-C50C-407E-A947-70E740481C1C}">
                <a14:useLocalDpi xmlns:a14="http://schemas.microsoft.com/office/drawing/2010/main" val="0"/>
              </a:ext>
            </a:extLst>
          </a:blip>
          <a:srcRect r="87503"/>
          <a:stretch/>
        </p:blipFill>
        <p:spPr>
          <a:xfrm>
            <a:off x="465388" y="585945"/>
            <a:ext cx="372812" cy="883921"/>
          </a:xfrm>
          <a:prstGeom prst="rect">
            <a:avLst/>
          </a:prstGeom>
        </p:spPr>
      </p:pic>
    </p:spTree>
    <p:extLst>
      <p:ext uri="{BB962C8B-B14F-4D97-AF65-F5344CB8AC3E}">
        <p14:creationId xmlns:p14="http://schemas.microsoft.com/office/powerpoint/2010/main" val="38332714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r="87503"/>
          <a:stretch/>
        </p:blipFill>
        <p:spPr>
          <a:xfrm>
            <a:off x="11418135" y="5775959"/>
            <a:ext cx="372812" cy="883921"/>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399" y="459485"/>
            <a:ext cx="4509896" cy="5835296"/>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8111" y="459485"/>
            <a:ext cx="4484069" cy="583529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443664"/>
            <a:ext cx="950043" cy="596627"/>
          </a:xfrm>
          <a:prstGeom prst="rect">
            <a:avLst/>
          </a:prstGeom>
        </p:spPr>
      </p:pic>
      <p:sp>
        <p:nvSpPr>
          <p:cNvPr id="7" name="TextBox 6"/>
          <p:cNvSpPr txBox="1"/>
          <p:nvPr/>
        </p:nvSpPr>
        <p:spPr>
          <a:xfrm>
            <a:off x="313158" y="6396902"/>
            <a:ext cx="1156086" cy="461665"/>
          </a:xfrm>
          <a:prstGeom prst="rect">
            <a:avLst/>
          </a:prstGeom>
          <a:noFill/>
        </p:spPr>
        <p:txBody>
          <a:bodyPr wrap="none" rtlCol="0">
            <a:spAutoFit/>
          </a:bodyPr>
          <a:lstStyle/>
          <a:p>
            <a:r>
              <a:rPr lang="en-US" sz="800" dirty="0"/>
              <a:t>Copyright 2019</a:t>
            </a:r>
          </a:p>
          <a:p>
            <a:r>
              <a:rPr lang="en-US" sz="800" dirty="0"/>
              <a:t>Water Science Institute</a:t>
            </a:r>
          </a:p>
          <a:p>
            <a:r>
              <a:rPr lang="en-US" sz="800" dirty="0"/>
              <a:t>All rights reserved</a:t>
            </a:r>
          </a:p>
        </p:txBody>
      </p:sp>
    </p:spTree>
    <p:extLst>
      <p:ext uri="{BB962C8B-B14F-4D97-AF65-F5344CB8AC3E}">
        <p14:creationId xmlns:p14="http://schemas.microsoft.com/office/powerpoint/2010/main" val="18994580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r="87503"/>
          <a:stretch/>
        </p:blipFill>
        <p:spPr>
          <a:xfrm>
            <a:off x="11418135" y="5775959"/>
            <a:ext cx="372812" cy="883921"/>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8435" y="708212"/>
            <a:ext cx="8095130" cy="6255328"/>
          </a:xfrm>
          <a:prstGeom prst="rect">
            <a:avLst/>
          </a:prstGeom>
        </p:spPr>
      </p:pic>
      <p:sp>
        <p:nvSpPr>
          <p:cNvPr id="4" name="Rectangle 3"/>
          <p:cNvSpPr/>
          <p:nvPr/>
        </p:nvSpPr>
        <p:spPr>
          <a:xfrm>
            <a:off x="4744781" y="184539"/>
            <a:ext cx="2299027" cy="76944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17799F"/>
                </a:solidFill>
                <a:effectLst/>
                <a:uLnTx/>
                <a:uFillTx/>
                <a:latin typeface="Calibri Light" panose="020F0302020204030204"/>
                <a:ea typeface="+mj-ea"/>
                <a:cs typeface="+mj-cs"/>
              </a:rPr>
              <a:t>Sediment</a:t>
            </a:r>
            <a:endParaRPr kumimoji="0" lang="en-US" sz="1800" b="0" i="0" u="none" strike="noStrike" kern="0" cap="none" spc="0" normalizeH="0" baseline="0" noProof="0" dirty="0">
              <a:ln>
                <a:noFill/>
              </a:ln>
              <a:solidFill>
                <a:srgbClr val="17799F"/>
              </a:solidFill>
              <a:effectLst/>
              <a:uLnTx/>
              <a:uFillTx/>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43664"/>
            <a:ext cx="950043" cy="596627"/>
          </a:xfrm>
          <a:prstGeom prst="rect">
            <a:avLst/>
          </a:prstGeom>
        </p:spPr>
      </p:pic>
      <p:sp>
        <p:nvSpPr>
          <p:cNvPr id="7" name="TextBox 6"/>
          <p:cNvSpPr txBox="1"/>
          <p:nvPr/>
        </p:nvSpPr>
        <p:spPr>
          <a:xfrm>
            <a:off x="313158" y="6396902"/>
            <a:ext cx="1156086" cy="461665"/>
          </a:xfrm>
          <a:prstGeom prst="rect">
            <a:avLst/>
          </a:prstGeom>
          <a:noFill/>
        </p:spPr>
        <p:txBody>
          <a:bodyPr wrap="none" rtlCol="0">
            <a:spAutoFit/>
          </a:bodyPr>
          <a:lstStyle/>
          <a:p>
            <a:r>
              <a:rPr lang="en-US" sz="800" dirty="0"/>
              <a:t>Copyright 2019</a:t>
            </a:r>
          </a:p>
          <a:p>
            <a:r>
              <a:rPr lang="en-US" sz="800" dirty="0"/>
              <a:t>Water Science Institute</a:t>
            </a:r>
          </a:p>
          <a:p>
            <a:r>
              <a:rPr lang="en-US" sz="800" dirty="0"/>
              <a:t>All rights reserved</a:t>
            </a:r>
          </a:p>
        </p:txBody>
      </p:sp>
    </p:spTree>
    <p:extLst>
      <p:ext uri="{BB962C8B-B14F-4D97-AF65-F5344CB8AC3E}">
        <p14:creationId xmlns:p14="http://schemas.microsoft.com/office/powerpoint/2010/main" val="37661355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r="87503"/>
          <a:stretch/>
        </p:blipFill>
        <p:spPr>
          <a:xfrm>
            <a:off x="11418135" y="5775959"/>
            <a:ext cx="372812" cy="883921"/>
          </a:xfrm>
          <a:prstGeom prst="rect">
            <a:avLst/>
          </a:prstGeom>
        </p:spPr>
      </p:pic>
      <p:sp>
        <p:nvSpPr>
          <p:cNvPr id="4" name="Rectangle 3"/>
          <p:cNvSpPr/>
          <p:nvPr/>
        </p:nvSpPr>
        <p:spPr>
          <a:xfrm>
            <a:off x="4690808" y="184539"/>
            <a:ext cx="2810385" cy="76944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17799F"/>
                </a:solidFill>
                <a:effectLst/>
                <a:uLnTx/>
                <a:uFillTx/>
                <a:latin typeface="Calibri Light" panose="020F0302020204030204"/>
                <a:ea typeface="+mj-ea"/>
                <a:cs typeface="+mj-cs"/>
              </a:rPr>
              <a:t>Phosphorus</a:t>
            </a:r>
            <a:endParaRPr kumimoji="0" lang="en-US" sz="1800" b="0" i="0" u="none" strike="noStrike" kern="0" cap="none" spc="0" normalizeH="0" baseline="0" noProof="0" dirty="0">
              <a:ln>
                <a:noFill/>
              </a:ln>
              <a:solidFill>
                <a:srgbClr val="17799F"/>
              </a:solidFill>
              <a:effectLst/>
              <a:uLnTx/>
              <a:uFillTx/>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5070" y="850888"/>
            <a:ext cx="8001860" cy="618325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43664"/>
            <a:ext cx="950043" cy="596627"/>
          </a:xfrm>
          <a:prstGeom prst="rect">
            <a:avLst/>
          </a:prstGeom>
        </p:spPr>
      </p:pic>
      <p:sp>
        <p:nvSpPr>
          <p:cNvPr id="7" name="TextBox 6"/>
          <p:cNvSpPr txBox="1"/>
          <p:nvPr/>
        </p:nvSpPr>
        <p:spPr>
          <a:xfrm>
            <a:off x="313158" y="6396902"/>
            <a:ext cx="1156086" cy="461665"/>
          </a:xfrm>
          <a:prstGeom prst="rect">
            <a:avLst/>
          </a:prstGeom>
          <a:noFill/>
        </p:spPr>
        <p:txBody>
          <a:bodyPr wrap="none" rtlCol="0">
            <a:spAutoFit/>
          </a:bodyPr>
          <a:lstStyle/>
          <a:p>
            <a:r>
              <a:rPr lang="en-US" sz="800" dirty="0"/>
              <a:t>Copyright 2019</a:t>
            </a:r>
          </a:p>
          <a:p>
            <a:r>
              <a:rPr lang="en-US" sz="800" dirty="0"/>
              <a:t>Water Science Institute</a:t>
            </a:r>
          </a:p>
          <a:p>
            <a:r>
              <a:rPr lang="en-US" sz="800" dirty="0"/>
              <a:t>All rights reserved</a:t>
            </a:r>
          </a:p>
        </p:txBody>
      </p:sp>
    </p:spTree>
    <p:extLst>
      <p:ext uri="{BB962C8B-B14F-4D97-AF65-F5344CB8AC3E}">
        <p14:creationId xmlns:p14="http://schemas.microsoft.com/office/powerpoint/2010/main" val="6307992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r="87503"/>
          <a:stretch/>
        </p:blipFill>
        <p:spPr>
          <a:xfrm>
            <a:off x="11418135" y="5775959"/>
            <a:ext cx="372812" cy="883921"/>
          </a:xfrm>
          <a:prstGeom prst="rect">
            <a:avLst/>
          </a:prstGeom>
        </p:spPr>
      </p:pic>
      <p:sp>
        <p:nvSpPr>
          <p:cNvPr id="4" name="Rectangle 3"/>
          <p:cNvSpPr/>
          <p:nvPr/>
        </p:nvSpPr>
        <p:spPr>
          <a:xfrm>
            <a:off x="5025034" y="184539"/>
            <a:ext cx="2141933" cy="76944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17799F"/>
                </a:solidFill>
                <a:effectLst/>
                <a:uLnTx/>
                <a:uFillTx/>
                <a:latin typeface="Calibri Light" panose="020F0302020204030204"/>
                <a:ea typeface="+mj-ea"/>
                <a:cs typeface="+mj-cs"/>
              </a:rPr>
              <a:t>Nitrogen</a:t>
            </a:r>
            <a:endParaRPr kumimoji="0" lang="en-US" sz="1800" b="0" i="0" u="none" strike="noStrike" kern="0" cap="none" spc="0" normalizeH="0" baseline="0" noProof="0" dirty="0">
              <a:ln>
                <a:noFill/>
              </a:ln>
              <a:solidFill>
                <a:srgbClr val="17799F"/>
              </a:solidFill>
              <a:effectLst/>
              <a:uLnTx/>
              <a:uFillTx/>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3248" y="953980"/>
            <a:ext cx="7754470" cy="599209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43664"/>
            <a:ext cx="950043" cy="596627"/>
          </a:xfrm>
          <a:prstGeom prst="rect">
            <a:avLst/>
          </a:prstGeom>
        </p:spPr>
      </p:pic>
      <p:sp>
        <p:nvSpPr>
          <p:cNvPr id="7" name="TextBox 6"/>
          <p:cNvSpPr txBox="1"/>
          <p:nvPr/>
        </p:nvSpPr>
        <p:spPr>
          <a:xfrm>
            <a:off x="313158" y="6396902"/>
            <a:ext cx="1156086" cy="461665"/>
          </a:xfrm>
          <a:prstGeom prst="rect">
            <a:avLst/>
          </a:prstGeom>
          <a:noFill/>
        </p:spPr>
        <p:txBody>
          <a:bodyPr wrap="none" rtlCol="0">
            <a:spAutoFit/>
          </a:bodyPr>
          <a:lstStyle/>
          <a:p>
            <a:r>
              <a:rPr lang="en-US" sz="800" dirty="0"/>
              <a:t>Copyright 2019</a:t>
            </a:r>
          </a:p>
          <a:p>
            <a:r>
              <a:rPr lang="en-US" sz="800" dirty="0"/>
              <a:t>Water Science Institute</a:t>
            </a:r>
          </a:p>
          <a:p>
            <a:r>
              <a:rPr lang="en-US" sz="800" dirty="0"/>
              <a:t>All rights reserved</a:t>
            </a:r>
          </a:p>
        </p:txBody>
      </p:sp>
    </p:spTree>
    <p:extLst>
      <p:ext uri="{BB962C8B-B14F-4D97-AF65-F5344CB8AC3E}">
        <p14:creationId xmlns:p14="http://schemas.microsoft.com/office/powerpoint/2010/main" val="35730911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r="87503"/>
          <a:stretch/>
        </p:blipFill>
        <p:spPr>
          <a:xfrm>
            <a:off x="11418135" y="5775959"/>
            <a:ext cx="372812" cy="883921"/>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0506" y="287482"/>
            <a:ext cx="8130988" cy="6283036"/>
          </a:xfrm>
          <a:prstGeom prst="rect">
            <a:avLst/>
          </a:prstGeom>
        </p:spPr>
      </p:pic>
      <p:sp>
        <p:nvSpPr>
          <p:cNvPr id="5" name="TextBox 4"/>
          <p:cNvSpPr txBox="1"/>
          <p:nvPr/>
        </p:nvSpPr>
        <p:spPr>
          <a:xfrm>
            <a:off x="313158" y="6396902"/>
            <a:ext cx="1156086" cy="461665"/>
          </a:xfrm>
          <a:prstGeom prst="rect">
            <a:avLst/>
          </a:prstGeom>
          <a:noFill/>
        </p:spPr>
        <p:txBody>
          <a:bodyPr wrap="none" rtlCol="0">
            <a:spAutoFit/>
          </a:bodyPr>
          <a:lstStyle/>
          <a:p>
            <a:r>
              <a:rPr lang="en-US" sz="800" dirty="0"/>
              <a:t>Copyright 2019</a:t>
            </a:r>
          </a:p>
          <a:p>
            <a:r>
              <a:rPr lang="en-US" sz="800" dirty="0"/>
              <a:t>Water Science Institute</a:t>
            </a:r>
          </a:p>
          <a:p>
            <a:r>
              <a:rPr lang="en-US" sz="800" dirty="0"/>
              <a:t>All rights reserved</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43664"/>
            <a:ext cx="950043" cy="596627"/>
          </a:xfrm>
          <a:prstGeom prst="rect">
            <a:avLst/>
          </a:prstGeom>
        </p:spPr>
      </p:pic>
    </p:spTree>
    <p:extLst>
      <p:ext uri="{BB962C8B-B14F-4D97-AF65-F5344CB8AC3E}">
        <p14:creationId xmlns:p14="http://schemas.microsoft.com/office/powerpoint/2010/main" val="512459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125" t="3571" r="3579" b="2578"/>
          <a:stretch/>
        </p:blipFill>
        <p:spPr>
          <a:xfrm>
            <a:off x="1760790" y="66261"/>
            <a:ext cx="3795788" cy="3689582"/>
          </a:xfrm>
          <a:prstGeom prst="rect">
            <a:avLst/>
          </a:prstGeom>
        </p:spPr>
      </p:pic>
      <p:sp>
        <p:nvSpPr>
          <p:cNvPr id="7" name="TextBox 6"/>
          <p:cNvSpPr txBox="1"/>
          <p:nvPr/>
        </p:nvSpPr>
        <p:spPr>
          <a:xfrm>
            <a:off x="1966054" y="3211383"/>
            <a:ext cx="652743" cy="369332"/>
          </a:xfrm>
          <a:prstGeom prst="rect">
            <a:avLst/>
          </a:prstGeom>
          <a:solidFill>
            <a:schemeClr val="bg1"/>
          </a:solidFill>
        </p:spPr>
        <p:txBody>
          <a:bodyPr wrap="none" rtlCol="0">
            <a:spAutoFit/>
          </a:bodyPr>
          <a:lstStyle/>
          <a:p>
            <a:pPr algn="ctr"/>
            <a:r>
              <a:rPr lang="en-US" dirty="0">
                <a:solidFill>
                  <a:srgbClr val="3E96A7"/>
                </a:solidFill>
              </a:rPr>
              <a:t>1972</a:t>
            </a:r>
          </a:p>
        </p:txBody>
      </p:sp>
      <p:grpSp>
        <p:nvGrpSpPr>
          <p:cNvPr id="2" name="Group 1"/>
          <p:cNvGrpSpPr/>
          <p:nvPr/>
        </p:nvGrpSpPr>
        <p:grpSpPr>
          <a:xfrm>
            <a:off x="5735698" y="86699"/>
            <a:ext cx="4388693" cy="3557631"/>
            <a:chOff x="5735698" y="86699"/>
            <a:chExt cx="4388693" cy="3557631"/>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8700"/>
            <a:stretch/>
          </p:blipFill>
          <p:spPr>
            <a:xfrm>
              <a:off x="5735698" y="86699"/>
              <a:ext cx="4388693" cy="3557631"/>
            </a:xfrm>
            <a:prstGeom prst="rect">
              <a:avLst/>
            </a:prstGeom>
          </p:spPr>
        </p:pic>
        <p:sp>
          <p:nvSpPr>
            <p:cNvPr id="8" name="TextBox 7"/>
            <p:cNvSpPr txBox="1"/>
            <p:nvPr/>
          </p:nvSpPr>
          <p:spPr>
            <a:xfrm>
              <a:off x="5825803" y="3172582"/>
              <a:ext cx="723330" cy="409271"/>
            </a:xfrm>
            <a:prstGeom prst="rect">
              <a:avLst/>
            </a:prstGeom>
            <a:solidFill>
              <a:schemeClr val="bg1"/>
            </a:solidFill>
          </p:spPr>
          <p:txBody>
            <a:bodyPr wrap="none" rtlCol="0">
              <a:spAutoFit/>
            </a:bodyPr>
            <a:lstStyle/>
            <a:p>
              <a:r>
                <a:rPr lang="en-US" dirty="0"/>
                <a:t>2011</a:t>
              </a:r>
            </a:p>
          </p:txBody>
        </p:sp>
      </p:gr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7172" t="4857" r="9524" b="15292"/>
          <a:stretch/>
        </p:blipFill>
        <p:spPr>
          <a:xfrm>
            <a:off x="1809048" y="3769903"/>
            <a:ext cx="8389052" cy="3088097"/>
          </a:xfrm>
          <a:prstGeom prst="rect">
            <a:avLst/>
          </a:prstGeom>
        </p:spPr>
      </p:pic>
      <p:sp>
        <p:nvSpPr>
          <p:cNvPr id="10" name="TextBox 9"/>
          <p:cNvSpPr txBox="1"/>
          <p:nvPr/>
        </p:nvSpPr>
        <p:spPr>
          <a:xfrm>
            <a:off x="1848808" y="6460098"/>
            <a:ext cx="652743" cy="369332"/>
          </a:xfrm>
          <a:prstGeom prst="rect">
            <a:avLst/>
          </a:prstGeom>
          <a:solidFill>
            <a:schemeClr val="bg1"/>
          </a:solidFill>
        </p:spPr>
        <p:txBody>
          <a:bodyPr wrap="none" rtlCol="0">
            <a:spAutoFit/>
          </a:bodyPr>
          <a:lstStyle/>
          <a:p>
            <a:pPr algn="ctr"/>
            <a:r>
              <a:rPr lang="en-US" dirty="0">
                <a:solidFill>
                  <a:srgbClr val="3E96A7"/>
                </a:solidFill>
              </a:rPr>
              <a:t>2012</a:t>
            </a: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r="87503"/>
          <a:stretch/>
        </p:blipFill>
        <p:spPr>
          <a:xfrm>
            <a:off x="11418135" y="5775959"/>
            <a:ext cx="372812" cy="883921"/>
          </a:xfrm>
          <a:prstGeom prst="rect">
            <a:avLst/>
          </a:prstGeom>
        </p:spPr>
      </p:pic>
      <p:pic>
        <p:nvPicPr>
          <p:cNvPr id="12" name="Content Placeholder 3" descr="DSC_1265.jpg"/>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l="-134" r="-134"/>
          <a:stretch/>
        </p:blipFill>
        <p:spPr>
          <a:xfrm>
            <a:off x="5712212" y="68439"/>
            <a:ext cx="5500066" cy="3647157"/>
          </a:xfrm>
        </p:spPr>
      </p:pic>
      <p:sp>
        <p:nvSpPr>
          <p:cNvPr id="14" name="TextBox 13"/>
          <p:cNvSpPr txBox="1"/>
          <p:nvPr/>
        </p:nvSpPr>
        <p:spPr>
          <a:xfrm>
            <a:off x="5825803" y="3210343"/>
            <a:ext cx="652743" cy="369332"/>
          </a:xfrm>
          <a:prstGeom prst="rect">
            <a:avLst/>
          </a:prstGeom>
          <a:solidFill>
            <a:schemeClr val="bg1"/>
          </a:solidFill>
        </p:spPr>
        <p:txBody>
          <a:bodyPr wrap="none" rtlCol="0">
            <a:spAutoFit/>
          </a:bodyPr>
          <a:lstStyle/>
          <a:p>
            <a:r>
              <a:rPr lang="en-US" dirty="0">
                <a:solidFill>
                  <a:srgbClr val="3E96A7"/>
                </a:solidFill>
              </a:rPr>
              <a:t>2012</a:t>
            </a: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443664"/>
            <a:ext cx="950043" cy="596627"/>
          </a:xfrm>
          <a:prstGeom prst="rect">
            <a:avLst/>
          </a:prstGeom>
        </p:spPr>
      </p:pic>
      <p:sp>
        <p:nvSpPr>
          <p:cNvPr id="15" name="TextBox 14"/>
          <p:cNvSpPr txBox="1"/>
          <p:nvPr/>
        </p:nvSpPr>
        <p:spPr>
          <a:xfrm>
            <a:off x="313158" y="6396902"/>
            <a:ext cx="1156086" cy="461665"/>
          </a:xfrm>
          <a:prstGeom prst="rect">
            <a:avLst/>
          </a:prstGeom>
          <a:noFill/>
        </p:spPr>
        <p:txBody>
          <a:bodyPr wrap="none" rtlCol="0">
            <a:spAutoFit/>
          </a:bodyPr>
          <a:lstStyle/>
          <a:p>
            <a:r>
              <a:rPr lang="en-US" sz="800" dirty="0"/>
              <a:t>Copyright 2019</a:t>
            </a:r>
          </a:p>
          <a:p>
            <a:r>
              <a:rPr lang="en-US" sz="800" dirty="0"/>
              <a:t>Water Science Institute</a:t>
            </a:r>
          </a:p>
          <a:p>
            <a:r>
              <a:rPr lang="en-US" sz="800" dirty="0"/>
              <a:t>All rights reserved</a:t>
            </a:r>
          </a:p>
        </p:txBody>
      </p:sp>
    </p:spTree>
    <p:extLst>
      <p:ext uri="{BB962C8B-B14F-4D97-AF65-F5344CB8AC3E}">
        <p14:creationId xmlns:p14="http://schemas.microsoft.com/office/powerpoint/2010/main" val="46137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r="87503"/>
          <a:stretch/>
        </p:blipFill>
        <p:spPr>
          <a:xfrm>
            <a:off x="11418135" y="5775959"/>
            <a:ext cx="372812" cy="883921"/>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0348" y="144780"/>
            <a:ext cx="8431305" cy="651509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43664"/>
            <a:ext cx="950043" cy="596627"/>
          </a:xfrm>
          <a:prstGeom prst="rect">
            <a:avLst/>
          </a:prstGeom>
        </p:spPr>
      </p:pic>
      <p:sp>
        <p:nvSpPr>
          <p:cNvPr id="6" name="TextBox 5"/>
          <p:cNvSpPr txBox="1"/>
          <p:nvPr/>
        </p:nvSpPr>
        <p:spPr>
          <a:xfrm>
            <a:off x="313158" y="6396902"/>
            <a:ext cx="1156086" cy="461665"/>
          </a:xfrm>
          <a:prstGeom prst="rect">
            <a:avLst/>
          </a:prstGeom>
          <a:noFill/>
        </p:spPr>
        <p:txBody>
          <a:bodyPr wrap="none" rtlCol="0">
            <a:spAutoFit/>
          </a:bodyPr>
          <a:lstStyle/>
          <a:p>
            <a:r>
              <a:rPr lang="en-US" sz="800" dirty="0"/>
              <a:t>Copyright 2019</a:t>
            </a:r>
          </a:p>
          <a:p>
            <a:r>
              <a:rPr lang="en-US" sz="800" dirty="0"/>
              <a:t>Water Science Institute</a:t>
            </a:r>
          </a:p>
          <a:p>
            <a:r>
              <a:rPr lang="en-US" sz="800" dirty="0"/>
              <a:t>All rights reserved</a:t>
            </a:r>
          </a:p>
        </p:txBody>
      </p:sp>
    </p:spTree>
    <p:extLst>
      <p:ext uri="{BB962C8B-B14F-4D97-AF65-F5344CB8AC3E}">
        <p14:creationId xmlns:p14="http://schemas.microsoft.com/office/powerpoint/2010/main" val="26865154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p:cNvSpPr txBox="1">
            <a:spLocks noChangeArrowheads="1"/>
          </p:cNvSpPr>
          <p:nvPr/>
        </p:nvSpPr>
        <p:spPr bwMode="auto">
          <a:xfrm>
            <a:off x="797663" y="4947069"/>
            <a:ext cx="90582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Lancaster GIS Day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November 8, 2019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Carly Dean, Program Manager, Chesapeake Conservancy</a:t>
            </a:r>
          </a:p>
        </p:txBody>
      </p:sp>
      <p:sp>
        <p:nvSpPr>
          <p:cNvPr id="6" name="Rectangle 5"/>
          <p:cNvSpPr/>
          <p:nvPr/>
        </p:nvSpPr>
        <p:spPr>
          <a:xfrm>
            <a:off x="1902430" y="2588967"/>
            <a:ext cx="8467061" cy="758669"/>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a:ea typeface="Calibri" panose="020F0502020204030204" pitchFamily="34" charset="0"/>
                <a:cs typeface="Times New Roman" panose="02020603050405020304" pitchFamily="18" charset="0"/>
              </a:rPr>
              <a:t>GIS to Support Collective Impact</a:t>
            </a:r>
            <a:endParaRPr kumimoji="0" lang="en-US" sz="4400" b="0" i="0" u="none" strike="noStrike" kern="1200" cap="none" spc="0" normalizeH="0" baseline="0" noProof="0" dirty="0">
              <a:ln>
                <a:noFill/>
              </a:ln>
              <a:solidFill>
                <a:prstClr val="white"/>
              </a:solidFill>
              <a:effectLst/>
              <a:uLnTx/>
              <a:uFillTx/>
              <a:latin typeface="Century Gothic" panose="020B0502020202020204"/>
              <a:ea typeface="Calibri" panose="020F0502020204030204" pitchFamily="34" charset="0"/>
              <a:cs typeface="Times New Roman" panose="02020603050405020304" pitchFamily="18" charset="0"/>
            </a:endParaRPr>
          </a:p>
        </p:txBody>
      </p:sp>
      <p:sp>
        <p:nvSpPr>
          <p:cNvPr id="7" name="Title 1"/>
          <p:cNvSpPr txBox="1">
            <a:spLocks/>
          </p:cNvSpPr>
          <p:nvPr/>
        </p:nvSpPr>
        <p:spPr>
          <a:xfrm>
            <a:off x="2919661" y="543697"/>
            <a:ext cx="12307993" cy="1325563"/>
          </a:xfrm>
          <a:prstGeom prst="rect">
            <a:avLst/>
          </a:prstGeom>
        </p:spPr>
        <p:txBody>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ACD433"/>
                </a:solidFill>
                <a:effectLst/>
                <a:uLnTx/>
                <a:uFillTx/>
                <a:latin typeface="Century Gothic" panose="020B0502020202020204"/>
                <a:ea typeface="+mj-ea"/>
                <a:cs typeface="+mj-cs"/>
              </a:rPr>
              <a:t>Watershed Action Team</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effectLst/>
                <a:uLnTx/>
                <a:uFillTx/>
                <a:latin typeface="Century Gothic" panose="020B0502020202020204"/>
                <a:ea typeface="+mj-ea"/>
                <a:cs typeface="+mj-cs"/>
              </a:rPr>
              <a:t>Collaborative Watershed Mapping Tool</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65D6A0"/>
              </a:solidFill>
              <a:effectLst/>
              <a:uLnTx/>
              <a:uFillTx/>
              <a:latin typeface="Century Gothic" panose="020B0502020202020204"/>
              <a:ea typeface="+mj-ea"/>
              <a:cs typeface="+mj-cs"/>
            </a:endParaRPr>
          </a:p>
        </p:txBody>
      </p:sp>
      <p:pic>
        <p:nvPicPr>
          <p:cNvPr id="1026" name="Picture 2" descr="LCWP Log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426"/>
            <a:ext cx="2919661" cy="1346314"/>
          </a:xfrm>
          <a:prstGeom prst="rect">
            <a:avLst/>
          </a:prstGeom>
          <a:solidFill>
            <a:schemeClr val="tx1"/>
          </a:solidFill>
          <a:ln>
            <a:noFill/>
          </a:ln>
          <a:effectLst/>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20360" y="5734050"/>
            <a:ext cx="3571640" cy="980755"/>
          </a:xfrm>
          <a:prstGeom prst="rect">
            <a:avLst/>
          </a:prstGeom>
        </p:spPr>
      </p:pic>
    </p:spTree>
    <p:extLst>
      <p:ext uri="{BB962C8B-B14F-4D97-AF65-F5344CB8AC3E}">
        <p14:creationId xmlns:p14="http://schemas.microsoft.com/office/powerpoint/2010/main" val="3908980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396736" y="6569080"/>
            <a:ext cx="338664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EBEBEB">
                    <a:lumMod val="75000"/>
                  </a:srgbClr>
                </a:solidFill>
                <a:effectLst/>
                <a:uLnTx/>
                <a:uFillTx/>
                <a:latin typeface="Century Gothic" panose="020B0502020202020204"/>
                <a:ea typeface="+mn-ea"/>
                <a:cs typeface="+mn-cs"/>
              </a:rPr>
              <a:t>Image: Denver Education Attainment Network</a:t>
            </a:r>
          </a:p>
        </p:txBody>
      </p:sp>
      <p:pic>
        <p:nvPicPr>
          <p:cNvPr id="5122" name="Picture 2" descr="Image result for collective impac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8620" y="2009554"/>
            <a:ext cx="11054761" cy="381757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2919661" y="543697"/>
            <a:ext cx="12307993" cy="1325563"/>
          </a:xfrm>
          <a:prstGeom prst="rect">
            <a:avLst/>
          </a:prstGeom>
        </p:spPr>
        <p:txBody>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ACD433"/>
                </a:solidFill>
                <a:effectLst/>
                <a:uLnTx/>
                <a:uFillTx/>
                <a:latin typeface="Century Gothic" panose="020B0502020202020204"/>
                <a:ea typeface="+mj-ea"/>
                <a:cs typeface="+mj-cs"/>
              </a:rPr>
              <a:t>Watershed Action Team</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effectLst/>
                <a:uLnTx/>
                <a:uFillTx/>
                <a:latin typeface="Century Gothic" panose="020B0502020202020204"/>
                <a:ea typeface="+mj-ea"/>
                <a:cs typeface="+mj-cs"/>
              </a:rPr>
              <a:t>Collaborative Watershed Mapping Tool</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65D6A0"/>
              </a:solidFill>
              <a:effectLst/>
              <a:uLnTx/>
              <a:uFillTx/>
              <a:latin typeface="Century Gothic" panose="020B0502020202020204"/>
              <a:ea typeface="+mj-ea"/>
              <a:cs typeface="+mj-cs"/>
            </a:endParaRPr>
          </a:p>
        </p:txBody>
      </p:sp>
      <p:pic>
        <p:nvPicPr>
          <p:cNvPr id="8" name="Picture 2" descr="LCWP 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426"/>
            <a:ext cx="2919661" cy="1346314"/>
          </a:xfrm>
          <a:prstGeom prst="rect">
            <a:avLst/>
          </a:prstGeom>
          <a:solidFill>
            <a:schemeClr val="tx1"/>
          </a:solidFill>
          <a:ln>
            <a:noFill/>
          </a:ln>
          <a:effectLst/>
        </p:spPr>
      </p:pic>
    </p:spTree>
    <p:extLst>
      <p:ext uri="{BB962C8B-B14F-4D97-AF65-F5344CB8AC3E}">
        <p14:creationId xmlns:p14="http://schemas.microsoft.com/office/powerpoint/2010/main" val="6018936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0" y="0"/>
            <a:ext cx="615315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p:cNvSpPr/>
          <p:nvPr/>
        </p:nvSpPr>
        <p:spPr>
          <a:xfrm>
            <a:off x="361950" y="2934385"/>
            <a:ext cx="529590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hlinkClick r:id="rId3"/>
              </a:rPr>
              <a:t>http://lancastercleanwaterpartners.com/collaborative-mapping/</a:t>
            </a:r>
            <a:endPar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5" name="Picture 2" descr="LCWP 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426"/>
            <a:ext cx="2919661" cy="1346314"/>
          </a:xfrm>
          <a:prstGeom prst="rect">
            <a:avLst/>
          </a:prstGeom>
          <a:solidFill>
            <a:schemeClr val="tx1"/>
          </a:solidFill>
          <a:ln>
            <a:noFill/>
          </a:ln>
          <a:effectLst/>
        </p:spPr>
      </p:pic>
      <p:sp>
        <p:nvSpPr>
          <p:cNvPr id="16" name="Title 1"/>
          <p:cNvSpPr txBox="1">
            <a:spLocks/>
          </p:cNvSpPr>
          <p:nvPr/>
        </p:nvSpPr>
        <p:spPr>
          <a:xfrm>
            <a:off x="0" y="1608822"/>
            <a:ext cx="12307993" cy="1325563"/>
          </a:xfrm>
          <a:prstGeom prst="rect">
            <a:avLst/>
          </a:prstGeom>
        </p:spPr>
        <p:txBody>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ACD433"/>
                </a:solidFill>
                <a:effectLst/>
                <a:uLnTx/>
                <a:uFillTx/>
                <a:latin typeface="Century Gothic" panose="020B0502020202020204"/>
                <a:ea typeface="+mj-ea"/>
                <a:cs typeface="+mj-cs"/>
              </a:rPr>
              <a:t>Watershed Action Team</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j-ea"/>
                <a:cs typeface="+mj-cs"/>
              </a:rPr>
              <a:t>Collaborative Watershed Mapping Tool</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E5580"/>
              </a:solidFill>
              <a:effectLst/>
              <a:uLnTx/>
              <a:uFillTx/>
              <a:latin typeface="Century Gothic" panose="020B0502020202020204"/>
              <a:ea typeface="+mj-ea"/>
              <a:cs typeface="+mj-cs"/>
            </a:endParaRPr>
          </a:p>
        </p:txBody>
      </p:sp>
    </p:spTree>
    <p:extLst>
      <p:ext uri="{BB962C8B-B14F-4D97-AF65-F5344CB8AC3E}">
        <p14:creationId xmlns:p14="http://schemas.microsoft.com/office/powerpoint/2010/main" val="3603316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55"/>
          <p:cNvSpPr txBox="1">
            <a:spLocks noGrp="1"/>
          </p:cNvSpPr>
          <p:nvPr>
            <p:ph type="title" idx="4294967295"/>
          </p:nvPr>
        </p:nvSpPr>
        <p:spPr>
          <a:xfrm>
            <a:off x="467100" y="142925"/>
            <a:ext cx="10515600" cy="1325600"/>
          </a:xfrm>
          <a:prstGeom prst="rect">
            <a:avLst/>
          </a:prstGeom>
        </p:spPr>
        <p:txBody>
          <a:bodyPr spcFirstLastPara="1" vert="horz" wrap="square" lIns="91433" tIns="45700" rIns="91433" bIns="45700" rtlCol="0" anchor="ctr" anchorCtr="0">
            <a:noAutofit/>
          </a:bodyPr>
          <a:lstStyle/>
          <a:p>
            <a:pPr>
              <a:spcBef>
                <a:spcPts val="0"/>
              </a:spcBef>
            </a:pPr>
            <a:r>
              <a:rPr lang="en" sz="4800" dirty="0"/>
              <a:t>Step 1: Educate</a:t>
            </a:r>
            <a:endParaRPr sz="4800" dirty="0"/>
          </a:p>
        </p:txBody>
      </p:sp>
      <p:sp>
        <p:nvSpPr>
          <p:cNvPr id="348" name="Google Shape;348;p55"/>
          <p:cNvSpPr txBox="1"/>
          <p:nvPr/>
        </p:nvSpPr>
        <p:spPr>
          <a:xfrm>
            <a:off x="114308" y="1721717"/>
            <a:ext cx="3931421" cy="3836311"/>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Corbel"/>
              <a:ea typeface="Corbel"/>
              <a:cs typeface="Corbel"/>
              <a:sym typeface="Corbel"/>
            </a:endParaRPr>
          </a:p>
        </p:txBody>
      </p:sp>
      <p:grpSp>
        <p:nvGrpSpPr>
          <p:cNvPr id="5" name="Group 4"/>
          <p:cNvGrpSpPr/>
          <p:nvPr/>
        </p:nvGrpSpPr>
        <p:grpSpPr>
          <a:xfrm>
            <a:off x="0" y="1644957"/>
            <a:ext cx="8653425" cy="4244496"/>
            <a:chOff x="414669" y="1397306"/>
            <a:chExt cx="11172751" cy="5480223"/>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l="-140"/>
            <a:stretch/>
          </p:blipFill>
          <p:spPr>
            <a:xfrm rot="5400000">
              <a:off x="1215975" y="3207808"/>
              <a:ext cx="5078830" cy="2214466"/>
            </a:xfrm>
            <a:prstGeom prst="rect">
              <a:avLst/>
            </a:prstGeom>
          </p:spPr>
        </p:pic>
        <p:sp>
          <p:nvSpPr>
            <p:cNvPr id="7" name="TextBox 6"/>
            <p:cNvSpPr txBox="1"/>
            <p:nvPr/>
          </p:nvSpPr>
          <p:spPr>
            <a:xfrm>
              <a:off x="429891" y="1397309"/>
              <a:ext cx="2218267" cy="37253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Reference Layers</a:t>
              </a:r>
            </a:p>
          </p:txBody>
        </p:sp>
        <p:sp>
          <p:nvSpPr>
            <p:cNvPr id="8" name="TextBox 7"/>
            <p:cNvSpPr txBox="1"/>
            <p:nvPr/>
          </p:nvSpPr>
          <p:spPr>
            <a:xfrm>
              <a:off x="2648158" y="1397308"/>
              <a:ext cx="2218267" cy="37253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Stream Layers</a:t>
              </a:r>
            </a:p>
          </p:txBody>
        </p:sp>
        <p:sp>
          <p:nvSpPr>
            <p:cNvPr id="9" name="TextBox 8"/>
            <p:cNvSpPr txBox="1"/>
            <p:nvPr/>
          </p:nvSpPr>
          <p:spPr>
            <a:xfrm>
              <a:off x="4866425" y="1397307"/>
              <a:ext cx="2218267" cy="37253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Agriculture Layers</a:t>
              </a:r>
            </a:p>
          </p:txBody>
        </p:sp>
        <p:sp>
          <p:nvSpPr>
            <p:cNvPr id="10" name="TextBox 9"/>
            <p:cNvSpPr txBox="1"/>
            <p:nvPr/>
          </p:nvSpPr>
          <p:spPr>
            <a:xfrm>
              <a:off x="7084692" y="1397307"/>
              <a:ext cx="2218267" cy="37253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Wildlife Layers</a:t>
              </a:r>
            </a:p>
          </p:txBody>
        </p:sp>
        <p:sp>
          <p:nvSpPr>
            <p:cNvPr id="11" name="TextBox 10"/>
            <p:cNvSpPr txBox="1"/>
            <p:nvPr/>
          </p:nvSpPr>
          <p:spPr>
            <a:xfrm>
              <a:off x="9302959" y="1397306"/>
              <a:ext cx="2218267" cy="37253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Urban Layers</a:t>
              </a:r>
            </a:p>
          </p:txBody>
        </p:sp>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4669" y="1769838"/>
              <a:ext cx="2233487" cy="5107691"/>
            </a:xfrm>
            <a:prstGeom prst="rect">
              <a:avLst/>
            </a:prstGeom>
          </p:spPr>
        </p:pic>
        <p:pic>
          <p:nvPicPr>
            <p:cNvPr id="13" name="Picture 1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314120" y="1769836"/>
              <a:ext cx="2207105" cy="5084620"/>
            </a:xfrm>
            <a:prstGeom prst="rect">
              <a:avLst/>
            </a:prstGeom>
          </p:spPr>
        </p:pic>
        <p:sp>
          <p:nvSpPr>
            <p:cNvPr id="14" name="Rectangle 13"/>
            <p:cNvSpPr/>
            <p:nvPr/>
          </p:nvSpPr>
          <p:spPr>
            <a:xfrm>
              <a:off x="10344772" y="6639012"/>
              <a:ext cx="1242648"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EBEBEB">
                      <a:lumMod val="50000"/>
                    </a:srgbClr>
                  </a:solidFill>
                  <a:effectLst/>
                  <a:uLnTx/>
                  <a:uFillTx/>
                  <a:latin typeface="Century Gothic" panose="020B0502020202020204"/>
                  <a:ea typeface="+mn-ea"/>
                  <a:cs typeface="+mn-cs"/>
                </a:rPr>
                <a:t>Wikimedia Commons</a:t>
              </a:r>
            </a:p>
          </p:txBody>
        </p:sp>
        <p:sp>
          <p:nvSpPr>
            <p:cNvPr id="15" name="Rectangle 14"/>
            <p:cNvSpPr/>
            <p:nvPr/>
          </p:nvSpPr>
          <p:spPr>
            <a:xfrm>
              <a:off x="3290888" y="6639012"/>
              <a:ext cx="1524776"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EBEBEB">
                      <a:lumMod val="50000"/>
                    </a:srgbClr>
                  </a:solidFill>
                  <a:effectLst/>
                  <a:uLnTx/>
                  <a:uFillTx/>
                  <a:latin typeface="Century Gothic" panose="020B0502020202020204"/>
                  <a:ea typeface="+mn-ea"/>
                  <a:cs typeface="+mn-cs"/>
                </a:rPr>
                <a:t>Chesapeake Conservancy</a:t>
              </a:r>
            </a:p>
          </p:txBody>
        </p:sp>
        <p:pic>
          <p:nvPicPr>
            <p:cNvPr id="16" name="Picture 15"/>
            <p:cNvPicPr>
              <a:picLocks noChangeAspect="1"/>
            </p:cNvPicPr>
            <p:nvPr/>
          </p:nvPicPr>
          <p:blipFill rotWithShape="1">
            <a:blip r:embed="rId6" cstate="screen">
              <a:extLst>
                <a:ext uri="{28A0092B-C50C-407E-A947-70E740481C1C}">
                  <a14:useLocalDpi xmlns:a14="http://schemas.microsoft.com/office/drawing/2010/main"/>
                </a:ext>
              </a:extLst>
            </a:blip>
            <a:srcRect t="-139"/>
            <a:stretch/>
          </p:blipFill>
          <p:spPr>
            <a:xfrm>
              <a:off x="4877792" y="1766291"/>
              <a:ext cx="2213112" cy="5091709"/>
            </a:xfrm>
            <a:prstGeom prst="rect">
              <a:avLst/>
            </a:prstGeom>
          </p:spPr>
        </p:pic>
        <p:sp>
          <p:nvSpPr>
            <p:cNvPr id="17" name="Rectangle 16"/>
            <p:cNvSpPr/>
            <p:nvPr/>
          </p:nvSpPr>
          <p:spPr>
            <a:xfrm>
              <a:off x="5628256" y="6639012"/>
              <a:ext cx="1524776"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EBEBEB">
                      <a:lumMod val="50000"/>
                    </a:srgbClr>
                  </a:solidFill>
                  <a:effectLst/>
                  <a:uLnTx/>
                  <a:uFillTx/>
                  <a:latin typeface="Century Gothic" panose="020B0502020202020204"/>
                  <a:ea typeface="+mn-ea"/>
                  <a:cs typeface="+mn-cs"/>
                </a:rPr>
                <a:t>Chesapeake Conservancy</a:t>
              </a:r>
            </a:p>
          </p:txBody>
        </p:sp>
        <p:pic>
          <p:nvPicPr>
            <p:cNvPr id="18" name="Picture 1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106073" y="1775625"/>
              <a:ext cx="2193871" cy="5100096"/>
            </a:xfrm>
            <a:prstGeom prst="rect">
              <a:avLst/>
            </a:prstGeom>
          </p:spPr>
        </p:pic>
        <p:sp>
          <p:nvSpPr>
            <p:cNvPr id="19" name="Rectangle 18"/>
            <p:cNvSpPr/>
            <p:nvPr/>
          </p:nvSpPr>
          <p:spPr>
            <a:xfrm>
              <a:off x="8426949" y="6660277"/>
              <a:ext cx="949299"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EBEBEB">
                      <a:lumMod val="50000"/>
                    </a:srgbClr>
                  </a:solidFill>
                  <a:effectLst/>
                  <a:uLnTx/>
                  <a:uFillTx/>
                  <a:latin typeface="Century Gothic" panose="020B0502020202020204"/>
                  <a:ea typeface="+mn-ea"/>
                  <a:cs typeface="+mn-cs"/>
                </a:rPr>
                <a:t>Doc </a:t>
              </a:r>
              <a:r>
                <a:rPr kumimoji="0" lang="en-US" sz="800" b="0" i="0" u="none" strike="noStrike" kern="1200" cap="none" spc="0" normalizeH="0" baseline="0" noProof="0" dirty="0" err="1">
                  <a:ln>
                    <a:noFill/>
                  </a:ln>
                  <a:solidFill>
                    <a:srgbClr val="EBEBEB">
                      <a:lumMod val="50000"/>
                    </a:srgbClr>
                  </a:solidFill>
                  <a:effectLst/>
                  <a:uLnTx/>
                  <a:uFillTx/>
                  <a:latin typeface="Century Gothic" panose="020B0502020202020204"/>
                  <a:ea typeface="+mn-ea"/>
                  <a:cs typeface="+mn-cs"/>
                </a:rPr>
                <a:t>Fritchey</a:t>
              </a:r>
              <a:r>
                <a:rPr kumimoji="0" lang="en-US" sz="800" b="0" i="0" u="none" strike="noStrike" kern="1200" cap="none" spc="0" normalizeH="0" baseline="0" noProof="0" dirty="0">
                  <a:ln>
                    <a:noFill/>
                  </a:ln>
                  <a:solidFill>
                    <a:srgbClr val="EBEBEB">
                      <a:lumMod val="50000"/>
                    </a:srgbClr>
                  </a:solidFill>
                  <a:effectLst/>
                  <a:uLnTx/>
                  <a:uFillTx/>
                  <a:latin typeface="Century Gothic" panose="020B0502020202020204"/>
                  <a:ea typeface="+mn-ea"/>
                  <a:cs typeface="+mn-cs"/>
                </a:rPr>
                <a:t> TU</a:t>
              </a:r>
            </a:p>
          </p:txBody>
        </p:sp>
      </p:grpSp>
      <p:sp>
        <p:nvSpPr>
          <p:cNvPr id="21" name="Google Shape;350;p55"/>
          <p:cNvSpPr txBox="1"/>
          <p:nvPr/>
        </p:nvSpPr>
        <p:spPr>
          <a:xfrm>
            <a:off x="8671648" y="1904800"/>
            <a:ext cx="3423420" cy="3314900"/>
          </a:xfrm>
          <a:prstGeom prst="rect">
            <a:avLst/>
          </a:prstGeom>
          <a:noFill/>
          <a:ln>
            <a:noFill/>
          </a:ln>
        </p:spPr>
        <p:txBody>
          <a:bodyPr spcFirstLastPara="1" wrap="square" lIns="121900" tIns="121900" rIns="121900" bIns="121900" anchor="t" anchorCtr="0">
            <a:noAutofit/>
          </a:bodyPr>
          <a:lstStyle/>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r>
              <a:rPr kumimoji="0" lang="en-US" sz="2400" b="0" i="0" u="none" strike="noStrike" kern="1200" cap="none" spc="0" normalizeH="0" baseline="0" noProof="0" dirty="0">
                <a:ln>
                  <a:noFill/>
                </a:ln>
                <a:solidFill>
                  <a:srgbClr val="FFFFFF"/>
                </a:solidFill>
                <a:effectLst/>
                <a:uLnTx/>
                <a:uFillTx/>
                <a:latin typeface="Corbel" panose="020B0503020204020204" pitchFamily="34" charset="0"/>
                <a:ea typeface="Corbel"/>
                <a:cs typeface="Corbel"/>
                <a:sym typeface="Corbel"/>
              </a:rPr>
              <a:t>Commonly used data and new datasets</a:t>
            </a:r>
          </a:p>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endParaRPr kumimoji="0" lang="en-US" sz="24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r>
              <a:rPr kumimoji="0" lang="en-US" sz="2400" b="0" i="0" u="none" strike="noStrike" kern="1200" cap="none" spc="0" normalizeH="0" baseline="0" noProof="0" dirty="0">
                <a:ln>
                  <a:noFill/>
                </a:ln>
                <a:solidFill>
                  <a:srgbClr val="FFFFFF"/>
                </a:solidFill>
                <a:effectLst/>
                <a:uLnTx/>
                <a:uFillTx/>
                <a:latin typeface="Corbel" panose="020B0503020204020204" pitchFamily="34" charset="0"/>
                <a:ea typeface="Corbel"/>
                <a:cs typeface="Corbel"/>
                <a:sym typeface="Corbel"/>
              </a:rPr>
              <a:t>Case-studies &amp; lessons learned</a:t>
            </a:r>
          </a:p>
          <a:p>
            <a:pPr marL="643462" marR="0" lvl="0" indent="-4572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endParaRPr kumimoji="0" sz="2800" b="0" i="0" u="none" strike="noStrike" kern="1200" cap="none" spc="0" normalizeH="0" baseline="0" noProof="0" dirty="0">
              <a:ln>
                <a:noFill/>
              </a:ln>
              <a:solidFill>
                <a:srgbClr val="FFFFFF"/>
              </a:solidFill>
              <a:effectLst/>
              <a:uLnTx/>
              <a:uFillTx/>
              <a:latin typeface="Corbel"/>
              <a:ea typeface="Corbel"/>
              <a:cs typeface="Corbel"/>
              <a:sym typeface="Corbel"/>
            </a:endParaRPr>
          </a:p>
        </p:txBody>
      </p:sp>
    </p:spTree>
    <p:extLst>
      <p:ext uri="{BB962C8B-B14F-4D97-AF65-F5344CB8AC3E}">
        <p14:creationId xmlns:p14="http://schemas.microsoft.com/office/powerpoint/2010/main" val="1498788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55"/>
          <p:cNvSpPr txBox="1">
            <a:spLocks noGrp="1"/>
          </p:cNvSpPr>
          <p:nvPr>
            <p:ph type="title" idx="4294967295"/>
          </p:nvPr>
        </p:nvSpPr>
        <p:spPr>
          <a:xfrm>
            <a:off x="467100" y="142925"/>
            <a:ext cx="10515600" cy="1325600"/>
          </a:xfrm>
          <a:prstGeom prst="rect">
            <a:avLst/>
          </a:prstGeom>
        </p:spPr>
        <p:txBody>
          <a:bodyPr spcFirstLastPara="1" vert="horz" wrap="square" lIns="91433" tIns="45700" rIns="91433" bIns="45700" rtlCol="0" anchor="ctr" anchorCtr="0">
            <a:noAutofit/>
          </a:bodyPr>
          <a:lstStyle/>
          <a:p>
            <a:pPr>
              <a:spcBef>
                <a:spcPts val="0"/>
              </a:spcBef>
            </a:pPr>
            <a:r>
              <a:rPr lang="en" sz="4800" dirty="0"/>
              <a:t>Step 2: Define objective</a:t>
            </a:r>
            <a:endParaRPr sz="4800" dirty="0"/>
          </a:p>
        </p:txBody>
      </p:sp>
      <p:sp>
        <p:nvSpPr>
          <p:cNvPr id="348" name="Google Shape;348;p55"/>
          <p:cNvSpPr txBox="1"/>
          <p:nvPr/>
        </p:nvSpPr>
        <p:spPr>
          <a:xfrm>
            <a:off x="623933" y="1474067"/>
            <a:ext cx="5076000" cy="495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Corbel"/>
              <a:ea typeface="Corbel"/>
              <a:cs typeface="Corbel"/>
              <a:sym typeface="Corbel"/>
            </a:endParaRPr>
          </a:p>
        </p:txBody>
      </p:sp>
      <p:sp>
        <p:nvSpPr>
          <p:cNvPr id="350" name="Google Shape;350;p55"/>
          <p:cNvSpPr txBox="1"/>
          <p:nvPr/>
        </p:nvSpPr>
        <p:spPr>
          <a:xfrm>
            <a:off x="467100" y="1847450"/>
            <a:ext cx="5611904" cy="4953200"/>
          </a:xfrm>
          <a:prstGeom prst="rect">
            <a:avLst/>
          </a:prstGeom>
          <a:noFill/>
          <a:ln>
            <a:noFill/>
          </a:ln>
        </p:spPr>
        <p:txBody>
          <a:bodyPr spcFirstLastPara="1" wrap="square" lIns="121900" tIns="121900" rIns="121900" bIns="121900" anchor="t" anchorCtr="0">
            <a:noAutofit/>
          </a:bodyPr>
          <a:lstStyle/>
          <a:p>
            <a:pPr marL="186262" marR="0" lvl="0" indent="0" algn="l" defTabSz="914400" rtl="0" eaLnBrk="1" fontAlgn="auto" latinLnBrk="0" hangingPunct="1">
              <a:lnSpc>
                <a:spcPct val="100000"/>
              </a:lnSpc>
              <a:spcBef>
                <a:spcPts val="0"/>
              </a:spcBef>
              <a:spcAft>
                <a:spcPts val="0"/>
              </a:spcAft>
              <a:buClr>
                <a:srgbClr val="FFFFFF"/>
              </a:buClr>
              <a:buSzPts val="1400"/>
              <a:buFontTx/>
              <a:buNone/>
              <a:tabLst/>
              <a:defRPr/>
            </a:pPr>
            <a:r>
              <a:rPr kumimoji="0" lang="en" sz="2400" b="0" i="0" u="none" strike="noStrike" kern="1200" cap="none" spc="0" normalizeH="0" baseline="0" noProof="0" dirty="0">
                <a:ln>
                  <a:noFill/>
                </a:ln>
                <a:solidFill>
                  <a:srgbClr val="FFFFFF"/>
                </a:solidFill>
                <a:effectLst/>
                <a:uLnTx/>
                <a:uFillTx/>
                <a:latin typeface="Corbel"/>
                <a:ea typeface="Corbel"/>
                <a:cs typeface="Corbel"/>
                <a:sym typeface="Corbel"/>
              </a:rPr>
              <a:t>Encourage collaboration</a:t>
            </a:r>
          </a:p>
          <a:p>
            <a:pPr marL="186262" marR="0" lvl="0" indent="0" algn="l" defTabSz="914400" rtl="0" eaLnBrk="1" fontAlgn="auto" latinLnBrk="0" hangingPunct="1">
              <a:lnSpc>
                <a:spcPct val="100000"/>
              </a:lnSpc>
              <a:spcBef>
                <a:spcPts val="0"/>
              </a:spcBef>
              <a:spcAft>
                <a:spcPts val="0"/>
              </a:spcAft>
              <a:buClr>
                <a:srgbClr val="FFFFFF"/>
              </a:buClr>
              <a:buSzPts val="1400"/>
              <a:buFontTx/>
              <a:buNone/>
              <a:tabLst/>
              <a:defRPr/>
            </a:pPr>
            <a:endParaRPr kumimoji="0" lang="en-US" sz="24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86262" marR="0" lvl="0" indent="0" algn="l" defTabSz="914400" rtl="0" eaLnBrk="1" fontAlgn="auto" latinLnBrk="0" hangingPunct="1">
              <a:lnSpc>
                <a:spcPct val="100000"/>
              </a:lnSpc>
              <a:spcBef>
                <a:spcPts val="0"/>
              </a:spcBef>
              <a:spcAft>
                <a:spcPts val="0"/>
              </a:spcAft>
              <a:buClr>
                <a:srgbClr val="FFFFFF"/>
              </a:buClr>
              <a:buSzPts val="1400"/>
              <a:buFontTx/>
              <a:buNone/>
              <a:tabLst/>
              <a:defRPr/>
            </a:pPr>
            <a:endParaRPr kumimoji="0" lang="en-US" sz="24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86262" marR="0" lvl="0" indent="0" algn="ctr" defTabSz="914400" rtl="0" eaLnBrk="1" fontAlgn="auto" latinLnBrk="0" hangingPunct="1">
              <a:lnSpc>
                <a:spcPct val="100000"/>
              </a:lnSpc>
              <a:spcBef>
                <a:spcPts val="0"/>
              </a:spcBef>
              <a:spcAft>
                <a:spcPts val="0"/>
              </a:spcAft>
              <a:buClr>
                <a:srgbClr val="FFFFFF"/>
              </a:buClr>
              <a:buSzPts val="1400"/>
              <a:buFontTx/>
              <a:buNone/>
              <a:tabLst/>
              <a:defRPr/>
            </a:pPr>
            <a:r>
              <a:rPr kumimoji="0" lang="en-US" sz="2800" b="0"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We envision a </a:t>
            </a:r>
            <a:r>
              <a:rPr kumimoji="0" lang="en-US" sz="2800" b="0" i="1" u="none" strike="noStrike" kern="1200" cap="none" spc="0" normalizeH="0" baseline="0" noProof="0" dirty="0">
                <a:ln>
                  <a:noFill/>
                </a:ln>
                <a:solidFill>
                  <a:srgbClr val="ACD433"/>
                </a:solidFill>
                <a:effectLst/>
                <a:uLnTx/>
                <a:uFillTx/>
                <a:latin typeface="Calibri" panose="020F0502020204030204" pitchFamily="34" charset="0"/>
                <a:ea typeface="Calibri" panose="020F0502020204030204" pitchFamily="34" charset="0"/>
                <a:cs typeface="Times New Roman" panose="02020603050405020304" pitchFamily="18" charset="0"/>
              </a:rPr>
              <a:t>publicly accessible </a:t>
            </a:r>
            <a:r>
              <a:rPr kumimoji="0" lang="en-US" sz="2800" b="0"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tool that provides a variety of relevant information about </a:t>
            </a:r>
            <a:r>
              <a:rPr kumimoji="0" lang="en-US" sz="2800" b="0" i="1" u="none" strike="noStrike" kern="1200" cap="none" spc="0" normalizeH="0" baseline="0" noProof="0" dirty="0">
                <a:ln>
                  <a:noFill/>
                </a:ln>
                <a:solidFill>
                  <a:srgbClr val="ACD433"/>
                </a:solidFill>
                <a:effectLst/>
                <a:uLnTx/>
                <a:uFillTx/>
                <a:latin typeface="Calibri" panose="020F0502020204030204" pitchFamily="34" charset="0"/>
                <a:ea typeface="Calibri" panose="020F0502020204030204" pitchFamily="34" charset="0"/>
                <a:cs typeface="Times New Roman" panose="02020603050405020304" pitchFamily="18" charset="0"/>
              </a:rPr>
              <a:t>Lancaster County watersheds </a:t>
            </a:r>
            <a:r>
              <a:rPr kumimoji="0" lang="en-US" sz="2800" b="0"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to support smart watershed </a:t>
            </a:r>
            <a:r>
              <a:rPr kumimoji="0" lang="en-US" sz="2800" b="0" i="1" u="none" strike="noStrike" kern="1200" cap="none" spc="0" normalizeH="0" baseline="0" noProof="0" dirty="0">
                <a:ln>
                  <a:noFill/>
                </a:ln>
                <a:solidFill>
                  <a:srgbClr val="ACD433"/>
                </a:solidFill>
                <a:effectLst/>
                <a:uLnTx/>
                <a:uFillTx/>
                <a:latin typeface="Calibri" panose="020F0502020204030204" pitchFamily="34" charset="0"/>
                <a:ea typeface="Calibri" panose="020F0502020204030204" pitchFamily="34" charset="0"/>
                <a:cs typeface="Times New Roman" panose="02020603050405020304" pitchFamily="18" charset="0"/>
              </a:rPr>
              <a:t>restoration</a:t>
            </a:r>
            <a:r>
              <a:rPr kumimoji="0" lang="en-US" sz="2800" b="0"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decision making. </a:t>
            </a: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609585" marR="0" lvl="0" indent="-423323" algn="l" defTabSz="914400" rtl="0" eaLnBrk="1" fontAlgn="auto" latinLnBrk="0" hangingPunct="1">
              <a:lnSpc>
                <a:spcPct val="100000"/>
              </a:lnSpc>
              <a:spcBef>
                <a:spcPts val="0"/>
              </a:spcBef>
              <a:spcAft>
                <a:spcPts val="0"/>
              </a:spcAft>
              <a:buClr>
                <a:srgbClr val="FFFFFF"/>
              </a:buClr>
              <a:buSzPts val="1400"/>
              <a:buFont typeface="Corbel"/>
              <a:buChar char="●"/>
              <a:tabLst/>
              <a:defRPr/>
            </a:pPr>
            <a:endParaRPr kumimoji="0" sz="2800" b="0" i="0" u="none" strike="noStrike" kern="1200" cap="none" spc="0" normalizeH="0" baseline="0" noProof="0" dirty="0">
              <a:ln>
                <a:noFill/>
              </a:ln>
              <a:solidFill>
                <a:srgbClr val="FFFFFF"/>
              </a:solidFill>
              <a:effectLst/>
              <a:uLnTx/>
              <a:uFillTx/>
              <a:latin typeface="Corbel"/>
              <a:ea typeface="Corbel"/>
              <a:cs typeface="Corbel"/>
              <a:sym typeface="Corbel"/>
            </a:endParaRPr>
          </a:p>
        </p:txBody>
      </p:sp>
      <p:sp>
        <p:nvSpPr>
          <p:cNvPr id="5" name="Google Shape;350;p55"/>
          <p:cNvSpPr txBox="1"/>
          <p:nvPr/>
        </p:nvSpPr>
        <p:spPr>
          <a:xfrm>
            <a:off x="6294474" y="1904800"/>
            <a:ext cx="4688226" cy="4953200"/>
          </a:xfrm>
          <a:prstGeom prst="rect">
            <a:avLst/>
          </a:prstGeom>
          <a:noFill/>
          <a:ln>
            <a:noFill/>
          </a:ln>
        </p:spPr>
        <p:txBody>
          <a:bodyPr spcFirstLastPara="1" wrap="square" lIns="121900" tIns="121900" rIns="121900" bIns="121900" anchor="t" anchorCtr="0">
            <a:noAutofit/>
          </a:bodyPr>
          <a:lstStyle/>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r>
              <a:rPr kumimoji="0" lang="en-US" sz="2400" b="0" i="0" u="none" strike="noStrike" kern="1200" cap="none" spc="0" normalizeH="0" baseline="0" noProof="0" dirty="0">
                <a:ln>
                  <a:noFill/>
                </a:ln>
                <a:solidFill>
                  <a:srgbClr val="FFFFFF"/>
                </a:solidFill>
                <a:effectLst/>
                <a:uLnTx/>
                <a:uFillTx/>
                <a:latin typeface="Corbel"/>
                <a:ea typeface="Corbel"/>
                <a:cs typeface="Corbel"/>
                <a:sym typeface="Corbel"/>
              </a:rPr>
              <a:t>Examine workflow: what bottlenecks or challenges does this tool address?</a:t>
            </a:r>
          </a:p>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endParaRPr kumimoji="0" lang="en-US" sz="2400" b="0" i="0" u="none" strike="noStrike" kern="1200" cap="none" spc="0" normalizeH="0" baseline="0" noProof="0" dirty="0">
              <a:ln>
                <a:noFill/>
              </a:ln>
              <a:solidFill>
                <a:srgbClr val="FFFFFF"/>
              </a:solidFill>
              <a:effectLst/>
              <a:uLnTx/>
              <a:uFillTx/>
              <a:latin typeface="Corbel"/>
              <a:ea typeface="Corbel"/>
              <a:cs typeface="Corbel"/>
              <a:sym typeface="Corbel"/>
            </a:endParaRPr>
          </a:p>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r>
              <a:rPr kumimoji="0" lang="en-US" sz="2400" b="0" i="0" u="none" strike="noStrike" kern="1200" cap="none" spc="0" normalizeH="0" baseline="0" noProof="0" dirty="0">
                <a:ln>
                  <a:noFill/>
                </a:ln>
                <a:solidFill>
                  <a:srgbClr val="FFFFFF"/>
                </a:solidFill>
                <a:effectLst/>
                <a:uLnTx/>
                <a:uFillTx/>
                <a:latin typeface="Corbel"/>
                <a:ea typeface="Corbel"/>
                <a:cs typeface="Corbel"/>
                <a:sym typeface="Corbel"/>
              </a:rPr>
              <a:t>Who is intended tool user?</a:t>
            </a: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643462" marR="0" lvl="0" indent="-4572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endParaRPr kumimoji="0" sz="2800" b="0" i="0" u="none" strike="noStrike" kern="1200" cap="none" spc="0" normalizeH="0" baseline="0" noProof="0" dirty="0">
              <a:ln>
                <a:noFill/>
              </a:ln>
              <a:solidFill>
                <a:srgbClr val="FFFFFF"/>
              </a:solidFill>
              <a:effectLst/>
              <a:uLnTx/>
              <a:uFillTx/>
              <a:latin typeface="Corbel"/>
              <a:ea typeface="Corbel"/>
              <a:cs typeface="Corbel"/>
              <a:sym typeface="Corbel"/>
            </a:endParaRPr>
          </a:p>
        </p:txBody>
      </p:sp>
    </p:spTree>
    <p:extLst>
      <p:ext uri="{BB962C8B-B14F-4D97-AF65-F5344CB8AC3E}">
        <p14:creationId xmlns:p14="http://schemas.microsoft.com/office/powerpoint/2010/main" val="39755236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6"/>
          <p:cNvSpPr txBox="1">
            <a:spLocks noGrp="1"/>
          </p:cNvSpPr>
          <p:nvPr>
            <p:ph type="title" idx="4294967295"/>
          </p:nvPr>
        </p:nvSpPr>
        <p:spPr>
          <a:xfrm>
            <a:off x="467100" y="142925"/>
            <a:ext cx="10515600" cy="1325600"/>
          </a:xfrm>
          <a:prstGeom prst="rect">
            <a:avLst/>
          </a:prstGeom>
        </p:spPr>
        <p:txBody>
          <a:bodyPr spcFirstLastPara="1" vert="horz" wrap="square" lIns="91433" tIns="45700" rIns="91433" bIns="45700" rtlCol="0" anchor="ctr" anchorCtr="0">
            <a:noAutofit/>
          </a:bodyPr>
          <a:lstStyle/>
          <a:p>
            <a:pPr>
              <a:spcBef>
                <a:spcPts val="0"/>
              </a:spcBef>
            </a:pPr>
            <a:r>
              <a:rPr lang="en" sz="4800" dirty="0"/>
              <a:t>Step 3: Develop strategy</a:t>
            </a:r>
            <a:endParaRPr sz="4800" dirty="0"/>
          </a:p>
        </p:txBody>
      </p:sp>
      <p:sp>
        <p:nvSpPr>
          <p:cNvPr id="6" name="Google Shape;350;p55"/>
          <p:cNvSpPr txBox="1"/>
          <p:nvPr/>
        </p:nvSpPr>
        <p:spPr>
          <a:xfrm>
            <a:off x="6294474" y="1904800"/>
            <a:ext cx="4688226" cy="4953200"/>
          </a:xfrm>
          <a:prstGeom prst="rect">
            <a:avLst/>
          </a:prstGeom>
          <a:noFill/>
          <a:ln>
            <a:noFill/>
          </a:ln>
        </p:spPr>
        <p:txBody>
          <a:bodyPr spcFirstLastPara="1" wrap="square" lIns="121900" tIns="121900" rIns="121900" bIns="121900" anchor="t" anchorCtr="0">
            <a:noAutofit/>
          </a:bodyPr>
          <a:lstStyle/>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r>
              <a:rPr kumimoji="0" lang="en-US" sz="2400" b="0" i="0" u="none" strike="noStrike" kern="1200" cap="none" spc="0" normalizeH="0" baseline="0" noProof="0" dirty="0">
                <a:ln>
                  <a:noFill/>
                </a:ln>
                <a:solidFill>
                  <a:srgbClr val="FFFFFF"/>
                </a:solidFill>
                <a:effectLst/>
                <a:uLnTx/>
                <a:uFillTx/>
                <a:latin typeface="Corbel" panose="020B0503020204020204" pitchFamily="34" charset="0"/>
                <a:ea typeface="Corbel"/>
                <a:cs typeface="Corbel"/>
                <a:sym typeface="Corbel"/>
              </a:rPr>
              <a:t>Describe priority areas using common language</a:t>
            </a:r>
          </a:p>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endParaRPr kumimoji="0" lang="en-US" sz="2400" b="0" i="0" u="none" strike="noStrike" kern="1200" cap="none" spc="0" normalizeH="0" baseline="0" noProof="0" dirty="0">
              <a:ln>
                <a:noFill/>
              </a:ln>
              <a:solidFill>
                <a:srgbClr val="FFFFFF"/>
              </a:solidFill>
              <a:effectLst/>
              <a:uLnTx/>
              <a:uFillTx/>
              <a:latin typeface="Corbel" panose="020B0503020204020204" pitchFamily="34" charset="0"/>
              <a:ea typeface="Corbel"/>
              <a:cs typeface="Corbel"/>
              <a:sym typeface="Corbel"/>
            </a:endParaRPr>
          </a:p>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r>
              <a:rPr kumimoji="0" lang="en-US" sz="2400" b="0" i="0" u="none" strike="noStrike" kern="1200" cap="none" spc="0" normalizeH="0" baseline="0" noProof="0" dirty="0">
                <a:ln>
                  <a:noFill/>
                </a:ln>
                <a:solidFill>
                  <a:srgbClr val="FFFFFF"/>
                </a:solidFill>
                <a:effectLst/>
                <a:uLnTx/>
                <a:uFillTx/>
                <a:latin typeface="Corbel" panose="020B0503020204020204" pitchFamily="34" charset="0"/>
                <a:ea typeface="Corbel"/>
                <a:cs typeface="Corbel"/>
                <a:sym typeface="Corbel"/>
              </a:rPr>
              <a:t>Consider what may initiate a user logging into the tool</a:t>
            </a:r>
          </a:p>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endParaRPr kumimoji="0" lang="en-US" sz="2400" b="0" i="0" u="none" strike="noStrike" kern="1200" cap="none" spc="0" normalizeH="0" baseline="0" noProof="0" dirty="0">
              <a:ln>
                <a:noFill/>
              </a:ln>
              <a:solidFill>
                <a:srgbClr val="FFFFFF"/>
              </a:solidFill>
              <a:effectLst/>
              <a:uLnTx/>
              <a:uFillTx/>
              <a:latin typeface="Corbel" panose="020B0503020204020204" pitchFamily="34" charset="0"/>
              <a:ea typeface="Calibri" panose="020F0502020204030204" pitchFamily="34" charset="0"/>
              <a:cs typeface="Times New Roman" panose="02020603050405020304" pitchFamily="18" charset="0"/>
              <a:sym typeface="Corbel"/>
            </a:endParaRPr>
          </a:p>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r>
              <a:rPr kumimoji="0" lang="en-US" sz="2400" b="0" i="0" u="none" strike="noStrike" kern="1200" cap="none" spc="0" normalizeH="0" baseline="0" noProof="0" dirty="0">
                <a:ln>
                  <a:noFill/>
                </a:ln>
                <a:solidFill>
                  <a:srgbClr val="FFFFFF"/>
                </a:solidFill>
                <a:effectLst/>
                <a:uLnTx/>
                <a:uFillTx/>
                <a:latin typeface="Corbel" panose="020B0503020204020204" pitchFamily="34" charset="0"/>
                <a:ea typeface="Calibri" panose="020F0502020204030204" pitchFamily="34" charset="0"/>
                <a:cs typeface="Times New Roman" panose="02020603050405020304" pitchFamily="18" charset="0"/>
                <a:sym typeface="Corbel"/>
              </a:rPr>
              <a:t>Some strategies are mutually exclusive when it comes to GIS analysis</a:t>
            </a:r>
            <a:endParaRPr kumimoji="0" lang="en-US" sz="24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a:p>
            <a:pPr marL="643462" marR="0" lvl="0" indent="-4572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endParaRPr kumimoji="0" sz="2800" b="0" i="0" u="none" strike="noStrike" kern="1200" cap="none" spc="0" normalizeH="0" baseline="0" noProof="0" dirty="0">
              <a:ln>
                <a:noFill/>
              </a:ln>
              <a:solidFill>
                <a:srgbClr val="FFFFFF"/>
              </a:solidFill>
              <a:effectLst/>
              <a:uLnTx/>
              <a:uFillTx/>
              <a:latin typeface="Corbel"/>
              <a:ea typeface="Corbel"/>
              <a:cs typeface="Corbel"/>
              <a:sym typeface="Corbel"/>
            </a:endParaRPr>
          </a:p>
        </p:txBody>
      </p:sp>
      <p:sp>
        <p:nvSpPr>
          <p:cNvPr id="9" name="TextBox 8"/>
          <p:cNvSpPr txBox="1"/>
          <p:nvPr/>
        </p:nvSpPr>
        <p:spPr>
          <a:xfrm>
            <a:off x="190500" y="1782663"/>
            <a:ext cx="6294474" cy="4862870"/>
          </a:xfrm>
          <a:prstGeom prst="rect">
            <a:avLst/>
          </a:prstGeom>
          <a:solidFill>
            <a:sysClr val="window" lastClr="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4472C4"/>
                </a:solidFill>
                <a:effectLst/>
                <a:uLnTx/>
                <a:uFillTx/>
                <a:latin typeface="Calibri" panose="020F0502020204030204"/>
                <a:ea typeface="+mn-ea"/>
                <a:cs typeface="+mn-cs"/>
              </a:rPr>
              <a:t>How would you describe an area that is a high priority for restoration?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C000"/>
                </a:solidFill>
                <a:effectLst/>
                <a:uLnTx/>
                <a:uFillTx/>
                <a:latin typeface="Calibri" panose="020F0502020204030204"/>
                <a:ea typeface="+mn-ea"/>
                <a:cs typeface="+mn-cs"/>
              </a:rPr>
              <a:t>Example 1: S</a:t>
            </a:r>
            <a:r>
              <a:rPr kumimoji="0" lang="en-US" sz="1800" b="1" i="0" u="none" strike="noStrike" kern="0" cap="none" spc="0" normalizeH="0" baseline="0" noProof="0" dirty="0" err="1">
                <a:ln>
                  <a:noFill/>
                </a:ln>
                <a:solidFill>
                  <a:srgbClr val="FFC000"/>
                </a:solidFill>
                <a:effectLst/>
                <a:uLnTx/>
                <a:uFillTx/>
                <a:latin typeface="Calibri" panose="020F0502020204030204"/>
                <a:ea typeface="+mn-ea"/>
                <a:cs typeface="+mn-cs"/>
              </a:rPr>
              <a:t>treams</a:t>
            </a:r>
            <a:r>
              <a:rPr kumimoji="0" lang="en-US" sz="1800" b="1" i="0" u="none" strike="noStrike" kern="0" cap="none" spc="0" normalizeH="0" baseline="0" noProof="0" dirty="0">
                <a:ln>
                  <a:noFill/>
                </a:ln>
                <a:solidFill>
                  <a:srgbClr val="FFC000"/>
                </a:solidFill>
                <a:effectLst/>
                <a:uLnTx/>
                <a:uFillTx/>
                <a:latin typeface="Calibri" panose="020F0502020204030204"/>
                <a:ea typeface="+mn-ea"/>
                <a:cs typeface="+mn-cs"/>
              </a:rPr>
              <a:t> that are close to delisting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H</a:t>
            </a:r>
            <a:r>
              <a:rPr kumimoji="0" lang="en-US" sz="1800" b="0" i="0" u="none" strike="noStrike" kern="0" cap="none" spc="0" normalizeH="0" baseline="0" noProof="0" dirty="0" err="1">
                <a:ln>
                  <a:noFill/>
                </a:ln>
                <a:solidFill>
                  <a:prstClr val="black"/>
                </a:solidFill>
                <a:effectLst/>
                <a:uLnTx/>
                <a:uFillTx/>
                <a:latin typeface="Calibri" panose="020F0502020204030204"/>
                <a:ea typeface="+mn-ea"/>
                <a:cs typeface="+mn-cs"/>
              </a:rPr>
              <a:t>ave</a:t>
            </a: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 high loading, buffer gaps, stream bank erosion and drainage areas (many opportunities for restoration) but IBI scores and % forest cover are also fairly high = rapid delisting.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C000"/>
                </a:solidFill>
                <a:effectLst/>
                <a:uLnTx/>
                <a:uFillTx/>
                <a:latin typeface="Calibri" panose="020F0502020204030204"/>
                <a:ea typeface="+mn-ea"/>
                <a:cs typeface="+mn-cs"/>
              </a:rPr>
              <a:t>Example 2: Ready to go: o</a:t>
            </a:r>
            <a:r>
              <a:rPr kumimoji="0" lang="en-US" sz="1800" b="1" i="0" u="none" strike="noStrike" kern="0" cap="none" spc="0" normalizeH="0" baseline="0" noProof="0" dirty="0" err="1">
                <a:ln>
                  <a:noFill/>
                </a:ln>
                <a:solidFill>
                  <a:srgbClr val="FFC000"/>
                </a:solidFill>
                <a:effectLst/>
                <a:uLnTx/>
                <a:uFillTx/>
                <a:latin typeface="Calibri" panose="020F0502020204030204"/>
                <a:ea typeface="+mn-ea"/>
                <a:cs typeface="+mn-cs"/>
              </a:rPr>
              <a:t>ptimize</a:t>
            </a:r>
            <a:r>
              <a:rPr kumimoji="0" lang="en-US" sz="1800" b="1" i="0" u="none" strike="noStrike" kern="0" cap="none" spc="0" normalizeH="0" baseline="0" noProof="0" dirty="0">
                <a:ln>
                  <a:noFill/>
                </a:ln>
                <a:solidFill>
                  <a:srgbClr val="FFC000"/>
                </a:solidFill>
                <a:effectLst/>
                <a:uLnTx/>
                <a:uFillTx/>
                <a:latin typeface="Calibri" panose="020F0502020204030204"/>
                <a:ea typeface="+mn-ea"/>
                <a:cs typeface="+mn-cs"/>
              </a:rPr>
              <a:t> outreach efforts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H</a:t>
            </a:r>
            <a:r>
              <a:rPr kumimoji="0" lang="en-US" sz="1800" b="0" i="0" u="none" strike="noStrike" kern="0" cap="none" spc="0" normalizeH="0" baseline="0" noProof="0" dirty="0" err="1">
                <a:ln>
                  <a:noFill/>
                </a:ln>
                <a:solidFill>
                  <a:prstClr val="black"/>
                </a:solidFill>
                <a:effectLst/>
                <a:uLnTx/>
                <a:uFillTx/>
                <a:latin typeface="Calibri" panose="020F0502020204030204"/>
                <a:ea typeface="+mn-ea"/>
                <a:cs typeface="+mn-cs"/>
              </a:rPr>
              <a:t>ave</a:t>
            </a: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 relatively few large farms or developed parcels, properties have easements, are upslope of impaired segments of streams, contributing drainage through a gap in forested buffer coverage.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C000"/>
                </a:solidFill>
                <a:effectLst/>
                <a:uLnTx/>
                <a:uFillTx/>
                <a:latin typeface="Calibri" panose="020F0502020204030204"/>
                <a:ea typeface="+mn-ea"/>
                <a:cs typeface="+mn-cs"/>
              </a:rPr>
              <a:t>Example 3: Greatest opportunities for water quality improvement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Ha</a:t>
            </a:r>
            <a:r>
              <a:rPr kumimoji="0" lang="en-US" sz="1800" b="0" i="0" u="none" strike="noStrike" kern="0" cap="none" spc="0" normalizeH="0" baseline="0" noProof="0" dirty="0" err="1">
                <a:ln>
                  <a:noFill/>
                </a:ln>
                <a:solidFill>
                  <a:prstClr val="black"/>
                </a:solidFill>
                <a:effectLst/>
                <a:uLnTx/>
                <a:uFillTx/>
                <a:latin typeface="Calibri" panose="020F0502020204030204"/>
                <a:ea typeface="+mn-ea"/>
                <a:cs typeface="+mn-cs"/>
              </a:rPr>
              <a:t>ve</a:t>
            </a: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 large acreage of polluting land uses drains to a buffer gap, upslope or along impaired stream; steep slope &amp; highly erodible soils; impervious surface runoff drains through a buffer gap; impervious surface is close to stream.</a:t>
            </a:r>
          </a:p>
        </p:txBody>
      </p:sp>
      <p:sp>
        <p:nvSpPr>
          <p:cNvPr id="2" name="Rectangle 1"/>
          <p:cNvSpPr/>
          <p:nvPr/>
        </p:nvSpPr>
        <p:spPr>
          <a:xfrm>
            <a:off x="57150" y="4876800"/>
            <a:ext cx="6572250" cy="19480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3153312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269696"/>
            <a:ext cx="6294474" cy="5580346"/>
          </a:xfrm>
          <a:prstGeom prst="rect">
            <a:avLst/>
          </a:prstGeom>
        </p:spPr>
      </p:pic>
      <p:sp>
        <p:nvSpPr>
          <p:cNvPr id="366" name="Google Shape;366;p57"/>
          <p:cNvSpPr txBox="1">
            <a:spLocks noGrp="1"/>
          </p:cNvSpPr>
          <p:nvPr>
            <p:ph type="title" idx="4294967295"/>
          </p:nvPr>
        </p:nvSpPr>
        <p:spPr>
          <a:xfrm>
            <a:off x="467100" y="142925"/>
            <a:ext cx="10515600" cy="1325600"/>
          </a:xfrm>
          <a:prstGeom prst="rect">
            <a:avLst/>
          </a:prstGeom>
        </p:spPr>
        <p:txBody>
          <a:bodyPr spcFirstLastPara="1" vert="horz" wrap="square" lIns="91433" tIns="45700" rIns="91433" bIns="45700" rtlCol="0" anchor="ctr" anchorCtr="0">
            <a:noAutofit/>
          </a:bodyPr>
          <a:lstStyle/>
          <a:p>
            <a:pPr>
              <a:spcBef>
                <a:spcPts val="0"/>
              </a:spcBef>
            </a:pPr>
            <a:r>
              <a:rPr lang="en" sz="4800" dirty="0"/>
              <a:t>Step 4: Define geographic unit</a:t>
            </a:r>
            <a:endParaRPr sz="4800" dirty="0"/>
          </a:p>
        </p:txBody>
      </p:sp>
      <p:sp>
        <p:nvSpPr>
          <p:cNvPr id="6" name="Google Shape;350;p55"/>
          <p:cNvSpPr txBox="1"/>
          <p:nvPr/>
        </p:nvSpPr>
        <p:spPr>
          <a:xfrm>
            <a:off x="6294474" y="1923850"/>
            <a:ext cx="4688226" cy="4953200"/>
          </a:xfrm>
          <a:prstGeom prst="rect">
            <a:avLst/>
          </a:prstGeom>
          <a:noFill/>
          <a:ln>
            <a:noFill/>
          </a:ln>
        </p:spPr>
        <p:txBody>
          <a:bodyPr spcFirstLastPara="1" wrap="square" lIns="121900" tIns="121900" rIns="121900" bIns="121900" anchor="t" anchorCtr="0">
            <a:noAutofit/>
          </a:bodyPr>
          <a:lstStyle/>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r>
              <a:rPr kumimoji="0" lang="en-US" sz="2400" b="0" i="0" u="none" strike="noStrike" kern="1200" cap="none" spc="0" normalizeH="0" baseline="0" noProof="0" dirty="0">
                <a:ln>
                  <a:noFill/>
                </a:ln>
                <a:solidFill>
                  <a:srgbClr val="FFFFFF"/>
                </a:solidFill>
                <a:effectLst/>
                <a:uLnTx/>
                <a:uFillTx/>
                <a:latin typeface="Corbel"/>
                <a:ea typeface="Calibri" panose="020F0502020204030204" pitchFamily="34" charset="0"/>
                <a:cs typeface="Times New Roman" panose="02020603050405020304" pitchFamily="18" charset="0"/>
                <a:sym typeface="Corbel"/>
              </a:rPr>
              <a:t>Unit to be prioritized reflects approach</a:t>
            </a:r>
          </a:p>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endParaRPr kumimoji="0" lang="en-US" sz="2400" b="0" i="0" u="none" strike="noStrike" kern="1200" cap="none" spc="0" normalizeH="0" baseline="0" noProof="0" dirty="0">
              <a:ln>
                <a:noFill/>
              </a:ln>
              <a:solidFill>
                <a:srgbClr val="FFFFFF"/>
              </a:solidFill>
              <a:effectLst/>
              <a:uLnTx/>
              <a:uFillTx/>
              <a:latin typeface="Corbel"/>
              <a:ea typeface="Calibri" panose="020F0502020204030204" pitchFamily="34" charset="0"/>
              <a:cs typeface="Times New Roman" panose="02020603050405020304" pitchFamily="18" charset="0"/>
              <a:sym typeface="Corbel"/>
            </a:endParaRPr>
          </a:p>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r>
              <a:rPr kumimoji="0" lang="en-US" sz="2400" b="0" i="0" u="none" strike="noStrike" kern="1200" cap="none" spc="0" normalizeH="0" baseline="0" noProof="0" dirty="0">
                <a:ln>
                  <a:noFill/>
                </a:ln>
                <a:solidFill>
                  <a:srgbClr val="FFFFFF"/>
                </a:solidFill>
                <a:effectLst/>
                <a:uLnTx/>
                <a:uFillTx/>
                <a:latin typeface="Corbel"/>
                <a:ea typeface="Calibri" panose="020F0502020204030204" pitchFamily="34" charset="0"/>
                <a:cs typeface="Times New Roman" panose="02020603050405020304" pitchFamily="18" charset="0"/>
                <a:sym typeface="Corbel"/>
              </a:rPr>
              <a:t>Scale can be applied in practical ways</a:t>
            </a:r>
          </a:p>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endParaRPr kumimoji="0" lang="en-US" sz="2400" b="0" i="0" u="none" strike="noStrike" kern="1200" cap="none" spc="0" normalizeH="0" baseline="0" noProof="0" dirty="0">
              <a:ln>
                <a:noFill/>
              </a:ln>
              <a:solidFill>
                <a:srgbClr val="FFFFFF"/>
              </a:solidFill>
              <a:effectLst/>
              <a:uLnTx/>
              <a:uFillTx/>
              <a:latin typeface="Corbel"/>
              <a:ea typeface="Calibri" panose="020F0502020204030204" pitchFamily="34" charset="0"/>
              <a:cs typeface="Times New Roman" panose="02020603050405020304" pitchFamily="18" charset="0"/>
              <a:sym typeface="Corbel"/>
            </a:endParaRPr>
          </a:p>
          <a:p>
            <a:pPr marL="643462" marR="0" lvl="0" indent="-4572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endParaRPr kumimoji="0" sz="2800" b="0" i="0" u="none" strike="noStrike" kern="1200" cap="none" spc="0" normalizeH="0" baseline="0" noProof="0" dirty="0">
              <a:ln>
                <a:noFill/>
              </a:ln>
              <a:solidFill>
                <a:srgbClr val="FFFFFF"/>
              </a:solidFill>
              <a:effectLst/>
              <a:uLnTx/>
              <a:uFillTx/>
              <a:latin typeface="Corbel"/>
              <a:ea typeface="Corbel"/>
              <a:cs typeface="Corbel"/>
              <a:sym typeface="Corbel"/>
            </a:endParaRPr>
          </a:p>
        </p:txBody>
      </p:sp>
      <p:sp>
        <p:nvSpPr>
          <p:cNvPr id="8" name="TextBox 7"/>
          <p:cNvSpPr txBox="1"/>
          <p:nvPr/>
        </p:nvSpPr>
        <p:spPr>
          <a:xfrm>
            <a:off x="5151474" y="5247719"/>
            <a:ext cx="6526176" cy="1077218"/>
          </a:xfrm>
          <a:prstGeom prst="rect">
            <a:avLst/>
          </a:prstGeom>
          <a:solidFill>
            <a:sysClr val="window" lastClr="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EF7A24"/>
                </a:solidFill>
                <a:effectLst/>
                <a:uLnTx/>
                <a:uFillTx/>
                <a:latin typeface="Calibri" panose="020F0502020204030204"/>
                <a:ea typeface="+mn-ea"/>
                <a:cs typeface="+mn-cs"/>
              </a:rPr>
              <a:t>1035 Catchments in Lancaster County prioritized for restoration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srgbClr val="0E5580"/>
                </a:solidFill>
                <a:effectLst/>
                <a:uLnTx/>
                <a:uFillTx/>
                <a:latin typeface="Calibri" panose="020F0502020204030204"/>
                <a:ea typeface="+mn-ea"/>
                <a:cs typeface="+mn-cs"/>
              </a:rPr>
              <a:t>NHDPlus</a:t>
            </a:r>
            <a:r>
              <a:rPr kumimoji="0" lang="en-US" sz="1600" b="0" i="0" u="none" strike="noStrike" kern="0" cap="none" spc="0" normalizeH="0" baseline="0" noProof="0" dirty="0">
                <a:ln>
                  <a:noFill/>
                </a:ln>
                <a:solidFill>
                  <a:srgbClr val="0E5580"/>
                </a:solidFill>
                <a:effectLst/>
                <a:uLnTx/>
                <a:uFillTx/>
                <a:latin typeface="Calibri" panose="020F0502020204030204"/>
                <a:ea typeface="+mn-ea"/>
                <a:cs typeface="+mn-cs"/>
              </a:rPr>
              <a:t> High Resolution 2017 dataset: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E5580"/>
                </a:solidFill>
                <a:effectLst/>
                <a:uLnTx/>
                <a:uFillTx/>
                <a:latin typeface="Calibri" panose="020F0502020204030204"/>
                <a:ea typeface="+mn-ea"/>
                <a:cs typeface="+mn-cs"/>
              </a:rPr>
              <a:t>Stream reaches segmented at confluence points. Average: 3,030 ft. in length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E5580"/>
                </a:solidFill>
                <a:effectLst/>
                <a:uLnTx/>
                <a:uFillTx/>
                <a:latin typeface="Calibri" panose="020F0502020204030204"/>
                <a:ea typeface="+mn-ea"/>
                <a:cs typeface="+mn-cs"/>
              </a:rPr>
              <a:t>Catchments associated with each stream reach. Average: 600 acres</a:t>
            </a:r>
          </a:p>
        </p:txBody>
      </p:sp>
    </p:spTree>
    <p:extLst>
      <p:ext uri="{BB962C8B-B14F-4D97-AF65-F5344CB8AC3E}">
        <p14:creationId xmlns:p14="http://schemas.microsoft.com/office/powerpoint/2010/main" val="33052585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58"/>
          <p:cNvSpPr txBox="1">
            <a:spLocks noGrp="1"/>
          </p:cNvSpPr>
          <p:nvPr>
            <p:ph type="title" idx="4294967295"/>
          </p:nvPr>
        </p:nvSpPr>
        <p:spPr>
          <a:xfrm>
            <a:off x="467100" y="142925"/>
            <a:ext cx="10515600" cy="1325600"/>
          </a:xfrm>
          <a:prstGeom prst="rect">
            <a:avLst/>
          </a:prstGeom>
        </p:spPr>
        <p:txBody>
          <a:bodyPr spcFirstLastPara="1" vert="horz" wrap="square" lIns="91433" tIns="45700" rIns="91433" bIns="45700" rtlCol="0" anchor="ctr" anchorCtr="0">
            <a:noAutofit/>
          </a:bodyPr>
          <a:lstStyle/>
          <a:p>
            <a:pPr>
              <a:spcBef>
                <a:spcPts val="0"/>
              </a:spcBef>
            </a:pPr>
            <a:r>
              <a:rPr lang="en" sz="4800" dirty="0"/>
              <a:t>Step 5: Identify datasets</a:t>
            </a:r>
            <a:endParaRPr sz="4800" dirty="0"/>
          </a:p>
        </p:txBody>
      </p:sp>
      <p:graphicFrame>
        <p:nvGraphicFramePr>
          <p:cNvPr id="381" name="Google Shape;381;p58"/>
          <p:cNvGraphicFramePr/>
          <p:nvPr/>
        </p:nvGraphicFramePr>
        <p:xfrm>
          <a:off x="649817" y="1834088"/>
          <a:ext cx="5261886" cy="4640300"/>
        </p:xfrm>
        <a:graphic>
          <a:graphicData uri="http://schemas.openxmlformats.org/drawingml/2006/table">
            <a:tbl>
              <a:tblPr>
                <a:noFill/>
              </a:tblPr>
              <a:tblGrid>
                <a:gridCol w="3282078">
                  <a:extLst>
                    <a:ext uri="{9D8B030D-6E8A-4147-A177-3AD203B41FA5}">
                      <a16:colId xmlns:a16="http://schemas.microsoft.com/office/drawing/2014/main" val="20000"/>
                    </a:ext>
                  </a:extLst>
                </a:gridCol>
                <a:gridCol w="1979808">
                  <a:extLst>
                    <a:ext uri="{9D8B030D-6E8A-4147-A177-3AD203B41FA5}">
                      <a16:colId xmlns:a16="http://schemas.microsoft.com/office/drawing/2014/main" val="20001"/>
                    </a:ext>
                  </a:extLst>
                </a:gridCol>
              </a:tblGrid>
              <a:tr h="477480">
                <a:tc>
                  <a:txBody>
                    <a:bodyPr/>
                    <a:lstStyle/>
                    <a:p>
                      <a:pPr marL="0" lvl="0" indent="0" algn="ctr" rtl="0">
                        <a:lnSpc>
                          <a:spcPct val="115000"/>
                        </a:lnSpc>
                        <a:spcBef>
                          <a:spcPts val="0"/>
                        </a:spcBef>
                        <a:spcAft>
                          <a:spcPts val="0"/>
                        </a:spcAft>
                        <a:buNone/>
                      </a:pPr>
                      <a:r>
                        <a:rPr lang="en" sz="1600" b="1" u="sng" dirty="0">
                          <a:solidFill>
                            <a:srgbClr val="FFFFFF"/>
                          </a:solidFill>
                        </a:rPr>
                        <a:t>Metrics</a:t>
                      </a:r>
                      <a:endParaRPr sz="1600" b="1" u="sng" dirty="0">
                        <a:solidFill>
                          <a:srgbClr val="FFFFFF"/>
                        </a:solidFill>
                      </a:endParaRPr>
                    </a:p>
                  </a:txBody>
                  <a:tcPr marL="121900" marR="121900" marT="121900" marB="121900"/>
                </a:tc>
                <a:tc>
                  <a:txBody>
                    <a:bodyPr/>
                    <a:lstStyle/>
                    <a:p>
                      <a:pPr marL="0" lvl="0" indent="0" algn="ctr" rtl="0">
                        <a:lnSpc>
                          <a:spcPct val="115000"/>
                        </a:lnSpc>
                        <a:spcBef>
                          <a:spcPts val="0"/>
                        </a:spcBef>
                        <a:spcAft>
                          <a:spcPts val="0"/>
                        </a:spcAft>
                        <a:buNone/>
                      </a:pPr>
                      <a:r>
                        <a:rPr lang="en" sz="1600" b="1" u="sng">
                          <a:solidFill>
                            <a:srgbClr val="FFFFFF"/>
                          </a:solidFill>
                        </a:rPr>
                        <a:t>Units</a:t>
                      </a:r>
                      <a:endParaRPr sz="1600" b="1" u="sng">
                        <a:solidFill>
                          <a:srgbClr val="FFFFFF"/>
                        </a:solidFill>
                      </a:endParaRPr>
                    </a:p>
                  </a:txBody>
                  <a:tcPr marL="121900" marR="121900" marT="121900" marB="121900"/>
                </a:tc>
                <a:extLst>
                  <a:ext uri="{0D108BD9-81ED-4DB2-BD59-A6C34878D82A}">
                    <a16:rowId xmlns:a16="http://schemas.microsoft.com/office/drawing/2014/main" val="10000"/>
                  </a:ext>
                </a:extLst>
              </a:tr>
              <a:tr h="711160">
                <a:tc>
                  <a:txBody>
                    <a:bodyPr/>
                    <a:lstStyle/>
                    <a:p>
                      <a:pPr marL="0" lvl="0" indent="0" algn="ctr" rtl="0">
                        <a:lnSpc>
                          <a:spcPct val="115000"/>
                        </a:lnSpc>
                        <a:spcBef>
                          <a:spcPts val="0"/>
                        </a:spcBef>
                        <a:spcAft>
                          <a:spcPts val="0"/>
                        </a:spcAft>
                        <a:buNone/>
                      </a:pPr>
                      <a:r>
                        <a:rPr lang="en" sz="1600">
                          <a:solidFill>
                            <a:srgbClr val="FFFFFF"/>
                          </a:solidFill>
                        </a:rPr>
                        <a:t>Nitrogen, Sediment, Phosphorus Loading Rates</a:t>
                      </a:r>
                      <a:endParaRPr sz="1600">
                        <a:solidFill>
                          <a:srgbClr val="FFFFFF"/>
                        </a:solidFill>
                      </a:endParaRPr>
                    </a:p>
                  </a:txBody>
                  <a:tcPr marL="121900" marR="121900" marT="121900" marB="121900"/>
                </a:tc>
                <a:tc>
                  <a:txBody>
                    <a:bodyPr/>
                    <a:lstStyle/>
                    <a:p>
                      <a:pPr marL="0" lvl="0" indent="0" algn="ctr" rtl="0">
                        <a:lnSpc>
                          <a:spcPct val="115000"/>
                        </a:lnSpc>
                        <a:spcBef>
                          <a:spcPts val="0"/>
                        </a:spcBef>
                        <a:spcAft>
                          <a:spcPts val="0"/>
                        </a:spcAft>
                        <a:buNone/>
                      </a:pPr>
                      <a:r>
                        <a:rPr lang="en" sz="1600">
                          <a:solidFill>
                            <a:srgbClr val="FFFFFF"/>
                          </a:solidFill>
                        </a:rPr>
                        <a:t>(N, P, S) (lb/acre)</a:t>
                      </a:r>
                      <a:endParaRPr sz="1600">
                        <a:solidFill>
                          <a:srgbClr val="FFFFFF"/>
                        </a:solidFill>
                      </a:endParaRPr>
                    </a:p>
                  </a:txBody>
                  <a:tcPr marL="121900" marR="121900" marT="121900" marB="121900"/>
                </a:tc>
                <a:extLst>
                  <a:ext uri="{0D108BD9-81ED-4DB2-BD59-A6C34878D82A}">
                    <a16:rowId xmlns:a16="http://schemas.microsoft.com/office/drawing/2014/main" val="10001"/>
                  </a:ext>
                </a:extLst>
              </a:tr>
              <a:tr h="508000">
                <a:tc>
                  <a:txBody>
                    <a:bodyPr/>
                    <a:lstStyle/>
                    <a:p>
                      <a:pPr marL="0" lvl="0" indent="0" algn="ctr" rtl="0">
                        <a:lnSpc>
                          <a:spcPct val="115000"/>
                        </a:lnSpc>
                        <a:spcBef>
                          <a:spcPts val="0"/>
                        </a:spcBef>
                        <a:spcAft>
                          <a:spcPts val="0"/>
                        </a:spcAft>
                        <a:buNone/>
                      </a:pPr>
                      <a:r>
                        <a:rPr lang="en" sz="1600">
                          <a:solidFill>
                            <a:srgbClr val="FFFFFF"/>
                          </a:solidFill>
                        </a:rPr>
                        <a:t>Average Stream Length per Parcel</a:t>
                      </a:r>
                      <a:endParaRPr sz="1600">
                        <a:solidFill>
                          <a:srgbClr val="FFFFFF"/>
                        </a:solidFill>
                      </a:endParaRPr>
                    </a:p>
                  </a:txBody>
                  <a:tcPr marL="121900" marR="121900" marT="121900" marB="121900"/>
                </a:tc>
                <a:tc>
                  <a:txBody>
                    <a:bodyPr/>
                    <a:lstStyle/>
                    <a:p>
                      <a:pPr marL="0" lvl="0" indent="0" algn="ctr" rtl="0">
                        <a:lnSpc>
                          <a:spcPct val="115000"/>
                        </a:lnSpc>
                        <a:spcBef>
                          <a:spcPts val="0"/>
                        </a:spcBef>
                        <a:spcAft>
                          <a:spcPts val="0"/>
                        </a:spcAft>
                        <a:buNone/>
                      </a:pPr>
                      <a:r>
                        <a:rPr lang="en" sz="1600">
                          <a:solidFill>
                            <a:srgbClr val="FFFFFF"/>
                          </a:solidFill>
                        </a:rPr>
                        <a:t>(miles)</a:t>
                      </a:r>
                      <a:endParaRPr sz="1600">
                        <a:solidFill>
                          <a:srgbClr val="FFFFFF"/>
                        </a:solidFill>
                      </a:endParaRPr>
                    </a:p>
                  </a:txBody>
                  <a:tcPr marL="121900" marR="121900" marT="121900" marB="121900"/>
                </a:tc>
                <a:extLst>
                  <a:ext uri="{0D108BD9-81ED-4DB2-BD59-A6C34878D82A}">
                    <a16:rowId xmlns:a16="http://schemas.microsoft.com/office/drawing/2014/main" val="10002"/>
                  </a:ext>
                </a:extLst>
              </a:tr>
              <a:tr h="477480">
                <a:tc>
                  <a:txBody>
                    <a:bodyPr/>
                    <a:lstStyle/>
                    <a:p>
                      <a:pPr marL="0" lvl="0" indent="0" algn="ctr" rtl="0">
                        <a:lnSpc>
                          <a:spcPct val="115000"/>
                        </a:lnSpc>
                        <a:spcBef>
                          <a:spcPts val="0"/>
                        </a:spcBef>
                        <a:spcAft>
                          <a:spcPts val="0"/>
                        </a:spcAft>
                        <a:buNone/>
                      </a:pPr>
                      <a:r>
                        <a:rPr lang="en" sz="1600">
                          <a:solidFill>
                            <a:srgbClr val="FFFFFF"/>
                          </a:solidFill>
                        </a:rPr>
                        <a:t>Stream Bank Volume Loss</a:t>
                      </a:r>
                      <a:endParaRPr sz="1600">
                        <a:solidFill>
                          <a:srgbClr val="FFFFFF"/>
                        </a:solidFill>
                      </a:endParaRPr>
                    </a:p>
                  </a:txBody>
                  <a:tcPr marL="121900" marR="121900" marT="121900" marB="121900"/>
                </a:tc>
                <a:tc>
                  <a:txBody>
                    <a:bodyPr/>
                    <a:lstStyle/>
                    <a:p>
                      <a:pPr marL="0" lvl="0" indent="0" algn="ctr" rtl="0">
                        <a:lnSpc>
                          <a:spcPct val="115000"/>
                        </a:lnSpc>
                        <a:spcBef>
                          <a:spcPts val="0"/>
                        </a:spcBef>
                        <a:spcAft>
                          <a:spcPts val="0"/>
                        </a:spcAft>
                        <a:buNone/>
                      </a:pPr>
                      <a:r>
                        <a:rPr lang="en" sz="1600">
                          <a:solidFill>
                            <a:srgbClr val="FFFFFF"/>
                          </a:solidFill>
                        </a:rPr>
                        <a:t>(cubic meters)</a:t>
                      </a:r>
                      <a:endParaRPr sz="1600">
                        <a:solidFill>
                          <a:srgbClr val="FFFFFF"/>
                        </a:solidFill>
                      </a:endParaRPr>
                    </a:p>
                  </a:txBody>
                  <a:tcPr marL="121900" marR="121900" marT="121900" marB="121900"/>
                </a:tc>
                <a:extLst>
                  <a:ext uri="{0D108BD9-81ED-4DB2-BD59-A6C34878D82A}">
                    <a16:rowId xmlns:a16="http://schemas.microsoft.com/office/drawing/2014/main" val="10003"/>
                  </a:ext>
                </a:extLst>
              </a:tr>
              <a:tr h="508000">
                <a:tc>
                  <a:txBody>
                    <a:bodyPr/>
                    <a:lstStyle/>
                    <a:p>
                      <a:pPr marL="0" lvl="0" indent="0" algn="ctr" rtl="0">
                        <a:lnSpc>
                          <a:spcPct val="115000"/>
                        </a:lnSpc>
                        <a:spcBef>
                          <a:spcPts val="0"/>
                        </a:spcBef>
                        <a:spcAft>
                          <a:spcPts val="0"/>
                        </a:spcAft>
                        <a:buNone/>
                      </a:pPr>
                      <a:r>
                        <a:rPr lang="en" sz="1600">
                          <a:solidFill>
                            <a:srgbClr val="FFFFFF"/>
                          </a:solidFill>
                        </a:rPr>
                        <a:t>Buffer Restoration Opportunity Area</a:t>
                      </a:r>
                      <a:endParaRPr sz="1600">
                        <a:solidFill>
                          <a:srgbClr val="FFFFFF"/>
                        </a:solidFill>
                      </a:endParaRPr>
                    </a:p>
                  </a:txBody>
                  <a:tcPr marL="121900" marR="121900" marT="121900" marB="121900"/>
                </a:tc>
                <a:tc>
                  <a:txBody>
                    <a:bodyPr/>
                    <a:lstStyle/>
                    <a:p>
                      <a:pPr marL="0" lvl="0" indent="0" algn="ctr" rtl="0">
                        <a:lnSpc>
                          <a:spcPct val="115000"/>
                        </a:lnSpc>
                        <a:spcBef>
                          <a:spcPts val="0"/>
                        </a:spcBef>
                        <a:spcAft>
                          <a:spcPts val="0"/>
                        </a:spcAft>
                        <a:buNone/>
                      </a:pPr>
                      <a:r>
                        <a:rPr lang="en" sz="1600">
                          <a:solidFill>
                            <a:srgbClr val="FFFFFF"/>
                          </a:solidFill>
                        </a:rPr>
                        <a:t>(acres)</a:t>
                      </a:r>
                      <a:endParaRPr sz="1600">
                        <a:solidFill>
                          <a:srgbClr val="FFFFFF"/>
                        </a:solidFill>
                      </a:endParaRPr>
                    </a:p>
                  </a:txBody>
                  <a:tcPr marL="121900" marR="121900" marT="121900" marB="121900"/>
                </a:tc>
                <a:extLst>
                  <a:ext uri="{0D108BD9-81ED-4DB2-BD59-A6C34878D82A}">
                    <a16:rowId xmlns:a16="http://schemas.microsoft.com/office/drawing/2014/main" val="10004"/>
                  </a:ext>
                </a:extLst>
              </a:tr>
              <a:tr h="711160">
                <a:tc>
                  <a:txBody>
                    <a:bodyPr/>
                    <a:lstStyle/>
                    <a:p>
                      <a:pPr marL="0" lvl="0" indent="0" algn="ctr" rtl="0">
                        <a:lnSpc>
                          <a:spcPct val="115000"/>
                        </a:lnSpc>
                        <a:spcBef>
                          <a:spcPts val="0"/>
                        </a:spcBef>
                        <a:spcAft>
                          <a:spcPts val="0"/>
                        </a:spcAft>
                        <a:buNone/>
                      </a:pPr>
                      <a:r>
                        <a:rPr lang="en" sz="1600" dirty="0">
                          <a:solidFill>
                            <a:srgbClr val="FFFFFF"/>
                          </a:solidFill>
                        </a:rPr>
                        <a:t>Percent of Streams Impaired (for aquatic life uses</a:t>
                      </a:r>
                      <a:endParaRPr sz="1600" dirty="0">
                        <a:solidFill>
                          <a:srgbClr val="FFFFFF"/>
                        </a:solidFill>
                      </a:endParaRPr>
                    </a:p>
                  </a:txBody>
                  <a:tcPr marL="121900" marR="121900" marT="121900" marB="121900"/>
                </a:tc>
                <a:tc>
                  <a:txBody>
                    <a:bodyPr/>
                    <a:lstStyle/>
                    <a:p>
                      <a:pPr marL="0" lvl="0" indent="0" algn="ctr" rtl="0">
                        <a:lnSpc>
                          <a:spcPct val="115000"/>
                        </a:lnSpc>
                        <a:spcBef>
                          <a:spcPts val="0"/>
                        </a:spcBef>
                        <a:spcAft>
                          <a:spcPts val="0"/>
                        </a:spcAft>
                        <a:buNone/>
                      </a:pPr>
                      <a:r>
                        <a:rPr lang="en" sz="1600">
                          <a:solidFill>
                            <a:srgbClr val="FFFFFF"/>
                          </a:solidFill>
                        </a:rPr>
                        <a:t>(%)</a:t>
                      </a:r>
                      <a:endParaRPr sz="1600">
                        <a:solidFill>
                          <a:srgbClr val="FFFFFF"/>
                        </a:solidFill>
                      </a:endParaRPr>
                    </a:p>
                  </a:txBody>
                  <a:tcPr marL="121900" marR="121900" marT="121900" marB="121900"/>
                </a:tc>
                <a:extLst>
                  <a:ext uri="{0D108BD9-81ED-4DB2-BD59-A6C34878D82A}">
                    <a16:rowId xmlns:a16="http://schemas.microsoft.com/office/drawing/2014/main" val="10005"/>
                  </a:ext>
                </a:extLst>
              </a:tr>
              <a:tr h="524216">
                <a:tc>
                  <a:txBody>
                    <a:bodyPr/>
                    <a:lstStyle/>
                    <a:p>
                      <a:pPr marL="0" lvl="0" indent="0" algn="ctr" rtl="0">
                        <a:lnSpc>
                          <a:spcPct val="115000"/>
                        </a:lnSpc>
                        <a:spcBef>
                          <a:spcPts val="0"/>
                        </a:spcBef>
                        <a:spcAft>
                          <a:spcPts val="0"/>
                        </a:spcAft>
                        <a:buNone/>
                      </a:pPr>
                      <a:r>
                        <a:rPr lang="en" sz="1600">
                          <a:solidFill>
                            <a:srgbClr val="FFFFFF"/>
                          </a:solidFill>
                        </a:rPr>
                        <a:t>Sum of weights</a:t>
                      </a:r>
                      <a:endParaRPr sz="1600">
                        <a:solidFill>
                          <a:srgbClr val="FFFFFF"/>
                        </a:solidFill>
                      </a:endParaRPr>
                    </a:p>
                  </a:txBody>
                  <a:tcPr marL="121900" marR="121900" marT="121900" marB="121900"/>
                </a:tc>
                <a:tc>
                  <a:txBody>
                    <a:bodyPr/>
                    <a:lstStyle/>
                    <a:p>
                      <a:pPr marL="0" lvl="0" indent="0" algn="ctr" rtl="0">
                        <a:lnSpc>
                          <a:spcPct val="115000"/>
                        </a:lnSpc>
                        <a:spcBef>
                          <a:spcPts val="0"/>
                        </a:spcBef>
                        <a:spcAft>
                          <a:spcPts val="0"/>
                        </a:spcAft>
                        <a:buNone/>
                      </a:pPr>
                      <a:r>
                        <a:rPr lang="en" sz="1600" dirty="0">
                          <a:solidFill>
                            <a:srgbClr val="FFFFFF"/>
                          </a:solidFill>
                        </a:rPr>
                        <a:t>Points</a:t>
                      </a:r>
                      <a:endParaRPr sz="1600" dirty="0">
                        <a:solidFill>
                          <a:srgbClr val="FFFFFF"/>
                        </a:solidFill>
                      </a:endParaRPr>
                    </a:p>
                  </a:txBody>
                  <a:tcPr marL="121900" marR="121900" marT="121900" marB="121900"/>
                </a:tc>
                <a:extLst>
                  <a:ext uri="{0D108BD9-81ED-4DB2-BD59-A6C34878D82A}">
                    <a16:rowId xmlns:a16="http://schemas.microsoft.com/office/drawing/2014/main" val="10006"/>
                  </a:ext>
                </a:extLst>
              </a:tr>
            </a:tbl>
          </a:graphicData>
        </a:graphic>
      </p:graphicFrame>
      <p:sp>
        <p:nvSpPr>
          <p:cNvPr id="6" name="Google Shape;350;p55"/>
          <p:cNvSpPr txBox="1"/>
          <p:nvPr/>
        </p:nvSpPr>
        <p:spPr>
          <a:xfrm>
            <a:off x="6294474" y="1904800"/>
            <a:ext cx="4688226" cy="4953200"/>
          </a:xfrm>
          <a:prstGeom prst="rect">
            <a:avLst/>
          </a:prstGeom>
          <a:noFill/>
          <a:ln>
            <a:noFill/>
          </a:ln>
        </p:spPr>
        <p:txBody>
          <a:bodyPr spcFirstLastPara="1" wrap="square" lIns="121900" tIns="121900" rIns="121900" bIns="121900" anchor="t" anchorCtr="0">
            <a:noAutofit/>
          </a:bodyPr>
          <a:lstStyle/>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r>
              <a:rPr kumimoji="0" lang="en-US" sz="2400" b="0" i="0" u="none" strike="noStrike" kern="1200" cap="none" spc="0" normalizeH="0" baseline="0" noProof="0" dirty="0">
                <a:ln>
                  <a:noFill/>
                </a:ln>
                <a:solidFill>
                  <a:srgbClr val="FFFFFF"/>
                </a:solidFill>
                <a:effectLst/>
                <a:uLnTx/>
                <a:uFillTx/>
                <a:latin typeface="Corbel"/>
                <a:ea typeface="Calibri" panose="020F0502020204030204" pitchFamily="34" charset="0"/>
                <a:cs typeface="Times New Roman" panose="02020603050405020304" pitchFamily="18" charset="0"/>
                <a:sym typeface="Corbel"/>
              </a:rPr>
              <a:t>Datasets get us to our strategy</a:t>
            </a:r>
          </a:p>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endParaRPr kumimoji="0" lang="en-US" sz="2400" b="0" i="0" u="none" strike="noStrike" kern="1200" cap="none" spc="0" normalizeH="0" baseline="0" noProof="0" dirty="0">
              <a:ln>
                <a:noFill/>
              </a:ln>
              <a:solidFill>
                <a:srgbClr val="FFFFFF"/>
              </a:solidFill>
              <a:effectLst/>
              <a:uLnTx/>
              <a:uFillTx/>
              <a:latin typeface="Corbel"/>
              <a:ea typeface="Calibri" panose="020F0502020204030204" pitchFamily="34" charset="0"/>
              <a:cs typeface="Times New Roman" panose="02020603050405020304" pitchFamily="18" charset="0"/>
              <a:sym typeface="Corbel"/>
            </a:endParaRPr>
          </a:p>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r>
              <a:rPr kumimoji="0" lang="en-US" sz="2400" b="0" i="0" u="none" strike="noStrike" kern="1200" cap="none" spc="0" normalizeH="0" baseline="0" noProof="0" dirty="0">
                <a:ln>
                  <a:noFill/>
                </a:ln>
                <a:solidFill>
                  <a:srgbClr val="FFFFFF"/>
                </a:solidFill>
                <a:effectLst/>
                <a:uLnTx/>
                <a:uFillTx/>
                <a:latin typeface="Corbel"/>
                <a:ea typeface="Calibri" panose="020F0502020204030204" pitchFamily="34" charset="0"/>
                <a:cs typeface="Times New Roman" panose="02020603050405020304" pitchFamily="18" charset="0"/>
                <a:sym typeface="Corbel"/>
              </a:rPr>
              <a:t>Geographic coverage is relative to scale of unit</a:t>
            </a:r>
          </a:p>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endParaRPr kumimoji="0" lang="en-US" sz="2400" b="0" i="0" u="none" strike="noStrike" kern="1200" cap="none" spc="0" normalizeH="0" baseline="0" noProof="0" dirty="0">
              <a:ln>
                <a:noFill/>
              </a:ln>
              <a:solidFill>
                <a:srgbClr val="FFFFFF"/>
              </a:solidFill>
              <a:effectLst/>
              <a:uLnTx/>
              <a:uFillTx/>
              <a:latin typeface="Corbel"/>
              <a:ea typeface="Calibri" panose="020F0502020204030204" pitchFamily="34" charset="0"/>
              <a:cs typeface="Times New Roman" panose="02020603050405020304" pitchFamily="18" charset="0"/>
              <a:sym typeface="Corbel"/>
            </a:endParaRPr>
          </a:p>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r>
              <a:rPr kumimoji="0" lang="en-US" sz="2400" b="0" i="0" u="none" strike="noStrike" kern="1200" cap="none" spc="0" normalizeH="0" baseline="0" noProof="0" dirty="0">
                <a:ln>
                  <a:noFill/>
                </a:ln>
                <a:solidFill>
                  <a:srgbClr val="FFFFFF"/>
                </a:solidFill>
                <a:effectLst/>
                <a:uLnTx/>
                <a:uFillTx/>
                <a:latin typeface="Corbel"/>
                <a:ea typeface="Calibri" panose="020F0502020204030204" pitchFamily="34" charset="0"/>
                <a:cs typeface="Times New Roman" panose="02020603050405020304" pitchFamily="18" charset="0"/>
                <a:sym typeface="Corbel"/>
              </a:rPr>
              <a:t>Data is up-to-date, limitations are understood and accepted</a:t>
            </a:r>
          </a:p>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endParaRPr kumimoji="0" lang="en-US" sz="2400" b="0" i="0" u="none" strike="noStrike" kern="1200" cap="none" spc="0" normalizeH="0" baseline="0" noProof="0" dirty="0">
              <a:ln>
                <a:noFill/>
              </a:ln>
              <a:solidFill>
                <a:srgbClr val="FFFFFF"/>
              </a:solidFill>
              <a:effectLst/>
              <a:uLnTx/>
              <a:uFillTx/>
              <a:latin typeface="Corbel"/>
              <a:ea typeface="Calibri" panose="020F0502020204030204" pitchFamily="34" charset="0"/>
              <a:cs typeface="Times New Roman" panose="02020603050405020304" pitchFamily="18" charset="0"/>
              <a:sym typeface="Corbel"/>
            </a:endParaRPr>
          </a:p>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endParaRPr kumimoji="0" lang="en-US" sz="2400" b="0" i="0" u="none" strike="noStrike" kern="1200" cap="none" spc="0" normalizeH="0" baseline="0" noProof="0" dirty="0">
              <a:ln>
                <a:noFill/>
              </a:ln>
              <a:solidFill>
                <a:srgbClr val="FFFFFF"/>
              </a:solidFill>
              <a:effectLst/>
              <a:uLnTx/>
              <a:uFillTx/>
              <a:latin typeface="Corbel"/>
              <a:ea typeface="Calibri" panose="020F0502020204030204" pitchFamily="34" charset="0"/>
              <a:cs typeface="Times New Roman" panose="02020603050405020304" pitchFamily="18" charset="0"/>
              <a:sym typeface="Corbel"/>
            </a:endParaRPr>
          </a:p>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endParaRPr kumimoji="0" lang="en-US" sz="2400" b="0" i="0" u="none" strike="noStrike" kern="1200" cap="none" spc="0" normalizeH="0" baseline="0" noProof="0" dirty="0">
              <a:ln>
                <a:noFill/>
              </a:ln>
              <a:solidFill>
                <a:srgbClr val="FFFFFF"/>
              </a:solidFill>
              <a:effectLst/>
              <a:uLnTx/>
              <a:uFillTx/>
              <a:latin typeface="Corbel"/>
              <a:ea typeface="Calibri" panose="020F0502020204030204" pitchFamily="34" charset="0"/>
              <a:cs typeface="Times New Roman" panose="02020603050405020304" pitchFamily="18" charset="0"/>
              <a:sym typeface="Corbel"/>
            </a:endParaRPr>
          </a:p>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endParaRPr kumimoji="0" lang="en-US" sz="2400" b="0" i="0" u="none" strike="noStrike" kern="1200" cap="none" spc="0" normalizeH="0" baseline="0" noProof="0" dirty="0">
              <a:ln>
                <a:noFill/>
              </a:ln>
              <a:solidFill>
                <a:srgbClr val="FFFFFF"/>
              </a:solidFill>
              <a:effectLst/>
              <a:uLnTx/>
              <a:uFillTx/>
              <a:latin typeface="Corbel"/>
              <a:ea typeface="Calibri" panose="020F0502020204030204" pitchFamily="34" charset="0"/>
              <a:cs typeface="Times New Roman" panose="02020603050405020304" pitchFamily="18" charset="0"/>
              <a:sym typeface="Corbel"/>
            </a:endParaRPr>
          </a:p>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endParaRPr kumimoji="0" lang="en-US" sz="2400" b="0" i="0" u="none" strike="noStrike" kern="1200" cap="none" spc="0" normalizeH="0" baseline="0" noProof="0" dirty="0">
              <a:ln>
                <a:noFill/>
              </a:ln>
              <a:solidFill>
                <a:srgbClr val="FFFFFF"/>
              </a:solidFill>
              <a:effectLst/>
              <a:uLnTx/>
              <a:uFillTx/>
              <a:latin typeface="Corbel"/>
              <a:ea typeface="Calibri" panose="020F0502020204030204" pitchFamily="34" charset="0"/>
              <a:cs typeface="Times New Roman" panose="02020603050405020304" pitchFamily="18" charset="0"/>
              <a:sym typeface="Corbel"/>
            </a:endParaRPr>
          </a:p>
          <a:p>
            <a:pPr marL="643462" marR="0" lvl="0" indent="-4572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endParaRPr kumimoji="0" sz="2800" b="0" i="0" u="none" strike="noStrike" kern="1200" cap="none" spc="0" normalizeH="0" baseline="0" noProof="0" dirty="0">
              <a:ln>
                <a:noFill/>
              </a:ln>
              <a:solidFill>
                <a:srgbClr val="FFFFFF"/>
              </a:solidFill>
              <a:effectLst/>
              <a:uLnTx/>
              <a:uFillTx/>
              <a:latin typeface="Corbel"/>
              <a:ea typeface="Corbel"/>
              <a:cs typeface="Corbel"/>
              <a:sym typeface="Corbel"/>
            </a:endParaRPr>
          </a:p>
        </p:txBody>
      </p:sp>
    </p:spTree>
    <p:extLst>
      <p:ext uri="{BB962C8B-B14F-4D97-AF65-F5344CB8AC3E}">
        <p14:creationId xmlns:p14="http://schemas.microsoft.com/office/powerpoint/2010/main" val="19879058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16" name="Picture 1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12599" y="4018458"/>
            <a:ext cx="2679404" cy="1213266"/>
          </a:xfrm>
          <a:prstGeom prst="rect">
            <a:avLst/>
          </a:prstGeom>
        </p:spPr>
      </p:pic>
      <p:sp>
        <p:nvSpPr>
          <p:cNvPr id="386" name="Google Shape;386;p59"/>
          <p:cNvSpPr txBox="1">
            <a:spLocks noGrp="1"/>
          </p:cNvSpPr>
          <p:nvPr>
            <p:ph type="title" idx="4294967295"/>
          </p:nvPr>
        </p:nvSpPr>
        <p:spPr>
          <a:xfrm>
            <a:off x="467100" y="142925"/>
            <a:ext cx="10515600" cy="1325600"/>
          </a:xfrm>
          <a:prstGeom prst="rect">
            <a:avLst/>
          </a:prstGeom>
        </p:spPr>
        <p:txBody>
          <a:bodyPr spcFirstLastPara="1" vert="horz" wrap="square" lIns="91433" tIns="45700" rIns="91433" bIns="45700" rtlCol="0" anchor="ctr" anchorCtr="0">
            <a:noAutofit/>
          </a:bodyPr>
          <a:lstStyle/>
          <a:p>
            <a:pPr>
              <a:spcBef>
                <a:spcPts val="0"/>
              </a:spcBef>
            </a:pPr>
            <a:r>
              <a:rPr lang="en" sz="4800" dirty="0"/>
              <a:t>Step 6: Strawman prioritization</a:t>
            </a:r>
            <a:endParaRPr sz="4800" dirty="0"/>
          </a:p>
        </p:txBody>
      </p:sp>
      <p:sp>
        <p:nvSpPr>
          <p:cNvPr id="8" name="Google Shape;350;p55"/>
          <p:cNvSpPr txBox="1"/>
          <p:nvPr/>
        </p:nvSpPr>
        <p:spPr>
          <a:xfrm>
            <a:off x="6294474" y="1904800"/>
            <a:ext cx="4688226" cy="2113658"/>
          </a:xfrm>
          <a:prstGeom prst="rect">
            <a:avLst/>
          </a:prstGeom>
          <a:noFill/>
          <a:ln>
            <a:noFill/>
          </a:ln>
        </p:spPr>
        <p:txBody>
          <a:bodyPr spcFirstLastPara="1" wrap="square" lIns="121900" tIns="121900" rIns="121900" bIns="121900" anchor="t" anchorCtr="0">
            <a:noAutofit/>
          </a:bodyPr>
          <a:lstStyle/>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r>
              <a:rPr kumimoji="0" lang="en-US" sz="2400" b="0" i="0" u="none" strike="noStrike" kern="1200" cap="none" spc="0" normalizeH="0" baseline="0" noProof="0" dirty="0">
                <a:ln>
                  <a:noFill/>
                </a:ln>
                <a:solidFill>
                  <a:srgbClr val="FFFFFF"/>
                </a:solidFill>
                <a:effectLst/>
                <a:uLnTx/>
                <a:uFillTx/>
                <a:latin typeface="Corbel"/>
                <a:ea typeface="Corbel"/>
                <a:cs typeface="Corbel"/>
                <a:sym typeface="Corbel"/>
              </a:rPr>
              <a:t>Does the prioritization reflect understanding of on-the-ground conditions?</a:t>
            </a:r>
          </a:p>
          <a:p>
            <a:pPr marL="186262" marR="0" lvl="0" indent="0" algn="l" defTabSz="914400" rtl="0" eaLnBrk="1" fontAlgn="auto" latinLnBrk="0" hangingPunct="1">
              <a:lnSpc>
                <a:spcPct val="100000"/>
              </a:lnSpc>
              <a:spcBef>
                <a:spcPts val="0"/>
              </a:spcBef>
              <a:spcAft>
                <a:spcPts val="0"/>
              </a:spcAft>
              <a:buClr>
                <a:srgbClr val="FFFFFF"/>
              </a:buClr>
              <a:buSzPts val="1400"/>
              <a:buFontTx/>
              <a:buNone/>
              <a:tabLst/>
              <a:defRPr/>
            </a:pPr>
            <a:endParaRPr kumimoji="0" lang="en-US" sz="2400" b="0" i="0" u="none" strike="noStrike" kern="1200" cap="none" spc="0" normalizeH="0" baseline="0" noProof="0" dirty="0">
              <a:ln>
                <a:noFill/>
              </a:ln>
              <a:solidFill>
                <a:srgbClr val="FFFFFF"/>
              </a:solidFill>
              <a:effectLst/>
              <a:uLnTx/>
              <a:uFillTx/>
              <a:latin typeface="Corbel"/>
              <a:ea typeface="Corbel"/>
              <a:cs typeface="Corbel"/>
              <a:sym typeface="Corbel"/>
            </a:endParaRPr>
          </a:p>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r>
              <a:rPr kumimoji="0" lang="en-US" sz="2400" b="0" i="0" u="none" strike="noStrike" kern="1200" cap="none" spc="0" normalizeH="0" baseline="0" noProof="0" dirty="0">
                <a:ln>
                  <a:noFill/>
                </a:ln>
                <a:solidFill>
                  <a:srgbClr val="FFFFFF"/>
                </a:solidFill>
                <a:effectLst/>
                <a:uLnTx/>
                <a:uFillTx/>
                <a:latin typeface="Corbel"/>
                <a:ea typeface="Corbel"/>
                <a:cs typeface="Corbel"/>
                <a:sym typeface="Corbel"/>
              </a:rPr>
              <a:t>Is the tool intuitive?</a:t>
            </a:r>
          </a:p>
        </p:txBody>
      </p:sp>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l="9071" t="554" r="11706" b="1667"/>
          <a:stretch/>
        </p:blipFill>
        <p:spPr>
          <a:xfrm>
            <a:off x="0" y="1733550"/>
            <a:ext cx="6541295" cy="5105400"/>
          </a:xfrm>
          <a:prstGeom prst="rect">
            <a:avLst/>
          </a:prstGeom>
        </p:spPr>
      </p:pic>
      <p:sp>
        <p:nvSpPr>
          <p:cNvPr id="11" name="TextBox 10"/>
          <p:cNvSpPr txBox="1"/>
          <p:nvPr/>
        </p:nvSpPr>
        <p:spPr>
          <a:xfrm>
            <a:off x="4850392" y="5370036"/>
            <a:ext cx="312234" cy="369332"/>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1</a:t>
            </a:r>
          </a:p>
        </p:txBody>
      </p:sp>
      <p:sp>
        <p:nvSpPr>
          <p:cNvPr id="12" name="TextBox 11"/>
          <p:cNvSpPr txBox="1"/>
          <p:nvPr/>
        </p:nvSpPr>
        <p:spPr>
          <a:xfrm>
            <a:off x="4128815" y="4101584"/>
            <a:ext cx="312234" cy="369332"/>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2</a:t>
            </a:r>
          </a:p>
        </p:txBody>
      </p:sp>
      <p:sp>
        <p:nvSpPr>
          <p:cNvPr id="13" name="TextBox 12"/>
          <p:cNvSpPr txBox="1"/>
          <p:nvPr/>
        </p:nvSpPr>
        <p:spPr>
          <a:xfrm>
            <a:off x="669344" y="4196734"/>
            <a:ext cx="312234" cy="369332"/>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3</a:t>
            </a:r>
          </a:p>
        </p:txBody>
      </p:sp>
      <p:sp>
        <p:nvSpPr>
          <p:cNvPr id="14" name="TextBox 13"/>
          <p:cNvSpPr txBox="1"/>
          <p:nvPr/>
        </p:nvSpPr>
        <p:spPr>
          <a:xfrm>
            <a:off x="3406309" y="2050018"/>
            <a:ext cx="312234" cy="369332"/>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4</a:t>
            </a:r>
          </a:p>
        </p:txBody>
      </p:sp>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812844" y="4018458"/>
            <a:ext cx="3379155" cy="2842444"/>
          </a:xfrm>
          <a:prstGeom prst="rect">
            <a:avLst/>
          </a:prstGeom>
        </p:spPr>
      </p:pic>
    </p:spTree>
    <p:extLst>
      <p:ext uri="{BB962C8B-B14F-4D97-AF65-F5344CB8AC3E}">
        <p14:creationId xmlns:p14="http://schemas.microsoft.com/office/powerpoint/2010/main" val="4091867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Historic Mills 1"/>
          <p:cNvSpPr>
            <a:spLocks noGrp="1" noChangeAspect="1" noChangeArrowheads="1"/>
          </p:cNvSpPr>
          <p:nvPr isPhoto="1"/>
        </p:nvSpPr>
        <p:spPr bwMode="auto">
          <a:xfrm>
            <a:off x="114422" y="1000683"/>
            <a:ext cx="8086603" cy="4537153"/>
          </a:xfrm>
          <a:prstGeom prst="rect">
            <a:avLst/>
          </a:prstGeom>
          <a:blipFill dpi="0" rotWithShape="1">
            <a:blip r:embed="rId2" cstate="screen"/>
            <a:srcRect/>
            <a:stretch>
              <a:fillRect/>
            </a:stretch>
          </a:blipFill>
          <a:ln w="76200">
            <a:noFill/>
            <a:miter lim="800000"/>
            <a:headEnd/>
            <a:tailEnd/>
          </a:ln>
        </p:spPr>
        <p:txBody>
          <a:bodyPr/>
          <a:lstStyle/>
          <a:p>
            <a:endParaRPr lang="en-US"/>
          </a:p>
        </p:txBody>
      </p:sp>
      <p:sp>
        <p:nvSpPr>
          <p:cNvPr id="5" name="Rectangle 4"/>
          <p:cNvSpPr/>
          <p:nvPr/>
        </p:nvSpPr>
        <p:spPr>
          <a:xfrm>
            <a:off x="8093217" y="1821299"/>
            <a:ext cx="3969287" cy="707886"/>
          </a:xfrm>
          <a:prstGeom prst="rect">
            <a:avLst/>
          </a:prstGeom>
        </p:spPr>
        <p:txBody>
          <a:bodyPr wrap="square">
            <a:spAutoFit/>
          </a:bodyPr>
          <a:lstStyle/>
          <a:p>
            <a:pPr algn="ctr">
              <a:spcBef>
                <a:spcPct val="50000"/>
              </a:spcBef>
            </a:pPr>
            <a:r>
              <a:rPr lang="en-US" sz="2000" b="1" dirty="0">
                <a:solidFill>
                  <a:srgbClr val="17799F"/>
                </a:solidFill>
              </a:rPr>
              <a:t>~400 mill dams found in historic maps of Lancaster County</a:t>
            </a:r>
          </a:p>
        </p:txBody>
      </p:sp>
      <p:sp>
        <p:nvSpPr>
          <p:cNvPr id="6" name="Rectangle 5"/>
          <p:cNvSpPr/>
          <p:nvPr/>
        </p:nvSpPr>
        <p:spPr>
          <a:xfrm>
            <a:off x="9194706" y="3479512"/>
            <a:ext cx="2223429" cy="369332"/>
          </a:xfrm>
          <a:prstGeom prst="rect">
            <a:avLst/>
          </a:prstGeom>
        </p:spPr>
        <p:txBody>
          <a:bodyPr wrap="none">
            <a:spAutoFit/>
          </a:bodyPr>
          <a:lstStyle/>
          <a:p>
            <a:r>
              <a:rPr lang="en-US" b="1" dirty="0"/>
              <a:t>Location of mill dams</a:t>
            </a:r>
          </a:p>
        </p:txBody>
      </p:sp>
      <p:sp>
        <p:nvSpPr>
          <p:cNvPr id="7" name="Rectangle 6"/>
          <p:cNvSpPr/>
          <p:nvPr/>
        </p:nvSpPr>
        <p:spPr>
          <a:xfrm>
            <a:off x="2067437" y="5883773"/>
            <a:ext cx="3151312" cy="369332"/>
          </a:xfrm>
          <a:prstGeom prst="rect">
            <a:avLst/>
          </a:prstGeom>
        </p:spPr>
        <p:txBody>
          <a:bodyPr wrap="none">
            <a:spAutoFit/>
          </a:bodyPr>
          <a:lstStyle/>
          <a:p>
            <a:r>
              <a:rPr lang="en-US" i="1" dirty="0"/>
              <a:t>From Walter and Merritts, 2008</a:t>
            </a:r>
          </a:p>
        </p:txBody>
      </p:sp>
      <p:sp>
        <p:nvSpPr>
          <p:cNvPr id="8" name="AutoShape 5"/>
          <p:cNvSpPr>
            <a:spLocks noChangeArrowheads="1"/>
          </p:cNvSpPr>
          <p:nvPr/>
        </p:nvSpPr>
        <p:spPr bwMode="auto">
          <a:xfrm>
            <a:off x="9059768" y="3601472"/>
            <a:ext cx="134938" cy="125413"/>
          </a:xfrm>
          <a:prstGeom prst="triangle">
            <a:avLst>
              <a:gd name="adj" fmla="val 50000"/>
            </a:avLst>
          </a:prstGeom>
          <a:solidFill>
            <a:srgbClr val="FF0000"/>
          </a:solidFill>
          <a:ln w="9525">
            <a:solidFill>
              <a:srgbClr val="FF0000"/>
            </a:solidFill>
            <a:miter lim="800000"/>
            <a:headEnd/>
            <a:tailEnd/>
          </a:ln>
        </p:spPr>
        <p:txBody>
          <a:bodyPr wrap="none" anchor="ctr"/>
          <a:lstStyle/>
          <a:p>
            <a:endParaRPr lang="en-US"/>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r="87503"/>
          <a:stretch/>
        </p:blipFill>
        <p:spPr>
          <a:xfrm>
            <a:off x="11418135" y="5775959"/>
            <a:ext cx="372812" cy="883921"/>
          </a:xfrm>
          <a:prstGeom prst="rect">
            <a:avLst/>
          </a:prstGeom>
        </p:spPr>
      </p:pic>
      <p:sp>
        <p:nvSpPr>
          <p:cNvPr id="10" name="Rectangle 9"/>
          <p:cNvSpPr/>
          <p:nvPr/>
        </p:nvSpPr>
        <p:spPr>
          <a:xfrm>
            <a:off x="2901264" y="254851"/>
            <a:ext cx="6551345" cy="553998"/>
          </a:xfrm>
          <a:prstGeom prst="rect">
            <a:avLst/>
          </a:prstGeom>
        </p:spPr>
        <p:txBody>
          <a:bodyPr wrap="square">
            <a:spAutoFit/>
          </a:bodyPr>
          <a:lstStyle/>
          <a:p>
            <a:r>
              <a:rPr lang="en-US" sz="3000" b="1" dirty="0">
                <a:solidFill>
                  <a:srgbClr val="17799F"/>
                </a:solidFill>
              </a:rPr>
              <a:t>Historic Mill Dams of Lancaster County</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43664"/>
            <a:ext cx="950043" cy="596627"/>
          </a:xfrm>
          <a:prstGeom prst="rect">
            <a:avLst/>
          </a:prstGeom>
        </p:spPr>
      </p:pic>
      <p:sp>
        <p:nvSpPr>
          <p:cNvPr id="12" name="TextBox 11"/>
          <p:cNvSpPr txBox="1"/>
          <p:nvPr/>
        </p:nvSpPr>
        <p:spPr>
          <a:xfrm>
            <a:off x="313158" y="6396902"/>
            <a:ext cx="1156086" cy="461665"/>
          </a:xfrm>
          <a:prstGeom prst="rect">
            <a:avLst/>
          </a:prstGeom>
          <a:noFill/>
        </p:spPr>
        <p:txBody>
          <a:bodyPr wrap="none" rtlCol="0">
            <a:spAutoFit/>
          </a:bodyPr>
          <a:lstStyle/>
          <a:p>
            <a:r>
              <a:rPr lang="en-US" sz="800" dirty="0"/>
              <a:t>Copyright 2019</a:t>
            </a:r>
          </a:p>
          <a:p>
            <a:r>
              <a:rPr lang="en-US" sz="800" dirty="0"/>
              <a:t>Water Science Institute</a:t>
            </a:r>
          </a:p>
          <a:p>
            <a:r>
              <a:rPr lang="en-US" sz="800" dirty="0"/>
              <a:t>All rights reserved</a:t>
            </a:r>
          </a:p>
        </p:txBody>
      </p:sp>
    </p:spTree>
    <p:extLst>
      <p:ext uri="{BB962C8B-B14F-4D97-AF65-F5344CB8AC3E}">
        <p14:creationId xmlns:p14="http://schemas.microsoft.com/office/powerpoint/2010/main" val="224059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59"/>
          <p:cNvSpPr txBox="1">
            <a:spLocks noGrp="1"/>
          </p:cNvSpPr>
          <p:nvPr>
            <p:ph type="title" idx="4294967295"/>
          </p:nvPr>
        </p:nvSpPr>
        <p:spPr>
          <a:xfrm>
            <a:off x="467100" y="142925"/>
            <a:ext cx="10515600" cy="1325600"/>
          </a:xfrm>
          <a:prstGeom prst="rect">
            <a:avLst/>
          </a:prstGeom>
        </p:spPr>
        <p:txBody>
          <a:bodyPr spcFirstLastPara="1" vert="horz" wrap="square" lIns="91433" tIns="45700" rIns="91433" bIns="45700" rtlCol="0" anchor="ctr" anchorCtr="0">
            <a:noAutofit/>
          </a:bodyPr>
          <a:lstStyle/>
          <a:p>
            <a:pPr>
              <a:spcBef>
                <a:spcPts val="0"/>
              </a:spcBef>
            </a:pPr>
            <a:r>
              <a:rPr lang="en" sz="4800" dirty="0"/>
              <a:t>Step 7: </a:t>
            </a:r>
            <a:r>
              <a:rPr lang="en" sz="4600" dirty="0"/>
              <a:t>Launch, train, apply, adjust</a:t>
            </a:r>
            <a:endParaRPr sz="4600" dirty="0"/>
          </a:p>
        </p:txBody>
      </p:sp>
      <p:sp>
        <p:nvSpPr>
          <p:cNvPr id="3" name="Rectangle 2"/>
          <p:cNvSpPr/>
          <p:nvPr/>
        </p:nvSpPr>
        <p:spPr>
          <a:xfrm>
            <a:off x="350874" y="1790936"/>
            <a:ext cx="6096000" cy="1673022"/>
          </a:xfrm>
          <a:prstGeom prst="rect">
            <a:avLst/>
          </a:prstGeom>
        </p:spPr>
        <p:txBody>
          <a:bodyPr>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Corbel" panose="020B0503020204020204" pitchFamily="34" charset="0"/>
                <a:ea typeface="Times New Roman" panose="02020603050405020304" pitchFamily="18" charset="0"/>
                <a:cs typeface="Times New Roman" panose="02020603050405020304" pitchFamily="18" charset="0"/>
              </a:rPr>
              <a:t>“I have a specific parcel in mind.”</a:t>
            </a:r>
            <a:endParaRPr kumimoji="0" lang="en-US" sz="2400" b="0" i="1"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Corbel" panose="020B0503020204020204" pitchFamily="34" charset="0"/>
                <a:ea typeface="+mn-ea"/>
                <a:cs typeface="+mn-cs"/>
              </a:rPr>
              <a:t>“Where should I do outreach?”</a:t>
            </a:r>
            <a:endParaRPr kumimoji="0" lang="en-US"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pitchFamily="34" charset="0"/>
                <a:ea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652208"/>
            <a:ext cx="6446874" cy="4125011"/>
          </a:xfrm>
          <a:prstGeom prst="rect">
            <a:avLst/>
          </a:prstGeom>
        </p:spPr>
      </p:pic>
      <p:sp>
        <p:nvSpPr>
          <p:cNvPr id="11" name="Google Shape;350;p55"/>
          <p:cNvSpPr txBox="1"/>
          <p:nvPr/>
        </p:nvSpPr>
        <p:spPr>
          <a:xfrm>
            <a:off x="6294474" y="1904800"/>
            <a:ext cx="4688226" cy="4953200"/>
          </a:xfrm>
          <a:prstGeom prst="rect">
            <a:avLst/>
          </a:prstGeom>
          <a:noFill/>
          <a:ln>
            <a:noFill/>
          </a:ln>
        </p:spPr>
        <p:txBody>
          <a:bodyPr spcFirstLastPara="1" wrap="square" lIns="121900" tIns="121900" rIns="121900" bIns="121900" anchor="t" anchorCtr="0">
            <a:noAutofit/>
          </a:bodyPr>
          <a:lstStyle/>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r>
              <a:rPr kumimoji="0" lang="en-US" sz="2400" b="0" i="0" u="none" strike="noStrike" kern="1200" cap="none" spc="0" normalizeH="0" baseline="0" noProof="0" dirty="0">
                <a:ln>
                  <a:noFill/>
                </a:ln>
                <a:solidFill>
                  <a:srgbClr val="FFFFFF"/>
                </a:solidFill>
                <a:effectLst/>
                <a:uLnTx/>
                <a:uFillTx/>
                <a:latin typeface="Corbel"/>
                <a:ea typeface="Corbel"/>
                <a:cs typeface="Corbel"/>
                <a:sym typeface="Corbel"/>
              </a:rPr>
              <a:t>Documentation and tutorials</a:t>
            </a:r>
          </a:p>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endParaRPr kumimoji="0" lang="en-US" sz="2400" b="0" i="0" u="none" strike="noStrike" kern="1200" cap="none" spc="0" normalizeH="0" baseline="0" noProof="0" dirty="0">
              <a:ln>
                <a:noFill/>
              </a:ln>
              <a:solidFill>
                <a:srgbClr val="FFFFFF"/>
              </a:solidFill>
              <a:effectLst/>
              <a:uLnTx/>
              <a:uFillTx/>
              <a:latin typeface="Corbel"/>
              <a:ea typeface="Corbel"/>
              <a:cs typeface="Corbel"/>
              <a:sym typeface="Corbel"/>
            </a:endParaRPr>
          </a:p>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r>
              <a:rPr kumimoji="0" lang="en-US" sz="2400" b="0" i="0" u="none" strike="noStrike" kern="1200" cap="none" spc="0" normalizeH="0" baseline="0" noProof="0" dirty="0">
                <a:ln>
                  <a:noFill/>
                </a:ln>
                <a:solidFill>
                  <a:srgbClr val="FFFFFF"/>
                </a:solidFill>
                <a:effectLst/>
                <a:uLnTx/>
                <a:uFillTx/>
                <a:latin typeface="Corbel"/>
                <a:ea typeface="Corbel"/>
                <a:cs typeface="Corbel"/>
                <a:sym typeface="Corbel"/>
              </a:rPr>
              <a:t>Specific examples of when in their workflow user may access the tool</a:t>
            </a:r>
          </a:p>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endParaRPr kumimoji="0" lang="en-US" sz="2400" b="0" i="0" u="none" strike="noStrike" kern="1200" cap="none" spc="0" normalizeH="0" baseline="0" noProof="0" dirty="0">
              <a:ln>
                <a:noFill/>
              </a:ln>
              <a:solidFill>
                <a:srgbClr val="FFFFFF"/>
              </a:solidFill>
              <a:effectLst/>
              <a:uLnTx/>
              <a:uFillTx/>
              <a:latin typeface="Corbel"/>
              <a:ea typeface="Corbel"/>
              <a:cs typeface="Corbel"/>
              <a:sym typeface="Corbel"/>
            </a:endParaRPr>
          </a:p>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r>
              <a:rPr kumimoji="0" lang="en-US" sz="2400" b="0" i="0" u="none" strike="noStrike" kern="1200" cap="none" spc="0" normalizeH="0" baseline="0" noProof="0" dirty="0">
                <a:ln>
                  <a:noFill/>
                </a:ln>
                <a:solidFill>
                  <a:srgbClr val="FFFFFF"/>
                </a:solidFill>
                <a:effectLst/>
                <a:uLnTx/>
                <a:uFillTx/>
                <a:latin typeface="Corbel"/>
                <a:ea typeface="Corbel"/>
                <a:cs typeface="Corbel"/>
                <a:sym typeface="Corbel"/>
              </a:rPr>
              <a:t>Support partners in real-world applications</a:t>
            </a:r>
          </a:p>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endParaRPr kumimoji="0" lang="en-US" sz="2400" b="0" i="0" u="none" strike="noStrike" kern="1200" cap="none" spc="0" normalizeH="0" baseline="0" noProof="0" dirty="0">
              <a:ln>
                <a:noFill/>
              </a:ln>
              <a:solidFill>
                <a:srgbClr val="FFFFFF"/>
              </a:solidFill>
              <a:effectLst/>
              <a:uLnTx/>
              <a:uFillTx/>
              <a:latin typeface="Corbel"/>
              <a:ea typeface="Calibri" panose="020F0502020204030204" pitchFamily="34" charset="0"/>
              <a:cs typeface="Times New Roman" panose="02020603050405020304" pitchFamily="18" charset="0"/>
              <a:sym typeface="Corbel"/>
            </a:endParaRPr>
          </a:p>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endParaRPr kumimoji="0" lang="en-US" sz="2400" b="0" i="0" u="none" strike="noStrike" kern="1200" cap="none" spc="0" normalizeH="0" baseline="0" noProof="0" dirty="0">
              <a:ln>
                <a:noFill/>
              </a:ln>
              <a:solidFill>
                <a:srgbClr val="FFFFFF"/>
              </a:solidFill>
              <a:effectLst/>
              <a:uLnTx/>
              <a:uFillTx/>
              <a:latin typeface="Corbel"/>
              <a:ea typeface="Calibri" panose="020F0502020204030204" pitchFamily="34" charset="0"/>
              <a:cs typeface="Times New Roman" panose="02020603050405020304" pitchFamily="18" charset="0"/>
              <a:sym typeface="Corbel"/>
            </a:endParaRPr>
          </a:p>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endParaRPr kumimoji="0" lang="en-US" sz="2400" b="0" i="0" u="none" strike="noStrike" kern="1200" cap="none" spc="0" normalizeH="0" baseline="0" noProof="0" dirty="0">
              <a:ln>
                <a:noFill/>
              </a:ln>
              <a:solidFill>
                <a:srgbClr val="FFFFFF"/>
              </a:solidFill>
              <a:effectLst/>
              <a:uLnTx/>
              <a:uFillTx/>
              <a:latin typeface="Corbel"/>
              <a:ea typeface="Calibri" panose="020F0502020204030204" pitchFamily="34" charset="0"/>
              <a:cs typeface="Times New Roman" panose="02020603050405020304" pitchFamily="18" charset="0"/>
              <a:sym typeface="Corbel"/>
            </a:endParaRPr>
          </a:p>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endParaRPr kumimoji="0" lang="en-US" sz="2400" b="0" i="0" u="none" strike="noStrike" kern="1200" cap="none" spc="0" normalizeH="0" baseline="0" noProof="0" dirty="0">
              <a:ln>
                <a:noFill/>
              </a:ln>
              <a:solidFill>
                <a:srgbClr val="FFFFFF"/>
              </a:solidFill>
              <a:effectLst/>
              <a:uLnTx/>
              <a:uFillTx/>
              <a:latin typeface="Corbel"/>
              <a:ea typeface="Calibri" panose="020F0502020204030204" pitchFamily="34" charset="0"/>
              <a:cs typeface="Times New Roman" panose="02020603050405020304" pitchFamily="18" charset="0"/>
              <a:sym typeface="Corbel"/>
            </a:endParaRPr>
          </a:p>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endParaRPr kumimoji="0" lang="en-US" sz="2400" b="0" i="0" u="none" strike="noStrike" kern="1200" cap="none" spc="0" normalizeH="0" baseline="0" noProof="0" dirty="0">
              <a:ln>
                <a:noFill/>
              </a:ln>
              <a:solidFill>
                <a:srgbClr val="FFFFFF"/>
              </a:solidFill>
              <a:effectLst/>
              <a:uLnTx/>
              <a:uFillTx/>
              <a:latin typeface="Corbel"/>
              <a:ea typeface="Calibri" panose="020F0502020204030204" pitchFamily="34" charset="0"/>
              <a:cs typeface="Times New Roman" panose="02020603050405020304" pitchFamily="18" charset="0"/>
              <a:sym typeface="Corbel"/>
            </a:endParaRPr>
          </a:p>
          <a:p>
            <a:pPr marL="643462" marR="0" lvl="0" indent="-4572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endParaRPr kumimoji="0" sz="2800" b="0" i="0" u="none" strike="noStrike" kern="1200" cap="none" spc="0" normalizeH="0" baseline="0" noProof="0" dirty="0">
              <a:ln>
                <a:noFill/>
              </a:ln>
              <a:solidFill>
                <a:srgbClr val="FFFFFF"/>
              </a:solidFill>
              <a:effectLst/>
              <a:uLnTx/>
              <a:uFillTx/>
              <a:latin typeface="Corbel"/>
              <a:ea typeface="Corbel"/>
              <a:cs typeface="Corbel"/>
              <a:sym typeface="Corbel"/>
            </a:endParaRPr>
          </a:p>
        </p:txBody>
      </p:sp>
    </p:spTree>
    <p:extLst>
      <p:ext uri="{BB962C8B-B14F-4D97-AF65-F5344CB8AC3E}">
        <p14:creationId xmlns:p14="http://schemas.microsoft.com/office/powerpoint/2010/main" val="26221448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59"/>
          <p:cNvSpPr txBox="1">
            <a:spLocks noGrp="1"/>
          </p:cNvSpPr>
          <p:nvPr>
            <p:ph type="title" idx="4294967295"/>
          </p:nvPr>
        </p:nvSpPr>
        <p:spPr>
          <a:xfrm>
            <a:off x="467100" y="142925"/>
            <a:ext cx="10515600" cy="1325600"/>
          </a:xfrm>
          <a:prstGeom prst="rect">
            <a:avLst/>
          </a:prstGeom>
        </p:spPr>
        <p:txBody>
          <a:bodyPr spcFirstLastPara="1" vert="horz" wrap="square" lIns="91433" tIns="45700" rIns="91433" bIns="45700" rtlCol="0" anchor="ctr" anchorCtr="0">
            <a:noAutofit/>
          </a:bodyPr>
          <a:lstStyle/>
          <a:p>
            <a:pPr>
              <a:spcBef>
                <a:spcPts val="0"/>
              </a:spcBef>
            </a:pPr>
            <a:r>
              <a:rPr lang="en" sz="4800" dirty="0"/>
              <a:t>Step 8: </a:t>
            </a:r>
            <a:r>
              <a:rPr lang="en" sz="4600" dirty="0"/>
              <a:t>Measure progress</a:t>
            </a:r>
            <a:endParaRPr sz="4600" dirty="0"/>
          </a:p>
        </p:txBody>
      </p:sp>
      <p:sp>
        <p:nvSpPr>
          <p:cNvPr id="6" name="Google Shape;350;p55"/>
          <p:cNvSpPr txBox="1"/>
          <p:nvPr/>
        </p:nvSpPr>
        <p:spPr>
          <a:xfrm>
            <a:off x="9399624" y="2628700"/>
            <a:ext cx="4688226" cy="4953200"/>
          </a:xfrm>
          <a:prstGeom prst="rect">
            <a:avLst/>
          </a:prstGeom>
          <a:noFill/>
          <a:ln>
            <a:noFill/>
          </a:ln>
        </p:spPr>
        <p:txBody>
          <a:bodyPr spcFirstLastPara="1" wrap="square" lIns="121900" tIns="121900" rIns="121900" bIns="121900" anchor="t" anchorCtr="0">
            <a:noAutofit/>
          </a:bodyPr>
          <a:lstStyle/>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endParaRPr kumimoji="0" lang="en-US" sz="2400" b="0" i="0" u="none" strike="noStrike" kern="1200" cap="none" spc="0" normalizeH="0" baseline="0" noProof="0" dirty="0">
              <a:ln>
                <a:noFill/>
              </a:ln>
              <a:solidFill>
                <a:srgbClr val="FFFFFF"/>
              </a:solidFill>
              <a:effectLst/>
              <a:uLnTx/>
              <a:uFillTx/>
              <a:latin typeface="Corbel"/>
              <a:ea typeface="Calibri" panose="020F0502020204030204" pitchFamily="34" charset="0"/>
              <a:cs typeface="Times New Roman" panose="02020603050405020304" pitchFamily="18" charset="0"/>
              <a:sym typeface="Corbel"/>
            </a:endParaRPr>
          </a:p>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endParaRPr kumimoji="0" lang="en-US" sz="2400" b="0" i="0" u="none" strike="noStrike" kern="1200" cap="none" spc="0" normalizeH="0" baseline="0" noProof="0" dirty="0">
              <a:ln>
                <a:noFill/>
              </a:ln>
              <a:solidFill>
                <a:srgbClr val="FFFFFF"/>
              </a:solidFill>
              <a:effectLst/>
              <a:uLnTx/>
              <a:uFillTx/>
              <a:latin typeface="Corbel"/>
              <a:ea typeface="Calibri" panose="020F0502020204030204" pitchFamily="34" charset="0"/>
              <a:cs typeface="Times New Roman" panose="02020603050405020304" pitchFamily="18" charset="0"/>
              <a:sym typeface="Corbel"/>
            </a:endParaRPr>
          </a:p>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endParaRPr kumimoji="0" lang="en-US" sz="2400" b="0" i="0" u="none" strike="noStrike" kern="1200" cap="none" spc="0" normalizeH="0" baseline="0" noProof="0" dirty="0">
              <a:ln>
                <a:noFill/>
              </a:ln>
              <a:solidFill>
                <a:srgbClr val="FFFFFF"/>
              </a:solidFill>
              <a:effectLst/>
              <a:uLnTx/>
              <a:uFillTx/>
              <a:latin typeface="Corbel"/>
              <a:ea typeface="Calibri" panose="020F0502020204030204" pitchFamily="34" charset="0"/>
              <a:cs typeface="Times New Roman" panose="02020603050405020304" pitchFamily="18" charset="0"/>
              <a:sym typeface="Corbel"/>
            </a:endParaRPr>
          </a:p>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endParaRPr kumimoji="0" lang="en-US" sz="2400" b="0" i="0" u="none" strike="noStrike" kern="1200" cap="none" spc="0" normalizeH="0" baseline="0" noProof="0" dirty="0">
              <a:ln>
                <a:noFill/>
              </a:ln>
              <a:solidFill>
                <a:srgbClr val="FFFFFF"/>
              </a:solidFill>
              <a:effectLst/>
              <a:uLnTx/>
              <a:uFillTx/>
              <a:latin typeface="Corbel"/>
              <a:ea typeface="Calibri" panose="020F0502020204030204" pitchFamily="34" charset="0"/>
              <a:cs typeface="Times New Roman" panose="02020603050405020304" pitchFamily="18" charset="0"/>
              <a:sym typeface="Corbel"/>
            </a:endParaRPr>
          </a:p>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endParaRPr kumimoji="0" lang="en-US" sz="2400" b="0" i="0" u="none" strike="noStrike" kern="1200" cap="none" spc="0" normalizeH="0" baseline="0" noProof="0" dirty="0">
              <a:ln>
                <a:noFill/>
              </a:ln>
              <a:solidFill>
                <a:srgbClr val="FFFFFF"/>
              </a:solidFill>
              <a:effectLst/>
              <a:uLnTx/>
              <a:uFillTx/>
              <a:latin typeface="Corbel"/>
              <a:ea typeface="Calibri" panose="020F0502020204030204" pitchFamily="34" charset="0"/>
              <a:cs typeface="Times New Roman" panose="02020603050405020304" pitchFamily="18" charset="0"/>
              <a:sym typeface="Corbel"/>
            </a:endParaRPr>
          </a:p>
          <a:p>
            <a:pPr marL="643462" marR="0" lvl="0" indent="-4572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endParaRPr kumimoji="0" sz="2800" b="0" i="0" u="none" strike="noStrike" kern="1200" cap="none" spc="0" normalizeH="0" baseline="0" noProof="0" dirty="0">
              <a:ln>
                <a:noFill/>
              </a:ln>
              <a:solidFill>
                <a:srgbClr val="FFFFFF"/>
              </a:solidFill>
              <a:effectLst/>
              <a:uLnTx/>
              <a:uFillTx/>
              <a:latin typeface="Corbel"/>
              <a:ea typeface="Corbel"/>
              <a:cs typeface="Corbel"/>
              <a:sym typeface="Corbel"/>
            </a:endParaRPr>
          </a:p>
        </p:txBody>
      </p:sp>
      <p:sp>
        <p:nvSpPr>
          <p:cNvPr id="7" name="Google Shape;350;p55"/>
          <p:cNvSpPr txBox="1"/>
          <p:nvPr/>
        </p:nvSpPr>
        <p:spPr>
          <a:xfrm>
            <a:off x="6294474" y="1904800"/>
            <a:ext cx="4688226" cy="4953200"/>
          </a:xfrm>
          <a:prstGeom prst="rect">
            <a:avLst/>
          </a:prstGeom>
          <a:noFill/>
          <a:ln>
            <a:noFill/>
          </a:ln>
        </p:spPr>
        <p:txBody>
          <a:bodyPr spcFirstLastPara="1" wrap="square" lIns="121900" tIns="121900" rIns="121900" bIns="121900" anchor="t" anchorCtr="0">
            <a:noAutofit/>
          </a:bodyPr>
          <a:lstStyle/>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r>
              <a:rPr kumimoji="0" lang="en-US" sz="2400" b="0" i="0" u="none" strike="noStrike" kern="1200" cap="none" spc="0" normalizeH="0" baseline="0" noProof="0" dirty="0">
                <a:ln>
                  <a:noFill/>
                </a:ln>
                <a:solidFill>
                  <a:srgbClr val="FFFFFF"/>
                </a:solidFill>
                <a:effectLst/>
                <a:uLnTx/>
                <a:uFillTx/>
                <a:latin typeface="Corbel"/>
                <a:ea typeface="Corbel"/>
                <a:cs typeface="Corbel"/>
                <a:sym typeface="Corbel"/>
              </a:rPr>
              <a:t>Successes</a:t>
            </a:r>
          </a:p>
          <a:p>
            <a:pPr marL="186262" marR="0" lvl="0" indent="0" algn="l" defTabSz="914400" rtl="0" eaLnBrk="1" fontAlgn="auto" latinLnBrk="0" hangingPunct="1">
              <a:lnSpc>
                <a:spcPct val="100000"/>
              </a:lnSpc>
              <a:spcBef>
                <a:spcPts val="0"/>
              </a:spcBef>
              <a:spcAft>
                <a:spcPts val="0"/>
              </a:spcAft>
              <a:buClr>
                <a:srgbClr val="FFFFFF"/>
              </a:buClr>
              <a:buSzPts val="1400"/>
              <a:buFontTx/>
              <a:buNone/>
              <a:tabLst/>
              <a:defRPr/>
            </a:pPr>
            <a:endParaRPr kumimoji="0" lang="en-US" sz="2400" b="0" i="0" u="none" strike="noStrike" kern="1200" cap="none" spc="0" normalizeH="0" baseline="0" noProof="0" dirty="0">
              <a:ln>
                <a:noFill/>
              </a:ln>
              <a:solidFill>
                <a:srgbClr val="FFFFFF"/>
              </a:solidFill>
              <a:effectLst/>
              <a:uLnTx/>
              <a:uFillTx/>
              <a:latin typeface="Corbel"/>
              <a:ea typeface="Corbel"/>
              <a:cs typeface="Corbel"/>
              <a:sym typeface="Corbel"/>
            </a:endParaRPr>
          </a:p>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r>
              <a:rPr kumimoji="0" lang="en-US" sz="2400" b="0" i="0" u="none" strike="noStrike" kern="1200" cap="none" spc="0" normalizeH="0" baseline="0" noProof="0" dirty="0">
                <a:ln>
                  <a:noFill/>
                </a:ln>
                <a:solidFill>
                  <a:srgbClr val="FFFFFF"/>
                </a:solidFill>
                <a:effectLst/>
                <a:uLnTx/>
                <a:uFillTx/>
                <a:latin typeface="Corbel"/>
                <a:ea typeface="Corbel"/>
                <a:cs typeface="Corbel"/>
                <a:sym typeface="Corbel"/>
              </a:rPr>
              <a:t>Barriers to adoption</a:t>
            </a:r>
          </a:p>
          <a:p>
            <a:pPr marL="186262" marR="0" lvl="0" indent="0" algn="l" defTabSz="914400" rtl="0" eaLnBrk="1" fontAlgn="auto" latinLnBrk="0" hangingPunct="1">
              <a:lnSpc>
                <a:spcPct val="100000"/>
              </a:lnSpc>
              <a:spcBef>
                <a:spcPts val="0"/>
              </a:spcBef>
              <a:spcAft>
                <a:spcPts val="0"/>
              </a:spcAft>
              <a:buClr>
                <a:srgbClr val="FFFFFF"/>
              </a:buClr>
              <a:buSzPts val="1400"/>
              <a:buFontTx/>
              <a:buNone/>
              <a:tabLst/>
              <a:defRPr/>
            </a:pPr>
            <a:endParaRPr kumimoji="0" lang="en-US" sz="2400" b="0" i="0" u="none" strike="noStrike" kern="1200" cap="none" spc="0" normalizeH="0" baseline="0" noProof="0" dirty="0">
              <a:ln>
                <a:noFill/>
              </a:ln>
              <a:solidFill>
                <a:srgbClr val="FFFFFF"/>
              </a:solidFill>
              <a:effectLst/>
              <a:uLnTx/>
              <a:uFillTx/>
              <a:latin typeface="Corbel"/>
              <a:ea typeface="Corbel"/>
              <a:cs typeface="Corbel"/>
              <a:sym typeface="Corbel"/>
            </a:endParaRPr>
          </a:p>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r>
              <a:rPr kumimoji="0" lang="en-US" sz="2400" b="0" i="0" u="none" strike="noStrike" kern="1200" cap="none" spc="0" normalizeH="0" baseline="0" noProof="0" dirty="0">
                <a:ln>
                  <a:noFill/>
                </a:ln>
                <a:solidFill>
                  <a:srgbClr val="FFFFFF"/>
                </a:solidFill>
                <a:effectLst/>
                <a:uLnTx/>
                <a:uFillTx/>
                <a:latin typeface="Corbel"/>
                <a:ea typeface="Calibri" panose="020F0502020204030204" pitchFamily="34" charset="0"/>
                <a:cs typeface="Times New Roman" panose="02020603050405020304" pitchFamily="18" charset="0"/>
                <a:sym typeface="Corbel"/>
              </a:rPr>
              <a:t>Refer back to objective &amp; strategy</a:t>
            </a:r>
          </a:p>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endParaRPr kumimoji="0" lang="en-US" sz="2400" b="0" i="0" u="none" strike="noStrike" kern="1200" cap="none" spc="0" normalizeH="0" baseline="0" noProof="0" dirty="0">
              <a:ln>
                <a:noFill/>
              </a:ln>
              <a:solidFill>
                <a:srgbClr val="FFFFFF"/>
              </a:solidFill>
              <a:effectLst/>
              <a:uLnTx/>
              <a:uFillTx/>
              <a:latin typeface="Corbel"/>
              <a:ea typeface="Calibri" panose="020F0502020204030204" pitchFamily="34" charset="0"/>
              <a:cs typeface="Times New Roman" panose="02020603050405020304" pitchFamily="18" charset="0"/>
              <a:sym typeface="Corbel"/>
            </a:endParaRPr>
          </a:p>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r>
              <a:rPr kumimoji="0" lang="en-US" sz="2400" b="0" i="0" u="none" strike="noStrike" kern="1200" cap="none" spc="0" normalizeH="0" baseline="0" noProof="0" dirty="0">
                <a:ln>
                  <a:noFill/>
                </a:ln>
                <a:solidFill>
                  <a:srgbClr val="FFFFFF"/>
                </a:solidFill>
                <a:effectLst/>
                <a:uLnTx/>
                <a:uFillTx/>
                <a:latin typeface="Corbel"/>
                <a:ea typeface="Calibri" panose="020F0502020204030204" pitchFamily="34" charset="0"/>
                <a:cs typeface="Times New Roman" panose="02020603050405020304" pitchFamily="18" charset="0"/>
                <a:sym typeface="Corbel"/>
              </a:rPr>
              <a:t>Settle on a final prioritization to set long-term goals</a:t>
            </a:r>
          </a:p>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endParaRPr kumimoji="0" lang="en-US" sz="2400" b="0" i="0" u="none" strike="noStrike" kern="1200" cap="none" spc="0" normalizeH="0" baseline="0" noProof="0" dirty="0">
              <a:ln>
                <a:noFill/>
              </a:ln>
              <a:solidFill>
                <a:srgbClr val="FFFFFF"/>
              </a:solidFill>
              <a:effectLst/>
              <a:uLnTx/>
              <a:uFillTx/>
              <a:latin typeface="Corbel"/>
              <a:ea typeface="Calibri" panose="020F0502020204030204" pitchFamily="34" charset="0"/>
              <a:cs typeface="Times New Roman" panose="02020603050405020304" pitchFamily="18" charset="0"/>
              <a:sym typeface="Corbel"/>
            </a:endParaRPr>
          </a:p>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endParaRPr kumimoji="0" lang="en-US" sz="2400" b="0" i="0" u="none" strike="noStrike" kern="1200" cap="none" spc="0" normalizeH="0" baseline="0" noProof="0" dirty="0">
              <a:ln>
                <a:noFill/>
              </a:ln>
              <a:solidFill>
                <a:srgbClr val="FFFFFF"/>
              </a:solidFill>
              <a:effectLst/>
              <a:uLnTx/>
              <a:uFillTx/>
              <a:latin typeface="Corbel"/>
              <a:ea typeface="Calibri" panose="020F0502020204030204" pitchFamily="34" charset="0"/>
              <a:cs typeface="Times New Roman" panose="02020603050405020304" pitchFamily="18" charset="0"/>
              <a:sym typeface="Corbel"/>
            </a:endParaRPr>
          </a:p>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endParaRPr kumimoji="0" lang="en-US" sz="2400" b="0" i="0" u="none" strike="noStrike" kern="1200" cap="none" spc="0" normalizeH="0" baseline="0" noProof="0" dirty="0">
              <a:ln>
                <a:noFill/>
              </a:ln>
              <a:solidFill>
                <a:srgbClr val="FFFFFF"/>
              </a:solidFill>
              <a:effectLst/>
              <a:uLnTx/>
              <a:uFillTx/>
              <a:latin typeface="Corbel"/>
              <a:ea typeface="Calibri" panose="020F0502020204030204" pitchFamily="34" charset="0"/>
              <a:cs typeface="Times New Roman" panose="02020603050405020304" pitchFamily="18" charset="0"/>
              <a:sym typeface="Corbel"/>
            </a:endParaRPr>
          </a:p>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endParaRPr kumimoji="0" lang="en-US" sz="2400" b="0" i="0" u="none" strike="noStrike" kern="1200" cap="none" spc="0" normalizeH="0" baseline="0" noProof="0" dirty="0">
              <a:ln>
                <a:noFill/>
              </a:ln>
              <a:solidFill>
                <a:srgbClr val="FFFFFF"/>
              </a:solidFill>
              <a:effectLst/>
              <a:uLnTx/>
              <a:uFillTx/>
              <a:latin typeface="Corbel"/>
              <a:ea typeface="Calibri" panose="020F0502020204030204" pitchFamily="34" charset="0"/>
              <a:cs typeface="Times New Roman" panose="02020603050405020304" pitchFamily="18" charset="0"/>
              <a:sym typeface="Corbel"/>
            </a:endParaRPr>
          </a:p>
          <a:p>
            <a:pPr marL="529162" marR="0" lvl="0" indent="-3429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endParaRPr kumimoji="0" lang="en-US" sz="2400" b="0" i="0" u="none" strike="noStrike" kern="1200" cap="none" spc="0" normalizeH="0" baseline="0" noProof="0" dirty="0">
              <a:ln>
                <a:noFill/>
              </a:ln>
              <a:solidFill>
                <a:srgbClr val="FFFFFF"/>
              </a:solidFill>
              <a:effectLst/>
              <a:uLnTx/>
              <a:uFillTx/>
              <a:latin typeface="Corbel"/>
              <a:ea typeface="Calibri" panose="020F0502020204030204" pitchFamily="34" charset="0"/>
              <a:cs typeface="Times New Roman" panose="02020603050405020304" pitchFamily="18" charset="0"/>
              <a:sym typeface="Corbel"/>
            </a:endParaRPr>
          </a:p>
          <a:p>
            <a:pPr marL="643462" marR="0" lvl="0" indent="-457200" algn="l" defTabSz="914400" rtl="0" eaLnBrk="1" fontAlgn="auto" latinLnBrk="0" hangingPunct="1">
              <a:lnSpc>
                <a:spcPct val="100000"/>
              </a:lnSpc>
              <a:spcBef>
                <a:spcPts val="0"/>
              </a:spcBef>
              <a:spcAft>
                <a:spcPts val="0"/>
              </a:spcAft>
              <a:buClr>
                <a:srgbClr val="FFFFFF"/>
              </a:buClr>
              <a:buSzPts val="1400"/>
              <a:buFont typeface="Wingdings" panose="05000000000000000000" pitchFamily="2" charset="2"/>
              <a:buChar char="ü"/>
              <a:tabLst/>
              <a:defRPr/>
            </a:pPr>
            <a:endParaRPr kumimoji="0" sz="2800" b="0" i="0" u="none" strike="noStrike" kern="1200" cap="none" spc="0" normalizeH="0" baseline="0" noProof="0" dirty="0">
              <a:ln>
                <a:noFill/>
              </a:ln>
              <a:solidFill>
                <a:srgbClr val="FFFFFF"/>
              </a:solidFill>
              <a:effectLst/>
              <a:uLnTx/>
              <a:uFillTx/>
              <a:latin typeface="Corbel"/>
              <a:ea typeface="Corbel"/>
              <a:cs typeface="Corbel"/>
              <a:sym typeface="Corbe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98333"/>
            <a:ext cx="6289268" cy="3099603"/>
          </a:xfrm>
          <a:prstGeom prst="rect">
            <a:avLst/>
          </a:prstGeom>
        </p:spPr>
      </p:pic>
      <p:sp>
        <p:nvSpPr>
          <p:cNvPr id="8" name="Title 1"/>
          <p:cNvSpPr txBox="1">
            <a:spLocks/>
          </p:cNvSpPr>
          <p:nvPr/>
        </p:nvSpPr>
        <p:spPr>
          <a:xfrm>
            <a:off x="135271" y="1670647"/>
            <a:ext cx="5042657" cy="1325563"/>
          </a:xfrm>
          <a:prstGeom prst="rect">
            <a:avLst/>
          </a:prstGeom>
        </p:spPr>
        <p:txBody>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dirty="0">
                <a:ln>
                  <a:noFill/>
                </a:ln>
                <a:solidFill>
                  <a:srgbClr val="ACD433"/>
                </a:solidFill>
                <a:effectLst/>
                <a:uLnTx/>
                <a:uFillTx/>
                <a:latin typeface="Century Gothic" panose="020B0502020202020204"/>
                <a:ea typeface="+mj-ea"/>
                <a:cs typeface="+mj-cs"/>
              </a:rPr>
              <a:t>Watershed Action Team</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effectLst/>
                <a:uLnTx/>
                <a:uFillTx/>
                <a:latin typeface="Century Gothic" panose="020B0502020202020204"/>
                <a:ea typeface="+mj-ea"/>
                <a:cs typeface="+mj-cs"/>
              </a:rPr>
              <a:t>Collaborative Watershed Mapping Tool has been accessed </a:t>
            </a:r>
            <a:r>
              <a:rPr kumimoji="0" lang="en-US" sz="2000" b="0" i="0" u="none" strike="noStrike" kern="1200" cap="none" spc="0" normalizeH="0" baseline="0" noProof="0" dirty="0">
                <a:ln>
                  <a:noFill/>
                </a:ln>
                <a:solidFill>
                  <a:srgbClr val="EF7A24"/>
                </a:solidFill>
                <a:effectLst/>
                <a:uLnTx/>
                <a:uFillTx/>
                <a:latin typeface="Century Gothic" panose="020B0502020202020204"/>
                <a:ea typeface="+mj-ea"/>
                <a:cs typeface="+mj-cs"/>
              </a:rPr>
              <a:t>1,183 times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rgbClr val="65D6A0"/>
              </a:solidFill>
              <a:effectLst/>
              <a:uLnTx/>
              <a:uFillTx/>
              <a:latin typeface="Century Gothic" panose="020B0502020202020204"/>
              <a:ea typeface="+mj-ea"/>
              <a:cs typeface="+mj-cs"/>
            </a:endParaRPr>
          </a:p>
        </p:txBody>
      </p:sp>
    </p:spTree>
    <p:extLst>
      <p:ext uri="{BB962C8B-B14F-4D97-AF65-F5344CB8AC3E}">
        <p14:creationId xmlns:p14="http://schemas.microsoft.com/office/powerpoint/2010/main" val="3564882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439459" y="3932796"/>
            <a:ext cx="2223429" cy="369332"/>
          </a:xfrm>
          <a:prstGeom prst="rect">
            <a:avLst/>
          </a:prstGeom>
        </p:spPr>
        <p:txBody>
          <a:bodyPr wrap="none">
            <a:spAutoFit/>
          </a:bodyPr>
          <a:lstStyle/>
          <a:p>
            <a:r>
              <a:rPr lang="en-US" b="1" dirty="0"/>
              <a:t>Location of mill dams</a:t>
            </a:r>
          </a:p>
        </p:txBody>
      </p:sp>
      <p:sp>
        <p:nvSpPr>
          <p:cNvPr id="7" name="Rectangle 6"/>
          <p:cNvSpPr/>
          <p:nvPr/>
        </p:nvSpPr>
        <p:spPr>
          <a:xfrm>
            <a:off x="2067437" y="5883773"/>
            <a:ext cx="3151312" cy="369332"/>
          </a:xfrm>
          <a:prstGeom prst="rect">
            <a:avLst/>
          </a:prstGeom>
        </p:spPr>
        <p:txBody>
          <a:bodyPr wrap="none">
            <a:spAutoFit/>
          </a:bodyPr>
          <a:lstStyle/>
          <a:p>
            <a:r>
              <a:rPr lang="en-US" i="1" dirty="0"/>
              <a:t>From Walter and Merritts, 2008</a:t>
            </a:r>
          </a:p>
        </p:txBody>
      </p:sp>
      <p:sp>
        <p:nvSpPr>
          <p:cNvPr id="8" name="AutoShape 5"/>
          <p:cNvSpPr>
            <a:spLocks noChangeArrowheads="1"/>
          </p:cNvSpPr>
          <p:nvPr/>
        </p:nvSpPr>
        <p:spPr bwMode="auto">
          <a:xfrm>
            <a:off x="9304521" y="4054756"/>
            <a:ext cx="134938" cy="125413"/>
          </a:xfrm>
          <a:prstGeom prst="triangle">
            <a:avLst>
              <a:gd name="adj" fmla="val 50000"/>
            </a:avLst>
          </a:prstGeom>
          <a:solidFill>
            <a:srgbClr val="FF0000"/>
          </a:solidFill>
          <a:ln w="9525">
            <a:solidFill>
              <a:srgbClr val="FF0000"/>
            </a:solidFill>
            <a:miter lim="800000"/>
            <a:headEnd/>
            <a:tailEnd/>
          </a:ln>
        </p:spPr>
        <p:txBody>
          <a:bodyPr wrap="none" anchor="ctr"/>
          <a:lstStyle/>
          <a:p>
            <a:endParaRPr lang="en-US"/>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r="87503"/>
          <a:stretch/>
        </p:blipFill>
        <p:spPr>
          <a:xfrm>
            <a:off x="11418135" y="5775959"/>
            <a:ext cx="372812" cy="883921"/>
          </a:xfrm>
          <a:prstGeom prst="rect">
            <a:avLst/>
          </a:prstGeom>
        </p:spPr>
      </p:pic>
      <p:sp>
        <p:nvSpPr>
          <p:cNvPr id="10" name="Rectangle 9"/>
          <p:cNvSpPr/>
          <p:nvPr/>
        </p:nvSpPr>
        <p:spPr>
          <a:xfrm>
            <a:off x="2901264" y="254851"/>
            <a:ext cx="6551345" cy="553998"/>
          </a:xfrm>
          <a:prstGeom prst="rect">
            <a:avLst/>
          </a:prstGeom>
        </p:spPr>
        <p:txBody>
          <a:bodyPr wrap="square">
            <a:spAutoFit/>
          </a:bodyPr>
          <a:lstStyle/>
          <a:p>
            <a:r>
              <a:rPr lang="en-US" sz="3000" b="1" dirty="0">
                <a:solidFill>
                  <a:srgbClr val="17799F"/>
                </a:solidFill>
              </a:rPr>
              <a:t>Historic Mill Dams of Lancaster County</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43664"/>
            <a:ext cx="950043" cy="596627"/>
          </a:xfrm>
          <a:prstGeom prst="rect">
            <a:avLst/>
          </a:prstGeom>
        </p:spPr>
      </p:pic>
      <p:sp>
        <p:nvSpPr>
          <p:cNvPr id="12" name="TextBox 11"/>
          <p:cNvSpPr txBox="1"/>
          <p:nvPr/>
        </p:nvSpPr>
        <p:spPr>
          <a:xfrm>
            <a:off x="313158" y="6396902"/>
            <a:ext cx="1156086" cy="461665"/>
          </a:xfrm>
          <a:prstGeom prst="rect">
            <a:avLst/>
          </a:prstGeom>
          <a:noFill/>
        </p:spPr>
        <p:txBody>
          <a:bodyPr wrap="none" rtlCol="0">
            <a:spAutoFit/>
          </a:bodyPr>
          <a:lstStyle/>
          <a:p>
            <a:r>
              <a:rPr lang="en-US" sz="800" dirty="0"/>
              <a:t>Copyright 2019</a:t>
            </a:r>
          </a:p>
          <a:p>
            <a:r>
              <a:rPr lang="en-US" sz="800" dirty="0"/>
              <a:t>Water Science Institute</a:t>
            </a:r>
          </a:p>
          <a:p>
            <a:r>
              <a:rPr lang="en-US" sz="800" dirty="0"/>
              <a:t>All rights reserved</a:t>
            </a:r>
          </a:p>
        </p:txBody>
      </p:sp>
      <p:sp>
        <p:nvSpPr>
          <p:cNvPr id="13" name="Rectangle 3" descr="Historic Mills 3"/>
          <p:cNvSpPr>
            <a:spLocks noGrp="1" noChangeAspect="1" noChangeArrowheads="1"/>
          </p:cNvSpPr>
          <p:nvPr isPhoto="1"/>
        </p:nvSpPr>
        <p:spPr bwMode="auto">
          <a:xfrm>
            <a:off x="240978" y="855611"/>
            <a:ext cx="8637844" cy="4846438"/>
          </a:xfrm>
          <a:prstGeom prst="rect">
            <a:avLst/>
          </a:prstGeom>
          <a:blipFill dpi="0" rotWithShape="1">
            <a:blip r:embed="rId4" cstate="screen"/>
            <a:srcRect/>
            <a:stretch>
              <a:fillRect/>
            </a:stretch>
          </a:blipFill>
          <a:ln w="76200">
            <a:noFill/>
            <a:miter lim="800000"/>
            <a:headEnd/>
            <a:tailEnd/>
          </a:ln>
        </p:spPr>
        <p:txBody>
          <a:bodyPr/>
          <a:lstStyle/>
          <a:p>
            <a:endParaRPr lang="en-US"/>
          </a:p>
        </p:txBody>
      </p:sp>
      <p:sp>
        <p:nvSpPr>
          <p:cNvPr id="2" name="Rectangle 1"/>
          <p:cNvSpPr/>
          <p:nvPr/>
        </p:nvSpPr>
        <p:spPr>
          <a:xfrm>
            <a:off x="8686801" y="1636349"/>
            <a:ext cx="3401786" cy="1015663"/>
          </a:xfrm>
          <a:prstGeom prst="rect">
            <a:avLst/>
          </a:prstGeom>
        </p:spPr>
        <p:txBody>
          <a:bodyPr wrap="square">
            <a:spAutoFit/>
          </a:bodyPr>
          <a:lstStyle/>
          <a:p>
            <a:pPr algn="ctr">
              <a:spcBef>
                <a:spcPct val="50000"/>
              </a:spcBef>
            </a:pPr>
            <a:r>
              <a:rPr lang="en-US" sz="2000" b="1" dirty="0">
                <a:solidFill>
                  <a:srgbClr val="17799F"/>
                </a:solidFill>
              </a:rPr>
              <a:t>Over 1,000 mill dams in historic maps of York, Lancaster &amp; Chester Counties</a:t>
            </a:r>
          </a:p>
        </p:txBody>
      </p:sp>
    </p:spTree>
    <p:extLst>
      <p:ext uri="{BB962C8B-B14F-4D97-AF65-F5344CB8AC3E}">
        <p14:creationId xmlns:p14="http://schemas.microsoft.com/office/powerpoint/2010/main" val="3438166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7664" y="1230157"/>
            <a:ext cx="7283824" cy="5628410"/>
          </a:xfrm>
          <a:prstGeom prst="rect">
            <a:avLst/>
          </a:prstGeom>
        </p:spPr>
      </p:pic>
      <p:sp>
        <p:nvSpPr>
          <p:cNvPr id="7" name="Title 1"/>
          <p:cNvSpPr>
            <a:spLocks noGrp="1"/>
          </p:cNvSpPr>
          <p:nvPr>
            <p:ph type="title"/>
          </p:nvPr>
        </p:nvSpPr>
        <p:spPr>
          <a:xfrm>
            <a:off x="838199" y="400412"/>
            <a:ext cx="4683711" cy="1325563"/>
          </a:xfrm>
        </p:spPr>
        <p:txBody>
          <a:bodyPr>
            <a:normAutofit/>
          </a:bodyPr>
          <a:lstStyle/>
          <a:p>
            <a:r>
              <a:rPr lang="en-US" b="1" dirty="0">
                <a:solidFill>
                  <a:srgbClr val="69A7BC"/>
                </a:solidFill>
                <a:latin typeface="Times New Roman" panose="02020603050405020304" pitchFamily="18" charset="0"/>
                <a:cs typeface="Times New Roman" panose="02020603050405020304" pitchFamily="18" charset="0"/>
              </a:rPr>
              <a:t>Hot Spot Mapping</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87503"/>
          <a:stretch/>
        </p:blipFill>
        <p:spPr>
          <a:xfrm>
            <a:off x="465388" y="585945"/>
            <a:ext cx="372812" cy="883921"/>
          </a:xfrm>
          <a:prstGeom prst="rect">
            <a:avLst/>
          </a:prstGeom>
        </p:spPr>
      </p:pic>
      <p:sp>
        <p:nvSpPr>
          <p:cNvPr id="9" name="Content Placeholder 2"/>
          <p:cNvSpPr>
            <a:spLocks noGrp="1"/>
          </p:cNvSpPr>
          <p:nvPr>
            <p:ph idx="1"/>
          </p:nvPr>
        </p:nvSpPr>
        <p:spPr>
          <a:xfrm>
            <a:off x="838199" y="1825625"/>
            <a:ext cx="3202642" cy="4351338"/>
          </a:xfrm>
        </p:spPr>
        <p:txBody>
          <a:bodyPr/>
          <a:lstStyle/>
          <a:p>
            <a:r>
              <a:rPr lang="en-US" dirty="0">
                <a:solidFill>
                  <a:schemeClr val="bg1">
                    <a:lumMod val="65000"/>
                  </a:schemeClr>
                </a:solidFill>
                <a:latin typeface="Times New Roman" panose="02020603050405020304" pitchFamily="18" charset="0"/>
                <a:cs typeface="Times New Roman" panose="02020603050405020304" pitchFamily="18" charset="0"/>
              </a:rPr>
              <a:t>Municipalities</a:t>
            </a:r>
          </a:p>
          <a:p>
            <a:r>
              <a:rPr lang="en-US" dirty="0">
                <a:solidFill>
                  <a:schemeClr val="bg1">
                    <a:lumMod val="65000"/>
                  </a:schemeClr>
                </a:solidFill>
                <a:latin typeface="Times New Roman" panose="02020603050405020304" pitchFamily="18" charset="0"/>
                <a:cs typeface="Times New Roman" panose="02020603050405020304" pitchFamily="18" charset="0"/>
              </a:rPr>
              <a:t>HUC 10</a:t>
            </a:r>
          </a:p>
          <a:p>
            <a:r>
              <a:rPr lang="en-US" dirty="0">
                <a:solidFill>
                  <a:schemeClr val="bg1">
                    <a:lumMod val="65000"/>
                  </a:schemeClr>
                </a:solidFill>
                <a:latin typeface="Times New Roman" panose="02020603050405020304" pitchFamily="18" charset="0"/>
                <a:cs typeface="Times New Roman" panose="02020603050405020304" pitchFamily="18" charset="0"/>
              </a:rPr>
              <a:t>HUC 12</a:t>
            </a:r>
          </a:p>
          <a:p>
            <a:r>
              <a:rPr lang="en-US" dirty="0">
                <a:solidFill>
                  <a:schemeClr val="bg1">
                    <a:lumMod val="65000"/>
                  </a:schemeClr>
                </a:solidFill>
                <a:latin typeface="Times New Roman" panose="02020603050405020304" pitchFamily="18" charset="0"/>
                <a:cs typeface="Times New Roman" panose="02020603050405020304" pitchFamily="18" charset="0"/>
              </a:rPr>
              <a:t>Parcels</a:t>
            </a:r>
          </a:p>
          <a:p>
            <a:r>
              <a:rPr lang="en-US" dirty="0">
                <a:solidFill>
                  <a:schemeClr val="bg1">
                    <a:lumMod val="65000"/>
                  </a:schemeClr>
                </a:solidFill>
                <a:latin typeface="Times New Roman" panose="02020603050405020304" pitchFamily="18" charset="0"/>
                <a:cs typeface="Times New Roman" panose="02020603050405020304" pitchFamily="18" charset="0"/>
              </a:rPr>
              <a:t>Legacy Sediment Terrace Mapping</a:t>
            </a:r>
          </a:p>
          <a:p>
            <a:r>
              <a:rPr lang="en-US" dirty="0">
                <a:solidFill>
                  <a:schemeClr val="bg1">
                    <a:lumMod val="65000"/>
                  </a:schemeClr>
                </a:solidFill>
                <a:latin typeface="Times New Roman" panose="02020603050405020304" pitchFamily="18" charset="0"/>
                <a:cs typeface="Times New Roman" panose="02020603050405020304" pitchFamily="18" charset="0"/>
              </a:rPr>
              <a:t>Canopy</a:t>
            </a:r>
          </a:p>
          <a:p>
            <a:r>
              <a:rPr lang="en-US" b="1" dirty="0">
                <a:latin typeface="Times New Roman" panose="02020603050405020304" pitchFamily="18" charset="0"/>
                <a:cs typeface="Times New Roman" panose="02020603050405020304" pitchFamily="18" charset="0"/>
              </a:rPr>
              <a:t>Historic Milldams</a:t>
            </a:r>
          </a:p>
          <a:p>
            <a:endParaRPr lang="en-US" dirty="0">
              <a:latin typeface="Times New Roman" panose="02020603050405020304" pitchFamily="18" charset="0"/>
              <a:cs typeface="Times New Roman" panose="02020603050405020304" pitchFamily="18" charset="0"/>
            </a:endParaRPr>
          </a:p>
        </p:txBody>
      </p:sp>
      <p:grpSp>
        <p:nvGrpSpPr>
          <p:cNvPr id="10" name="Group 9"/>
          <p:cNvGrpSpPr/>
          <p:nvPr/>
        </p:nvGrpSpPr>
        <p:grpSpPr>
          <a:xfrm>
            <a:off x="0" y="6396902"/>
            <a:ext cx="1469244" cy="643389"/>
            <a:chOff x="119444" y="6214611"/>
            <a:chExt cx="1469244" cy="643389"/>
          </a:xfrm>
        </p:grpSpPr>
        <p:pic>
          <p:nvPicPr>
            <p:cNvPr id="11" name="Picture 10"/>
            <p:cNvPicPr>
              <a:picLocks noChangeAspect="1"/>
            </p:cNvPicPr>
            <p:nvPr/>
          </p:nvPicPr>
          <p:blipFill>
            <a:blip r:embed="rId4" cstate="print">
              <a:extLst>
                <a:ext uri="{BEBA8EAE-BF5A-486C-A8C5-ECC9F3942E4B}">
                  <a14:imgProps xmlns:a14="http://schemas.microsoft.com/office/drawing/2010/main">
                    <a14:imgLayer r:embed="rId5">
                      <a14:imgEffect>
                        <a14:backgroundRemoval t="1389" b="60417" l="437" r="40175">
                          <a14:foregroundMark x1="25800" y1="21019" x2="25800" y2="21019"/>
                          <a14:foregroundMark x1="5800" y1="40446" x2="5800" y2="40446"/>
                          <a14:foregroundMark x1="45400" y1="55096" x2="45400" y2="55096"/>
                          <a14:foregroundMark x1="50400" y1="54777" x2="50400" y2="54777"/>
                          <a14:foregroundMark x1="56400" y1="55414" x2="56400" y2="55414"/>
                          <a14:foregroundMark x1="62400" y1="54459" x2="62400" y2="54459"/>
                          <a14:foregroundMark x1="67600" y1="57006" x2="67600" y2="57006"/>
                          <a14:foregroundMark x1="70600" y1="55096" x2="70600" y2="55096"/>
                          <a14:foregroundMark x1="70800" y1="49045" x2="70800" y2="49045"/>
                          <a14:foregroundMark x1="73400" y1="53503" x2="73400" y2="53503"/>
                          <a14:foregroundMark x1="78800" y1="53503" x2="78800" y2="53503"/>
                          <a14:foregroundMark x1="84400" y1="52866" x2="84400" y2="52866"/>
                          <a14:foregroundMark x1="20000" y1="81847" x2="20000" y2="81847"/>
                          <a14:foregroundMark x1="22600" y1="80573" x2="22600" y2="80573"/>
                          <a14:foregroundMark x1="24800" y1="80573" x2="24800" y2="80573"/>
                          <a14:foregroundMark x1="30000" y1="81210" x2="30000" y2="81210"/>
                          <a14:foregroundMark x1="33000" y1="81210" x2="33000" y2="81210"/>
                          <a14:foregroundMark x1="33400" y1="75796" x2="33400" y2="75796"/>
                          <a14:foregroundMark x1="35600" y1="81210" x2="35600" y2="81210"/>
                          <a14:foregroundMark x1="41400" y1="80255" x2="41400" y2="80255"/>
                          <a14:foregroundMark x1="47200" y1="78662" x2="47200" y2="78662"/>
                          <a14:foregroundMark x1="49600" y1="80573" x2="49600" y2="80573"/>
                          <a14:foregroundMark x1="58000" y1="81210" x2="58000" y2="81210"/>
                          <a14:foregroundMark x1="61200" y1="82484" x2="61200" y2="82484"/>
                          <a14:foregroundMark x1="67200" y1="80892" x2="67200" y2="80892"/>
                          <a14:foregroundMark x1="72000" y1="81847" x2="72000" y2="81847"/>
                          <a14:foregroundMark x1="77800" y1="81529" x2="77800" y2="81529"/>
                          <a14:foregroundMark x1="85800" y1="82803" x2="85800" y2="82803"/>
                          <a14:foregroundMark x1="91800" y1="80892" x2="91800" y2="80892"/>
                          <a14:foregroundMark x1="95400" y1="81529" x2="95400" y2="81529"/>
                          <a14:backgroundMark x1="18400" y1="84713" x2="18400" y2="84713"/>
                          <a14:backgroundMark x1="63000" y1="80892" x2="63000" y2="80892"/>
                          <a14:backgroundMark x1="74600" y1="81210" x2="74600" y2="81210"/>
                          <a14:backgroundMark x1="87800" y1="80573" x2="87800" y2="80573"/>
                        </a14:backgroundRemoval>
                      </a14:imgEffect>
                    </a14:imgLayer>
                  </a14:imgProps>
                </a:ext>
                <a:ext uri="{28A0092B-C50C-407E-A947-70E740481C1C}">
                  <a14:useLocalDpi xmlns:a14="http://schemas.microsoft.com/office/drawing/2010/main" val="0"/>
                </a:ext>
              </a:extLst>
            </a:blip>
            <a:stretch>
              <a:fillRect/>
            </a:stretch>
          </p:blipFill>
          <p:spPr>
            <a:xfrm>
              <a:off x="119444" y="6261373"/>
              <a:ext cx="950043" cy="596627"/>
            </a:xfrm>
            <a:prstGeom prst="rect">
              <a:avLst/>
            </a:prstGeom>
          </p:spPr>
        </p:pic>
        <p:sp>
          <p:nvSpPr>
            <p:cNvPr id="12" name="TextBox 11"/>
            <p:cNvSpPr txBox="1"/>
            <p:nvPr/>
          </p:nvSpPr>
          <p:spPr>
            <a:xfrm>
              <a:off x="432602" y="6214611"/>
              <a:ext cx="1156086" cy="461665"/>
            </a:xfrm>
            <a:prstGeom prst="rect">
              <a:avLst/>
            </a:prstGeom>
            <a:noFill/>
          </p:spPr>
          <p:txBody>
            <a:bodyPr wrap="none" rtlCol="0">
              <a:spAutoFit/>
            </a:bodyPr>
            <a:lstStyle/>
            <a:p>
              <a:r>
                <a:rPr lang="en-US" sz="800" dirty="0"/>
                <a:t>Copyright 2019</a:t>
              </a:r>
            </a:p>
            <a:p>
              <a:r>
                <a:rPr lang="en-US" sz="800" dirty="0"/>
                <a:t>Water Science Institute</a:t>
              </a:r>
            </a:p>
            <a:p>
              <a:r>
                <a:rPr lang="en-US" sz="800" dirty="0"/>
                <a:t>All rights reserved</a:t>
              </a:r>
            </a:p>
          </p:txBody>
        </p:sp>
      </p:gr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01478" y="60325"/>
            <a:ext cx="1130010" cy="113001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21910" y="5916706"/>
            <a:ext cx="1749184" cy="347663"/>
          </a:xfrm>
          <a:prstGeom prst="rect">
            <a:avLst/>
          </a:prstGeom>
        </p:spPr>
      </p:pic>
      <p:sp>
        <p:nvSpPr>
          <p:cNvPr id="17" name="TextBox 16"/>
          <p:cNvSpPr txBox="1"/>
          <p:nvPr/>
        </p:nvSpPr>
        <p:spPr>
          <a:xfrm>
            <a:off x="5404886" y="4420396"/>
            <a:ext cx="82782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PA</a:t>
            </a:r>
          </a:p>
        </p:txBody>
      </p:sp>
      <p:sp>
        <p:nvSpPr>
          <p:cNvPr id="20" name="TextBox 19"/>
          <p:cNvSpPr txBox="1"/>
          <p:nvPr/>
        </p:nvSpPr>
        <p:spPr>
          <a:xfrm>
            <a:off x="5320073" y="4821356"/>
            <a:ext cx="865574"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MD</a:t>
            </a:r>
          </a:p>
        </p:txBody>
      </p:sp>
    </p:spTree>
    <p:extLst>
      <p:ext uri="{BB962C8B-B14F-4D97-AF65-F5344CB8AC3E}">
        <p14:creationId xmlns:p14="http://schemas.microsoft.com/office/powerpoint/2010/main" val="3393056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Grp="1" noChangeAspect="1" noChangeArrowheads="1"/>
          </p:cNvPicPr>
          <p:nvPr>
            <p:ph/>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a:xfrm>
            <a:off x="30284" y="17463"/>
            <a:ext cx="8610600" cy="6840537"/>
          </a:xfrm>
          <a:noFill/>
        </p:spPr>
      </p:pic>
      <p:sp>
        <p:nvSpPr>
          <p:cNvPr id="67588" name="Text Box 4"/>
          <p:cNvSpPr txBox="1">
            <a:spLocks noChangeArrowheads="1"/>
          </p:cNvSpPr>
          <p:nvPr/>
        </p:nvSpPr>
        <p:spPr bwMode="auto">
          <a:xfrm>
            <a:off x="1010194" y="5334000"/>
            <a:ext cx="1854926" cy="477838"/>
          </a:xfrm>
          <a:prstGeom prst="rect">
            <a:avLst/>
          </a:prstGeom>
          <a:noFill/>
          <a:ln w="9525">
            <a:no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Calibri Light" panose="020F0302020204030204"/>
              <a:ea typeface="ＭＳ Ｐゴシック" charset="0"/>
            </a:endParaRPr>
          </a:p>
        </p:txBody>
      </p:sp>
      <p:sp>
        <p:nvSpPr>
          <p:cNvPr id="67589" name="Text Box 5"/>
          <p:cNvSpPr txBox="1">
            <a:spLocks noChangeArrowheads="1"/>
          </p:cNvSpPr>
          <p:nvPr/>
        </p:nvSpPr>
        <p:spPr bwMode="auto">
          <a:xfrm>
            <a:off x="783770" y="1818481"/>
            <a:ext cx="2157549" cy="477838"/>
          </a:xfrm>
          <a:prstGeom prst="rect">
            <a:avLst/>
          </a:prstGeom>
          <a:gradFill>
            <a:gsLst>
              <a:gs pos="0">
                <a:schemeClr val="accent4">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a:no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1" u="none" strike="noStrike" kern="1200" cap="none" spc="0" normalizeH="0" baseline="0" noProof="0" dirty="0">
                <a:ln>
                  <a:noFill/>
                </a:ln>
                <a:solidFill>
                  <a:schemeClr val="accent4">
                    <a:lumMod val="50000"/>
                  </a:schemeClr>
                </a:solidFill>
                <a:effectLst/>
                <a:uLnTx/>
                <a:uFillTx/>
                <a:latin typeface="Calibri Light" panose="020F0302020204030204"/>
                <a:ea typeface="ＭＳ Ｐゴシック" charset="0"/>
              </a:rPr>
              <a:t>Susquehanna River</a:t>
            </a:r>
            <a:r>
              <a:rPr kumimoji="0" lang="en-US" sz="2500" b="1" i="1" u="none" strike="noStrike" kern="1200" cap="none" spc="0" normalizeH="0" baseline="0" noProof="0" dirty="0">
                <a:ln>
                  <a:noFill/>
                </a:ln>
                <a:solidFill>
                  <a:schemeClr val="accent4">
                    <a:lumMod val="50000"/>
                  </a:schemeClr>
                </a:solidFill>
                <a:effectLst/>
                <a:uLnTx/>
                <a:uFillTx/>
                <a:latin typeface="Calibri Light" panose="020F0302020204030204"/>
                <a:ea typeface="ＭＳ Ｐゴシック" charset="0"/>
              </a:rPr>
              <a:t> </a:t>
            </a:r>
          </a:p>
        </p:txBody>
      </p:sp>
      <p:sp>
        <p:nvSpPr>
          <p:cNvPr id="67590" name="Text Box 6"/>
          <p:cNvSpPr txBox="1">
            <a:spLocks noChangeArrowheads="1"/>
          </p:cNvSpPr>
          <p:nvPr/>
        </p:nvSpPr>
        <p:spPr bwMode="auto">
          <a:xfrm>
            <a:off x="8903262" y="358860"/>
            <a:ext cx="2742149" cy="523220"/>
          </a:xfrm>
          <a:prstGeom prst="rect">
            <a:avLst/>
          </a:prstGeom>
          <a:solidFill>
            <a:schemeClr val="bg1"/>
          </a:solidFill>
          <a:ln w="9525">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Light" panose="020F0302020204030204"/>
              <a:ea typeface="ＭＳ Ｐゴシック" charset="0"/>
            </a:endParaRPr>
          </a:p>
        </p:txBody>
      </p:sp>
      <p:sp>
        <p:nvSpPr>
          <p:cNvPr id="67591" name="Text Box 7"/>
          <p:cNvSpPr txBox="1">
            <a:spLocks noChangeArrowheads="1"/>
          </p:cNvSpPr>
          <p:nvPr/>
        </p:nvSpPr>
        <p:spPr bwMode="auto">
          <a:xfrm>
            <a:off x="4759763" y="3039529"/>
            <a:ext cx="2298263" cy="101566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en-US" b="1" u="sng" dirty="0">
                <a:latin typeface="Calibri Light" panose="020F0302020204030204"/>
              </a:rPr>
              <a:t>C</a:t>
            </a:r>
            <a:r>
              <a:rPr kumimoji="0" lang="en-US" sz="2400" b="1" i="0" u="sng" strike="noStrike" kern="1200" cap="none" spc="0" normalizeH="0" baseline="0" noProof="0" dirty="0" err="1">
                <a:ln>
                  <a:noFill/>
                </a:ln>
                <a:effectLst/>
                <a:uLnTx/>
                <a:uFillTx/>
                <a:latin typeface="Calibri Light" panose="020F0302020204030204"/>
                <a:ea typeface="ＭＳ Ｐゴシック" charset="0"/>
              </a:rPr>
              <a:t>hesapeake</a:t>
            </a:r>
            <a:r>
              <a:rPr kumimoji="0" lang="en-US" sz="2400" b="1" i="0" u="sng" strike="noStrike" kern="1200" cap="none" spc="0" normalizeH="0" baseline="0" noProof="0" dirty="0">
                <a:ln>
                  <a:noFill/>
                </a:ln>
                <a:effectLst/>
                <a:uLnTx/>
                <a:uFillTx/>
                <a:latin typeface="Calibri Light" panose="020F0302020204030204"/>
                <a:ea typeface="ＭＳ Ｐゴシック" charset="0"/>
              </a:rPr>
              <a:t> Bay:</a:t>
            </a:r>
          </a:p>
          <a:p>
            <a:pPr marL="0" marR="0" lvl="0" indent="0" algn="ctr" defTabSz="914400" rtl="0" eaLnBrk="0" fontAlgn="base" latinLnBrk="0" hangingPunct="0">
              <a:lnSpc>
                <a:spcPct val="100000"/>
              </a:lnSpc>
              <a:spcBef>
                <a:spcPct val="50000"/>
              </a:spcBef>
              <a:spcAft>
                <a:spcPct val="0"/>
              </a:spcAft>
              <a:buClrTx/>
              <a:buSzTx/>
              <a:buFontTx/>
              <a:buNone/>
              <a:tabLst/>
              <a:defRPr/>
            </a:pPr>
            <a:r>
              <a:rPr lang="en-US" b="1" u="sng" dirty="0">
                <a:latin typeface="Calibri Light" panose="020F0302020204030204"/>
              </a:rPr>
              <a:t>4,000,000 TONS</a:t>
            </a:r>
            <a:endParaRPr kumimoji="0" lang="en-US" sz="2400" b="1" i="0" u="sng" strike="noStrike" kern="1200" cap="none" spc="0" normalizeH="0" baseline="0" noProof="0" dirty="0">
              <a:ln>
                <a:noFill/>
              </a:ln>
              <a:effectLst/>
              <a:uLnTx/>
              <a:uFillTx/>
              <a:latin typeface="Calibri Light" panose="020F0302020204030204"/>
              <a:ea typeface="ＭＳ Ｐゴシック" charset="0"/>
            </a:endParaRPr>
          </a:p>
        </p:txBody>
      </p:sp>
      <p:sp>
        <p:nvSpPr>
          <p:cNvPr id="67592" name="Line 8"/>
          <p:cNvSpPr>
            <a:spLocks noChangeShapeType="1"/>
          </p:cNvSpPr>
          <p:nvPr/>
        </p:nvSpPr>
        <p:spPr bwMode="auto">
          <a:xfrm>
            <a:off x="2941320" y="2057400"/>
            <a:ext cx="914400" cy="76200"/>
          </a:xfrm>
          <a:prstGeom prst="line">
            <a:avLst/>
          </a:prstGeom>
          <a:noFill/>
          <a:ln w="19050">
            <a:solidFill>
              <a:schemeClr val="tx1"/>
            </a:solidFill>
            <a:round/>
            <a:headEnd/>
            <a:tailEnd type="stealth"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67594" name="Line 10"/>
          <p:cNvSpPr>
            <a:spLocks noChangeShapeType="1"/>
          </p:cNvSpPr>
          <p:nvPr/>
        </p:nvSpPr>
        <p:spPr bwMode="auto">
          <a:xfrm flipH="1" flipV="1">
            <a:off x="4203292" y="2989052"/>
            <a:ext cx="556471" cy="558309"/>
          </a:xfrm>
          <a:prstGeom prst="line">
            <a:avLst/>
          </a:prstGeom>
          <a:noFill/>
          <a:ln w="19050">
            <a:solidFill>
              <a:schemeClr val="tx1"/>
            </a:solidFill>
            <a:round/>
            <a:headEnd/>
            <a:tailEnd type="stealth"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67596" name="Line 12"/>
          <p:cNvSpPr>
            <a:spLocks noChangeShapeType="1"/>
          </p:cNvSpPr>
          <p:nvPr/>
        </p:nvSpPr>
        <p:spPr bwMode="auto">
          <a:xfrm flipH="1">
            <a:off x="3686175" y="3533775"/>
            <a:ext cx="1073588" cy="942975"/>
          </a:xfrm>
          <a:prstGeom prst="line">
            <a:avLst/>
          </a:prstGeom>
          <a:noFill/>
          <a:ln w="19050">
            <a:solidFill>
              <a:schemeClr val="tx1"/>
            </a:solidFill>
            <a:round/>
            <a:headEnd/>
            <a:tailEnd type="stealth"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4" name="Rectangle 13"/>
          <p:cNvSpPr/>
          <p:nvPr/>
        </p:nvSpPr>
        <p:spPr>
          <a:xfrm>
            <a:off x="140455" y="2240448"/>
            <a:ext cx="3545720" cy="830997"/>
          </a:xfrm>
          <a:prstGeom prst="rect">
            <a:avLst/>
          </a:prstGeom>
          <a:gradFill>
            <a:gsLst>
              <a:gs pos="0">
                <a:schemeClr val="accent4">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ECE1"/>
                </a:solidFill>
                <a:effectLst/>
                <a:uLnTx/>
                <a:uFillTx/>
                <a:latin typeface="Calibri" panose="020F0502020204030204"/>
                <a:ea typeface="+mn-ea"/>
                <a:cs typeface="+mn-cs"/>
              </a:rPr>
              <a:t>Near-record discharge: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ECE1"/>
                </a:solidFill>
                <a:effectLst/>
                <a:uLnTx/>
                <a:uFillTx/>
                <a:latin typeface="Calibri" panose="020F0502020204030204"/>
                <a:ea typeface="+mn-ea"/>
                <a:cs typeface="+mn-cs"/>
              </a:rPr>
              <a:t>775,000 </a:t>
            </a:r>
            <a:r>
              <a:rPr kumimoji="0" lang="en-US" sz="2400" b="1" i="0" u="none" strike="noStrike" kern="1200" cap="none" spc="0" normalizeH="0" baseline="0" noProof="0" dirty="0" err="1">
                <a:ln>
                  <a:noFill/>
                </a:ln>
                <a:solidFill>
                  <a:srgbClr val="EEECE1"/>
                </a:solidFill>
                <a:effectLst/>
                <a:uLnTx/>
                <a:uFillTx/>
                <a:latin typeface="Calibri" panose="020F0502020204030204"/>
                <a:ea typeface="+mn-ea"/>
                <a:cs typeface="+mn-cs"/>
              </a:rPr>
              <a:t>cfs</a:t>
            </a:r>
            <a:endParaRPr kumimoji="0" lang="en-US" sz="2400" b="1" i="0" u="none" strike="noStrike" kern="1200" cap="none" spc="0" normalizeH="0" baseline="0" noProof="0" dirty="0">
              <a:ln>
                <a:noFill/>
              </a:ln>
              <a:solidFill>
                <a:srgbClr val="EEECE1"/>
              </a:solidFill>
              <a:effectLst/>
              <a:uLnTx/>
              <a:uFillTx/>
              <a:latin typeface="Calibri" panose="020F0502020204030204"/>
              <a:ea typeface="+mn-ea"/>
              <a:cs typeface="+mn-cs"/>
            </a:endParaRPr>
          </a:p>
        </p:txBody>
      </p:sp>
      <p:sp>
        <p:nvSpPr>
          <p:cNvPr id="15" name="TextBox 14"/>
          <p:cNvSpPr txBox="1"/>
          <p:nvPr/>
        </p:nvSpPr>
        <p:spPr>
          <a:xfrm>
            <a:off x="8697154" y="1669088"/>
            <a:ext cx="3336615" cy="2677656"/>
          </a:xfrm>
          <a:prstGeom prst="rect">
            <a:avLst/>
          </a:prstGeom>
          <a:solidFill>
            <a:schemeClr val="bg1">
              <a:lumMod val="95000"/>
              <a:alpha val="50000"/>
            </a:schemeClr>
          </a:solidFill>
          <a:ln>
            <a:solidFill>
              <a:schemeClr val="tx1"/>
            </a:solidFill>
          </a:ln>
          <a:effectLst>
            <a:softEdge rad="1270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Sediment 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Upland farm fields?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Construction sites?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Stream Banks?</a:t>
            </a:r>
          </a:p>
        </p:txBody>
      </p:sp>
      <p:sp>
        <p:nvSpPr>
          <p:cNvPr id="16" name="Text Box 3"/>
          <p:cNvSpPr txBox="1">
            <a:spLocks noChangeArrowheads="1"/>
          </p:cNvSpPr>
          <p:nvPr/>
        </p:nvSpPr>
        <p:spPr bwMode="auto">
          <a:xfrm>
            <a:off x="17978" y="-13956"/>
            <a:ext cx="8640159" cy="446276"/>
          </a:xfrm>
          <a:prstGeom prst="rect">
            <a:avLst/>
          </a:prstGeom>
          <a:solidFill>
            <a:schemeClr val="bg1"/>
          </a:solidFill>
          <a:ln w="9525">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libri Light" panose="020F0302020204030204"/>
                <a:ea typeface="ＭＳ Ｐゴシック" charset="0"/>
              </a:rPr>
              <a:t>The Problem is Manifest--Sediment Plume from Hurricane </a:t>
            </a:r>
            <a:r>
              <a:rPr kumimoji="0" lang="en-US" sz="2300" b="0" i="0" u="none" strike="noStrike" kern="1200" cap="none" spc="0" normalizeH="0" baseline="0" noProof="0">
                <a:ln>
                  <a:noFill/>
                </a:ln>
                <a:solidFill>
                  <a:srgbClr val="000000"/>
                </a:solidFill>
                <a:effectLst/>
                <a:uLnTx/>
                <a:uFillTx/>
                <a:latin typeface="Calibri Light" panose="020F0302020204030204"/>
                <a:ea typeface="ＭＳ Ｐゴシック" charset="0"/>
              </a:rPr>
              <a:t>Ivan 2004</a:t>
            </a:r>
            <a:endParaRPr kumimoji="0" lang="en-US" sz="2300" b="0" i="0" u="none" strike="noStrike" kern="1200" cap="none" spc="0" normalizeH="0" baseline="0" noProof="0" dirty="0">
              <a:ln>
                <a:noFill/>
              </a:ln>
              <a:solidFill>
                <a:srgbClr val="000000"/>
              </a:solidFill>
              <a:effectLst/>
              <a:uLnTx/>
              <a:uFillTx/>
              <a:latin typeface="Calibri Light" panose="020F0302020204030204"/>
              <a:ea typeface="ＭＳ Ｐゴシック" charset="0"/>
            </a:endParaRPr>
          </a:p>
        </p:txBody>
      </p:sp>
      <p:pic>
        <p:nvPicPr>
          <p:cNvPr id="17" name="Picture 16">
            <a:extLst>
              <a:ext uri="{FF2B5EF4-FFF2-40B4-BE49-F238E27FC236}">
                <a16:creationId xmlns:a16="http://schemas.microsoft.com/office/drawing/2014/main" id="{C0C7E424-FA05-F74E-A7B0-BBA33F8A43D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640884" y="6443980"/>
            <a:ext cx="1774266" cy="409074"/>
          </a:xfrm>
          <a:prstGeom prst="rect">
            <a:avLst/>
          </a:prstGeom>
        </p:spPr>
      </p:pic>
      <p:pic>
        <p:nvPicPr>
          <p:cNvPr id="18" name="Picture 2" descr="Image result for water science institute lancaster pa"/>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506668" y="6400579"/>
            <a:ext cx="1527101" cy="45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324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 name="Rectangle 2"/>
          <p:cNvSpPr/>
          <p:nvPr/>
        </p:nvSpPr>
        <p:spPr>
          <a:xfrm>
            <a:off x="0" y="0"/>
            <a:ext cx="7110248" cy="1182414"/>
          </a:xfrm>
          <a:prstGeom prst="rect">
            <a:avLst/>
          </a:prstGeom>
          <a:solidFill>
            <a:schemeClr val="bg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5593" y="0"/>
            <a:ext cx="10515600" cy="1325563"/>
          </a:xfrm>
        </p:spPr>
        <p:txBody>
          <a:bodyPr/>
          <a:lstStyle/>
          <a:p>
            <a:r>
              <a:rPr lang="en-US" b="1" dirty="0">
                <a:solidFill>
                  <a:srgbClr val="3E96A7"/>
                </a:solidFill>
              </a:rPr>
              <a:t>Highly Erosive Stream Banks</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87503"/>
          <a:stretch/>
        </p:blipFill>
        <p:spPr>
          <a:xfrm>
            <a:off x="102781" y="220820"/>
            <a:ext cx="372812" cy="88392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 y="6396902"/>
            <a:ext cx="950043" cy="596627"/>
          </a:xfrm>
          <a:prstGeom prst="rect">
            <a:avLst/>
          </a:prstGeom>
          <a:solidFill>
            <a:schemeClr val="bg1"/>
          </a:solidFill>
        </p:spPr>
      </p:pic>
      <p:sp>
        <p:nvSpPr>
          <p:cNvPr id="8" name="TextBox 7"/>
          <p:cNvSpPr txBox="1"/>
          <p:nvPr/>
        </p:nvSpPr>
        <p:spPr>
          <a:xfrm>
            <a:off x="372571" y="6396335"/>
            <a:ext cx="1156086" cy="461665"/>
          </a:xfrm>
          <a:prstGeom prst="rect">
            <a:avLst/>
          </a:prstGeom>
          <a:solidFill>
            <a:schemeClr val="bg1"/>
          </a:solidFill>
        </p:spPr>
        <p:txBody>
          <a:bodyPr wrap="none" rtlCol="0">
            <a:spAutoFit/>
          </a:bodyPr>
          <a:lstStyle/>
          <a:p>
            <a:r>
              <a:rPr lang="en-US" sz="800" dirty="0"/>
              <a:t>Copyright 2019</a:t>
            </a:r>
          </a:p>
          <a:p>
            <a:r>
              <a:rPr lang="en-US" sz="800" dirty="0"/>
              <a:t>Water Science Institute</a:t>
            </a:r>
          </a:p>
          <a:p>
            <a:r>
              <a:rPr lang="en-US" sz="800" dirty="0"/>
              <a:t>All rights reserved</a:t>
            </a:r>
          </a:p>
        </p:txBody>
      </p:sp>
    </p:spTree>
    <p:extLst>
      <p:ext uri="{BB962C8B-B14F-4D97-AF65-F5344CB8AC3E}">
        <p14:creationId xmlns:p14="http://schemas.microsoft.com/office/powerpoint/2010/main" val="2672708720"/>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5144</TotalTime>
  <Words>3257</Words>
  <Application>Microsoft Office PowerPoint</Application>
  <PresentationFormat>Widescreen</PresentationFormat>
  <Paragraphs>548</Paragraphs>
  <Slides>51</Slides>
  <Notes>28</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51</vt:i4>
      </vt:variant>
    </vt:vector>
  </HeadingPairs>
  <TitlesOfParts>
    <vt:vector size="64" baseType="lpstr">
      <vt:lpstr>Arial</vt:lpstr>
      <vt:lpstr>Calibri</vt:lpstr>
      <vt:lpstr>Calibri Light</vt:lpstr>
      <vt:lpstr>Century Gothic</vt:lpstr>
      <vt:lpstr>Corbel</vt:lpstr>
      <vt:lpstr>Helvetica</vt:lpstr>
      <vt:lpstr>Times New Roman</vt:lpstr>
      <vt:lpstr>Wingdings</vt:lpstr>
      <vt:lpstr>Wingdings 3</vt:lpstr>
      <vt:lpstr>Office Theme</vt:lpstr>
      <vt:lpstr>1_Office Theme</vt:lpstr>
      <vt:lpstr>2_Office Theme</vt:lpstr>
      <vt:lpstr>Ion</vt:lpstr>
      <vt:lpstr> STAC Targeting Workshop 11/12/2019 Presented By: Water Science Institute and Lancaster Clean Water Partners</vt:lpstr>
      <vt:lpstr>PowerPoint Presentation</vt:lpstr>
      <vt:lpstr>PowerPoint Presentation</vt:lpstr>
      <vt:lpstr>PowerPoint Presentation</vt:lpstr>
      <vt:lpstr>PowerPoint Presentation</vt:lpstr>
      <vt:lpstr>PowerPoint Presentation</vt:lpstr>
      <vt:lpstr>Hot Spot Mapping</vt:lpstr>
      <vt:lpstr>PowerPoint Presentation</vt:lpstr>
      <vt:lpstr>Highly Erosive Stream Banks</vt:lpstr>
      <vt:lpstr>PowerPoint Presentation</vt:lpstr>
      <vt:lpstr>PowerPoint Presentation</vt:lpstr>
      <vt:lpstr>PowerPoint Presentation</vt:lpstr>
      <vt:lpstr>PowerPoint Presentation</vt:lpstr>
      <vt:lpstr>Triage Mapping of Erosion Hotspots Using Lidar DEM Differencing</vt:lpstr>
      <vt:lpstr>Hotspot Mapping</vt:lpstr>
      <vt:lpstr>Hot Spot Mapping</vt:lpstr>
      <vt:lpstr>Hot Spot Mapping</vt:lpstr>
      <vt:lpstr>Hot Spot Mapping</vt:lpstr>
      <vt:lpstr>Hot Spot Mapping</vt:lpstr>
      <vt:lpstr>Hot Spot Mapping</vt:lpstr>
      <vt:lpstr>PowerPoint Presentation</vt:lpstr>
      <vt:lpstr>Heat Mapping – Watershed Analysis</vt:lpstr>
      <vt:lpstr>Heat Mapping – Watershed Analysis</vt:lpstr>
      <vt:lpstr>Heat Mapping – Watershed Analysis</vt:lpstr>
      <vt:lpstr>Heat Mapping – Watershed Analysis</vt:lpstr>
      <vt:lpstr>Heat Mapping – Watershed Analysis</vt:lpstr>
      <vt:lpstr>Heat Mapping – Watershed Analysis</vt:lpstr>
      <vt:lpstr>Heat Mapping – Watershed Analysis</vt:lpstr>
      <vt:lpstr>PowerPoint Presentation</vt:lpstr>
      <vt:lpstr>PowerPoint Presentation</vt:lpstr>
      <vt:lpstr>PowerPoint Presentation</vt:lpstr>
      <vt:lpstr>Drone Photogrammetry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 1: Educate</vt:lpstr>
      <vt:lpstr>Step 2: Define objective</vt:lpstr>
      <vt:lpstr>Step 3: Develop strategy</vt:lpstr>
      <vt:lpstr>Step 4: Define geographic unit</vt:lpstr>
      <vt:lpstr>Step 5: Identify datasets</vt:lpstr>
      <vt:lpstr>Step 6: Strawman prioritization</vt:lpstr>
      <vt:lpstr>Step 7: Launch, train, apply, adjust</vt:lpstr>
      <vt:lpstr>Step 8: Measure progress</vt:lpstr>
    </vt:vector>
  </TitlesOfParts>
  <Company>Franklin &amp; Marshall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Science Institute Legacy Sediment Presentation Virginia State NRCS</dc:title>
  <dc:creator>Evan J. Lewis</dc:creator>
  <cp:lastModifiedBy>Joe Sweeney</cp:lastModifiedBy>
  <cp:revision>118</cp:revision>
  <cp:lastPrinted>2019-05-21T17:44:52Z</cp:lastPrinted>
  <dcterms:created xsi:type="dcterms:W3CDTF">2018-11-05T18:26:14Z</dcterms:created>
  <dcterms:modified xsi:type="dcterms:W3CDTF">2019-11-10T23:10:34Z</dcterms:modified>
</cp:coreProperties>
</file>