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PT Sans Narrow"/>
      <p:regular r:id="rId14"/>
      <p:bold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A124BE7-0CFF-4496-A9E8-4513FCB18F15}">
  <a:tblStyle styleId="{6A124BE7-0CFF-4496-A9E8-4513FCB18F15}"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slideMaster" Target="slideMasters/slideMaster1.xml"/><Relationship Id="rId19" Type="http://schemas.openxmlformats.org/officeDocument/2006/relationships/font" Target="fonts/OpenSans-boldItalic.fntdata"/><Relationship Id="rId6" Type="http://schemas.openxmlformats.org/officeDocument/2006/relationships/notesMaster" Target="notesMasters/notesMaster1.xml"/><Relationship Id="rId18" Type="http://schemas.openxmlformats.org/officeDocument/2006/relationships/font" Target="fonts/OpenSans-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96ae1153c9_0_14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96ae1153c9_0_14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96ae1153c9_0_13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96ae1153c9_0_1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6ae1153c9_0_13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96ae1153c9_0_13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96ae1153c9_0_1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96ae1153c9_0_1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96ae1153c9_0_14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96ae1153c9_0_14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6ae1153c9_0_13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6ae1153c9_0_13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3650" y="2699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2020</a:t>
            </a:r>
            <a:endParaRPr/>
          </a:p>
          <a:p>
            <a:pPr indent="0" lvl="0" marL="0" rtl="0" algn="ctr">
              <a:spcBef>
                <a:spcPts val="0"/>
              </a:spcBef>
              <a:spcAft>
                <a:spcPts val="0"/>
              </a:spcAft>
              <a:buNone/>
            </a:pPr>
            <a:r>
              <a:rPr lang="en"/>
              <a:t>Education Workgroup Science Needs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Environmental Literacy</a:t>
            </a:r>
            <a:endParaRPr/>
          </a:p>
        </p:txBody>
      </p:sp>
      <p:sp>
        <p:nvSpPr>
          <p:cNvPr id="72" name="Google Shape;72;p1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Goal</a:t>
            </a:r>
            <a:r>
              <a:rPr lang="en">
                <a:solidFill>
                  <a:srgbClr val="000000"/>
                </a:solidFill>
              </a:rPr>
              <a:t>: Enable every student in the region to graduate with the knowledge and skills to act responsibly to protect and restore their local watershed.</a:t>
            </a:r>
            <a:endParaRPr sz="1100">
              <a:solidFill>
                <a:srgbClr val="000000"/>
              </a:solidFill>
            </a:endParaRPr>
          </a:p>
          <a:p>
            <a:pPr indent="-317500" lvl="0" marL="457200" rtl="0" algn="l">
              <a:spcBef>
                <a:spcPts val="1600"/>
              </a:spcBef>
              <a:spcAft>
                <a:spcPts val="0"/>
              </a:spcAft>
              <a:buClr>
                <a:srgbClr val="000000"/>
              </a:buClr>
              <a:buSzPts val="1400"/>
              <a:buAutoNum type="arabicPeriod"/>
            </a:pPr>
            <a:r>
              <a:rPr b="1" lang="en" sz="1400">
                <a:solidFill>
                  <a:srgbClr val="000000"/>
                </a:solidFill>
                <a:highlight>
                  <a:srgbClr val="9FC5E8"/>
                </a:highlight>
              </a:rPr>
              <a:t>Sustainable Schools Outcome</a:t>
            </a:r>
            <a:r>
              <a:rPr lang="en" sz="1400">
                <a:solidFill>
                  <a:srgbClr val="000000"/>
                </a:solidFill>
              </a:rPr>
              <a:t>: </a:t>
            </a:r>
            <a:r>
              <a:rPr lang="en" sz="1400">
                <a:solidFill>
                  <a:srgbClr val="000000"/>
                </a:solidFill>
                <a:latin typeface="Calibri"/>
                <a:ea typeface="Calibri"/>
                <a:cs typeface="Calibri"/>
                <a:sym typeface="Calibri"/>
              </a:rPr>
              <a:t>Continually increase the number of schools in the region that reduce the impact of their buildings and grounds on their local watershed, environment and human health through best practices, including student-led protection and   restoration projects.</a:t>
            </a:r>
            <a:endParaRPr sz="1400">
              <a:solidFill>
                <a:srgbClr val="000000"/>
              </a:solidFill>
              <a:latin typeface="Calibri"/>
              <a:ea typeface="Calibri"/>
              <a:cs typeface="Calibri"/>
              <a:sym typeface="Calibri"/>
            </a:endParaRPr>
          </a:p>
          <a:p>
            <a:pPr indent="-317500" lvl="0" marL="457200" rtl="0" algn="l">
              <a:spcBef>
                <a:spcPts val="0"/>
              </a:spcBef>
              <a:spcAft>
                <a:spcPts val="0"/>
              </a:spcAft>
              <a:buClr>
                <a:srgbClr val="000000"/>
              </a:buClr>
              <a:buSzPts val="1400"/>
              <a:buFont typeface="Calibri"/>
              <a:buAutoNum type="arabicPeriod"/>
            </a:pPr>
            <a:r>
              <a:rPr b="1" lang="en" sz="1400">
                <a:solidFill>
                  <a:srgbClr val="000000"/>
                </a:solidFill>
                <a:highlight>
                  <a:srgbClr val="FCE5CD"/>
                </a:highlight>
              </a:rPr>
              <a:t>Student Outcome</a:t>
            </a:r>
            <a:r>
              <a:rPr lang="en" sz="1400">
                <a:solidFill>
                  <a:srgbClr val="000000"/>
                </a:solidFill>
              </a:rPr>
              <a:t>: </a:t>
            </a:r>
            <a:r>
              <a:rPr lang="en" sz="1400">
                <a:solidFill>
                  <a:srgbClr val="000000"/>
                </a:solidFill>
                <a:latin typeface="Calibri"/>
                <a:ea typeface="Calibri"/>
                <a:cs typeface="Calibri"/>
                <a:sym typeface="Calibri"/>
              </a:rPr>
              <a:t>Continually increase students’ age-appropriate understanding of the watershed through participation in teacher-supported, meaningful watershed educational experiences and rigorous, inquiry-based instruction, with a target of at least one meaningful watershed educational experience in elementary, middle and high school depending on available resources. </a:t>
            </a:r>
            <a:endParaRPr sz="1400">
              <a:solidFill>
                <a:srgbClr val="000000"/>
              </a:solidFill>
              <a:latin typeface="Calibri"/>
              <a:ea typeface="Calibri"/>
              <a:cs typeface="Calibri"/>
              <a:sym typeface="Calibri"/>
            </a:endParaRPr>
          </a:p>
          <a:p>
            <a:pPr indent="-317500" lvl="0" marL="457200" rtl="0" algn="l">
              <a:spcBef>
                <a:spcPts val="0"/>
              </a:spcBef>
              <a:spcAft>
                <a:spcPts val="0"/>
              </a:spcAft>
              <a:buClr>
                <a:srgbClr val="000000"/>
              </a:buClr>
              <a:buSzPts val="1400"/>
              <a:buAutoNum type="arabicPeriod"/>
            </a:pPr>
            <a:r>
              <a:rPr b="1" lang="en" sz="1400">
                <a:solidFill>
                  <a:srgbClr val="000000"/>
                </a:solidFill>
                <a:highlight>
                  <a:srgbClr val="D9EAD3"/>
                </a:highlight>
              </a:rPr>
              <a:t>Environmental Literacy Planning Outcome</a:t>
            </a:r>
            <a:r>
              <a:rPr lang="en" sz="1400">
                <a:solidFill>
                  <a:srgbClr val="000000"/>
                </a:solidFill>
              </a:rPr>
              <a:t>: </a:t>
            </a:r>
            <a:r>
              <a:rPr lang="en" sz="1400">
                <a:solidFill>
                  <a:srgbClr val="000000"/>
                </a:solidFill>
                <a:latin typeface="Calibri"/>
                <a:ea typeface="Calibri"/>
                <a:cs typeface="Calibri"/>
                <a:sym typeface="Calibri"/>
              </a:rPr>
              <a:t>Each participating Bay jurisdiction should develop a comprehensive and systemic approach to environmental literacy for all students in the region that includes policies, practices and voluntary metrics that support the environmental literacy Goals and Outcomes of this Agreement. </a:t>
            </a:r>
            <a:endParaRPr sz="14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graphicFrame>
        <p:nvGraphicFramePr>
          <p:cNvPr id="77" name="Google Shape;77;p15"/>
          <p:cNvGraphicFramePr/>
          <p:nvPr/>
        </p:nvGraphicFramePr>
        <p:xfrm>
          <a:off x="152400" y="152400"/>
          <a:ext cx="3000000" cy="3000000"/>
        </p:xfrm>
        <a:graphic>
          <a:graphicData uri="http://schemas.openxmlformats.org/drawingml/2006/table">
            <a:tbl>
              <a:tblPr>
                <a:noFill/>
                <a:tableStyleId>{6A124BE7-0CFF-4496-A9E8-4513FCB18F15}</a:tableStyleId>
              </a:tblPr>
              <a:tblGrid>
                <a:gridCol w="1362075"/>
                <a:gridCol w="4581525"/>
              </a:tblGrid>
              <a:tr h="12700">
                <a:tc>
                  <a:txBody>
                    <a:bodyPr/>
                    <a:lstStyle/>
                    <a:p>
                      <a:pPr indent="0" lvl="0" marL="0" rtl="0" algn="l">
                        <a:spcBef>
                          <a:spcPts val="0"/>
                        </a:spcBef>
                        <a:spcAft>
                          <a:spcPts val="0"/>
                        </a:spcAft>
                        <a:buNone/>
                      </a:pPr>
                      <a:r>
                        <a:rPr lang="en" sz="1100">
                          <a:latin typeface="Calibri"/>
                          <a:ea typeface="Calibri"/>
                          <a:cs typeface="Calibri"/>
                          <a:sym typeface="Calibri"/>
                        </a:rPr>
                        <a:t>Need</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Quantify and support BMP installation and restoration at schools to contribute directly to Bay restoration goals.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Completed?</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In progress, not quite complete</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More Specific Detail</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Stroud was contracted in 2019 to explore how BMP installation and restoration at schools can contribute directly to Bay restoration goals. One of the deliverables was a GIS tool that connects restoration, equity, and environmental literacy. This tool will need to be maintained and updated every two years as ELIT survey and other data is updated.</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Why is this needed?</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Schools are often overlooked as viable options for BMP implementation, but they account for tens of thousands of acres in the Chesapeake Bay watershed.</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Category</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solidFill>
                            <a:srgbClr val="222222"/>
                          </a:solidFill>
                          <a:latin typeface="Calibri"/>
                          <a:ea typeface="Calibri"/>
                          <a:cs typeface="Calibri"/>
                          <a:sym typeface="Calibri"/>
                        </a:rPr>
                        <a:t>GIS Analysis and Mapping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Other Goals/ Outcomes this Addresses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CBPO staff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Engaged Resources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Stroud, John Wolf  (USGS), Emily Trentcoste (EPA)</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Potential Resources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CBPO staff, state agencies, local education agencies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Priority</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High</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Related STAC Recommendations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78" name="Google Shape;78;p15"/>
          <p:cNvSpPr txBox="1"/>
          <p:nvPr/>
        </p:nvSpPr>
        <p:spPr>
          <a:xfrm>
            <a:off x="6144000" y="1524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highlight>
                  <a:srgbClr val="CFE2F3"/>
                </a:highlight>
                <a:latin typeface="Calibri"/>
                <a:ea typeface="Calibri"/>
                <a:cs typeface="Calibri"/>
                <a:sym typeface="Calibri"/>
              </a:rPr>
              <a:t>Sustainable Schools Outcome</a:t>
            </a:r>
            <a:endParaRPr b="1">
              <a:highlight>
                <a:srgbClr val="CFE2F3"/>
              </a:highlight>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graphicFrame>
        <p:nvGraphicFramePr>
          <p:cNvPr id="83" name="Google Shape;83;p16"/>
          <p:cNvGraphicFramePr/>
          <p:nvPr/>
        </p:nvGraphicFramePr>
        <p:xfrm>
          <a:off x="152400" y="152400"/>
          <a:ext cx="3000000" cy="3000000"/>
        </p:xfrm>
        <a:graphic>
          <a:graphicData uri="http://schemas.openxmlformats.org/drawingml/2006/table">
            <a:tbl>
              <a:tblPr>
                <a:noFill/>
                <a:tableStyleId>{6A124BE7-0CFF-4496-A9E8-4513FCB18F15}</a:tableStyleId>
              </a:tblPr>
              <a:tblGrid>
                <a:gridCol w="1362075"/>
                <a:gridCol w="4581525"/>
              </a:tblGrid>
              <a:tr h="12700">
                <a:tc>
                  <a:txBody>
                    <a:bodyPr/>
                    <a:lstStyle/>
                    <a:p>
                      <a:pPr indent="0" lvl="0" marL="0" rtl="0" algn="l">
                        <a:spcBef>
                          <a:spcPts val="0"/>
                        </a:spcBef>
                        <a:spcAft>
                          <a:spcPts val="0"/>
                        </a:spcAft>
                        <a:buNone/>
                      </a:pPr>
                      <a:r>
                        <a:rPr lang="en" sz="1100">
                          <a:latin typeface="Calibri"/>
                          <a:ea typeface="Calibri"/>
                          <a:cs typeface="Calibri"/>
                          <a:sym typeface="Calibri"/>
                        </a:rPr>
                        <a:t>Need</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Research linkage between sustainable school certifications and overall costs savings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Completed?</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New</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More Specific Detail</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Becoming a certified sustainable school has perceived perceptions that it will be costly and unattainable. However, sustainable schools often experience financial/cost savings, in addition to environmental health improvements. Acquiring research will assist with the recruitment of schools.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Why is this needed?</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To better promote all of the benefits to becoming a certified sustainable school.</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Category</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Research</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Other Goals/ Outcomes this Addresses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Engaged Resources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Independent organizations that perform cost saving calculations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Potential Resources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Independent organizations, peer-reviewed journals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Priority</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rPr lang="en" sz="1100">
                          <a:latin typeface="Calibri"/>
                          <a:ea typeface="Calibri"/>
                          <a:cs typeface="Calibri"/>
                          <a:sym typeface="Calibri"/>
                        </a:rPr>
                        <a:t>High</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Related STAC Recommendations</a:t>
                      </a:r>
                      <a:endParaRPr sz="1100">
                        <a:latin typeface="Calibri"/>
                        <a:ea typeface="Calibri"/>
                        <a:cs typeface="Calibri"/>
                        <a:sym typeface="Calibri"/>
                      </a:endParaRPr>
                    </a:p>
                  </a:txBody>
                  <a:tcPr marT="63500" marB="63500" marR="63500" marL="63500">
                    <a:solidFill>
                      <a:srgbClr val="CFE2F3"/>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84" name="Google Shape;84;p16"/>
          <p:cNvSpPr txBox="1"/>
          <p:nvPr/>
        </p:nvSpPr>
        <p:spPr>
          <a:xfrm>
            <a:off x="6144000" y="1524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highlight>
                  <a:srgbClr val="CFE2F3"/>
                </a:highlight>
                <a:latin typeface="Calibri"/>
                <a:ea typeface="Calibri"/>
                <a:cs typeface="Calibri"/>
                <a:sym typeface="Calibri"/>
              </a:rPr>
              <a:t>Sustainable Schools Outcome</a:t>
            </a:r>
            <a:endParaRPr b="1">
              <a:highlight>
                <a:srgbClr val="CFE2F3"/>
              </a:highlight>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7"/>
          <p:cNvGraphicFramePr/>
          <p:nvPr/>
        </p:nvGraphicFramePr>
        <p:xfrm>
          <a:off x="152400" y="152400"/>
          <a:ext cx="3000000" cy="3000000"/>
        </p:xfrm>
        <a:graphic>
          <a:graphicData uri="http://schemas.openxmlformats.org/drawingml/2006/table">
            <a:tbl>
              <a:tblPr>
                <a:noFill/>
                <a:tableStyleId>{6A124BE7-0CFF-4496-A9E8-4513FCB18F15}</a:tableStyleId>
              </a:tblPr>
              <a:tblGrid>
                <a:gridCol w="1362075"/>
                <a:gridCol w="4581525"/>
              </a:tblGrid>
              <a:tr h="12700">
                <a:tc>
                  <a:txBody>
                    <a:bodyPr/>
                    <a:lstStyle/>
                    <a:p>
                      <a:pPr indent="0" lvl="0" marL="0" rtl="0" algn="l">
                        <a:spcBef>
                          <a:spcPts val="0"/>
                        </a:spcBef>
                        <a:spcAft>
                          <a:spcPts val="0"/>
                        </a:spcAft>
                        <a:buNone/>
                      </a:pPr>
                      <a:r>
                        <a:rPr lang="en" sz="1100">
                          <a:latin typeface="Calibri"/>
                          <a:ea typeface="Calibri"/>
                          <a:cs typeface="Calibri"/>
                          <a:sym typeface="Calibri"/>
                        </a:rPr>
                        <a:t>Need</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Percentage of Local Education Agencies (LEAs) that have “system-wide, “some” or “no MWEE” availability at the elementary, middle and high School level.</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Completed?</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Ongoing, every two years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More Specific Detail</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The information from the Environmental Literacy Indicator (ELIT) tool was used to determine student participation in Meaningful Watershed Educational Experiences throughout the Watershed.</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Why is this needed?</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CBP Indicator. The data collected here is used to measure progress in achieving the student outcome of offering a MWEE in elementary, middle and high school.</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Category</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Monitoring/Analysis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Other Goals/ Outcomes this Addresses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Environmental Literacy Goal</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Engaged Resources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EPA (Doreen Vetter), Education workgroup, selected contractor</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Potential Resources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Local education agencies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Priority</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High</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Related STAC Recommendations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90" name="Google Shape;90;p17"/>
          <p:cNvSpPr txBox="1"/>
          <p:nvPr/>
        </p:nvSpPr>
        <p:spPr>
          <a:xfrm>
            <a:off x="6144000" y="1524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highlight>
                  <a:srgbClr val="FCE5CD"/>
                </a:highlight>
                <a:latin typeface="Calibri"/>
                <a:ea typeface="Calibri"/>
                <a:cs typeface="Calibri"/>
                <a:sym typeface="Calibri"/>
              </a:rPr>
              <a:t>Student Outcome</a:t>
            </a:r>
            <a:endParaRPr b="1">
              <a:highlight>
                <a:srgbClr val="FCE5CD"/>
              </a:highlight>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graphicFrame>
        <p:nvGraphicFramePr>
          <p:cNvPr id="95" name="Google Shape;95;p18"/>
          <p:cNvGraphicFramePr/>
          <p:nvPr/>
        </p:nvGraphicFramePr>
        <p:xfrm>
          <a:off x="152400" y="152400"/>
          <a:ext cx="3000000" cy="3000000"/>
        </p:xfrm>
        <a:graphic>
          <a:graphicData uri="http://schemas.openxmlformats.org/drawingml/2006/table">
            <a:tbl>
              <a:tblPr>
                <a:noFill/>
                <a:tableStyleId>{6A124BE7-0CFF-4496-A9E8-4513FCB18F15}</a:tableStyleId>
              </a:tblPr>
              <a:tblGrid>
                <a:gridCol w="1362075"/>
                <a:gridCol w="4581525"/>
              </a:tblGrid>
              <a:tr h="448225">
                <a:tc>
                  <a:txBody>
                    <a:bodyPr/>
                    <a:lstStyle/>
                    <a:p>
                      <a:pPr indent="0" lvl="0" marL="0" rtl="0" algn="l">
                        <a:spcBef>
                          <a:spcPts val="0"/>
                        </a:spcBef>
                        <a:spcAft>
                          <a:spcPts val="0"/>
                        </a:spcAft>
                        <a:buNone/>
                      </a:pPr>
                      <a:r>
                        <a:rPr lang="en" sz="1100">
                          <a:latin typeface="Calibri"/>
                          <a:ea typeface="Calibri"/>
                          <a:cs typeface="Calibri"/>
                          <a:sym typeface="Calibri"/>
                        </a:rPr>
                        <a:t>Need</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Synthesizing and communicating peer reviewed research around the elements of a systemic Meaningful Watershed Educational Experience (MWEE).</a:t>
                      </a:r>
                      <a:endParaRPr sz="1100">
                        <a:latin typeface="Calibri"/>
                        <a:ea typeface="Calibri"/>
                        <a:cs typeface="Calibri"/>
                        <a:sym typeface="Calibri"/>
                      </a:endParaRPr>
                    </a:p>
                  </a:txBody>
                  <a:tcPr marT="63500" marB="63500" marR="63500" marL="63500"/>
                </a:tc>
              </a:tr>
              <a:tr h="284700">
                <a:tc>
                  <a:txBody>
                    <a:bodyPr/>
                    <a:lstStyle/>
                    <a:p>
                      <a:pPr indent="0" lvl="0" marL="0" rtl="0" algn="l">
                        <a:spcBef>
                          <a:spcPts val="0"/>
                        </a:spcBef>
                        <a:spcAft>
                          <a:spcPts val="0"/>
                        </a:spcAft>
                        <a:buNone/>
                      </a:pPr>
                      <a:r>
                        <a:rPr lang="en" sz="1100">
                          <a:latin typeface="Calibri"/>
                          <a:ea typeface="Calibri"/>
                          <a:cs typeface="Calibri"/>
                          <a:sym typeface="Calibri"/>
                        </a:rPr>
                        <a:t>Completed?</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No</a:t>
                      </a:r>
                      <a:endParaRPr sz="1100">
                        <a:latin typeface="Calibri"/>
                        <a:ea typeface="Calibri"/>
                        <a:cs typeface="Calibri"/>
                        <a:sym typeface="Calibri"/>
                      </a:endParaRPr>
                    </a:p>
                  </a:txBody>
                  <a:tcPr marT="63500" marB="63500" marR="63500" marL="63500"/>
                </a:tc>
              </a:tr>
              <a:tr h="938875">
                <a:tc>
                  <a:txBody>
                    <a:bodyPr/>
                    <a:lstStyle/>
                    <a:p>
                      <a:pPr indent="0" lvl="0" marL="0" rtl="0" algn="l">
                        <a:spcBef>
                          <a:spcPts val="0"/>
                        </a:spcBef>
                        <a:spcAft>
                          <a:spcPts val="0"/>
                        </a:spcAft>
                        <a:buNone/>
                      </a:pPr>
                      <a:r>
                        <a:rPr lang="en" sz="1100">
                          <a:latin typeface="Calibri"/>
                          <a:ea typeface="Calibri"/>
                          <a:cs typeface="Calibri"/>
                          <a:sym typeface="Calibri"/>
                        </a:rPr>
                        <a:t>More Specific Detail</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There are extensive publications on the effectiveness of the approaches to teaching and learning that inform the current MWEE model, and the impacts of environmental education in general. However, the research has not been synthesized and articulated in a way that catalyzes large scale adoption within the formal education world.</a:t>
                      </a:r>
                      <a:endParaRPr sz="1100">
                        <a:latin typeface="Calibri"/>
                        <a:ea typeface="Calibri"/>
                        <a:cs typeface="Calibri"/>
                        <a:sym typeface="Calibri"/>
                      </a:endParaRPr>
                    </a:p>
                  </a:txBody>
                  <a:tcPr marT="63500" marB="63500" marR="63500" marL="63500"/>
                </a:tc>
              </a:tr>
              <a:tr h="938875">
                <a:tc>
                  <a:txBody>
                    <a:bodyPr/>
                    <a:lstStyle/>
                    <a:p>
                      <a:pPr indent="0" lvl="0" marL="0" rtl="0" algn="l">
                        <a:spcBef>
                          <a:spcPts val="0"/>
                        </a:spcBef>
                        <a:spcAft>
                          <a:spcPts val="0"/>
                        </a:spcAft>
                        <a:buNone/>
                      </a:pPr>
                      <a:r>
                        <a:rPr lang="en" sz="1100">
                          <a:latin typeface="Calibri"/>
                          <a:ea typeface="Calibri"/>
                          <a:cs typeface="Calibri"/>
                          <a:sym typeface="Calibri"/>
                        </a:rPr>
                        <a:t>Why is this needed?</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A barrier to implementation for school districts is understanding how MWEEs support formal student learning. This research would help explain the importance and effectiveness of MWEEs as an educational best practice and help us reach our target of at least one MWEE in elementary, middle and high school.</a:t>
                      </a:r>
                      <a:endParaRPr sz="1100">
                        <a:latin typeface="Calibri"/>
                        <a:ea typeface="Calibri"/>
                        <a:cs typeface="Calibri"/>
                        <a:sym typeface="Calibri"/>
                      </a:endParaRPr>
                    </a:p>
                  </a:txBody>
                  <a:tcPr marT="63500" marB="63500" marR="63500" marL="63500"/>
                </a:tc>
              </a:tr>
              <a:tr h="284700">
                <a:tc>
                  <a:txBody>
                    <a:bodyPr/>
                    <a:lstStyle/>
                    <a:p>
                      <a:pPr indent="0" lvl="0" marL="0" rtl="0" algn="l">
                        <a:spcBef>
                          <a:spcPts val="0"/>
                        </a:spcBef>
                        <a:spcAft>
                          <a:spcPts val="0"/>
                        </a:spcAft>
                        <a:buNone/>
                      </a:pPr>
                      <a:r>
                        <a:rPr lang="en" sz="1100">
                          <a:latin typeface="Calibri"/>
                          <a:ea typeface="Calibri"/>
                          <a:cs typeface="Calibri"/>
                          <a:sym typeface="Calibri"/>
                        </a:rPr>
                        <a:t>Category</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Synthesis</a:t>
                      </a:r>
                      <a:endParaRPr sz="1100">
                        <a:latin typeface="Calibri"/>
                        <a:ea typeface="Calibri"/>
                        <a:cs typeface="Calibri"/>
                        <a:sym typeface="Calibri"/>
                      </a:endParaRPr>
                    </a:p>
                  </a:txBody>
                  <a:tcPr marT="63500" marB="63500" marR="63500" marL="63500"/>
                </a:tc>
              </a:tr>
              <a:tr h="611775">
                <a:tc>
                  <a:txBody>
                    <a:bodyPr/>
                    <a:lstStyle/>
                    <a:p>
                      <a:pPr indent="0" lvl="0" marL="0" rtl="0" algn="l">
                        <a:spcBef>
                          <a:spcPts val="0"/>
                        </a:spcBef>
                        <a:spcAft>
                          <a:spcPts val="0"/>
                        </a:spcAft>
                        <a:buNone/>
                      </a:pPr>
                      <a:r>
                        <a:rPr lang="en" sz="1100">
                          <a:latin typeface="Calibri"/>
                          <a:ea typeface="Calibri"/>
                          <a:cs typeface="Calibri"/>
                          <a:sym typeface="Calibri"/>
                        </a:rPr>
                        <a:t>Other Goals/ Outcomes this Addresses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Environmental Literacy Planning Outcome</a:t>
                      </a:r>
                      <a:endParaRPr sz="1100">
                        <a:latin typeface="Calibri"/>
                        <a:ea typeface="Calibri"/>
                        <a:cs typeface="Calibri"/>
                        <a:sym typeface="Calibri"/>
                      </a:endParaRPr>
                    </a:p>
                  </a:txBody>
                  <a:tcPr marT="63500" marB="63500" marR="63500" marL="63500"/>
                </a:tc>
              </a:tr>
              <a:tr h="284700">
                <a:tc>
                  <a:txBody>
                    <a:bodyPr/>
                    <a:lstStyle/>
                    <a:p>
                      <a:pPr indent="0" lvl="0" marL="0" rtl="0" algn="l">
                        <a:spcBef>
                          <a:spcPts val="0"/>
                        </a:spcBef>
                        <a:spcAft>
                          <a:spcPts val="0"/>
                        </a:spcAft>
                        <a:buNone/>
                      </a:pPr>
                      <a:r>
                        <a:rPr lang="en" sz="1100">
                          <a:latin typeface="Calibri"/>
                          <a:ea typeface="Calibri"/>
                          <a:cs typeface="Calibri"/>
                          <a:sym typeface="Calibri"/>
                        </a:rPr>
                        <a:t>Engaged Resources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Amy Green (UMCES), John Baek (NOAA)</a:t>
                      </a:r>
                      <a:endParaRPr sz="1100">
                        <a:latin typeface="Calibri"/>
                        <a:ea typeface="Calibri"/>
                        <a:cs typeface="Calibri"/>
                        <a:sym typeface="Calibri"/>
                      </a:endParaRPr>
                    </a:p>
                  </a:txBody>
                  <a:tcPr marT="63500" marB="63500" marR="63500" marL="63500"/>
                </a:tc>
              </a:tr>
              <a:tr h="284700">
                <a:tc>
                  <a:txBody>
                    <a:bodyPr/>
                    <a:lstStyle/>
                    <a:p>
                      <a:pPr indent="0" lvl="0" marL="0" rtl="0" algn="l">
                        <a:spcBef>
                          <a:spcPts val="0"/>
                        </a:spcBef>
                        <a:spcAft>
                          <a:spcPts val="0"/>
                        </a:spcAft>
                        <a:buNone/>
                      </a:pPr>
                      <a:r>
                        <a:rPr lang="en" sz="1100">
                          <a:latin typeface="Calibri"/>
                          <a:ea typeface="Calibri"/>
                          <a:cs typeface="Calibri"/>
                          <a:sym typeface="Calibri"/>
                        </a:rPr>
                        <a:t>Potential Resources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284700">
                <a:tc>
                  <a:txBody>
                    <a:bodyPr/>
                    <a:lstStyle/>
                    <a:p>
                      <a:pPr indent="0" lvl="0" marL="0" rtl="0" algn="l">
                        <a:spcBef>
                          <a:spcPts val="0"/>
                        </a:spcBef>
                        <a:spcAft>
                          <a:spcPts val="0"/>
                        </a:spcAft>
                        <a:buNone/>
                      </a:pPr>
                      <a:r>
                        <a:rPr lang="en" sz="1100">
                          <a:latin typeface="Calibri"/>
                          <a:ea typeface="Calibri"/>
                          <a:cs typeface="Calibri"/>
                          <a:sym typeface="Calibri"/>
                        </a:rPr>
                        <a:t>Priority</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rPr lang="en" sz="1100">
                          <a:latin typeface="Calibri"/>
                          <a:ea typeface="Calibri"/>
                          <a:cs typeface="Calibri"/>
                          <a:sym typeface="Calibri"/>
                        </a:rPr>
                        <a:t>High</a:t>
                      </a:r>
                      <a:endParaRPr sz="1100">
                        <a:latin typeface="Calibri"/>
                        <a:ea typeface="Calibri"/>
                        <a:cs typeface="Calibri"/>
                        <a:sym typeface="Calibri"/>
                      </a:endParaRPr>
                    </a:p>
                  </a:txBody>
                  <a:tcPr marT="63500" marB="63500" marR="63500" marL="63500"/>
                </a:tc>
              </a:tr>
              <a:tr h="448225">
                <a:tc>
                  <a:txBody>
                    <a:bodyPr/>
                    <a:lstStyle/>
                    <a:p>
                      <a:pPr indent="0" lvl="0" marL="0" rtl="0" algn="l">
                        <a:spcBef>
                          <a:spcPts val="0"/>
                        </a:spcBef>
                        <a:spcAft>
                          <a:spcPts val="0"/>
                        </a:spcAft>
                        <a:buNone/>
                      </a:pPr>
                      <a:r>
                        <a:rPr lang="en" sz="1100">
                          <a:latin typeface="Calibri"/>
                          <a:ea typeface="Calibri"/>
                          <a:cs typeface="Calibri"/>
                          <a:sym typeface="Calibri"/>
                        </a:rPr>
                        <a:t>Related STAC Recommendations</a:t>
                      </a:r>
                      <a:endParaRPr sz="1100">
                        <a:latin typeface="Calibri"/>
                        <a:ea typeface="Calibri"/>
                        <a:cs typeface="Calibri"/>
                        <a:sym typeface="Calibri"/>
                      </a:endParaRPr>
                    </a:p>
                  </a:txBody>
                  <a:tcPr marT="63500" marB="63500" marR="63500" marL="63500">
                    <a:solidFill>
                      <a:srgbClr val="FCE5CD"/>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96" name="Google Shape;96;p18"/>
          <p:cNvSpPr txBox="1"/>
          <p:nvPr/>
        </p:nvSpPr>
        <p:spPr>
          <a:xfrm>
            <a:off x="6144000" y="1524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100">
                <a:highlight>
                  <a:srgbClr val="FCE5CD"/>
                </a:highlight>
                <a:latin typeface="Calibri"/>
                <a:ea typeface="Calibri"/>
                <a:cs typeface="Calibri"/>
                <a:sym typeface="Calibri"/>
              </a:rPr>
              <a:t>Student Outcome</a:t>
            </a:r>
            <a:endParaRPr/>
          </a:p>
        </p:txBody>
      </p:sp>
      <p:sp>
        <p:nvSpPr>
          <p:cNvPr id="97" name="Google Shape;97;p18"/>
          <p:cNvSpPr txBox="1"/>
          <p:nvPr/>
        </p:nvSpPr>
        <p:spPr>
          <a:xfrm>
            <a:off x="6144000" y="1524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highlight>
                  <a:srgbClr val="FCE5CD"/>
                </a:highlight>
                <a:latin typeface="Calibri"/>
                <a:ea typeface="Calibri"/>
                <a:cs typeface="Calibri"/>
                <a:sym typeface="Calibri"/>
              </a:rPr>
              <a:t>Student Outcome</a:t>
            </a:r>
            <a:endParaRPr b="1">
              <a:highlight>
                <a:srgbClr val="FCE5CD"/>
              </a:highlight>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graphicFrame>
        <p:nvGraphicFramePr>
          <p:cNvPr id="102" name="Google Shape;102;p19"/>
          <p:cNvGraphicFramePr/>
          <p:nvPr/>
        </p:nvGraphicFramePr>
        <p:xfrm>
          <a:off x="152400" y="152400"/>
          <a:ext cx="3000000" cy="3000000"/>
        </p:xfrm>
        <a:graphic>
          <a:graphicData uri="http://schemas.openxmlformats.org/drawingml/2006/table">
            <a:tbl>
              <a:tblPr>
                <a:noFill/>
                <a:tableStyleId>{6A124BE7-0CFF-4496-A9E8-4513FCB18F15}</a:tableStyleId>
              </a:tblPr>
              <a:tblGrid>
                <a:gridCol w="1381125"/>
                <a:gridCol w="4543425"/>
              </a:tblGrid>
              <a:tr h="12700">
                <a:tc>
                  <a:txBody>
                    <a:bodyPr/>
                    <a:lstStyle/>
                    <a:p>
                      <a:pPr indent="0" lvl="0" marL="0" rtl="0" algn="l">
                        <a:spcBef>
                          <a:spcPts val="0"/>
                        </a:spcBef>
                        <a:spcAft>
                          <a:spcPts val="0"/>
                        </a:spcAft>
                        <a:buNone/>
                      </a:pPr>
                      <a:r>
                        <a:rPr lang="en" sz="1100">
                          <a:latin typeface="Calibri"/>
                          <a:ea typeface="Calibri"/>
                          <a:cs typeface="Calibri"/>
                          <a:sym typeface="Calibri"/>
                        </a:rPr>
                        <a:t>Need</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Percentage of Local Education Agencies (LEAs) that are “Well Prepared” or “Somewhat Prepared” to implement environmental education program(s).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Completed?</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Ongoing, every two years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More Specific Detail</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Information from the Environmental Literacy Indicator (ELIT) tool was used to determine local education agency (LEA; also referred to as school district) capacity to provide systemic environmental education. The Chesapeake Bay Program (CBP) first screened data to include only LEAs that have 25% or more of their geographic area within the Chesapeake Bay Watershed.</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Why is this needed?</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CBP Indicator. Determining the degree of preparedness to offer MWEEs in public schools across elementary, middle, and high grade bands enables the Education Workgroup and CBP leadership to determine workplan priorities.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Category</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Monitoring/ Analysis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Other Goals/ Outcomes this Addresses</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Environmental Literacy Goal</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Engaged Resources</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EPA (Doreen Vetter), Education workgroup, selected contractor</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Potential Resources</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Local education agencies</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Priority</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rPr lang="en" sz="1100">
                          <a:latin typeface="Calibri"/>
                          <a:ea typeface="Calibri"/>
                          <a:cs typeface="Calibri"/>
                          <a:sym typeface="Calibri"/>
                        </a:rPr>
                        <a:t>High</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Related STAC Recommendations</a:t>
                      </a:r>
                      <a:endParaRPr sz="1100">
                        <a:latin typeface="Calibri"/>
                        <a:ea typeface="Calibri"/>
                        <a:cs typeface="Calibri"/>
                        <a:sym typeface="Calibri"/>
                      </a:endParaRPr>
                    </a:p>
                  </a:txBody>
                  <a:tcPr marT="63500" marB="63500" marR="63500" marL="63500">
                    <a:solidFill>
                      <a:srgbClr val="D9EAD3"/>
                    </a:solidFill>
                  </a:tcPr>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103" name="Google Shape;103;p19"/>
          <p:cNvSpPr txBox="1"/>
          <p:nvPr/>
        </p:nvSpPr>
        <p:spPr>
          <a:xfrm>
            <a:off x="6188250" y="152400"/>
            <a:ext cx="2955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highlight>
                  <a:srgbClr val="D9EAD3"/>
                </a:highlight>
                <a:latin typeface="Calibri"/>
                <a:ea typeface="Calibri"/>
                <a:cs typeface="Calibri"/>
                <a:sym typeface="Calibri"/>
              </a:rPr>
              <a:t>Environmental Literacy Planning Outcome</a:t>
            </a:r>
            <a:endParaRPr b="1">
              <a:highlight>
                <a:srgbClr val="D9EAD3"/>
              </a:highlight>
              <a:latin typeface="Calibri"/>
              <a:ea typeface="Calibri"/>
              <a:cs typeface="Calibri"/>
              <a:sym typeface="Calibri"/>
            </a:endParaRPr>
          </a:p>
          <a:p>
            <a:pPr indent="0" lvl="0" marL="0" rtl="0" algn="l">
              <a:lnSpc>
                <a:spcPct val="115000"/>
              </a:lnSpc>
              <a:spcBef>
                <a:spcPts val="0"/>
              </a:spcBef>
              <a:spcAft>
                <a:spcPts val="0"/>
              </a:spcAft>
              <a:buNone/>
            </a:pPr>
            <a:r>
              <a:t/>
            </a:r>
            <a:endParaRPr b="1">
              <a:highlight>
                <a:srgbClr val="FCE5CD"/>
              </a:highlight>
              <a:latin typeface="Calibri"/>
              <a:ea typeface="Calibri"/>
              <a:cs typeface="Calibri"/>
              <a:sym typeface="Calibri"/>
            </a:endParaRPr>
          </a:p>
          <a:p>
            <a:pPr indent="0" lvl="0" marL="0" rtl="0" algn="l">
              <a:lnSpc>
                <a:spcPct val="115000"/>
              </a:lnSpc>
              <a:spcBef>
                <a:spcPts val="0"/>
              </a:spcBef>
              <a:spcAft>
                <a:spcPts val="0"/>
              </a:spcAft>
              <a:buNone/>
            </a:pPr>
            <a:r>
              <a:rPr b="1" lang="en">
                <a:highlight>
                  <a:srgbClr val="FCE5CD"/>
                </a:highlight>
                <a:latin typeface="Calibri"/>
                <a:ea typeface="Calibri"/>
                <a:cs typeface="Calibri"/>
                <a:sym typeface="Calibri"/>
              </a:rPr>
              <a:t>Student Outcome</a:t>
            </a:r>
            <a:endParaRPr b="1">
              <a:highlight>
                <a:srgbClr val="FCE5CD"/>
              </a:highlight>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