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726" r:id="rId4"/>
    <p:sldMasterId id="2147483738" r:id="rId5"/>
    <p:sldMasterId id="2147483751" r:id="rId6"/>
  </p:sldMasterIdLst>
  <p:notesMasterIdLst>
    <p:notesMasterId r:id="rId49"/>
  </p:notesMasterIdLst>
  <p:sldIdLst>
    <p:sldId id="804" r:id="rId7"/>
    <p:sldId id="792" r:id="rId8"/>
    <p:sldId id="874" r:id="rId9"/>
    <p:sldId id="261" r:id="rId10"/>
    <p:sldId id="262" r:id="rId11"/>
    <p:sldId id="263" r:id="rId12"/>
    <p:sldId id="880" r:id="rId13"/>
    <p:sldId id="257" r:id="rId14"/>
    <p:sldId id="881" r:id="rId15"/>
    <p:sldId id="884" r:id="rId16"/>
    <p:sldId id="745" r:id="rId17"/>
    <p:sldId id="746" r:id="rId18"/>
    <p:sldId id="747" r:id="rId19"/>
    <p:sldId id="748" r:id="rId20"/>
    <p:sldId id="749" r:id="rId21"/>
    <p:sldId id="750" r:id="rId22"/>
    <p:sldId id="751" r:id="rId23"/>
    <p:sldId id="753" r:id="rId24"/>
    <p:sldId id="752" r:id="rId25"/>
    <p:sldId id="742" r:id="rId26"/>
    <p:sldId id="739" r:id="rId27"/>
    <p:sldId id="755" r:id="rId28"/>
    <p:sldId id="756" r:id="rId29"/>
    <p:sldId id="256" r:id="rId30"/>
    <p:sldId id="877" r:id="rId31"/>
    <p:sldId id="883" r:id="rId32"/>
    <p:sldId id="878" r:id="rId33"/>
    <p:sldId id="258" r:id="rId34"/>
    <p:sldId id="879" r:id="rId35"/>
    <p:sldId id="882" r:id="rId36"/>
    <p:sldId id="867" r:id="rId37"/>
    <p:sldId id="869" r:id="rId38"/>
    <p:sldId id="875" r:id="rId39"/>
    <p:sldId id="744" r:id="rId40"/>
    <p:sldId id="806" r:id="rId41"/>
    <p:sldId id="803" r:id="rId42"/>
    <p:sldId id="815" r:id="rId43"/>
    <p:sldId id="873" r:id="rId44"/>
    <p:sldId id="872" r:id="rId45"/>
    <p:sldId id="871" r:id="rId46"/>
    <p:sldId id="808" r:id="rId47"/>
    <p:sldId id="79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y Boomer" initials="KB" lastIdx="3" clrIdx="0">
    <p:extLst>
      <p:ext uri="{19B8F6BF-5375-455C-9EA6-DF929625EA0E}">
        <p15:presenceInfo xmlns:p15="http://schemas.microsoft.com/office/powerpoint/2012/main" userId="S::kboomer@foundationfar.org::83a1795f-1fcb-42f3-b7f6-089b4f854b85" providerId="AD"/>
      </p:ext>
    </p:extLst>
  </p:cmAuthor>
  <p:cmAuthor id="2" name="Cordelia Hiers" initials="CH" lastIdx="1" clrIdx="1">
    <p:extLst>
      <p:ext uri="{19B8F6BF-5375-455C-9EA6-DF929625EA0E}">
        <p15:presenceInfo xmlns:p15="http://schemas.microsoft.com/office/powerpoint/2012/main" userId="S::chiers@foundationfar.org::f6bf16f1-1956-40b0-8608-ca4e57daaae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176" autoAdjust="0"/>
    <p:restoredTop sz="94660"/>
  </p:normalViewPr>
  <p:slideViewPr>
    <p:cSldViewPr snapToGrid="0">
      <p:cViewPr varScale="1">
        <p:scale>
          <a:sx n="72" d="100"/>
          <a:sy n="72" d="100"/>
        </p:scale>
        <p:origin x="40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1"/>
  <c:style val="2"/>
  <c:chart>
    <c:autoTitleDeleted val="1"/>
    <c:plotArea>
      <c:layout/>
      <c:barChart>
        <c:barDir val="col"/>
        <c:grouping val="clustered"/>
        <c:varyColors val="1"/>
        <c:ser>
          <c:idx val="0"/>
          <c:order val="0"/>
          <c:tx>
            <c:strRef>
              <c:f>Sheet1!$B$1</c:f>
              <c:strCache>
                <c:ptCount val="1"/>
              </c:strCache>
            </c:strRef>
          </c:tx>
          <c:invertIfNegative val="1"/>
          <c:dPt>
            <c:idx val="0"/>
            <c:invertIfNegative val="1"/>
            <c:bubble3D val="0"/>
            <c:spPr>
              <a:solidFill>
                <a:srgbClr val="4980BA"/>
              </a:solidFill>
            </c:spPr>
            <c:extLst>
              <c:ext xmlns:c16="http://schemas.microsoft.com/office/drawing/2014/chart" uri="{C3380CC4-5D6E-409C-BE32-E72D297353CC}">
                <c16:uniqueId val="{00000001-102B-48E1-8897-3C0524809A1F}"/>
              </c:ext>
            </c:extLst>
          </c:dPt>
          <c:dPt>
            <c:idx val="1"/>
            <c:invertIfNegative val="1"/>
            <c:bubble3D val="0"/>
            <c:spPr>
              <a:solidFill>
                <a:srgbClr val="C6514E"/>
              </a:solidFill>
            </c:spPr>
            <c:extLst>
              <c:ext xmlns:c16="http://schemas.microsoft.com/office/drawing/2014/chart" uri="{C3380CC4-5D6E-409C-BE32-E72D297353CC}">
                <c16:uniqueId val="{00000003-102B-48E1-8897-3C0524809A1F}"/>
              </c:ext>
            </c:extLst>
          </c:dPt>
          <c:dPt>
            <c:idx val="2"/>
            <c:invertIfNegative val="1"/>
            <c:bubble3D val="0"/>
            <c:spPr>
              <a:solidFill>
                <a:srgbClr val="96B95D"/>
              </a:solidFill>
            </c:spPr>
            <c:extLst>
              <c:ext xmlns:c16="http://schemas.microsoft.com/office/drawing/2014/chart" uri="{C3380CC4-5D6E-409C-BE32-E72D297353CC}">
                <c16:uniqueId val="{00000005-102B-48E1-8897-3C0524809A1F}"/>
              </c:ext>
            </c:extLst>
          </c:dPt>
          <c:dPt>
            <c:idx val="3"/>
            <c:invertIfNegative val="1"/>
            <c:bubble3D val="0"/>
            <c:spPr>
              <a:solidFill>
                <a:srgbClr val="81649F"/>
              </a:solidFill>
            </c:spPr>
            <c:extLst>
              <c:ext xmlns:c16="http://schemas.microsoft.com/office/drawing/2014/chart" uri="{C3380CC4-5D6E-409C-BE32-E72D297353CC}">
                <c16:uniqueId val="{00000007-102B-48E1-8897-3C0524809A1F}"/>
              </c:ext>
            </c:extLst>
          </c:dPt>
          <c:dPt>
            <c:idx val="4"/>
            <c:invertIfNegative val="1"/>
            <c:bubble3D val="0"/>
            <c:spPr>
              <a:solidFill>
                <a:srgbClr val="38ABC4"/>
              </a:solidFill>
            </c:spPr>
            <c:extLst>
              <c:ext xmlns:c16="http://schemas.microsoft.com/office/drawing/2014/chart" uri="{C3380CC4-5D6E-409C-BE32-E72D297353CC}">
                <c16:uniqueId val="{00000009-102B-48E1-8897-3C0524809A1F}"/>
              </c:ext>
            </c:extLst>
          </c:dPt>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Outreach Practitioner or Technical Service Provider</c:v>
                </c:pt>
                <c:pt idx="1">
                  <c:v>Farmer or Stakeholder </c:v>
                </c:pt>
                <c:pt idx="2">
                  <c:v>Academic or Research</c:v>
                </c:pt>
                <c:pt idx="3">
                  <c:v>Policymaker</c:v>
                </c:pt>
                <c:pt idx="4">
                  <c:v>Other</c:v>
                </c:pt>
              </c:strCache>
            </c:strRef>
          </c:cat>
          <c:val>
            <c:numRef>
              <c:f>Sheet1!$B$2:$B$6</c:f>
              <c:numCache>
                <c:formatCode>General</c:formatCode>
                <c:ptCount val="5"/>
                <c:pt idx="0">
                  <c:v>0.3</c:v>
                </c:pt>
                <c:pt idx="1">
                  <c:v>0.1</c:v>
                </c:pt>
                <c:pt idx="2">
                  <c:v>0.34</c:v>
                </c:pt>
                <c:pt idx="3">
                  <c:v>7.0000000000000007E-2</c:v>
                </c:pt>
                <c:pt idx="4">
                  <c:v>0.2</c:v>
                </c:pt>
              </c:numCache>
            </c:numRef>
          </c:val>
          <c:extLst>
            <c:ext xmlns:c16="http://schemas.microsoft.com/office/drawing/2014/chart" uri="{C3380CC4-5D6E-409C-BE32-E72D297353CC}">
              <c16:uniqueId val="{0000000A-102B-48E1-8897-3C0524809A1F}"/>
            </c:ext>
          </c:extLst>
        </c:ser>
        <c:dLbls>
          <c:showLegendKey val="0"/>
          <c:showVal val="0"/>
          <c:showCatName val="0"/>
          <c:showSerName val="0"/>
          <c:showPercent val="0"/>
          <c:showBubbleSize val="0"/>
        </c:dLbls>
        <c:gapWidth val="150"/>
        <c:axId val="67451136"/>
        <c:axId val="66437120"/>
      </c:barChart>
      <c:catAx>
        <c:axId val="67451136"/>
        <c:scaling>
          <c:orientation val="minMax"/>
        </c:scaling>
        <c:delete val="0"/>
        <c:axPos val="b"/>
        <c:numFmt formatCode="General" sourceLinked="0"/>
        <c:majorTickMark val="none"/>
        <c:minorTickMark val="none"/>
        <c:tickLblPos val="nextTo"/>
        <c:spPr>
          <a:ln>
            <a:solidFill>
              <a:srgbClr val="808080"/>
            </a:solidFill>
          </a:ln>
        </c:spPr>
        <c:txPr>
          <a:bodyPr/>
          <a:lstStyle/>
          <a:p>
            <a:pPr>
              <a:defRPr sz="1200"/>
            </a:pPr>
            <a:endParaRPr lang="en-US"/>
          </a:p>
        </c:txPr>
        <c:crossAx val="66437120"/>
        <c:crosses val="autoZero"/>
        <c:auto val="1"/>
        <c:lblAlgn val="ctr"/>
        <c:lblOffset val="100"/>
        <c:noMultiLvlLbl val="1"/>
      </c:catAx>
      <c:valAx>
        <c:axId val="66437120"/>
        <c:scaling>
          <c:orientation val="minMax"/>
        </c:scaling>
        <c:delete val="0"/>
        <c:axPos val="l"/>
        <c:majorGridlines>
          <c:spPr>
            <a:ln>
              <a:solidFill>
                <a:srgbClr val="D8D8D8"/>
              </a:solidFill>
            </a:ln>
          </c:spPr>
        </c:majorGridlines>
        <c:numFmt formatCode="0%" sourceLinked="0"/>
        <c:majorTickMark val="none"/>
        <c:minorTickMark val="none"/>
        <c:tickLblPos val="nextTo"/>
        <c:spPr>
          <a:ln>
            <a:noFill/>
          </a:ln>
        </c:spPr>
        <c:txPr>
          <a:bodyPr/>
          <a:lstStyle/>
          <a:p>
            <a:pPr>
              <a:defRPr sz="1200"/>
            </a:pPr>
            <a:endParaRPr lang="en-US"/>
          </a:p>
        </c:txPr>
        <c:crossAx val="67451136"/>
        <c:crosses val="autoZero"/>
        <c:crossBetween val="between"/>
      </c:valAx>
    </c:plotArea>
    <c:plotVisOnly val="1"/>
    <c:dispBlanksAs val="zero"/>
    <c:showDLblsOverMax val="1"/>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1"/>
  <c:style val="2"/>
  <c:chart>
    <c:autoTitleDeleted val="1"/>
    <c:plotArea>
      <c:layout/>
      <c:barChart>
        <c:barDir val="col"/>
        <c:grouping val="clustered"/>
        <c:varyColors val="1"/>
        <c:ser>
          <c:idx val="0"/>
          <c:order val="0"/>
          <c:tx>
            <c:strRef>
              <c:f>Sheet1!$B$1</c:f>
              <c:strCache>
                <c:ptCount val="1"/>
              </c:strCache>
            </c:strRef>
          </c:tx>
          <c:invertIfNegative val="1"/>
          <c:dPt>
            <c:idx val="0"/>
            <c:invertIfNegative val="1"/>
            <c:bubble3D val="0"/>
            <c:spPr>
              <a:solidFill>
                <a:srgbClr val="4980BA"/>
              </a:solidFill>
            </c:spPr>
            <c:extLst>
              <c:ext xmlns:c16="http://schemas.microsoft.com/office/drawing/2014/chart" uri="{C3380CC4-5D6E-409C-BE32-E72D297353CC}">
                <c16:uniqueId val="{00000001-C171-4A85-96E2-C8991E01782C}"/>
              </c:ext>
            </c:extLst>
          </c:dPt>
          <c:dPt>
            <c:idx val="1"/>
            <c:invertIfNegative val="1"/>
            <c:bubble3D val="0"/>
            <c:spPr>
              <a:solidFill>
                <a:srgbClr val="C6514E"/>
              </a:solidFill>
            </c:spPr>
            <c:extLst>
              <c:ext xmlns:c16="http://schemas.microsoft.com/office/drawing/2014/chart" uri="{C3380CC4-5D6E-409C-BE32-E72D297353CC}">
                <c16:uniqueId val="{00000003-C171-4A85-96E2-C8991E01782C}"/>
              </c:ext>
            </c:extLst>
          </c:dPt>
          <c:dPt>
            <c:idx val="2"/>
            <c:invertIfNegative val="1"/>
            <c:bubble3D val="0"/>
            <c:spPr>
              <a:solidFill>
                <a:srgbClr val="96B95D"/>
              </a:solidFill>
            </c:spPr>
            <c:extLst>
              <c:ext xmlns:c16="http://schemas.microsoft.com/office/drawing/2014/chart" uri="{C3380CC4-5D6E-409C-BE32-E72D297353CC}">
                <c16:uniqueId val="{00000005-C171-4A85-96E2-C8991E01782C}"/>
              </c:ext>
            </c:extLst>
          </c:dPt>
          <c:dPt>
            <c:idx val="3"/>
            <c:invertIfNegative val="1"/>
            <c:bubble3D val="0"/>
            <c:spPr>
              <a:solidFill>
                <a:srgbClr val="81649F"/>
              </a:solidFill>
            </c:spPr>
            <c:extLst>
              <c:ext xmlns:c16="http://schemas.microsoft.com/office/drawing/2014/chart" uri="{C3380CC4-5D6E-409C-BE32-E72D297353CC}">
                <c16:uniqueId val="{00000007-C171-4A85-96E2-C8991E01782C}"/>
              </c:ext>
            </c:extLst>
          </c:dPt>
          <c:dPt>
            <c:idx val="4"/>
            <c:invertIfNegative val="1"/>
            <c:bubble3D val="0"/>
            <c:spPr>
              <a:solidFill>
                <a:srgbClr val="38ABC4"/>
              </a:solidFill>
            </c:spPr>
            <c:extLst>
              <c:ext xmlns:c16="http://schemas.microsoft.com/office/drawing/2014/chart" uri="{C3380CC4-5D6E-409C-BE32-E72D297353CC}">
                <c16:uniqueId val="{00000009-C171-4A85-96E2-C8991E01782C}"/>
              </c:ext>
            </c:extLst>
          </c:dPt>
          <c:dPt>
            <c:idx val="5"/>
            <c:invertIfNegative val="1"/>
            <c:bubble3D val="0"/>
            <c:spPr>
              <a:solidFill>
                <a:srgbClr val="4980BA"/>
              </a:solidFill>
            </c:spPr>
            <c:extLst>
              <c:ext xmlns:c16="http://schemas.microsoft.com/office/drawing/2014/chart" uri="{C3380CC4-5D6E-409C-BE32-E72D297353CC}">
                <c16:uniqueId val="{0000000B-C171-4A85-96E2-C8991E01782C}"/>
              </c:ext>
            </c:extLst>
          </c:dPt>
          <c:dPt>
            <c:idx val="6"/>
            <c:invertIfNegative val="1"/>
            <c:bubble3D val="0"/>
            <c:spPr>
              <a:solidFill>
                <a:srgbClr val="C6514E"/>
              </a:solidFill>
            </c:spPr>
            <c:extLst>
              <c:ext xmlns:c16="http://schemas.microsoft.com/office/drawing/2014/chart" uri="{C3380CC4-5D6E-409C-BE32-E72D297353CC}">
                <c16:uniqueId val="{0000000D-C171-4A85-96E2-C8991E01782C}"/>
              </c:ext>
            </c:extLst>
          </c:dPt>
          <c:dPt>
            <c:idx val="7"/>
            <c:invertIfNegative val="1"/>
            <c:bubble3D val="0"/>
            <c:spPr>
              <a:solidFill>
                <a:srgbClr val="96B95D"/>
              </a:solidFill>
            </c:spPr>
            <c:extLst>
              <c:ext xmlns:c16="http://schemas.microsoft.com/office/drawing/2014/chart" uri="{C3380CC4-5D6E-409C-BE32-E72D297353CC}">
                <c16:uniqueId val="{0000000F-C171-4A85-96E2-C8991E01782C}"/>
              </c:ext>
            </c:extLst>
          </c:dPt>
          <c:dPt>
            <c:idx val="8"/>
            <c:invertIfNegative val="1"/>
            <c:bubble3D val="0"/>
            <c:spPr>
              <a:solidFill>
                <a:srgbClr val="81649F"/>
              </a:solidFill>
            </c:spPr>
            <c:extLst>
              <c:ext xmlns:c16="http://schemas.microsoft.com/office/drawing/2014/chart" uri="{C3380CC4-5D6E-409C-BE32-E72D297353CC}">
                <c16:uniqueId val="{00000011-C171-4A85-96E2-C8991E01782C}"/>
              </c:ext>
            </c:extLst>
          </c:dPt>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USDA NRCS</c:v>
                </c:pt>
                <c:pt idx="1">
                  <c:v>University Extension</c:v>
                </c:pt>
                <c:pt idx="2">
                  <c:v>Soil Water Conservation District</c:v>
                </c:pt>
                <c:pt idx="3">
                  <c:v>State Department of Agriculture</c:v>
                </c:pt>
                <c:pt idx="4">
                  <c:v>State Department of Natural Resources or Environment</c:v>
                </c:pt>
                <c:pt idx="5">
                  <c:v>Retail Agronomist or Consultant</c:v>
                </c:pt>
                <c:pt idx="6">
                  <c:v>Agricultural Collaborative</c:v>
                </c:pt>
                <c:pt idx="7">
                  <c:v>Non-Profit</c:v>
                </c:pt>
                <c:pt idx="8">
                  <c:v>Other</c:v>
                </c:pt>
              </c:strCache>
            </c:strRef>
          </c:cat>
          <c:val>
            <c:numRef>
              <c:f>Sheet1!$B$2:$B$10</c:f>
              <c:numCache>
                <c:formatCode>General</c:formatCode>
                <c:ptCount val="9"/>
                <c:pt idx="0">
                  <c:v>0</c:v>
                </c:pt>
                <c:pt idx="1">
                  <c:v>0.05</c:v>
                </c:pt>
                <c:pt idx="2">
                  <c:v>0.1</c:v>
                </c:pt>
                <c:pt idx="3">
                  <c:v>0.05</c:v>
                </c:pt>
                <c:pt idx="4">
                  <c:v>0.05</c:v>
                </c:pt>
                <c:pt idx="5">
                  <c:v>0.05</c:v>
                </c:pt>
                <c:pt idx="6">
                  <c:v>0.05</c:v>
                </c:pt>
                <c:pt idx="7">
                  <c:v>0.6</c:v>
                </c:pt>
                <c:pt idx="8">
                  <c:v>0.05</c:v>
                </c:pt>
              </c:numCache>
            </c:numRef>
          </c:val>
          <c:extLst>
            <c:ext xmlns:c16="http://schemas.microsoft.com/office/drawing/2014/chart" uri="{C3380CC4-5D6E-409C-BE32-E72D297353CC}">
              <c16:uniqueId val="{00000012-C171-4A85-96E2-C8991E01782C}"/>
            </c:ext>
          </c:extLst>
        </c:ser>
        <c:dLbls>
          <c:showLegendKey val="0"/>
          <c:showVal val="0"/>
          <c:showCatName val="0"/>
          <c:showSerName val="0"/>
          <c:showPercent val="0"/>
          <c:showBubbleSize val="0"/>
        </c:dLbls>
        <c:gapWidth val="150"/>
        <c:axId val="67451136"/>
        <c:axId val="66437120"/>
      </c:barChart>
      <c:catAx>
        <c:axId val="67451136"/>
        <c:scaling>
          <c:orientation val="minMax"/>
        </c:scaling>
        <c:delete val="0"/>
        <c:axPos val="b"/>
        <c:numFmt formatCode="General" sourceLinked="0"/>
        <c:majorTickMark val="none"/>
        <c:minorTickMark val="none"/>
        <c:tickLblPos val="nextTo"/>
        <c:spPr>
          <a:ln>
            <a:solidFill>
              <a:srgbClr val="808080"/>
            </a:solidFill>
          </a:ln>
        </c:spPr>
        <c:txPr>
          <a:bodyPr/>
          <a:lstStyle/>
          <a:p>
            <a:pPr>
              <a:defRPr sz="1200"/>
            </a:pPr>
            <a:endParaRPr lang="en-US"/>
          </a:p>
        </c:txPr>
        <c:crossAx val="66437120"/>
        <c:crosses val="autoZero"/>
        <c:auto val="1"/>
        <c:lblAlgn val="ctr"/>
        <c:lblOffset val="100"/>
        <c:noMultiLvlLbl val="1"/>
      </c:catAx>
      <c:valAx>
        <c:axId val="66437120"/>
        <c:scaling>
          <c:orientation val="minMax"/>
        </c:scaling>
        <c:delete val="0"/>
        <c:axPos val="l"/>
        <c:majorGridlines>
          <c:spPr>
            <a:ln>
              <a:solidFill>
                <a:srgbClr val="D8D8D8"/>
              </a:solidFill>
            </a:ln>
          </c:spPr>
        </c:majorGridlines>
        <c:numFmt formatCode="0%" sourceLinked="0"/>
        <c:majorTickMark val="none"/>
        <c:minorTickMark val="none"/>
        <c:tickLblPos val="nextTo"/>
        <c:spPr>
          <a:ln>
            <a:noFill/>
          </a:ln>
        </c:spPr>
        <c:txPr>
          <a:bodyPr/>
          <a:lstStyle/>
          <a:p>
            <a:pPr>
              <a:defRPr sz="1200"/>
            </a:pPr>
            <a:endParaRPr lang="en-US"/>
          </a:p>
        </c:txPr>
        <c:crossAx val="67451136"/>
        <c:crosses val="autoZero"/>
        <c:crossBetween val="between"/>
      </c:valAx>
    </c:plotArea>
    <c:plotVisOnly val="1"/>
    <c:dispBlanksAs val="zero"/>
    <c:showDLblsOverMax val="1"/>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1"/>
  <c:style val="2"/>
  <c:chart>
    <c:autoTitleDeleted val="1"/>
    <c:plotArea>
      <c:layout/>
      <c:barChart>
        <c:barDir val="col"/>
        <c:grouping val="clustered"/>
        <c:varyColors val="1"/>
        <c:ser>
          <c:idx val="0"/>
          <c:order val="0"/>
          <c:tx>
            <c:strRef>
              <c:f>Sheet1!$B$1</c:f>
              <c:strCache>
                <c:ptCount val="1"/>
              </c:strCache>
            </c:strRef>
          </c:tx>
          <c:invertIfNegative val="1"/>
          <c:dPt>
            <c:idx val="0"/>
            <c:invertIfNegative val="1"/>
            <c:bubble3D val="0"/>
            <c:spPr>
              <a:solidFill>
                <a:srgbClr val="4980BA"/>
              </a:solidFill>
            </c:spPr>
            <c:extLst>
              <c:ext xmlns:c16="http://schemas.microsoft.com/office/drawing/2014/chart" uri="{C3380CC4-5D6E-409C-BE32-E72D297353CC}">
                <c16:uniqueId val="{00000001-E4FC-4D60-B4AD-E6E262A79A2B}"/>
              </c:ext>
            </c:extLst>
          </c:dPt>
          <c:dPt>
            <c:idx val="1"/>
            <c:invertIfNegative val="1"/>
            <c:bubble3D val="0"/>
            <c:spPr>
              <a:solidFill>
                <a:srgbClr val="C6514E"/>
              </a:solidFill>
            </c:spPr>
            <c:extLst>
              <c:ext xmlns:c16="http://schemas.microsoft.com/office/drawing/2014/chart" uri="{C3380CC4-5D6E-409C-BE32-E72D297353CC}">
                <c16:uniqueId val="{00000003-E4FC-4D60-B4AD-E6E262A79A2B}"/>
              </c:ext>
            </c:extLst>
          </c:dPt>
          <c:dPt>
            <c:idx val="2"/>
            <c:invertIfNegative val="1"/>
            <c:bubble3D val="0"/>
            <c:spPr>
              <a:solidFill>
                <a:srgbClr val="96B95D"/>
              </a:solidFill>
            </c:spPr>
            <c:extLst>
              <c:ext xmlns:c16="http://schemas.microsoft.com/office/drawing/2014/chart" uri="{C3380CC4-5D6E-409C-BE32-E72D297353CC}">
                <c16:uniqueId val="{00000005-E4FC-4D60-B4AD-E6E262A79A2B}"/>
              </c:ext>
            </c:extLst>
          </c:dPt>
          <c:dPt>
            <c:idx val="3"/>
            <c:invertIfNegative val="1"/>
            <c:bubble3D val="0"/>
            <c:spPr>
              <a:solidFill>
                <a:srgbClr val="81649F"/>
              </a:solidFill>
            </c:spPr>
            <c:extLst>
              <c:ext xmlns:c16="http://schemas.microsoft.com/office/drawing/2014/chart" uri="{C3380CC4-5D6E-409C-BE32-E72D297353CC}">
                <c16:uniqueId val="{00000007-E4FC-4D60-B4AD-E6E262A79A2B}"/>
              </c:ext>
            </c:extLst>
          </c:dPt>
          <c:dPt>
            <c:idx val="4"/>
            <c:invertIfNegative val="1"/>
            <c:bubble3D val="0"/>
            <c:spPr>
              <a:solidFill>
                <a:srgbClr val="38ABC4"/>
              </a:solidFill>
            </c:spPr>
            <c:extLst>
              <c:ext xmlns:c16="http://schemas.microsoft.com/office/drawing/2014/chart" uri="{C3380CC4-5D6E-409C-BE32-E72D297353CC}">
                <c16:uniqueId val="{00000009-E4FC-4D60-B4AD-E6E262A79A2B}"/>
              </c:ext>
            </c:extLst>
          </c:dPt>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Northern Crescent</c:v>
                </c:pt>
                <c:pt idx="1">
                  <c:v>Heartland</c:v>
                </c:pt>
                <c:pt idx="2">
                  <c:v>Southern Seaboard</c:v>
                </c:pt>
                <c:pt idx="3">
                  <c:v>National Scale</c:v>
                </c:pt>
                <c:pt idx="4">
                  <c:v>Other</c:v>
                </c:pt>
              </c:strCache>
            </c:strRef>
          </c:cat>
          <c:val>
            <c:numRef>
              <c:f>Sheet1!$B$2:$B$6</c:f>
              <c:numCache>
                <c:formatCode>General</c:formatCode>
                <c:ptCount val="5"/>
                <c:pt idx="0">
                  <c:v>0.19</c:v>
                </c:pt>
                <c:pt idx="1">
                  <c:v>0.48</c:v>
                </c:pt>
                <c:pt idx="2">
                  <c:v>0.19</c:v>
                </c:pt>
                <c:pt idx="3">
                  <c:v>0</c:v>
                </c:pt>
                <c:pt idx="4">
                  <c:v>0.14000000000000001</c:v>
                </c:pt>
              </c:numCache>
            </c:numRef>
          </c:val>
          <c:extLst>
            <c:ext xmlns:c16="http://schemas.microsoft.com/office/drawing/2014/chart" uri="{C3380CC4-5D6E-409C-BE32-E72D297353CC}">
              <c16:uniqueId val="{0000000A-E4FC-4D60-B4AD-E6E262A79A2B}"/>
            </c:ext>
          </c:extLst>
        </c:ser>
        <c:dLbls>
          <c:showLegendKey val="0"/>
          <c:showVal val="0"/>
          <c:showCatName val="0"/>
          <c:showSerName val="0"/>
          <c:showPercent val="0"/>
          <c:showBubbleSize val="0"/>
        </c:dLbls>
        <c:gapWidth val="150"/>
        <c:axId val="67451136"/>
        <c:axId val="66437120"/>
      </c:barChart>
      <c:catAx>
        <c:axId val="67451136"/>
        <c:scaling>
          <c:orientation val="minMax"/>
        </c:scaling>
        <c:delete val="0"/>
        <c:axPos val="b"/>
        <c:numFmt formatCode="General" sourceLinked="0"/>
        <c:majorTickMark val="none"/>
        <c:minorTickMark val="none"/>
        <c:tickLblPos val="nextTo"/>
        <c:spPr>
          <a:ln>
            <a:solidFill>
              <a:srgbClr val="808080"/>
            </a:solidFill>
          </a:ln>
        </c:spPr>
        <c:txPr>
          <a:bodyPr/>
          <a:lstStyle/>
          <a:p>
            <a:pPr>
              <a:defRPr sz="1200"/>
            </a:pPr>
            <a:endParaRPr lang="en-US"/>
          </a:p>
        </c:txPr>
        <c:crossAx val="66437120"/>
        <c:crosses val="autoZero"/>
        <c:auto val="1"/>
        <c:lblAlgn val="ctr"/>
        <c:lblOffset val="100"/>
        <c:noMultiLvlLbl val="1"/>
      </c:catAx>
      <c:valAx>
        <c:axId val="66437120"/>
        <c:scaling>
          <c:orientation val="minMax"/>
        </c:scaling>
        <c:delete val="0"/>
        <c:axPos val="l"/>
        <c:majorGridlines>
          <c:spPr>
            <a:ln>
              <a:solidFill>
                <a:srgbClr val="D8D8D8"/>
              </a:solidFill>
            </a:ln>
          </c:spPr>
        </c:majorGridlines>
        <c:numFmt formatCode="0%" sourceLinked="0"/>
        <c:majorTickMark val="none"/>
        <c:minorTickMark val="none"/>
        <c:tickLblPos val="nextTo"/>
        <c:spPr>
          <a:ln>
            <a:noFill/>
          </a:ln>
        </c:spPr>
        <c:txPr>
          <a:bodyPr/>
          <a:lstStyle/>
          <a:p>
            <a:pPr>
              <a:defRPr sz="1200"/>
            </a:pPr>
            <a:endParaRPr lang="en-US"/>
          </a:p>
        </c:txPr>
        <c:crossAx val="67451136"/>
        <c:crosses val="autoZero"/>
        <c:crossBetween val="between"/>
      </c:valAx>
    </c:plotArea>
    <c:plotVisOnly val="1"/>
    <c:dispBlanksAs val="zero"/>
    <c:showDLblsOverMax val="1"/>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1"/>
  <c:style val="2"/>
  <c:chart>
    <c:autoTitleDeleted val="1"/>
    <c:plotArea>
      <c:layout/>
      <c:barChart>
        <c:barDir val="col"/>
        <c:grouping val="clustered"/>
        <c:varyColors val="1"/>
        <c:ser>
          <c:idx val="0"/>
          <c:order val="0"/>
          <c:tx>
            <c:strRef>
              <c:f>Sheet1!$B$1</c:f>
              <c:strCache>
                <c:ptCount val="1"/>
              </c:strCache>
            </c:strRef>
          </c:tx>
          <c:invertIfNegative val="1"/>
          <c:dPt>
            <c:idx val="0"/>
            <c:invertIfNegative val="1"/>
            <c:bubble3D val="0"/>
            <c:spPr>
              <a:solidFill>
                <a:srgbClr val="4980BA"/>
              </a:solidFill>
            </c:spPr>
            <c:extLst>
              <c:ext xmlns:c16="http://schemas.microsoft.com/office/drawing/2014/chart" uri="{C3380CC4-5D6E-409C-BE32-E72D297353CC}">
                <c16:uniqueId val="{00000001-6E4E-41F2-916A-679C30D5EB14}"/>
              </c:ext>
            </c:extLst>
          </c:dPt>
          <c:dPt>
            <c:idx val="1"/>
            <c:invertIfNegative val="1"/>
            <c:bubble3D val="0"/>
            <c:spPr>
              <a:solidFill>
                <a:srgbClr val="C6514E"/>
              </a:solidFill>
            </c:spPr>
            <c:extLst>
              <c:ext xmlns:c16="http://schemas.microsoft.com/office/drawing/2014/chart" uri="{C3380CC4-5D6E-409C-BE32-E72D297353CC}">
                <c16:uniqueId val="{00000003-6E4E-41F2-916A-679C30D5EB14}"/>
              </c:ext>
            </c:extLst>
          </c:dPt>
          <c:dPt>
            <c:idx val="2"/>
            <c:invertIfNegative val="1"/>
            <c:bubble3D val="0"/>
            <c:spPr>
              <a:solidFill>
                <a:srgbClr val="96B95D"/>
              </a:solidFill>
            </c:spPr>
            <c:extLst>
              <c:ext xmlns:c16="http://schemas.microsoft.com/office/drawing/2014/chart" uri="{C3380CC4-5D6E-409C-BE32-E72D297353CC}">
                <c16:uniqueId val="{00000005-6E4E-41F2-916A-679C30D5EB14}"/>
              </c:ext>
            </c:extLst>
          </c:dPt>
          <c:dPt>
            <c:idx val="3"/>
            <c:invertIfNegative val="1"/>
            <c:bubble3D val="0"/>
            <c:spPr>
              <a:solidFill>
                <a:srgbClr val="81649F"/>
              </a:solidFill>
            </c:spPr>
            <c:extLst>
              <c:ext xmlns:c16="http://schemas.microsoft.com/office/drawing/2014/chart" uri="{C3380CC4-5D6E-409C-BE32-E72D297353CC}">
                <c16:uniqueId val="{00000007-6E4E-41F2-916A-679C30D5EB14}"/>
              </c:ext>
            </c:extLst>
          </c:dPt>
          <c:dPt>
            <c:idx val="4"/>
            <c:invertIfNegative val="1"/>
            <c:bubble3D val="0"/>
            <c:spPr>
              <a:solidFill>
                <a:srgbClr val="38ABC4"/>
              </a:solidFill>
            </c:spPr>
            <c:extLst>
              <c:ext xmlns:c16="http://schemas.microsoft.com/office/drawing/2014/chart" uri="{C3380CC4-5D6E-409C-BE32-E72D297353CC}">
                <c16:uniqueId val="{00000009-6E4E-41F2-916A-679C30D5EB14}"/>
              </c:ext>
            </c:extLst>
          </c:dPt>
          <c:dLbls>
            <c:numFmt formatCode="0.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Upper Mississippi</c:v>
                </c:pt>
                <c:pt idx="1">
                  <c:v>Ohio </c:v>
                </c:pt>
                <c:pt idx="2">
                  <c:v>Great Lakes</c:v>
                </c:pt>
                <c:pt idx="3">
                  <c:v>Mid Atlantic </c:v>
                </c:pt>
                <c:pt idx="4">
                  <c:v>Other</c:v>
                </c:pt>
              </c:strCache>
            </c:strRef>
          </c:cat>
          <c:val>
            <c:numRef>
              <c:f>Sheet1!$B$2:$B$6</c:f>
              <c:numCache>
                <c:formatCode>General</c:formatCode>
                <c:ptCount val="5"/>
                <c:pt idx="0">
                  <c:v>0.38</c:v>
                </c:pt>
                <c:pt idx="1">
                  <c:v>0.1</c:v>
                </c:pt>
                <c:pt idx="2">
                  <c:v>0</c:v>
                </c:pt>
                <c:pt idx="3">
                  <c:v>0.43</c:v>
                </c:pt>
                <c:pt idx="4">
                  <c:v>0.1</c:v>
                </c:pt>
              </c:numCache>
            </c:numRef>
          </c:val>
          <c:extLst>
            <c:ext xmlns:c16="http://schemas.microsoft.com/office/drawing/2014/chart" uri="{C3380CC4-5D6E-409C-BE32-E72D297353CC}">
              <c16:uniqueId val="{0000000A-6E4E-41F2-916A-679C30D5EB14}"/>
            </c:ext>
          </c:extLst>
        </c:ser>
        <c:dLbls>
          <c:showLegendKey val="0"/>
          <c:showVal val="0"/>
          <c:showCatName val="0"/>
          <c:showSerName val="0"/>
          <c:showPercent val="0"/>
          <c:showBubbleSize val="0"/>
        </c:dLbls>
        <c:gapWidth val="150"/>
        <c:axId val="67451136"/>
        <c:axId val="66437120"/>
      </c:barChart>
      <c:catAx>
        <c:axId val="67451136"/>
        <c:scaling>
          <c:orientation val="minMax"/>
        </c:scaling>
        <c:delete val="0"/>
        <c:axPos val="b"/>
        <c:numFmt formatCode="General" sourceLinked="0"/>
        <c:majorTickMark val="none"/>
        <c:minorTickMark val="none"/>
        <c:tickLblPos val="nextTo"/>
        <c:spPr>
          <a:ln>
            <a:solidFill>
              <a:srgbClr val="808080"/>
            </a:solidFill>
          </a:ln>
        </c:spPr>
        <c:txPr>
          <a:bodyPr/>
          <a:lstStyle/>
          <a:p>
            <a:pPr>
              <a:defRPr sz="1200"/>
            </a:pPr>
            <a:endParaRPr lang="en-US"/>
          </a:p>
        </c:txPr>
        <c:crossAx val="66437120"/>
        <c:crosses val="autoZero"/>
        <c:auto val="1"/>
        <c:lblAlgn val="ctr"/>
        <c:lblOffset val="100"/>
        <c:noMultiLvlLbl val="1"/>
      </c:catAx>
      <c:valAx>
        <c:axId val="66437120"/>
        <c:scaling>
          <c:orientation val="minMax"/>
        </c:scaling>
        <c:delete val="0"/>
        <c:axPos val="l"/>
        <c:majorGridlines>
          <c:spPr>
            <a:ln>
              <a:solidFill>
                <a:srgbClr val="D8D8D8"/>
              </a:solidFill>
            </a:ln>
          </c:spPr>
        </c:majorGridlines>
        <c:numFmt formatCode="0%" sourceLinked="0"/>
        <c:majorTickMark val="none"/>
        <c:minorTickMark val="none"/>
        <c:tickLblPos val="nextTo"/>
        <c:spPr>
          <a:ln>
            <a:noFill/>
          </a:ln>
        </c:spPr>
        <c:txPr>
          <a:bodyPr/>
          <a:lstStyle/>
          <a:p>
            <a:pPr>
              <a:defRPr sz="1200"/>
            </a:pPr>
            <a:endParaRPr lang="en-US"/>
          </a:p>
        </c:txPr>
        <c:crossAx val="67451136"/>
        <c:crosses val="autoZero"/>
        <c:crossBetween val="between"/>
      </c:valAx>
    </c:plotArea>
    <c:plotVisOnly val="1"/>
    <c:dispBlanksAs val="zero"/>
    <c:showDLblsOverMax val="1"/>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45E76B-BA94-48F1-B3E2-9619CED2182A}" type="datetimeFigureOut">
              <a:rPr lang="en-US" smtClean="0"/>
              <a:t>1/28/2021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12EAD-7769-400E-8593-365557353615}" type="slidenum">
              <a:rPr lang="en-US" smtClean="0"/>
              <a:t>‹#›</a:t>
            </a:fld>
            <a:endParaRPr lang="en-US"/>
          </a:p>
        </p:txBody>
      </p:sp>
    </p:spTree>
    <p:extLst>
      <p:ext uri="{BB962C8B-B14F-4D97-AF65-F5344CB8AC3E}">
        <p14:creationId xmlns:p14="http://schemas.microsoft.com/office/powerpoint/2010/main" val="2224594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3F019D-F9AA-4F30-B00F-54E070BE1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181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3F019D-F9AA-4F30-B00F-54E070BE1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882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F1482-DC78-473C-91E4-A8950DC73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97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F1482-DC78-473C-91E4-A8950DC73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1737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9D0B48-4688-734E-94EE-4E390E526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37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9D0B48-4688-734E-94EE-4E390E526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077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7D131951-A9A4-418D-BFC7-AEA80056FE34}"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304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7D131951-A9A4-418D-BFC7-AEA80056FE34}"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818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9D0B48-4688-734E-94EE-4E390E526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37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9D0B48-4688-734E-94EE-4E390E526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5910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7D131951-A9A4-418D-BFC7-AEA80056FE34}"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34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17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3F019D-F9AA-4F30-B00F-54E070BE1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181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lowchart: Data 19">
            <a:extLst>
              <a:ext uri="{FF2B5EF4-FFF2-40B4-BE49-F238E27FC236}">
                <a16:creationId xmlns:a16="http://schemas.microsoft.com/office/drawing/2014/main" id="{5CB24590-5307-49FC-A54A-A0A5301E7580}"/>
              </a:ext>
            </a:extLst>
          </p:cNvPr>
          <p:cNvSpPr/>
          <p:nvPr userDrawn="1"/>
        </p:nvSpPr>
        <p:spPr>
          <a:xfrm>
            <a:off x="8454296" y="-1"/>
            <a:ext cx="1538233" cy="48795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117"/>
              <a:gd name="connsiteY0" fmla="*/ 10058 h 10058"/>
              <a:gd name="connsiteX1" fmla="*/ 2117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3731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7060 w 10117"/>
              <a:gd name="connsiteY3" fmla="*/ 10058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6708 w 10117"/>
              <a:gd name="connsiteY3" fmla="*/ 10058 h 10058"/>
              <a:gd name="connsiteX4" fmla="*/ 0 w 10117"/>
              <a:gd name="connsiteY4" fmla="*/ 10058 h 10058"/>
              <a:gd name="connsiteX0" fmla="*/ 0 w 10117"/>
              <a:gd name="connsiteY0" fmla="*/ 10058 h 10116"/>
              <a:gd name="connsiteX1" fmla="*/ 2997 w 10117"/>
              <a:gd name="connsiteY1" fmla="*/ 0 h 10116"/>
              <a:gd name="connsiteX2" fmla="*/ 10117 w 10117"/>
              <a:gd name="connsiteY2" fmla="*/ 0 h 10116"/>
              <a:gd name="connsiteX3" fmla="*/ 6767 w 10117"/>
              <a:gd name="connsiteY3" fmla="*/ 10116 h 10116"/>
              <a:gd name="connsiteX4" fmla="*/ 0 w 10117"/>
              <a:gd name="connsiteY4" fmla="*/ 10058 h 10116"/>
              <a:gd name="connsiteX0" fmla="*/ 0 w 10264"/>
              <a:gd name="connsiteY0" fmla="*/ 10116 h 10116"/>
              <a:gd name="connsiteX1" fmla="*/ 3144 w 10264"/>
              <a:gd name="connsiteY1" fmla="*/ 0 h 10116"/>
              <a:gd name="connsiteX2" fmla="*/ 10264 w 10264"/>
              <a:gd name="connsiteY2" fmla="*/ 0 h 10116"/>
              <a:gd name="connsiteX3" fmla="*/ 6914 w 10264"/>
              <a:gd name="connsiteY3" fmla="*/ 10116 h 10116"/>
              <a:gd name="connsiteX4" fmla="*/ 0 w 10264"/>
              <a:gd name="connsiteY4" fmla="*/ 10116 h 10116"/>
              <a:gd name="connsiteX0" fmla="*/ 0 w 10264"/>
              <a:gd name="connsiteY0" fmla="*/ 10116 h 10145"/>
              <a:gd name="connsiteX1" fmla="*/ 3144 w 10264"/>
              <a:gd name="connsiteY1" fmla="*/ 0 h 10145"/>
              <a:gd name="connsiteX2" fmla="*/ 10264 w 10264"/>
              <a:gd name="connsiteY2" fmla="*/ 0 h 10145"/>
              <a:gd name="connsiteX3" fmla="*/ 7002 w 10264"/>
              <a:gd name="connsiteY3" fmla="*/ 10145 h 10145"/>
              <a:gd name="connsiteX4" fmla="*/ 0 w 10264"/>
              <a:gd name="connsiteY4" fmla="*/ 10116 h 10145"/>
              <a:gd name="connsiteX0" fmla="*/ 0 w 13434"/>
              <a:gd name="connsiteY0" fmla="*/ 20349 h 20349"/>
              <a:gd name="connsiteX1" fmla="*/ 6314 w 13434"/>
              <a:gd name="connsiteY1" fmla="*/ 0 h 20349"/>
              <a:gd name="connsiteX2" fmla="*/ 13434 w 13434"/>
              <a:gd name="connsiteY2" fmla="*/ 0 h 20349"/>
              <a:gd name="connsiteX3" fmla="*/ 10172 w 13434"/>
              <a:gd name="connsiteY3" fmla="*/ 10145 h 20349"/>
              <a:gd name="connsiteX4" fmla="*/ 0 w 13434"/>
              <a:gd name="connsiteY4" fmla="*/ 20349 h 20349"/>
              <a:gd name="connsiteX0" fmla="*/ 0 w 13434"/>
              <a:gd name="connsiteY0" fmla="*/ 20349 h 20349"/>
              <a:gd name="connsiteX1" fmla="*/ 6314 w 13434"/>
              <a:gd name="connsiteY1" fmla="*/ 0 h 20349"/>
              <a:gd name="connsiteX2" fmla="*/ 13434 w 13434"/>
              <a:gd name="connsiteY2" fmla="*/ 0 h 20349"/>
              <a:gd name="connsiteX3" fmla="*/ 7031 w 13434"/>
              <a:gd name="connsiteY3" fmla="*/ 19971 h 20349"/>
              <a:gd name="connsiteX4" fmla="*/ 0 w 13434"/>
              <a:gd name="connsiteY4" fmla="*/ 20349 h 20349"/>
              <a:gd name="connsiteX0" fmla="*/ 0 w 13346"/>
              <a:gd name="connsiteY0" fmla="*/ 20029 h 20029"/>
              <a:gd name="connsiteX1" fmla="*/ 6226 w 13346"/>
              <a:gd name="connsiteY1" fmla="*/ 0 h 20029"/>
              <a:gd name="connsiteX2" fmla="*/ 13346 w 13346"/>
              <a:gd name="connsiteY2" fmla="*/ 0 h 20029"/>
              <a:gd name="connsiteX3" fmla="*/ 6943 w 13346"/>
              <a:gd name="connsiteY3" fmla="*/ 19971 h 20029"/>
              <a:gd name="connsiteX4" fmla="*/ 0 w 13346"/>
              <a:gd name="connsiteY4" fmla="*/ 20029 h 20029"/>
              <a:gd name="connsiteX0" fmla="*/ 0 w 13346"/>
              <a:gd name="connsiteY0" fmla="*/ 20087 h 20087"/>
              <a:gd name="connsiteX1" fmla="*/ 6226 w 13346"/>
              <a:gd name="connsiteY1" fmla="*/ 0 h 20087"/>
              <a:gd name="connsiteX2" fmla="*/ 13346 w 13346"/>
              <a:gd name="connsiteY2" fmla="*/ 0 h 20087"/>
              <a:gd name="connsiteX3" fmla="*/ 6943 w 13346"/>
              <a:gd name="connsiteY3" fmla="*/ 19971 h 20087"/>
              <a:gd name="connsiteX4" fmla="*/ 0 w 13346"/>
              <a:gd name="connsiteY4" fmla="*/ 20087 h 20087"/>
              <a:gd name="connsiteX0" fmla="*/ 0 w 13317"/>
              <a:gd name="connsiteY0" fmla="*/ 19942 h 19971"/>
              <a:gd name="connsiteX1" fmla="*/ 6197 w 13317"/>
              <a:gd name="connsiteY1" fmla="*/ 0 h 19971"/>
              <a:gd name="connsiteX2" fmla="*/ 13317 w 13317"/>
              <a:gd name="connsiteY2" fmla="*/ 0 h 19971"/>
              <a:gd name="connsiteX3" fmla="*/ 6914 w 13317"/>
              <a:gd name="connsiteY3" fmla="*/ 19971 h 19971"/>
              <a:gd name="connsiteX4" fmla="*/ 0 w 13317"/>
              <a:gd name="connsiteY4" fmla="*/ 19942 h 19971"/>
              <a:gd name="connsiteX0" fmla="*/ 0 w 13346"/>
              <a:gd name="connsiteY0" fmla="*/ 20029 h 20029"/>
              <a:gd name="connsiteX1" fmla="*/ 6226 w 13346"/>
              <a:gd name="connsiteY1" fmla="*/ 0 h 20029"/>
              <a:gd name="connsiteX2" fmla="*/ 13346 w 13346"/>
              <a:gd name="connsiteY2" fmla="*/ 0 h 20029"/>
              <a:gd name="connsiteX3" fmla="*/ 6943 w 13346"/>
              <a:gd name="connsiteY3" fmla="*/ 19971 h 20029"/>
              <a:gd name="connsiteX4" fmla="*/ 0 w 13346"/>
              <a:gd name="connsiteY4" fmla="*/ 20029 h 20029"/>
              <a:gd name="connsiteX0" fmla="*/ 0 w 13346"/>
              <a:gd name="connsiteY0" fmla="*/ 19942 h 19971"/>
              <a:gd name="connsiteX1" fmla="*/ 6226 w 13346"/>
              <a:gd name="connsiteY1" fmla="*/ 0 h 19971"/>
              <a:gd name="connsiteX2" fmla="*/ 13346 w 13346"/>
              <a:gd name="connsiteY2" fmla="*/ 0 h 19971"/>
              <a:gd name="connsiteX3" fmla="*/ 6943 w 13346"/>
              <a:gd name="connsiteY3" fmla="*/ 19971 h 19971"/>
              <a:gd name="connsiteX4" fmla="*/ 0 w 13346"/>
              <a:gd name="connsiteY4" fmla="*/ 19942 h 19971"/>
              <a:gd name="connsiteX0" fmla="*/ 0 w 13754"/>
              <a:gd name="connsiteY0" fmla="*/ 19897 h 19971"/>
              <a:gd name="connsiteX1" fmla="*/ 6634 w 13754"/>
              <a:gd name="connsiteY1" fmla="*/ 0 h 19971"/>
              <a:gd name="connsiteX2" fmla="*/ 13754 w 13754"/>
              <a:gd name="connsiteY2" fmla="*/ 0 h 19971"/>
              <a:gd name="connsiteX3" fmla="*/ 7351 w 13754"/>
              <a:gd name="connsiteY3" fmla="*/ 19971 h 19971"/>
              <a:gd name="connsiteX4" fmla="*/ 0 w 13754"/>
              <a:gd name="connsiteY4" fmla="*/ 19897 h 19971"/>
              <a:gd name="connsiteX0" fmla="*/ 0 w 13634"/>
              <a:gd name="connsiteY0" fmla="*/ 19976 h 19976"/>
              <a:gd name="connsiteX1" fmla="*/ 6514 w 13634"/>
              <a:gd name="connsiteY1" fmla="*/ 0 h 19976"/>
              <a:gd name="connsiteX2" fmla="*/ 13634 w 13634"/>
              <a:gd name="connsiteY2" fmla="*/ 0 h 19976"/>
              <a:gd name="connsiteX3" fmla="*/ 7231 w 13634"/>
              <a:gd name="connsiteY3" fmla="*/ 19971 h 19976"/>
              <a:gd name="connsiteX4" fmla="*/ 0 w 13634"/>
              <a:gd name="connsiteY4" fmla="*/ 19976 h 19976"/>
              <a:gd name="connsiteX0" fmla="*/ 0 w 13634"/>
              <a:gd name="connsiteY0" fmla="*/ 19976 h 19976"/>
              <a:gd name="connsiteX1" fmla="*/ 8589 w 13634"/>
              <a:gd name="connsiteY1" fmla="*/ 695 h 19976"/>
              <a:gd name="connsiteX2" fmla="*/ 13634 w 13634"/>
              <a:gd name="connsiteY2" fmla="*/ 0 h 19976"/>
              <a:gd name="connsiteX3" fmla="*/ 7231 w 13634"/>
              <a:gd name="connsiteY3" fmla="*/ 19971 h 19976"/>
              <a:gd name="connsiteX4" fmla="*/ 0 w 13634"/>
              <a:gd name="connsiteY4" fmla="*/ 19976 h 19976"/>
              <a:gd name="connsiteX0" fmla="*/ 0 w 13634"/>
              <a:gd name="connsiteY0" fmla="*/ 19976 h 19976"/>
              <a:gd name="connsiteX1" fmla="*/ 6934 w 13634"/>
              <a:gd name="connsiteY1" fmla="*/ 377 h 19976"/>
              <a:gd name="connsiteX2" fmla="*/ 13634 w 13634"/>
              <a:gd name="connsiteY2" fmla="*/ 0 h 19976"/>
              <a:gd name="connsiteX3" fmla="*/ 7231 w 13634"/>
              <a:gd name="connsiteY3" fmla="*/ 19971 h 19976"/>
              <a:gd name="connsiteX4" fmla="*/ 0 w 13634"/>
              <a:gd name="connsiteY4" fmla="*/ 19976 h 19976"/>
              <a:gd name="connsiteX0" fmla="*/ 0 w 14447"/>
              <a:gd name="connsiteY0" fmla="*/ 19738 h 19971"/>
              <a:gd name="connsiteX1" fmla="*/ 7747 w 14447"/>
              <a:gd name="connsiteY1" fmla="*/ 377 h 19971"/>
              <a:gd name="connsiteX2" fmla="*/ 14447 w 14447"/>
              <a:gd name="connsiteY2" fmla="*/ 0 h 19971"/>
              <a:gd name="connsiteX3" fmla="*/ 8044 w 14447"/>
              <a:gd name="connsiteY3" fmla="*/ 19971 h 19971"/>
              <a:gd name="connsiteX4" fmla="*/ 0 w 14447"/>
              <a:gd name="connsiteY4" fmla="*/ 19738 h 19971"/>
              <a:gd name="connsiteX0" fmla="*/ 0 w 14447"/>
              <a:gd name="connsiteY0" fmla="*/ 19738 h 19738"/>
              <a:gd name="connsiteX1" fmla="*/ 7747 w 14447"/>
              <a:gd name="connsiteY1" fmla="*/ 377 h 19738"/>
              <a:gd name="connsiteX2" fmla="*/ 14447 w 14447"/>
              <a:gd name="connsiteY2" fmla="*/ 0 h 19738"/>
              <a:gd name="connsiteX3" fmla="*/ 5604 w 14447"/>
              <a:gd name="connsiteY3" fmla="*/ 19614 h 19738"/>
              <a:gd name="connsiteX4" fmla="*/ 0 w 14447"/>
              <a:gd name="connsiteY4" fmla="*/ 19738 h 19738"/>
              <a:gd name="connsiteX0" fmla="*/ 0 w 14447"/>
              <a:gd name="connsiteY0" fmla="*/ 19738 h 19738"/>
              <a:gd name="connsiteX1" fmla="*/ 7747 w 14447"/>
              <a:gd name="connsiteY1" fmla="*/ 377 h 19738"/>
              <a:gd name="connsiteX2" fmla="*/ 14447 w 14447"/>
              <a:gd name="connsiteY2" fmla="*/ 0 h 19738"/>
              <a:gd name="connsiteX3" fmla="*/ 4370 w 14447"/>
              <a:gd name="connsiteY3" fmla="*/ 19495 h 19738"/>
              <a:gd name="connsiteX4" fmla="*/ 0 w 14447"/>
              <a:gd name="connsiteY4" fmla="*/ 19738 h 19738"/>
              <a:gd name="connsiteX0" fmla="*/ 0 w 14447"/>
              <a:gd name="connsiteY0" fmla="*/ 19738 h 19738"/>
              <a:gd name="connsiteX1" fmla="*/ 7747 w 14447"/>
              <a:gd name="connsiteY1" fmla="*/ 377 h 19738"/>
              <a:gd name="connsiteX2" fmla="*/ 14447 w 14447"/>
              <a:gd name="connsiteY2" fmla="*/ 0 h 19738"/>
              <a:gd name="connsiteX3" fmla="*/ 4931 w 14447"/>
              <a:gd name="connsiteY3" fmla="*/ 19713 h 19738"/>
              <a:gd name="connsiteX4" fmla="*/ 0 w 14447"/>
              <a:gd name="connsiteY4" fmla="*/ 19738 h 19738"/>
              <a:gd name="connsiteX0" fmla="*/ 0 w 12989"/>
              <a:gd name="connsiteY0" fmla="*/ 19817 h 19817"/>
              <a:gd name="connsiteX1" fmla="*/ 7747 w 12989"/>
              <a:gd name="connsiteY1" fmla="*/ 456 h 19817"/>
              <a:gd name="connsiteX2" fmla="*/ 12989 w 12989"/>
              <a:gd name="connsiteY2" fmla="*/ 0 h 19817"/>
              <a:gd name="connsiteX3" fmla="*/ 4931 w 12989"/>
              <a:gd name="connsiteY3" fmla="*/ 19792 h 19817"/>
              <a:gd name="connsiteX4" fmla="*/ 0 w 12989"/>
              <a:gd name="connsiteY4" fmla="*/ 19817 h 19817"/>
              <a:gd name="connsiteX0" fmla="*/ 0 w 14083"/>
              <a:gd name="connsiteY0" fmla="*/ 20075 h 20075"/>
              <a:gd name="connsiteX1" fmla="*/ 7747 w 14083"/>
              <a:gd name="connsiteY1" fmla="*/ 714 h 20075"/>
              <a:gd name="connsiteX2" fmla="*/ 14083 w 14083"/>
              <a:gd name="connsiteY2" fmla="*/ 0 h 20075"/>
              <a:gd name="connsiteX3" fmla="*/ 4931 w 14083"/>
              <a:gd name="connsiteY3" fmla="*/ 20050 h 20075"/>
              <a:gd name="connsiteX4" fmla="*/ 0 w 14083"/>
              <a:gd name="connsiteY4" fmla="*/ 20075 h 20075"/>
              <a:gd name="connsiteX0" fmla="*/ 0 w 14083"/>
              <a:gd name="connsiteY0" fmla="*/ 20075 h 20075"/>
              <a:gd name="connsiteX1" fmla="*/ 7747 w 14083"/>
              <a:gd name="connsiteY1" fmla="*/ 714 h 20075"/>
              <a:gd name="connsiteX2" fmla="*/ 14083 w 14083"/>
              <a:gd name="connsiteY2" fmla="*/ 0 h 20075"/>
              <a:gd name="connsiteX3" fmla="*/ 5436 w 14083"/>
              <a:gd name="connsiteY3" fmla="*/ 19911 h 20075"/>
              <a:gd name="connsiteX4" fmla="*/ 0 w 14083"/>
              <a:gd name="connsiteY4" fmla="*/ 20075 h 20075"/>
              <a:gd name="connsiteX0" fmla="*/ 0 w 14083"/>
              <a:gd name="connsiteY0" fmla="*/ 20075 h 20075"/>
              <a:gd name="connsiteX1" fmla="*/ 9822 w 14083"/>
              <a:gd name="connsiteY1" fmla="*/ 516 h 20075"/>
              <a:gd name="connsiteX2" fmla="*/ 14083 w 14083"/>
              <a:gd name="connsiteY2" fmla="*/ 0 h 20075"/>
              <a:gd name="connsiteX3" fmla="*/ 5436 w 14083"/>
              <a:gd name="connsiteY3" fmla="*/ 19911 h 20075"/>
              <a:gd name="connsiteX4" fmla="*/ 0 w 14083"/>
              <a:gd name="connsiteY4" fmla="*/ 20075 h 20075"/>
              <a:gd name="connsiteX0" fmla="*/ 0 w 14083"/>
              <a:gd name="connsiteY0" fmla="*/ 20115 h 20115"/>
              <a:gd name="connsiteX1" fmla="*/ 8308 w 14083"/>
              <a:gd name="connsiteY1" fmla="*/ 0 h 20115"/>
              <a:gd name="connsiteX2" fmla="*/ 14083 w 14083"/>
              <a:gd name="connsiteY2" fmla="*/ 40 h 20115"/>
              <a:gd name="connsiteX3" fmla="*/ 5436 w 14083"/>
              <a:gd name="connsiteY3" fmla="*/ 19951 h 20115"/>
              <a:gd name="connsiteX4" fmla="*/ 0 w 14083"/>
              <a:gd name="connsiteY4" fmla="*/ 20115 h 20115"/>
              <a:gd name="connsiteX0" fmla="*/ 0 w 14027"/>
              <a:gd name="connsiteY0" fmla="*/ 20115 h 20115"/>
              <a:gd name="connsiteX1" fmla="*/ 8308 w 14027"/>
              <a:gd name="connsiteY1" fmla="*/ 0 h 20115"/>
              <a:gd name="connsiteX2" fmla="*/ 14027 w 14027"/>
              <a:gd name="connsiteY2" fmla="*/ 0 h 20115"/>
              <a:gd name="connsiteX3" fmla="*/ 5436 w 14027"/>
              <a:gd name="connsiteY3" fmla="*/ 19951 h 20115"/>
              <a:gd name="connsiteX4" fmla="*/ 0 w 14027"/>
              <a:gd name="connsiteY4" fmla="*/ 20115 h 20115"/>
              <a:gd name="connsiteX0" fmla="*/ 0 w 14111"/>
              <a:gd name="connsiteY0" fmla="*/ 19996 h 19996"/>
              <a:gd name="connsiteX1" fmla="*/ 8392 w 14111"/>
              <a:gd name="connsiteY1" fmla="*/ 0 h 19996"/>
              <a:gd name="connsiteX2" fmla="*/ 14111 w 14111"/>
              <a:gd name="connsiteY2" fmla="*/ 0 h 19996"/>
              <a:gd name="connsiteX3" fmla="*/ 5520 w 14111"/>
              <a:gd name="connsiteY3" fmla="*/ 19951 h 19996"/>
              <a:gd name="connsiteX4" fmla="*/ 0 w 14111"/>
              <a:gd name="connsiteY4" fmla="*/ 19996 h 19996"/>
              <a:gd name="connsiteX0" fmla="*/ 0 w 12747"/>
              <a:gd name="connsiteY0" fmla="*/ 19996 h 19996"/>
              <a:gd name="connsiteX1" fmla="*/ 7028 w 12747"/>
              <a:gd name="connsiteY1" fmla="*/ 0 h 19996"/>
              <a:gd name="connsiteX2" fmla="*/ 12747 w 12747"/>
              <a:gd name="connsiteY2" fmla="*/ 0 h 19996"/>
              <a:gd name="connsiteX3" fmla="*/ 4156 w 12747"/>
              <a:gd name="connsiteY3" fmla="*/ 19951 h 19996"/>
              <a:gd name="connsiteX4" fmla="*/ 0 w 12747"/>
              <a:gd name="connsiteY4" fmla="*/ 19996 h 19996"/>
              <a:gd name="connsiteX0" fmla="*/ 0 w 12747"/>
              <a:gd name="connsiteY0" fmla="*/ 19996 h 19996"/>
              <a:gd name="connsiteX1" fmla="*/ 7028 w 12747"/>
              <a:gd name="connsiteY1" fmla="*/ 0 h 19996"/>
              <a:gd name="connsiteX2" fmla="*/ 12747 w 12747"/>
              <a:gd name="connsiteY2" fmla="*/ 0 h 19996"/>
              <a:gd name="connsiteX3" fmla="*/ 5659 w 12747"/>
              <a:gd name="connsiteY3" fmla="*/ 19975 h 19996"/>
              <a:gd name="connsiteX4" fmla="*/ 0 w 12747"/>
              <a:gd name="connsiteY4" fmla="*/ 19996 h 19996"/>
              <a:gd name="connsiteX0" fmla="*/ 0 w 13508"/>
              <a:gd name="connsiteY0" fmla="*/ 19996 h 19996"/>
              <a:gd name="connsiteX1" fmla="*/ 7028 w 13508"/>
              <a:gd name="connsiteY1" fmla="*/ 0 h 19996"/>
              <a:gd name="connsiteX2" fmla="*/ 13508 w 13508"/>
              <a:gd name="connsiteY2" fmla="*/ 26 h 19996"/>
              <a:gd name="connsiteX3" fmla="*/ 5659 w 13508"/>
              <a:gd name="connsiteY3" fmla="*/ 19975 h 19996"/>
              <a:gd name="connsiteX4" fmla="*/ 0 w 13508"/>
              <a:gd name="connsiteY4" fmla="*/ 19996 h 19996"/>
              <a:gd name="connsiteX0" fmla="*/ 0 w 13540"/>
              <a:gd name="connsiteY0" fmla="*/ 19996 h 19996"/>
              <a:gd name="connsiteX1" fmla="*/ 7028 w 13540"/>
              <a:gd name="connsiteY1" fmla="*/ 0 h 19996"/>
              <a:gd name="connsiteX2" fmla="*/ 13540 w 13540"/>
              <a:gd name="connsiteY2" fmla="*/ 0 h 19996"/>
              <a:gd name="connsiteX3" fmla="*/ 5659 w 13540"/>
              <a:gd name="connsiteY3" fmla="*/ 19975 h 19996"/>
              <a:gd name="connsiteX4" fmla="*/ 0 w 13540"/>
              <a:gd name="connsiteY4" fmla="*/ 19996 h 19996"/>
              <a:gd name="connsiteX0" fmla="*/ 0 w 13572"/>
              <a:gd name="connsiteY0" fmla="*/ 19996 h 19996"/>
              <a:gd name="connsiteX1" fmla="*/ 7028 w 13572"/>
              <a:gd name="connsiteY1" fmla="*/ 0 h 19996"/>
              <a:gd name="connsiteX2" fmla="*/ 13572 w 13572"/>
              <a:gd name="connsiteY2" fmla="*/ 0 h 19996"/>
              <a:gd name="connsiteX3" fmla="*/ 5659 w 13572"/>
              <a:gd name="connsiteY3" fmla="*/ 19975 h 19996"/>
              <a:gd name="connsiteX4" fmla="*/ 0 w 13572"/>
              <a:gd name="connsiteY4" fmla="*/ 19996 h 19996"/>
              <a:gd name="connsiteX0" fmla="*/ 0 w 13699"/>
              <a:gd name="connsiteY0" fmla="*/ 19917 h 19975"/>
              <a:gd name="connsiteX1" fmla="*/ 7155 w 13699"/>
              <a:gd name="connsiteY1" fmla="*/ 0 h 19975"/>
              <a:gd name="connsiteX2" fmla="*/ 13699 w 13699"/>
              <a:gd name="connsiteY2" fmla="*/ 0 h 19975"/>
              <a:gd name="connsiteX3" fmla="*/ 5786 w 13699"/>
              <a:gd name="connsiteY3" fmla="*/ 19975 h 19975"/>
              <a:gd name="connsiteX4" fmla="*/ 0 w 13699"/>
              <a:gd name="connsiteY4" fmla="*/ 19917 h 19975"/>
              <a:gd name="connsiteX0" fmla="*/ 0 w 13699"/>
              <a:gd name="connsiteY0" fmla="*/ 19917 h 19923"/>
              <a:gd name="connsiteX1" fmla="*/ 7155 w 13699"/>
              <a:gd name="connsiteY1" fmla="*/ 0 h 19923"/>
              <a:gd name="connsiteX2" fmla="*/ 13699 w 13699"/>
              <a:gd name="connsiteY2" fmla="*/ 0 h 19923"/>
              <a:gd name="connsiteX3" fmla="*/ 6325 w 13699"/>
              <a:gd name="connsiteY3" fmla="*/ 19923 h 19923"/>
              <a:gd name="connsiteX4" fmla="*/ 0 w 13699"/>
              <a:gd name="connsiteY4" fmla="*/ 19917 h 19923"/>
              <a:gd name="connsiteX0" fmla="*/ 0 w 13699"/>
              <a:gd name="connsiteY0" fmla="*/ 19917 h 19923"/>
              <a:gd name="connsiteX1" fmla="*/ 7155 w 13699"/>
              <a:gd name="connsiteY1" fmla="*/ 0 h 19923"/>
              <a:gd name="connsiteX2" fmla="*/ 13699 w 13699"/>
              <a:gd name="connsiteY2" fmla="*/ 0 h 19923"/>
              <a:gd name="connsiteX3" fmla="*/ 6357 w 13699"/>
              <a:gd name="connsiteY3" fmla="*/ 19923 h 19923"/>
              <a:gd name="connsiteX4" fmla="*/ 0 w 13699"/>
              <a:gd name="connsiteY4" fmla="*/ 19917 h 19923"/>
              <a:gd name="connsiteX0" fmla="*/ 0 w 9132"/>
              <a:gd name="connsiteY0" fmla="*/ 7223 h 19923"/>
              <a:gd name="connsiteX1" fmla="*/ 2588 w 9132"/>
              <a:gd name="connsiteY1" fmla="*/ 0 h 19923"/>
              <a:gd name="connsiteX2" fmla="*/ 9132 w 9132"/>
              <a:gd name="connsiteY2" fmla="*/ 0 h 19923"/>
              <a:gd name="connsiteX3" fmla="*/ 1790 w 9132"/>
              <a:gd name="connsiteY3" fmla="*/ 19923 h 19923"/>
              <a:gd name="connsiteX4" fmla="*/ 0 w 9132"/>
              <a:gd name="connsiteY4" fmla="*/ 7223 h 19923"/>
              <a:gd name="connsiteX0" fmla="*/ 0 w 10000"/>
              <a:gd name="connsiteY0" fmla="*/ 3625 h 3694"/>
              <a:gd name="connsiteX1" fmla="*/ 2834 w 10000"/>
              <a:gd name="connsiteY1" fmla="*/ 0 h 3694"/>
              <a:gd name="connsiteX2" fmla="*/ 10000 w 10000"/>
              <a:gd name="connsiteY2" fmla="*/ 0 h 3694"/>
              <a:gd name="connsiteX3" fmla="*/ 7204 w 10000"/>
              <a:gd name="connsiteY3" fmla="*/ 3694 h 3694"/>
              <a:gd name="connsiteX4" fmla="*/ 0 w 10000"/>
              <a:gd name="connsiteY4" fmla="*/ 3625 h 3694"/>
              <a:gd name="connsiteX0" fmla="*/ 0 w 7887"/>
              <a:gd name="connsiteY0" fmla="*/ 2544 h 10000"/>
              <a:gd name="connsiteX1" fmla="*/ 721 w 7887"/>
              <a:gd name="connsiteY1" fmla="*/ 0 h 10000"/>
              <a:gd name="connsiteX2" fmla="*/ 7887 w 7887"/>
              <a:gd name="connsiteY2" fmla="*/ 0 h 10000"/>
              <a:gd name="connsiteX3" fmla="*/ 5091 w 7887"/>
              <a:gd name="connsiteY3" fmla="*/ 10000 h 10000"/>
              <a:gd name="connsiteX4" fmla="*/ 0 w 7887"/>
              <a:gd name="connsiteY4" fmla="*/ 2544 h 10000"/>
              <a:gd name="connsiteX0" fmla="*/ 0 w 10000"/>
              <a:gd name="connsiteY0" fmla="*/ 2544 h 2562"/>
              <a:gd name="connsiteX1" fmla="*/ 914 w 10000"/>
              <a:gd name="connsiteY1" fmla="*/ 0 h 2562"/>
              <a:gd name="connsiteX2" fmla="*/ 10000 w 10000"/>
              <a:gd name="connsiteY2" fmla="*/ 0 h 2562"/>
              <a:gd name="connsiteX3" fmla="*/ 9050 w 10000"/>
              <a:gd name="connsiteY3" fmla="*/ 2562 h 2562"/>
              <a:gd name="connsiteX4" fmla="*/ 0 w 10000"/>
              <a:gd name="connsiteY4" fmla="*/ 2544 h 2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2562">
                <a:moveTo>
                  <a:pt x="0" y="2544"/>
                </a:moveTo>
                <a:lnTo>
                  <a:pt x="914" y="0"/>
                </a:lnTo>
                <a:lnTo>
                  <a:pt x="10000" y="0"/>
                </a:lnTo>
                <a:lnTo>
                  <a:pt x="9050" y="2562"/>
                </a:lnTo>
                <a:lnTo>
                  <a:pt x="0" y="2544"/>
                </a:lnTo>
                <a:close/>
              </a:path>
            </a:pathLst>
          </a:custGeom>
          <a:solidFill>
            <a:srgbClr val="44C5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Picture Placeholder 8">
            <a:extLst>
              <a:ext uri="{FF2B5EF4-FFF2-40B4-BE49-F238E27FC236}">
                <a16:creationId xmlns:a16="http://schemas.microsoft.com/office/drawing/2014/main" id="{7345C110-A4CF-4965-B45D-467A182B96A4}"/>
              </a:ext>
            </a:extLst>
          </p:cNvPr>
          <p:cNvSpPr>
            <a:spLocks noGrp="1"/>
          </p:cNvSpPr>
          <p:nvPr>
            <p:ph type="pic" sz="quarter" idx="10"/>
          </p:nvPr>
        </p:nvSpPr>
        <p:spPr>
          <a:xfrm>
            <a:off x="-3175" y="485775"/>
            <a:ext cx="11682413" cy="6362700"/>
          </a:xfrm>
        </p:spPr>
        <p:txBody>
          <a:bodyPr/>
          <a:lstStyle/>
          <a:p>
            <a:endParaRPr lang="en-US" dirty="0"/>
          </a:p>
        </p:txBody>
      </p:sp>
      <p:grpSp>
        <p:nvGrpSpPr>
          <p:cNvPr id="10" name="Group 9">
            <a:extLst>
              <a:ext uri="{FF2B5EF4-FFF2-40B4-BE49-F238E27FC236}">
                <a16:creationId xmlns:a16="http://schemas.microsoft.com/office/drawing/2014/main" id="{C076C3F3-7A50-4475-A40C-C343FE66ACEF}"/>
              </a:ext>
            </a:extLst>
          </p:cNvPr>
          <p:cNvGrpSpPr>
            <a:grpSpLocks noChangeAspect="1"/>
          </p:cNvGrpSpPr>
          <p:nvPr userDrawn="1"/>
        </p:nvGrpSpPr>
        <p:grpSpPr bwMode="auto">
          <a:xfrm>
            <a:off x="656685" y="5353681"/>
            <a:ext cx="2069906" cy="884011"/>
            <a:chOff x="2023" y="1384"/>
            <a:chExt cx="3634" cy="1552"/>
          </a:xfrm>
          <a:solidFill>
            <a:schemeClr val="bg1"/>
          </a:solidFill>
        </p:grpSpPr>
        <p:sp>
          <p:nvSpPr>
            <p:cNvPr id="11" name="Freeform 5">
              <a:extLst>
                <a:ext uri="{FF2B5EF4-FFF2-40B4-BE49-F238E27FC236}">
                  <a16:creationId xmlns:a16="http://schemas.microsoft.com/office/drawing/2014/main" id="{B2E07BD2-E926-48C3-8562-94BDE834F04C}"/>
                </a:ext>
              </a:extLst>
            </p:cNvPr>
            <p:cNvSpPr>
              <a:spLocks/>
            </p:cNvSpPr>
            <p:nvPr userDrawn="1"/>
          </p:nvSpPr>
          <p:spPr bwMode="auto">
            <a:xfrm>
              <a:off x="4282" y="1882"/>
              <a:ext cx="374" cy="556"/>
            </a:xfrm>
            <a:custGeom>
              <a:avLst/>
              <a:gdLst>
                <a:gd name="T0" fmla="*/ 374 w 374"/>
                <a:gd name="T1" fmla="*/ 0 h 556"/>
                <a:gd name="T2" fmla="*/ 336 w 374"/>
                <a:gd name="T3" fmla="*/ 116 h 556"/>
                <a:gd name="T4" fmla="*/ 146 w 374"/>
                <a:gd name="T5" fmla="*/ 116 h 556"/>
                <a:gd name="T6" fmla="*/ 146 w 374"/>
                <a:gd name="T7" fmla="*/ 234 h 556"/>
                <a:gd name="T8" fmla="*/ 342 w 374"/>
                <a:gd name="T9" fmla="*/ 234 h 556"/>
                <a:gd name="T10" fmla="*/ 306 w 374"/>
                <a:gd name="T11" fmla="*/ 346 h 556"/>
                <a:gd name="T12" fmla="*/ 146 w 374"/>
                <a:gd name="T13" fmla="*/ 346 h 556"/>
                <a:gd name="T14" fmla="*/ 146 w 374"/>
                <a:gd name="T15" fmla="*/ 556 h 556"/>
                <a:gd name="T16" fmla="*/ 0 w 374"/>
                <a:gd name="T17" fmla="*/ 556 h 556"/>
                <a:gd name="T18" fmla="*/ 0 w 374"/>
                <a:gd name="T19" fmla="*/ 0 h 556"/>
                <a:gd name="T20" fmla="*/ 374 w 374"/>
                <a:gd name="T21"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4" h="556">
                  <a:moveTo>
                    <a:pt x="374" y="0"/>
                  </a:moveTo>
                  <a:lnTo>
                    <a:pt x="336" y="116"/>
                  </a:lnTo>
                  <a:lnTo>
                    <a:pt x="146" y="116"/>
                  </a:lnTo>
                  <a:lnTo>
                    <a:pt x="146" y="234"/>
                  </a:lnTo>
                  <a:lnTo>
                    <a:pt x="342" y="234"/>
                  </a:lnTo>
                  <a:lnTo>
                    <a:pt x="306" y="346"/>
                  </a:lnTo>
                  <a:lnTo>
                    <a:pt x="146" y="346"/>
                  </a:lnTo>
                  <a:lnTo>
                    <a:pt x="146" y="556"/>
                  </a:lnTo>
                  <a:lnTo>
                    <a:pt x="0" y="556"/>
                  </a:lnTo>
                  <a:lnTo>
                    <a:pt x="0" y="0"/>
                  </a:lnTo>
                  <a:lnTo>
                    <a:pt x="3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F996DBDE-4DE4-4AD3-BB27-74140DE83D74}"/>
                </a:ext>
              </a:extLst>
            </p:cNvPr>
            <p:cNvSpPr>
              <a:spLocks/>
            </p:cNvSpPr>
            <p:nvPr/>
          </p:nvSpPr>
          <p:spPr bwMode="auto">
            <a:xfrm>
              <a:off x="3820" y="1882"/>
              <a:ext cx="372" cy="556"/>
            </a:xfrm>
            <a:custGeom>
              <a:avLst/>
              <a:gdLst>
                <a:gd name="T0" fmla="*/ 372 w 372"/>
                <a:gd name="T1" fmla="*/ 0 h 556"/>
                <a:gd name="T2" fmla="*/ 334 w 372"/>
                <a:gd name="T3" fmla="*/ 116 h 556"/>
                <a:gd name="T4" fmla="*/ 144 w 372"/>
                <a:gd name="T5" fmla="*/ 116 h 556"/>
                <a:gd name="T6" fmla="*/ 144 w 372"/>
                <a:gd name="T7" fmla="*/ 234 h 556"/>
                <a:gd name="T8" fmla="*/ 340 w 372"/>
                <a:gd name="T9" fmla="*/ 234 h 556"/>
                <a:gd name="T10" fmla="*/ 304 w 372"/>
                <a:gd name="T11" fmla="*/ 346 h 556"/>
                <a:gd name="T12" fmla="*/ 144 w 372"/>
                <a:gd name="T13" fmla="*/ 346 h 556"/>
                <a:gd name="T14" fmla="*/ 144 w 372"/>
                <a:gd name="T15" fmla="*/ 556 h 556"/>
                <a:gd name="T16" fmla="*/ 0 w 372"/>
                <a:gd name="T17" fmla="*/ 556 h 556"/>
                <a:gd name="T18" fmla="*/ 0 w 372"/>
                <a:gd name="T19" fmla="*/ 0 h 556"/>
                <a:gd name="T20" fmla="*/ 372 w 372"/>
                <a:gd name="T21"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2" h="556">
                  <a:moveTo>
                    <a:pt x="372" y="0"/>
                  </a:moveTo>
                  <a:lnTo>
                    <a:pt x="334" y="116"/>
                  </a:lnTo>
                  <a:lnTo>
                    <a:pt x="144" y="116"/>
                  </a:lnTo>
                  <a:lnTo>
                    <a:pt x="144" y="234"/>
                  </a:lnTo>
                  <a:lnTo>
                    <a:pt x="340" y="234"/>
                  </a:lnTo>
                  <a:lnTo>
                    <a:pt x="304" y="346"/>
                  </a:lnTo>
                  <a:lnTo>
                    <a:pt x="144" y="346"/>
                  </a:lnTo>
                  <a:lnTo>
                    <a:pt x="144" y="556"/>
                  </a:lnTo>
                  <a:lnTo>
                    <a:pt x="0" y="556"/>
                  </a:lnTo>
                  <a:lnTo>
                    <a:pt x="0" y="0"/>
                  </a:lnTo>
                  <a:lnTo>
                    <a:pt x="37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54A06DAA-B230-4122-AC1B-D06F1DC945FD}"/>
                </a:ext>
              </a:extLst>
            </p:cNvPr>
            <p:cNvSpPr>
              <a:spLocks noEditPoints="1"/>
            </p:cNvSpPr>
            <p:nvPr userDrawn="1"/>
          </p:nvSpPr>
          <p:spPr bwMode="auto">
            <a:xfrm>
              <a:off x="4636" y="1882"/>
              <a:ext cx="513" cy="556"/>
            </a:xfrm>
            <a:custGeom>
              <a:avLst/>
              <a:gdLst>
                <a:gd name="T0" fmla="*/ 339 w 513"/>
                <a:gd name="T1" fmla="*/ 458 h 556"/>
                <a:gd name="T2" fmla="*/ 165 w 513"/>
                <a:gd name="T3" fmla="*/ 458 h 556"/>
                <a:gd name="T4" fmla="*/ 137 w 513"/>
                <a:gd name="T5" fmla="*/ 556 h 556"/>
                <a:gd name="T6" fmla="*/ 0 w 513"/>
                <a:gd name="T7" fmla="*/ 556 h 556"/>
                <a:gd name="T8" fmla="*/ 175 w 513"/>
                <a:gd name="T9" fmla="*/ 0 h 556"/>
                <a:gd name="T10" fmla="*/ 331 w 513"/>
                <a:gd name="T11" fmla="*/ 0 h 556"/>
                <a:gd name="T12" fmla="*/ 513 w 513"/>
                <a:gd name="T13" fmla="*/ 556 h 556"/>
                <a:gd name="T14" fmla="*/ 365 w 513"/>
                <a:gd name="T15" fmla="*/ 556 h 556"/>
                <a:gd name="T16" fmla="*/ 339 w 513"/>
                <a:gd name="T17" fmla="*/ 458 h 556"/>
                <a:gd name="T18" fmla="*/ 187 w 513"/>
                <a:gd name="T19" fmla="*/ 346 h 556"/>
                <a:gd name="T20" fmla="*/ 313 w 513"/>
                <a:gd name="T21" fmla="*/ 346 h 556"/>
                <a:gd name="T22" fmla="*/ 253 w 513"/>
                <a:gd name="T23" fmla="*/ 136 h 556"/>
                <a:gd name="T24" fmla="*/ 187 w 513"/>
                <a:gd name="T25" fmla="*/ 346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3" h="556">
                  <a:moveTo>
                    <a:pt x="339" y="458"/>
                  </a:moveTo>
                  <a:lnTo>
                    <a:pt x="165" y="458"/>
                  </a:lnTo>
                  <a:lnTo>
                    <a:pt x="137" y="556"/>
                  </a:lnTo>
                  <a:lnTo>
                    <a:pt x="0" y="556"/>
                  </a:lnTo>
                  <a:lnTo>
                    <a:pt x="175" y="0"/>
                  </a:lnTo>
                  <a:lnTo>
                    <a:pt x="331" y="0"/>
                  </a:lnTo>
                  <a:lnTo>
                    <a:pt x="513" y="556"/>
                  </a:lnTo>
                  <a:lnTo>
                    <a:pt x="365" y="556"/>
                  </a:lnTo>
                  <a:lnTo>
                    <a:pt x="339" y="458"/>
                  </a:lnTo>
                  <a:close/>
                  <a:moveTo>
                    <a:pt x="187" y="346"/>
                  </a:moveTo>
                  <a:lnTo>
                    <a:pt x="313" y="346"/>
                  </a:lnTo>
                  <a:lnTo>
                    <a:pt x="253" y="136"/>
                  </a:lnTo>
                  <a:lnTo>
                    <a:pt x="187" y="34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E61439F0-95F7-4796-91A9-8B6117DF33AF}"/>
                </a:ext>
              </a:extLst>
            </p:cNvPr>
            <p:cNvSpPr>
              <a:spLocks noEditPoints="1"/>
            </p:cNvSpPr>
            <p:nvPr userDrawn="1"/>
          </p:nvSpPr>
          <p:spPr bwMode="auto">
            <a:xfrm>
              <a:off x="5217" y="1882"/>
              <a:ext cx="440" cy="556"/>
            </a:xfrm>
            <a:custGeom>
              <a:avLst/>
              <a:gdLst>
                <a:gd name="T0" fmla="*/ 418 w 440"/>
                <a:gd name="T1" fmla="*/ 188 h 556"/>
                <a:gd name="T2" fmla="*/ 412 w 440"/>
                <a:gd name="T3" fmla="*/ 244 h 556"/>
                <a:gd name="T4" fmla="*/ 406 w 440"/>
                <a:gd name="T5" fmla="*/ 268 h 556"/>
                <a:gd name="T6" fmla="*/ 396 w 440"/>
                <a:gd name="T7" fmla="*/ 288 h 556"/>
                <a:gd name="T8" fmla="*/ 366 w 440"/>
                <a:gd name="T9" fmla="*/ 320 h 556"/>
                <a:gd name="T10" fmla="*/ 348 w 440"/>
                <a:gd name="T11" fmla="*/ 334 h 556"/>
                <a:gd name="T12" fmla="*/ 440 w 440"/>
                <a:gd name="T13" fmla="*/ 556 h 556"/>
                <a:gd name="T14" fmla="*/ 188 w 440"/>
                <a:gd name="T15" fmla="*/ 346 h 556"/>
                <a:gd name="T16" fmla="*/ 142 w 440"/>
                <a:gd name="T17" fmla="*/ 556 h 556"/>
                <a:gd name="T18" fmla="*/ 0 w 440"/>
                <a:gd name="T19" fmla="*/ 0 h 556"/>
                <a:gd name="T20" fmla="*/ 242 w 440"/>
                <a:gd name="T21" fmla="*/ 0 h 556"/>
                <a:gd name="T22" fmla="*/ 288 w 440"/>
                <a:gd name="T23" fmla="*/ 4 h 556"/>
                <a:gd name="T24" fmla="*/ 324 w 440"/>
                <a:gd name="T25" fmla="*/ 14 h 556"/>
                <a:gd name="T26" fmla="*/ 340 w 440"/>
                <a:gd name="T27" fmla="*/ 22 h 556"/>
                <a:gd name="T28" fmla="*/ 368 w 440"/>
                <a:gd name="T29" fmla="*/ 40 h 556"/>
                <a:gd name="T30" fmla="*/ 378 w 440"/>
                <a:gd name="T31" fmla="*/ 52 h 556"/>
                <a:gd name="T32" fmla="*/ 396 w 440"/>
                <a:gd name="T33" fmla="*/ 76 h 556"/>
                <a:gd name="T34" fmla="*/ 408 w 440"/>
                <a:gd name="T35" fmla="*/ 106 h 556"/>
                <a:gd name="T36" fmla="*/ 414 w 440"/>
                <a:gd name="T37" fmla="*/ 120 h 556"/>
                <a:gd name="T38" fmla="*/ 418 w 440"/>
                <a:gd name="T39" fmla="*/ 154 h 556"/>
                <a:gd name="T40" fmla="*/ 418 w 440"/>
                <a:gd name="T41" fmla="*/ 188 h 556"/>
                <a:gd name="T42" fmla="*/ 216 w 440"/>
                <a:gd name="T43" fmla="*/ 250 h 556"/>
                <a:gd name="T44" fmla="*/ 230 w 440"/>
                <a:gd name="T45" fmla="*/ 248 h 556"/>
                <a:gd name="T46" fmla="*/ 254 w 440"/>
                <a:gd name="T47" fmla="*/ 240 h 556"/>
                <a:gd name="T48" fmla="*/ 262 w 440"/>
                <a:gd name="T49" fmla="*/ 234 h 556"/>
                <a:gd name="T50" fmla="*/ 274 w 440"/>
                <a:gd name="T51" fmla="*/ 214 h 556"/>
                <a:gd name="T52" fmla="*/ 278 w 440"/>
                <a:gd name="T53" fmla="*/ 188 h 556"/>
                <a:gd name="T54" fmla="*/ 278 w 440"/>
                <a:gd name="T55" fmla="*/ 176 h 556"/>
                <a:gd name="T56" fmla="*/ 274 w 440"/>
                <a:gd name="T57" fmla="*/ 150 h 556"/>
                <a:gd name="T58" fmla="*/ 262 w 440"/>
                <a:gd name="T59" fmla="*/ 130 h 556"/>
                <a:gd name="T60" fmla="*/ 244 w 440"/>
                <a:gd name="T61" fmla="*/ 120 h 556"/>
                <a:gd name="T62" fmla="*/ 216 w 440"/>
                <a:gd name="T63" fmla="*/ 116 h 556"/>
                <a:gd name="T64" fmla="*/ 142 w 440"/>
                <a:gd name="T65" fmla="*/ 25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0" h="556">
                  <a:moveTo>
                    <a:pt x="418" y="188"/>
                  </a:moveTo>
                  <a:lnTo>
                    <a:pt x="418" y="188"/>
                  </a:lnTo>
                  <a:lnTo>
                    <a:pt x="416" y="218"/>
                  </a:lnTo>
                  <a:lnTo>
                    <a:pt x="412" y="244"/>
                  </a:lnTo>
                  <a:lnTo>
                    <a:pt x="412" y="244"/>
                  </a:lnTo>
                  <a:lnTo>
                    <a:pt x="406" y="268"/>
                  </a:lnTo>
                  <a:lnTo>
                    <a:pt x="396" y="288"/>
                  </a:lnTo>
                  <a:lnTo>
                    <a:pt x="396" y="288"/>
                  </a:lnTo>
                  <a:lnTo>
                    <a:pt x="382" y="306"/>
                  </a:lnTo>
                  <a:lnTo>
                    <a:pt x="366" y="320"/>
                  </a:lnTo>
                  <a:lnTo>
                    <a:pt x="366" y="320"/>
                  </a:lnTo>
                  <a:lnTo>
                    <a:pt x="348" y="334"/>
                  </a:lnTo>
                  <a:lnTo>
                    <a:pt x="324" y="346"/>
                  </a:lnTo>
                  <a:lnTo>
                    <a:pt x="440" y="556"/>
                  </a:lnTo>
                  <a:lnTo>
                    <a:pt x="286" y="556"/>
                  </a:lnTo>
                  <a:lnTo>
                    <a:pt x="188" y="346"/>
                  </a:lnTo>
                  <a:lnTo>
                    <a:pt x="142" y="346"/>
                  </a:lnTo>
                  <a:lnTo>
                    <a:pt x="142" y="556"/>
                  </a:lnTo>
                  <a:lnTo>
                    <a:pt x="0" y="556"/>
                  </a:lnTo>
                  <a:lnTo>
                    <a:pt x="0" y="0"/>
                  </a:lnTo>
                  <a:lnTo>
                    <a:pt x="242" y="0"/>
                  </a:lnTo>
                  <a:lnTo>
                    <a:pt x="242" y="0"/>
                  </a:lnTo>
                  <a:lnTo>
                    <a:pt x="266" y="2"/>
                  </a:lnTo>
                  <a:lnTo>
                    <a:pt x="288" y="4"/>
                  </a:lnTo>
                  <a:lnTo>
                    <a:pt x="308" y="8"/>
                  </a:lnTo>
                  <a:lnTo>
                    <a:pt x="324" y="14"/>
                  </a:lnTo>
                  <a:lnTo>
                    <a:pt x="324" y="14"/>
                  </a:lnTo>
                  <a:lnTo>
                    <a:pt x="340" y="22"/>
                  </a:lnTo>
                  <a:lnTo>
                    <a:pt x="356" y="30"/>
                  </a:lnTo>
                  <a:lnTo>
                    <a:pt x="368" y="40"/>
                  </a:lnTo>
                  <a:lnTo>
                    <a:pt x="378" y="52"/>
                  </a:lnTo>
                  <a:lnTo>
                    <a:pt x="378" y="52"/>
                  </a:lnTo>
                  <a:lnTo>
                    <a:pt x="388" y="64"/>
                  </a:lnTo>
                  <a:lnTo>
                    <a:pt x="396" y="76"/>
                  </a:lnTo>
                  <a:lnTo>
                    <a:pt x="404" y="90"/>
                  </a:lnTo>
                  <a:lnTo>
                    <a:pt x="408" y="106"/>
                  </a:lnTo>
                  <a:lnTo>
                    <a:pt x="408" y="106"/>
                  </a:lnTo>
                  <a:lnTo>
                    <a:pt x="414" y="120"/>
                  </a:lnTo>
                  <a:lnTo>
                    <a:pt x="416" y="138"/>
                  </a:lnTo>
                  <a:lnTo>
                    <a:pt x="418" y="154"/>
                  </a:lnTo>
                  <a:lnTo>
                    <a:pt x="418" y="172"/>
                  </a:lnTo>
                  <a:lnTo>
                    <a:pt x="418" y="188"/>
                  </a:lnTo>
                  <a:close/>
                  <a:moveTo>
                    <a:pt x="142" y="250"/>
                  </a:moveTo>
                  <a:lnTo>
                    <a:pt x="216" y="250"/>
                  </a:lnTo>
                  <a:lnTo>
                    <a:pt x="216" y="250"/>
                  </a:lnTo>
                  <a:lnTo>
                    <a:pt x="230" y="248"/>
                  </a:lnTo>
                  <a:lnTo>
                    <a:pt x="242" y="246"/>
                  </a:lnTo>
                  <a:lnTo>
                    <a:pt x="254" y="240"/>
                  </a:lnTo>
                  <a:lnTo>
                    <a:pt x="262" y="234"/>
                  </a:lnTo>
                  <a:lnTo>
                    <a:pt x="262" y="234"/>
                  </a:lnTo>
                  <a:lnTo>
                    <a:pt x="270" y="226"/>
                  </a:lnTo>
                  <a:lnTo>
                    <a:pt x="274" y="214"/>
                  </a:lnTo>
                  <a:lnTo>
                    <a:pt x="278" y="202"/>
                  </a:lnTo>
                  <a:lnTo>
                    <a:pt x="278" y="188"/>
                  </a:lnTo>
                  <a:lnTo>
                    <a:pt x="278" y="176"/>
                  </a:lnTo>
                  <a:lnTo>
                    <a:pt x="278" y="176"/>
                  </a:lnTo>
                  <a:lnTo>
                    <a:pt x="278" y="162"/>
                  </a:lnTo>
                  <a:lnTo>
                    <a:pt x="274" y="150"/>
                  </a:lnTo>
                  <a:lnTo>
                    <a:pt x="270" y="140"/>
                  </a:lnTo>
                  <a:lnTo>
                    <a:pt x="262" y="130"/>
                  </a:lnTo>
                  <a:lnTo>
                    <a:pt x="254" y="124"/>
                  </a:lnTo>
                  <a:lnTo>
                    <a:pt x="244" y="120"/>
                  </a:lnTo>
                  <a:lnTo>
                    <a:pt x="230" y="116"/>
                  </a:lnTo>
                  <a:lnTo>
                    <a:pt x="216" y="116"/>
                  </a:lnTo>
                  <a:lnTo>
                    <a:pt x="142" y="116"/>
                  </a:lnTo>
                  <a:lnTo>
                    <a:pt x="142" y="2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62D2D058-1C11-4B7A-8157-1BA3AB0CF263}"/>
                </a:ext>
              </a:extLst>
            </p:cNvPr>
            <p:cNvSpPr>
              <a:spLocks/>
            </p:cNvSpPr>
            <p:nvPr userDrawn="1"/>
          </p:nvSpPr>
          <p:spPr bwMode="auto">
            <a:xfrm>
              <a:off x="2023" y="1384"/>
              <a:ext cx="1553" cy="1552"/>
            </a:xfrm>
            <a:custGeom>
              <a:avLst/>
              <a:gdLst>
                <a:gd name="T0" fmla="*/ 778 w 1553"/>
                <a:gd name="T1" fmla="*/ 0 h 1552"/>
                <a:gd name="T2" fmla="*/ 698 w 1553"/>
                <a:gd name="T3" fmla="*/ 4 h 1552"/>
                <a:gd name="T4" fmla="*/ 622 w 1553"/>
                <a:gd name="T5" fmla="*/ 16 h 1552"/>
                <a:gd name="T6" fmla="*/ 546 w 1553"/>
                <a:gd name="T7" fmla="*/ 34 h 1552"/>
                <a:gd name="T8" fmla="*/ 476 w 1553"/>
                <a:gd name="T9" fmla="*/ 62 h 1552"/>
                <a:gd name="T10" fmla="*/ 408 w 1553"/>
                <a:gd name="T11" fmla="*/ 94 h 1552"/>
                <a:gd name="T12" fmla="*/ 344 w 1553"/>
                <a:gd name="T13" fmla="*/ 132 h 1552"/>
                <a:gd name="T14" fmla="*/ 284 w 1553"/>
                <a:gd name="T15" fmla="*/ 178 h 1552"/>
                <a:gd name="T16" fmla="*/ 228 w 1553"/>
                <a:gd name="T17" fmla="*/ 228 h 1552"/>
                <a:gd name="T18" fmla="*/ 178 w 1553"/>
                <a:gd name="T19" fmla="*/ 282 h 1552"/>
                <a:gd name="T20" fmla="*/ 134 w 1553"/>
                <a:gd name="T21" fmla="*/ 342 h 1552"/>
                <a:gd name="T22" fmla="*/ 94 w 1553"/>
                <a:gd name="T23" fmla="*/ 406 h 1552"/>
                <a:gd name="T24" fmla="*/ 62 w 1553"/>
                <a:gd name="T25" fmla="*/ 474 h 1552"/>
                <a:gd name="T26" fmla="*/ 36 w 1553"/>
                <a:gd name="T27" fmla="*/ 546 h 1552"/>
                <a:gd name="T28" fmla="*/ 16 w 1553"/>
                <a:gd name="T29" fmla="*/ 620 h 1552"/>
                <a:gd name="T30" fmla="*/ 4 w 1553"/>
                <a:gd name="T31" fmla="*/ 698 h 1552"/>
                <a:gd name="T32" fmla="*/ 0 w 1553"/>
                <a:gd name="T33" fmla="*/ 778 h 1552"/>
                <a:gd name="T34" fmla="*/ 2 w 1553"/>
                <a:gd name="T35" fmla="*/ 828 h 1552"/>
                <a:gd name="T36" fmla="*/ 16 w 1553"/>
                <a:gd name="T37" fmla="*/ 928 h 1552"/>
                <a:gd name="T38" fmla="*/ 40 w 1553"/>
                <a:gd name="T39" fmla="*/ 1024 h 1552"/>
                <a:gd name="T40" fmla="*/ 78 w 1553"/>
                <a:gd name="T41" fmla="*/ 1114 h 1552"/>
                <a:gd name="T42" fmla="*/ 196 w 1553"/>
                <a:gd name="T43" fmla="*/ 842 h 1552"/>
                <a:gd name="T44" fmla="*/ 214 w 1553"/>
                <a:gd name="T45" fmla="*/ 1312 h 1552"/>
                <a:gd name="T46" fmla="*/ 248 w 1553"/>
                <a:gd name="T47" fmla="*/ 1346 h 1552"/>
                <a:gd name="T48" fmla="*/ 324 w 1553"/>
                <a:gd name="T49" fmla="*/ 1408 h 1552"/>
                <a:gd name="T50" fmla="*/ 540 w 1553"/>
                <a:gd name="T51" fmla="*/ 844 h 1552"/>
                <a:gd name="T52" fmla="*/ 502 w 1553"/>
                <a:gd name="T53" fmla="*/ 1504 h 1552"/>
                <a:gd name="T54" fmla="*/ 544 w 1553"/>
                <a:gd name="T55" fmla="*/ 1518 h 1552"/>
                <a:gd name="T56" fmla="*/ 630 w 1553"/>
                <a:gd name="T57" fmla="*/ 1540 h 1552"/>
                <a:gd name="T58" fmla="*/ 886 w 1553"/>
                <a:gd name="T59" fmla="*/ 844 h 1552"/>
                <a:gd name="T60" fmla="*/ 834 w 1553"/>
                <a:gd name="T61" fmla="*/ 1552 h 1552"/>
                <a:gd name="T62" fmla="*/ 884 w 1553"/>
                <a:gd name="T63" fmla="*/ 1546 h 1552"/>
                <a:gd name="T64" fmla="*/ 983 w 1553"/>
                <a:gd name="T65" fmla="*/ 1526 h 1552"/>
                <a:gd name="T66" fmla="*/ 1231 w 1553"/>
                <a:gd name="T67" fmla="*/ 842 h 1552"/>
                <a:gd name="T68" fmla="*/ 1219 w 1553"/>
                <a:gd name="T69" fmla="*/ 1416 h 1552"/>
                <a:gd name="T70" fmla="*/ 1257 w 1553"/>
                <a:gd name="T71" fmla="*/ 1388 h 1552"/>
                <a:gd name="T72" fmla="*/ 1325 w 1553"/>
                <a:gd name="T73" fmla="*/ 1328 h 1552"/>
                <a:gd name="T74" fmla="*/ 1387 w 1553"/>
                <a:gd name="T75" fmla="*/ 1258 h 1552"/>
                <a:gd name="T76" fmla="*/ 1439 w 1553"/>
                <a:gd name="T77" fmla="*/ 1184 h 1552"/>
                <a:gd name="T78" fmla="*/ 1483 w 1553"/>
                <a:gd name="T79" fmla="*/ 1102 h 1552"/>
                <a:gd name="T80" fmla="*/ 1517 w 1553"/>
                <a:gd name="T81" fmla="*/ 1014 h 1552"/>
                <a:gd name="T82" fmla="*/ 1541 w 1553"/>
                <a:gd name="T83" fmla="*/ 922 h 1552"/>
                <a:gd name="T84" fmla="*/ 1553 w 1553"/>
                <a:gd name="T85" fmla="*/ 826 h 1552"/>
                <a:gd name="T86" fmla="*/ 1553 w 1553"/>
                <a:gd name="T87" fmla="*/ 778 h 1552"/>
                <a:gd name="T88" fmla="*/ 1549 w 1553"/>
                <a:gd name="T89" fmla="*/ 698 h 1552"/>
                <a:gd name="T90" fmla="*/ 1539 w 1553"/>
                <a:gd name="T91" fmla="*/ 620 h 1552"/>
                <a:gd name="T92" fmla="*/ 1519 w 1553"/>
                <a:gd name="T93" fmla="*/ 546 h 1552"/>
                <a:gd name="T94" fmla="*/ 1493 w 1553"/>
                <a:gd name="T95" fmla="*/ 474 h 1552"/>
                <a:gd name="T96" fmla="*/ 1461 w 1553"/>
                <a:gd name="T97" fmla="*/ 406 h 1552"/>
                <a:gd name="T98" fmla="*/ 1421 w 1553"/>
                <a:gd name="T99" fmla="*/ 342 h 1552"/>
                <a:gd name="T100" fmla="*/ 1377 w 1553"/>
                <a:gd name="T101" fmla="*/ 282 h 1552"/>
                <a:gd name="T102" fmla="*/ 1327 w 1553"/>
                <a:gd name="T103" fmla="*/ 228 h 1552"/>
                <a:gd name="T104" fmla="*/ 1271 w 1553"/>
                <a:gd name="T105" fmla="*/ 178 h 1552"/>
                <a:gd name="T106" fmla="*/ 1211 w 1553"/>
                <a:gd name="T107" fmla="*/ 132 h 1552"/>
                <a:gd name="T108" fmla="*/ 1147 w 1553"/>
                <a:gd name="T109" fmla="*/ 94 h 1552"/>
                <a:gd name="T110" fmla="*/ 1079 w 1553"/>
                <a:gd name="T111" fmla="*/ 62 h 1552"/>
                <a:gd name="T112" fmla="*/ 1007 w 1553"/>
                <a:gd name="T113" fmla="*/ 34 h 1552"/>
                <a:gd name="T114" fmla="*/ 933 w 1553"/>
                <a:gd name="T115" fmla="*/ 16 h 1552"/>
                <a:gd name="T116" fmla="*/ 858 w 1553"/>
                <a:gd name="T117" fmla="*/ 4 h 1552"/>
                <a:gd name="T118" fmla="*/ 778 w 1553"/>
                <a:gd name="T119" fmla="*/ 0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53" h="1552">
                  <a:moveTo>
                    <a:pt x="778" y="0"/>
                  </a:moveTo>
                  <a:lnTo>
                    <a:pt x="778" y="0"/>
                  </a:lnTo>
                  <a:lnTo>
                    <a:pt x="738" y="2"/>
                  </a:lnTo>
                  <a:lnTo>
                    <a:pt x="698" y="4"/>
                  </a:lnTo>
                  <a:lnTo>
                    <a:pt x="660" y="8"/>
                  </a:lnTo>
                  <a:lnTo>
                    <a:pt x="622" y="16"/>
                  </a:lnTo>
                  <a:lnTo>
                    <a:pt x="584" y="24"/>
                  </a:lnTo>
                  <a:lnTo>
                    <a:pt x="546" y="34"/>
                  </a:lnTo>
                  <a:lnTo>
                    <a:pt x="510" y="48"/>
                  </a:lnTo>
                  <a:lnTo>
                    <a:pt x="476" y="62"/>
                  </a:lnTo>
                  <a:lnTo>
                    <a:pt x="440" y="76"/>
                  </a:lnTo>
                  <a:lnTo>
                    <a:pt x="408" y="94"/>
                  </a:lnTo>
                  <a:lnTo>
                    <a:pt x="374" y="112"/>
                  </a:lnTo>
                  <a:lnTo>
                    <a:pt x="344" y="132"/>
                  </a:lnTo>
                  <a:lnTo>
                    <a:pt x="312" y="154"/>
                  </a:lnTo>
                  <a:lnTo>
                    <a:pt x="284" y="178"/>
                  </a:lnTo>
                  <a:lnTo>
                    <a:pt x="256" y="202"/>
                  </a:lnTo>
                  <a:lnTo>
                    <a:pt x="228" y="228"/>
                  </a:lnTo>
                  <a:lnTo>
                    <a:pt x="202" y="254"/>
                  </a:lnTo>
                  <a:lnTo>
                    <a:pt x="178" y="282"/>
                  </a:lnTo>
                  <a:lnTo>
                    <a:pt x="156" y="312"/>
                  </a:lnTo>
                  <a:lnTo>
                    <a:pt x="134" y="342"/>
                  </a:lnTo>
                  <a:lnTo>
                    <a:pt x="114" y="374"/>
                  </a:lnTo>
                  <a:lnTo>
                    <a:pt x="94" y="406"/>
                  </a:lnTo>
                  <a:lnTo>
                    <a:pt x="78" y="440"/>
                  </a:lnTo>
                  <a:lnTo>
                    <a:pt x="62" y="474"/>
                  </a:lnTo>
                  <a:lnTo>
                    <a:pt x="48" y="510"/>
                  </a:lnTo>
                  <a:lnTo>
                    <a:pt x="36" y="546"/>
                  </a:lnTo>
                  <a:lnTo>
                    <a:pt x="26" y="582"/>
                  </a:lnTo>
                  <a:lnTo>
                    <a:pt x="16" y="620"/>
                  </a:lnTo>
                  <a:lnTo>
                    <a:pt x="10" y="658"/>
                  </a:lnTo>
                  <a:lnTo>
                    <a:pt x="4" y="698"/>
                  </a:lnTo>
                  <a:lnTo>
                    <a:pt x="2" y="738"/>
                  </a:lnTo>
                  <a:lnTo>
                    <a:pt x="0" y="778"/>
                  </a:lnTo>
                  <a:lnTo>
                    <a:pt x="0" y="778"/>
                  </a:lnTo>
                  <a:lnTo>
                    <a:pt x="2" y="828"/>
                  </a:lnTo>
                  <a:lnTo>
                    <a:pt x="8" y="880"/>
                  </a:lnTo>
                  <a:lnTo>
                    <a:pt x="16" y="928"/>
                  </a:lnTo>
                  <a:lnTo>
                    <a:pt x="26" y="978"/>
                  </a:lnTo>
                  <a:lnTo>
                    <a:pt x="40" y="1024"/>
                  </a:lnTo>
                  <a:lnTo>
                    <a:pt x="58" y="1070"/>
                  </a:lnTo>
                  <a:lnTo>
                    <a:pt x="78" y="1114"/>
                  </a:lnTo>
                  <a:lnTo>
                    <a:pt x="100" y="1158"/>
                  </a:lnTo>
                  <a:lnTo>
                    <a:pt x="196" y="842"/>
                  </a:lnTo>
                  <a:lnTo>
                    <a:pt x="356" y="842"/>
                  </a:lnTo>
                  <a:lnTo>
                    <a:pt x="214" y="1312"/>
                  </a:lnTo>
                  <a:lnTo>
                    <a:pt x="214" y="1312"/>
                  </a:lnTo>
                  <a:lnTo>
                    <a:pt x="248" y="1346"/>
                  </a:lnTo>
                  <a:lnTo>
                    <a:pt x="286" y="1378"/>
                  </a:lnTo>
                  <a:lnTo>
                    <a:pt x="324" y="1408"/>
                  </a:lnTo>
                  <a:lnTo>
                    <a:pt x="364" y="1434"/>
                  </a:lnTo>
                  <a:lnTo>
                    <a:pt x="540" y="844"/>
                  </a:lnTo>
                  <a:lnTo>
                    <a:pt x="700" y="844"/>
                  </a:lnTo>
                  <a:lnTo>
                    <a:pt x="502" y="1504"/>
                  </a:lnTo>
                  <a:lnTo>
                    <a:pt x="502" y="1504"/>
                  </a:lnTo>
                  <a:lnTo>
                    <a:pt x="544" y="1518"/>
                  </a:lnTo>
                  <a:lnTo>
                    <a:pt x="586" y="1530"/>
                  </a:lnTo>
                  <a:lnTo>
                    <a:pt x="630" y="1540"/>
                  </a:lnTo>
                  <a:lnTo>
                    <a:pt x="674" y="1548"/>
                  </a:lnTo>
                  <a:lnTo>
                    <a:pt x="886" y="844"/>
                  </a:lnTo>
                  <a:lnTo>
                    <a:pt x="1045" y="844"/>
                  </a:lnTo>
                  <a:lnTo>
                    <a:pt x="834" y="1552"/>
                  </a:lnTo>
                  <a:lnTo>
                    <a:pt x="834" y="1552"/>
                  </a:lnTo>
                  <a:lnTo>
                    <a:pt x="884" y="1546"/>
                  </a:lnTo>
                  <a:lnTo>
                    <a:pt x="933" y="1538"/>
                  </a:lnTo>
                  <a:lnTo>
                    <a:pt x="983" y="1526"/>
                  </a:lnTo>
                  <a:lnTo>
                    <a:pt x="1031" y="1512"/>
                  </a:lnTo>
                  <a:lnTo>
                    <a:pt x="1231" y="842"/>
                  </a:lnTo>
                  <a:lnTo>
                    <a:pt x="1391" y="842"/>
                  </a:lnTo>
                  <a:lnTo>
                    <a:pt x="1219" y="1416"/>
                  </a:lnTo>
                  <a:lnTo>
                    <a:pt x="1219" y="1416"/>
                  </a:lnTo>
                  <a:lnTo>
                    <a:pt x="1257" y="1388"/>
                  </a:lnTo>
                  <a:lnTo>
                    <a:pt x="1291" y="1358"/>
                  </a:lnTo>
                  <a:lnTo>
                    <a:pt x="1325" y="1328"/>
                  </a:lnTo>
                  <a:lnTo>
                    <a:pt x="1357" y="1294"/>
                  </a:lnTo>
                  <a:lnTo>
                    <a:pt x="1387" y="1258"/>
                  </a:lnTo>
                  <a:lnTo>
                    <a:pt x="1415" y="1222"/>
                  </a:lnTo>
                  <a:lnTo>
                    <a:pt x="1439" y="1184"/>
                  </a:lnTo>
                  <a:lnTo>
                    <a:pt x="1463" y="1144"/>
                  </a:lnTo>
                  <a:lnTo>
                    <a:pt x="1483" y="1102"/>
                  </a:lnTo>
                  <a:lnTo>
                    <a:pt x="1501" y="1058"/>
                  </a:lnTo>
                  <a:lnTo>
                    <a:pt x="1517" y="1014"/>
                  </a:lnTo>
                  <a:lnTo>
                    <a:pt x="1531" y="968"/>
                  </a:lnTo>
                  <a:lnTo>
                    <a:pt x="1541" y="922"/>
                  </a:lnTo>
                  <a:lnTo>
                    <a:pt x="1547" y="874"/>
                  </a:lnTo>
                  <a:lnTo>
                    <a:pt x="1553" y="826"/>
                  </a:lnTo>
                  <a:lnTo>
                    <a:pt x="1553" y="778"/>
                  </a:lnTo>
                  <a:lnTo>
                    <a:pt x="1553" y="778"/>
                  </a:lnTo>
                  <a:lnTo>
                    <a:pt x="1553" y="738"/>
                  </a:lnTo>
                  <a:lnTo>
                    <a:pt x="1549" y="698"/>
                  </a:lnTo>
                  <a:lnTo>
                    <a:pt x="1545" y="658"/>
                  </a:lnTo>
                  <a:lnTo>
                    <a:pt x="1539" y="620"/>
                  </a:lnTo>
                  <a:lnTo>
                    <a:pt x="1529" y="582"/>
                  </a:lnTo>
                  <a:lnTo>
                    <a:pt x="1519" y="546"/>
                  </a:lnTo>
                  <a:lnTo>
                    <a:pt x="1507" y="510"/>
                  </a:lnTo>
                  <a:lnTo>
                    <a:pt x="1493" y="474"/>
                  </a:lnTo>
                  <a:lnTo>
                    <a:pt x="1477" y="440"/>
                  </a:lnTo>
                  <a:lnTo>
                    <a:pt x="1461" y="406"/>
                  </a:lnTo>
                  <a:lnTo>
                    <a:pt x="1441" y="374"/>
                  </a:lnTo>
                  <a:lnTo>
                    <a:pt x="1421" y="342"/>
                  </a:lnTo>
                  <a:lnTo>
                    <a:pt x="1399" y="312"/>
                  </a:lnTo>
                  <a:lnTo>
                    <a:pt x="1377" y="282"/>
                  </a:lnTo>
                  <a:lnTo>
                    <a:pt x="1351" y="254"/>
                  </a:lnTo>
                  <a:lnTo>
                    <a:pt x="1327" y="228"/>
                  </a:lnTo>
                  <a:lnTo>
                    <a:pt x="1299" y="202"/>
                  </a:lnTo>
                  <a:lnTo>
                    <a:pt x="1271" y="178"/>
                  </a:lnTo>
                  <a:lnTo>
                    <a:pt x="1241" y="154"/>
                  </a:lnTo>
                  <a:lnTo>
                    <a:pt x="1211" y="132"/>
                  </a:lnTo>
                  <a:lnTo>
                    <a:pt x="1179" y="112"/>
                  </a:lnTo>
                  <a:lnTo>
                    <a:pt x="1147" y="94"/>
                  </a:lnTo>
                  <a:lnTo>
                    <a:pt x="1113" y="76"/>
                  </a:lnTo>
                  <a:lnTo>
                    <a:pt x="1079" y="62"/>
                  </a:lnTo>
                  <a:lnTo>
                    <a:pt x="1043" y="48"/>
                  </a:lnTo>
                  <a:lnTo>
                    <a:pt x="1007" y="34"/>
                  </a:lnTo>
                  <a:lnTo>
                    <a:pt x="971" y="24"/>
                  </a:lnTo>
                  <a:lnTo>
                    <a:pt x="933" y="16"/>
                  </a:lnTo>
                  <a:lnTo>
                    <a:pt x="896" y="8"/>
                  </a:lnTo>
                  <a:lnTo>
                    <a:pt x="858" y="4"/>
                  </a:lnTo>
                  <a:lnTo>
                    <a:pt x="818" y="2"/>
                  </a:lnTo>
                  <a:lnTo>
                    <a:pt x="778" y="0"/>
                  </a:lnTo>
                  <a:lnTo>
                    <a:pt x="7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1404159C-C7F7-48BF-A5E4-F85ED72DC369}"/>
              </a:ext>
            </a:extLst>
          </p:cNvPr>
          <p:cNvSpPr>
            <a:spLocks noGrp="1"/>
          </p:cNvSpPr>
          <p:nvPr>
            <p:ph type="title" hasCustomPrompt="1"/>
          </p:nvPr>
        </p:nvSpPr>
        <p:spPr>
          <a:xfrm>
            <a:off x="597408" y="840658"/>
            <a:ext cx="6077712" cy="2797624"/>
          </a:xfrm>
        </p:spPr>
        <p:txBody>
          <a:bodyPr anchor="t" anchorCtr="0">
            <a:noAutofit/>
          </a:bodyPr>
          <a:lstStyle>
            <a:lvl1pPr>
              <a:defRPr lang="en-US" sz="6800" dirty="0">
                <a:solidFill>
                  <a:schemeClr val="bg1"/>
                </a:solidFill>
              </a:defRPr>
            </a:lvl1pPr>
          </a:lstStyle>
          <a:p>
            <a:pPr marL="0" lvl="0"/>
            <a:r>
              <a:rPr lang="en-US" dirty="0"/>
              <a:t>Click To Edit Master Title Style</a:t>
            </a:r>
          </a:p>
        </p:txBody>
      </p:sp>
      <p:sp>
        <p:nvSpPr>
          <p:cNvPr id="19" name="Subtitle 2">
            <a:extLst>
              <a:ext uri="{FF2B5EF4-FFF2-40B4-BE49-F238E27FC236}">
                <a16:creationId xmlns:a16="http://schemas.microsoft.com/office/drawing/2014/main" id="{0ADD8F6F-3688-4B94-BEDF-31A51B012F3C}"/>
              </a:ext>
            </a:extLst>
          </p:cNvPr>
          <p:cNvSpPr>
            <a:spLocks noGrp="1"/>
          </p:cNvSpPr>
          <p:nvPr>
            <p:ph type="subTitle" idx="1" hasCustomPrompt="1"/>
          </p:nvPr>
        </p:nvSpPr>
        <p:spPr>
          <a:xfrm>
            <a:off x="656685" y="3743083"/>
            <a:ext cx="4815069" cy="740919"/>
          </a:xfrm>
        </p:spPr>
        <p:txBody>
          <a:bodyPr>
            <a:noAutofit/>
          </a:bodyPr>
          <a:lstStyle>
            <a:lvl1pPr>
              <a:defRPr lang="en-US" sz="1000" spc="300" dirty="0">
                <a:solidFill>
                  <a:schemeClr val="bg1"/>
                </a:solidFill>
              </a:defRPr>
            </a:lvl1pPr>
          </a:lstStyle>
          <a:p>
            <a:pPr marL="0" lvl="0" indent="0">
              <a:buNone/>
            </a:pPr>
            <a:r>
              <a:rPr lang="en-US" dirty="0"/>
              <a:t>CLICK TO EDIT MASTER SUBTITLE STYLE</a:t>
            </a:r>
          </a:p>
        </p:txBody>
      </p:sp>
    </p:spTree>
    <p:extLst>
      <p:ext uri="{BB962C8B-B14F-4D97-AF65-F5344CB8AC3E}">
        <p14:creationId xmlns:p14="http://schemas.microsoft.com/office/powerpoint/2010/main" val="4118792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en_bg">
    <p:bg>
      <p:bgPr>
        <a:solidFill>
          <a:schemeClr val="accent1"/>
        </a:solidFill>
        <a:effectLst/>
      </p:bgPr>
    </p:bg>
    <p:spTree>
      <p:nvGrpSpPr>
        <p:cNvPr id="1" name=""/>
        <p:cNvGrpSpPr/>
        <p:nvPr/>
      </p:nvGrpSpPr>
      <p:grpSpPr>
        <a:xfrm>
          <a:off x="0" y="0"/>
          <a:ext cx="0" cy="0"/>
          <a:chOff x="0" y="0"/>
          <a:chExt cx="0" cy="0"/>
        </a:xfrm>
      </p:grpSpPr>
      <p:sp>
        <p:nvSpPr>
          <p:cNvPr id="146" name="Title 145">
            <a:extLst>
              <a:ext uri="{FF2B5EF4-FFF2-40B4-BE49-F238E27FC236}">
                <a16:creationId xmlns:a16="http://schemas.microsoft.com/office/drawing/2014/main" id="{E4898C39-B044-416F-B02C-21BF9F5B6D3C}"/>
              </a:ext>
            </a:extLst>
          </p:cNvPr>
          <p:cNvSpPr>
            <a:spLocks noGrp="1"/>
          </p:cNvSpPr>
          <p:nvPr>
            <p:ph type="title"/>
          </p:nvPr>
        </p:nvSpPr>
        <p:spPr>
          <a:xfrm>
            <a:off x="4206721" y="1748087"/>
            <a:ext cx="7126581" cy="1857527"/>
          </a:xfrm>
        </p:spPr>
        <p:txBody>
          <a:bodyPr anchor="b" anchorCtr="0">
            <a:noAutofit/>
          </a:bodyPr>
          <a:lstStyle>
            <a:lvl1pPr>
              <a:lnSpc>
                <a:spcPts val="6200"/>
              </a:lnSpc>
              <a:defRPr sz="6000">
                <a:solidFill>
                  <a:schemeClr val="tx1"/>
                </a:solidFill>
              </a:defRPr>
            </a:lvl1pPr>
          </a:lstStyle>
          <a:p>
            <a:r>
              <a:rPr lang="en-US" dirty="0"/>
              <a:t>Click to edit Master title style</a:t>
            </a:r>
          </a:p>
        </p:txBody>
      </p:sp>
      <p:grpSp>
        <p:nvGrpSpPr>
          <p:cNvPr id="5" name="Group 4">
            <a:extLst>
              <a:ext uri="{FF2B5EF4-FFF2-40B4-BE49-F238E27FC236}">
                <a16:creationId xmlns:a16="http://schemas.microsoft.com/office/drawing/2014/main" id="{2F5B84DB-FED6-4EDD-94CE-23DAC6FBB8A7}"/>
              </a:ext>
            </a:extLst>
          </p:cNvPr>
          <p:cNvGrpSpPr>
            <a:grpSpLocks noChangeAspect="1"/>
          </p:cNvGrpSpPr>
          <p:nvPr userDrawn="1"/>
        </p:nvGrpSpPr>
        <p:grpSpPr bwMode="auto">
          <a:xfrm>
            <a:off x="934728" y="5648960"/>
            <a:ext cx="1204497" cy="514414"/>
            <a:chOff x="2023" y="1384"/>
            <a:chExt cx="3634" cy="1552"/>
          </a:xfrm>
          <a:solidFill>
            <a:schemeClr val="bg1"/>
          </a:solidFill>
        </p:grpSpPr>
        <p:sp>
          <p:nvSpPr>
            <p:cNvPr id="7" name="Freeform 5">
              <a:extLst>
                <a:ext uri="{FF2B5EF4-FFF2-40B4-BE49-F238E27FC236}">
                  <a16:creationId xmlns:a16="http://schemas.microsoft.com/office/drawing/2014/main" id="{BC793854-30D8-4A17-A10E-DCFDD9A91EAB}"/>
                </a:ext>
              </a:extLst>
            </p:cNvPr>
            <p:cNvSpPr>
              <a:spLocks/>
            </p:cNvSpPr>
            <p:nvPr userDrawn="1"/>
          </p:nvSpPr>
          <p:spPr bwMode="auto">
            <a:xfrm>
              <a:off x="4282" y="1882"/>
              <a:ext cx="374" cy="556"/>
            </a:xfrm>
            <a:custGeom>
              <a:avLst/>
              <a:gdLst>
                <a:gd name="T0" fmla="*/ 374 w 374"/>
                <a:gd name="T1" fmla="*/ 0 h 556"/>
                <a:gd name="T2" fmla="*/ 336 w 374"/>
                <a:gd name="T3" fmla="*/ 116 h 556"/>
                <a:gd name="T4" fmla="*/ 146 w 374"/>
                <a:gd name="T5" fmla="*/ 116 h 556"/>
                <a:gd name="T6" fmla="*/ 146 w 374"/>
                <a:gd name="T7" fmla="*/ 234 h 556"/>
                <a:gd name="T8" fmla="*/ 342 w 374"/>
                <a:gd name="T9" fmla="*/ 234 h 556"/>
                <a:gd name="T10" fmla="*/ 306 w 374"/>
                <a:gd name="T11" fmla="*/ 346 h 556"/>
                <a:gd name="T12" fmla="*/ 146 w 374"/>
                <a:gd name="T13" fmla="*/ 346 h 556"/>
                <a:gd name="T14" fmla="*/ 146 w 374"/>
                <a:gd name="T15" fmla="*/ 556 h 556"/>
                <a:gd name="T16" fmla="*/ 0 w 374"/>
                <a:gd name="T17" fmla="*/ 556 h 556"/>
                <a:gd name="T18" fmla="*/ 0 w 374"/>
                <a:gd name="T19" fmla="*/ 0 h 556"/>
                <a:gd name="T20" fmla="*/ 374 w 374"/>
                <a:gd name="T21"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4" h="556">
                  <a:moveTo>
                    <a:pt x="374" y="0"/>
                  </a:moveTo>
                  <a:lnTo>
                    <a:pt x="336" y="116"/>
                  </a:lnTo>
                  <a:lnTo>
                    <a:pt x="146" y="116"/>
                  </a:lnTo>
                  <a:lnTo>
                    <a:pt x="146" y="234"/>
                  </a:lnTo>
                  <a:lnTo>
                    <a:pt x="342" y="234"/>
                  </a:lnTo>
                  <a:lnTo>
                    <a:pt x="306" y="346"/>
                  </a:lnTo>
                  <a:lnTo>
                    <a:pt x="146" y="346"/>
                  </a:lnTo>
                  <a:lnTo>
                    <a:pt x="146" y="556"/>
                  </a:lnTo>
                  <a:lnTo>
                    <a:pt x="0" y="556"/>
                  </a:lnTo>
                  <a:lnTo>
                    <a:pt x="0" y="0"/>
                  </a:lnTo>
                  <a:lnTo>
                    <a:pt x="3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4E3EB97D-30B7-49A3-96CC-B915F1761E86}"/>
                </a:ext>
              </a:extLst>
            </p:cNvPr>
            <p:cNvSpPr>
              <a:spLocks/>
            </p:cNvSpPr>
            <p:nvPr userDrawn="1"/>
          </p:nvSpPr>
          <p:spPr bwMode="auto">
            <a:xfrm>
              <a:off x="4282" y="1882"/>
              <a:ext cx="374" cy="556"/>
            </a:xfrm>
            <a:custGeom>
              <a:avLst/>
              <a:gdLst>
                <a:gd name="T0" fmla="*/ 374 w 374"/>
                <a:gd name="T1" fmla="*/ 0 h 556"/>
                <a:gd name="T2" fmla="*/ 336 w 374"/>
                <a:gd name="T3" fmla="*/ 116 h 556"/>
                <a:gd name="T4" fmla="*/ 146 w 374"/>
                <a:gd name="T5" fmla="*/ 116 h 556"/>
                <a:gd name="T6" fmla="*/ 146 w 374"/>
                <a:gd name="T7" fmla="*/ 234 h 556"/>
                <a:gd name="T8" fmla="*/ 342 w 374"/>
                <a:gd name="T9" fmla="*/ 234 h 556"/>
                <a:gd name="T10" fmla="*/ 306 w 374"/>
                <a:gd name="T11" fmla="*/ 346 h 556"/>
                <a:gd name="T12" fmla="*/ 146 w 374"/>
                <a:gd name="T13" fmla="*/ 346 h 556"/>
                <a:gd name="T14" fmla="*/ 146 w 374"/>
                <a:gd name="T15" fmla="*/ 556 h 556"/>
                <a:gd name="T16" fmla="*/ 0 w 374"/>
                <a:gd name="T17" fmla="*/ 556 h 556"/>
                <a:gd name="T18" fmla="*/ 0 w 374"/>
                <a:gd name="T19" fmla="*/ 0 h 556"/>
                <a:gd name="T20" fmla="*/ 374 w 374"/>
                <a:gd name="T21"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4" h="556">
                  <a:moveTo>
                    <a:pt x="374" y="0"/>
                  </a:moveTo>
                  <a:lnTo>
                    <a:pt x="336" y="116"/>
                  </a:lnTo>
                  <a:lnTo>
                    <a:pt x="146" y="116"/>
                  </a:lnTo>
                  <a:lnTo>
                    <a:pt x="146" y="234"/>
                  </a:lnTo>
                  <a:lnTo>
                    <a:pt x="342" y="234"/>
                  </a:lnTo>
                  <a:lnTo>
                    <a:pt x="306" y="346"/>
                  </a:lnTo>
                  <a:lnTo>
                    <a:pt x="146" y="346"/>
                  </a:lnTo>
                  <a:lnTo>
                    <a:pt x="146" y="556"/>
                  </a:lnTo>
                  <a:lnTo>
                    <a:pt x="0" y="556"/>
                  </a:lnTo>
                  <a:lnTo>
                    <a:pt x="0" y="0"/>
                  </a:lnTo>
                  <a:lnTo>
                    <a:pt x="3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728232A2-8E17-4466-8106-830D0CE5ED7F}"/>
                </a:ext>
              </a:extLst>
            </p:cNvPr>
            <p:cNvSpPr>
              <a:spLocks/>
            </p:cNvSpPr>
            <p:nvPr userDrawn="1"/>
          </p:nvSpPr>
          <p:spPr bwMode="auto">
            <a:xfrm>
              <a:off x="3820" y="1882"/>
              <a:ext cx="372" cy="556"/>
            </a:xfrm>
            <a:custGeom>
              <a:avLst/>
              <a:gdLst>
                <a:gd name="T0" fmla="*/ 372 w 372"/>
                <a:gd name="T1" fmla="*/ 0 h 556"/>
                <a:gd name="T2" fmla="*/ 334 w 372"/>
                <a:gd name="T3" fmla="*/ 116 h 556"/>
                <a:gd name="T4" fmla="*/ 144 w 372"/>
                <a:gd name="T5" fmla="*/ 116 h 556"/>
                <a:gd name="T6" fmla="*/ 144 w 372"/>
                <a:gd name="T7" fmla="*/ 234 h 556"/>
                <a:gd name="T8" fmla="*/ 340 w 372"/>
                <a:gd name="T9" fmla="*/ 234 h 556"/>
                <a:gd name="T10" fmla="*/ 304 w 372"/>
                <a:gd name="T11" fmla="*/ 346 h 556"/>
                <a:gd name="T12" fmla="*/ 144 w 372"/>
                <a:gd name="T13" fmla="*/ 346 h 556"/>
                <a:gd name="T14" fmla="*/ 144 w 372"/>
                <a:gd name="T15" fmla="*/ 556 h 556"/>
                <a:gd name="T16" fmla="*/ 0 w 372"/>
                <a:gd name="T17" fmla="*/ 556 h 556"/>
                <a:gd name="T18" fmla="*/ 0 w 372"/>
                <a:gd name="T19" fmla="*/ 0 h 556"/>
                <a:gd name="T20" fmla="*/ 372 w 372"/>
                <a:gd name="T21"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2" h="556">
                  <a:moveTo>
                    <a:pt x="372" y="0"/>
                  </a:moveTo>
                  <a:lnTo>
                    <a:pt x="334" y="116"/>
                  </a:lnTo>
                  <a:lnTo>
                    <a:pt x="144" y="116"/>
                  </a:lnTo>
                  <a:lnTo>
                    <a:pt x="144" y="234"/>
                  </a:lnTo>
                  <a:lnTo>
                    <a:pt x="340" y="234"/>
                  </a:lnTo>
                  <a:lnTo>
                    <a:pt x="304" y="346"/>
                  </a:lnTo>
                  <a:lnTo>
                    <a:pt x="144" y="346"/>
                  </a:lnTo>
                  <a:lnTo>
                    <a:pt x="144" y="556"/>
                  </a:lnTo>
                  <a:lnTo>
                    <a:pt x="0" y="556"/>
                  </a:lnTo>
                  <a:lnTo>
                    <a:pt x="0" y="0"/>
                  </a:lnTo>
                  <a:lnTo>
                    <a:pt x="37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a:extLst>
                <a:ext uri="{FF2B5EF4-FFF2-40B4-BE49-F238E27FC236}">
                  <a16:creationId xmlns:a16="http://schemas.microsoft.com/office/drawing/2014/main" id="{92E4E3D7-2EBA-41A4-8527-349E6AC4F526}"/>
                </a:ext>
              </a:extLst>
            </p:cNvPr>
            <p:cNvSpPr>
              <a:spLocks noEditPoints="1"/>
            </p:cNvSpPr>
            <p:nvPr userDrawn="1"/>
          </p:nvSpPr>
          <p:spPr bwMode="auto">
            <a:xfrm>
              <a:off x="4636" y="1882"/>
              <a:ext cx="513" cy="556"/>
            </a:xfrm>
            <a:custGeom>
              <a:avLst/>
              <a:gdLst>
                <a:gd name="T0" fmla="*/ 339 w 513"/>
                <a:gd name="T1" fmla="*/ 458 h 556"/>
                <a:gd name="T2" fmla="*/ 165 w 513"/>
                <a:gd name="T3" fmla="*/ 458 h 556"/>
                <a:gd name="T4" fmla="*/ 137 w 513"/>
                <a:gd name="T5" fmla="*/ 556 h 556"/>
                <a:gd name="T6" fmla="*/ 0 w 513"/>
                <a:gd name="T7" fmla="*/ 556 h 556"/>
                <a:gd name="T8" fmla="*/ 175 w 513"/>
                <a:gd name="T9" fmla="*/ 0 h 556"/>
                <a:gd name="T10" fmla="*/ 331 w 513"/>
                <a:gd name="T11" fmla="*/ 0 h 556"/>
                <a:gd name="T12" fmla="*/ 513 w 513"/>
                <a:gd name="T13" fmla="*/ 556 h 556"/>
                <a:gd name="T14" fmla="*/ 365 w 513"/>
                <a:gd name="T15" fmla="*/ 556 h 556"/>
                <a:gd name="T16" fmla="*/ 339 w 513"/>
                <a:gd name="T17" fmla="*/ 458 h 556"/>
                <a:gd name="T18" fmla="*/ 187 w 513"/>
                <a:gd name="T19" fmla="*/ 346 h 556"/>
                <a:gd name="T20" fmla="*/ 313 w 513"/>
                <a:gd name="T21" fmla="*/ 346 h 556"/>
                <a:gd name="T22" fmla="*/ 253 w 513"/>
                <a:gd name="T23" fmla="*/ 136 h 556"/>
                <a:gd name="T24" fmla="*/ 187 w 513"/>
                <a:gd name="T25" fmla="*/ 346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3" h="556">
                  <a:moveTo>
                    <a:pt x="339" y="458"/>
                  </a:moveTo>
                  <a:lnTo>
                    <a:pt x="165" y="458"/>
                  </a:lnTo>
                  <a:lnTo>
                    <a:pt x="137" y="556"/>
                  </a:lnTo>
                  <a:lnTo>
                    <a:pt x="0" y="556"/>
                  </a:lnTo>
                  <a:lnTo>
                    <a:pt x="175" y="0"/>
                  </a:lnTo>
                  <a:lnTo>
                    <a:pt x="331" y="0"/>
                  </a:lnTo>
                  <a:lnTo>
                    <a:pt x="513" y="556"/>
                  </a:lnTo>
                  <a:lnTo>
                    <a:pt x="365" y="556"/>
                  </a:lnTo>
                  <a:lnTo>
                    <a:pt x="339" y="458"/>
                  </a:lnTo>
                  <a:close/>
                  <a:moveTo>
                    <a:pt x="187" y="346"/>
                  </a:moveTo>
                  <a:lnTo>
                    <a:pt x="313" y="346"/>
                  </a:lnTo>
                  <a:lnTo>
                    <a:pt x="253" y="136"/>
                  </a:lnTo>
                  <a:lnTo>
                    <a:pt x="187" y="3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
              <a:extLst>
                <a:ext uri="{FF2B5EF4-FFF2-40B4-BE49-F238E27FC236}">
                  <a16:creationId xmlns:a16="http://schemas.microsoft.com/office/drawing/2014/main" id="{18D79D2A-9DD6-41C1-B796-D9ECE2EE1C72}"/>
                </a:ext>
              </a:extLst>
            </p:cNvPr>
            <p:cNvSpPr>
              <a:spLocks noEditPoints="1"/>
            </p:cNvSpPr>
            <p:nvPr userDrawn="1"/>
          </p:nvSpPr>
          <p:spPr bwMode="auto">
            <a:xfrm>
              <a:off x="5217" y="1882"/>
              <a:ext cx="440" cy="556"/>
            </a:xfrm>
            <a:custGeom>
              <a:avLst/>
              <a:gdLst>
                <a:gd name="T0" fmla="*/ 418 w 440"/>
                <a:gd name="T1" fmla="*/ 188 h 556"/>
                <a:gd name="T2" fmla="*/ 412 w 440"/>
                <a:gd name="T3" fmla="*/ 244 h 556"/>
                <a:gd name="T4" fmla="*/ 406 w 440"/>
                <a:gd name="T5" fmla="*/ 268 h 556"/>
                <a:gd name="T6" fmla="*/ 396 w 440"/>
                <a:gd name="T7" fmla="*/ 288 h 556"/>
                <a:gd name="T8" fmla="*/ 366 w 440"/>
                <a:gd name="T9" fmla="*/ 320 h 556"/>
                <a:gd name="T10" fmla="*/ 348 w 440"/>
                <a:gd name="T11" fmla="*/ 334 h 556"/>
                <a:gd name="T12" fmla="*/ 440 w 440"/>
                <a:gd name="T13" fmla="*/ 556 h 556"/>
                <a:gd name="T14" fmla="*/ 188 w 440"/>
                <a:gd name="T15" fmla="*/ 346 h 556"/>
                <a:gd name="T16" fmla="*/ 142 w 440"/>
                <a:gd name="T17" fmla="*/ 556 h 556"/>
                <a:gd name="T18" fmla="*/ 0 w 440"/>
                <a:gd name="T19" fmla="*/ 0 h 556"/>
                <a:gd name="T20" fmla="*/ 242 w 440"/>
                <a:gd name="T21" fmla="*/ 0 h 556"/>
                <a:gd name="T22" fmla="*/ 288 w 440"/>
                <a:gd name="T23" fmla="*/ 4 h 556"/>
                <a:gd name="T24" fmla="*/ 324 w 440"/>
                <a:gd name="T25" fmla="*/ 14 h 556"/>
                <a:gd name="T26" fmla="*/ 340 w 440"/>
                <a:gd name="T27" fmla="*/ 22 h 556"/>
                <a:gd name="T28" fmla="*/ 368 w 440"/>
                <a:gd name="T29" fmla="*/ 40 h 556"/>
                <a:gd name="T30" fmla="*/ 378 w 440"/>
                <a:gd name="T31" fmla="*/ 52 h 556"/>
                <a:gd name="T32" fmla="*/ 396 w 440"/>
                <a:gd name="T33" fmla="*/ 76 h 556"/>
                <a:gd name="T34" fmla="*/ 408 w 440"/>
                <a:gd name="T35" fmla="*/ 106 h 556"/>
                <a:gd name="T36" fmla="*/ 414 w 440"/>
                <a:gd name="T37" fmla="*/ 120 h 556"/>
                <a:gd name="T38" fmla="*/ 418 w 440"/>
                <a:gd name="T39" fmla="*/ 154 h 556"/>
                <a:gd name="T40" fmla="*/ 418 w 440"/>
                <a:gd name="T41" fmla="*/ 188 h 556"/>
                <a:gd name="T42" fmla="*/ 216 w 440"/>
                <a:gd name="T43" fmla="*/ 250 h 556"/>
                <a:gd name="T44" fmla="*/ 230 w 440"/>
                <a:gd name="T45" fmla="*/ 248 h 556"/>
                <a:gd name="T46" fmla="*/ 254 w 440"/>
                <a:gd name="T47" fmla="*/ 240 h 556"/>
                <a:gd name="T48" fmla="*/ 262 w 440"/>
                <a:gd name="T49" fmla="*/ 234 h 556"/>
                <a:gd name="T50" fmla="*/ 274 w 440"/>
                <a:gd name="T51" fmla="*/ 214 h 556"/>
                <a:gd name="T52" fmla="*/ 278 w 440"/>
                <a:gd name="T53" fmla="*/ 188 h 556"/>
                <a:gd name="T54" fmla="*/ 278 w 440"/>
                <a:gd name="T55" fmla="*/ 176 h 556"/>
                <a:gd name="T56" fmla="*/ 274 w 440"/>
                <a:gd name="T57" fmla="*/ 150 h 556"/>
                <a:gd name="T58" fmla="*/ 262 w 440"/>
                <a:gd name="T59" fmla="*/ 130 h 556"/>
                <a:gd name="T60" fmla="*/ 244 w 440"/>
                <a:gd name="T61" fmla="*/ 120 h 556"/>
                <a:gd name="T62" fmla="*/ 216 w 440"/>
                <a:gd name="T63" fmla="*/ 116 h 556"/>
                <a:gd name="T64" fmla="*/ 142 w 440"/>
                <a:gd name="T65" fmla="*/ 25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0" h="556">
                  <a:moveTo>
                    <a:pt x="418" y="188"/>
                  </a:moveTo>
                  <a:lnTo>
                    <a:pt x="418" y="188"/>
                  </a:lnTo>
                  <a:lnTo>
                    <a:pt x="416" y="218"/>
                  </a:lnTo>
                  <a:lnTo>
                    <a:pt x="412" y="244"/>
                  </a:lnTo>
                  <a:lnTo>
                    <a:pt x="412" y="244"/>
                  </a:lnTo>
                  <a:lnTo>
                    <a:pt x="406" y="268"/>
                  </a:lnTo>
                  <a:lnTo>
                    <a:pt x="396" y="288"/>
                  </a:lnTo>
                  <a:lnTo>
                    <a:pt x="396" y="288"/>
                  </a:lnTo>
                  <a:lnTo>
                    <a:pt x="382" y="306"/>
                  </a:lnTo>
                  <a:lnTo>
                    <a:pt x="366" y="320"/>
                  </a:lnTo>
                  <a:lnTo>
                    <a:pt x="366" y="320"/>
                  </a:lnTo>
                  <a:lnTo>
                    <a:pt x="348" y="334"/>
                  </a:lnTo>
                  <a:lnTo>
                    <a:pt x="324" y="346"/>
                  </a:lnTo>
                  <a:lnTo>
                    <a:pt x="440" y="556"/>
                  </a:lnTo>
                  <a:lnTo>
                    <a:pt x="286" y="556"/>
                  </a:lnTo>
                  <a:lnTo>
                    <a:pt x="188" y="346"/>
                  </a:lnTo>
                  <a:lnTo>
                    <a:pt x="142" y="346"/>
                  </a:lnTo>
                  <a:lnTo>
                    <a:pt x="142" y="556"/>
                  </a:lnTo>
                  <a:lnTo>
                    <a:pt x="0" y="556"/>
                  </a:lnTo>
                  <a:lnTo>
                    <a:pt x="0" y="0"/>
                  </a:lnTo>
                  <a:lnTo>
                    <a:pt x="242" y="0"/>
                  </a:lnTo>
                  <a:lnTo>
                    <a:pt x="242" y="0"/>
                  </a:lnTo>
                  <a:lnTo>
                    <a:pt x="266" y="2"/>
                  </a:lnTo>
                  <a:lnTo>
                    <a:pt x="288" y="4"/>
                  </a:lnTo>
                  <a:lnTo>
                    <a:pt x="308" y="8"/>
                  </a:lnTo>
                  <a:lnTo>
                    <a:pt x="324" y="14"/>
                  </a:lnTo>
                  <a:lnTo>
                    <a:pt x="324" y="14"/>
                  </a:lnTo>
                  <a:lnTo>
                    <a:pt x="340" y="22"/>
                  </a:lnTo>
                  <a:lnTo>
                    <a:pt x="356" y="30"/>
                  </a:lnTo>
                  <a:lnTo>
                    <a:pt x="368" y="40"/>
                  </a:lnTo>
                  <a:lnTo>
                    <a:pt x="378" y="52"/>
                  </a:lnTo>
                  <a:lnTo>
                    <a:pt x="378" y="52"/>
                  </a:lnTo>
                  <a:lnTo>
                    <a:pt x="388" y="64"/>
                  </a:lnTo>
                  <a:lnTo>
                    <a:pt x="396" y="76"/>
                  </a:lnTo>
                  <a:lnTo>
                    <a:pt x="404" y="90"/>
                  </a:lnTo>
                  <a:lnTo>
                    <a:pt x="408" y="106"/>
                  </a:lnTo>
                  <a:lnTo>
                    <a:pt x="408" y="106"/>
                  </a:lnTo>
                  <a:lnTo>
                    <a:pt x="414" y="120"/>
                  </a:lnTo>
                  <a:lnTo>
                    <a:pt x="416" y="138"/>
                  </a:lnTo>
                  <a:lnTo>
                    <a:pt x="418" y="154"/>
                  </a:lnTo>
                  <a:lnTo>
                    <a:pt x="418" y="172"/>
                  </a:lnTo>
                  <a:lnTo>
                    <a:pt x="418" y="188"/>
                  </a:lnTo>
                  <a:close/>
                  <a:moveTo>
                    <a:pt x="142" y="250"/>
                  </a:moveTo>
                  <a:lnTo>
                    <a:pt x="216" y="250"/>
                  </a:lnTo>
                  <a:lnTo>
                    <a:pt x="216" y="250"/>
                  </a:lnTo>
                  <a:lnTo>
                    <a:pt x="230" y="248"/>
                  </a:lnTo>
                  <a:lnTo>
                    <a:pt x="242" y="246"/>
                  </a:lnTo>
                  <a:lnTo>
                    <a:pt x="254" y="240"/>
                  </a:lnTo>
                  <a:lnTo>
                    <a:pt x="262" y="234"/>
                  </a:lnTo>
                  <a:lnTo>
                    <a:pt x="262" y="234"/>
                  </a:lnTo>
                  <a:lnTo>
                    <a:pt x="270" y="226"/>
                  </a:lnTo>
                  <a:lnTo>
                    <a:pt x="274" y="214"/>
                  </a:lnTo>
                  <a:lnTo>
                    <a:pt x="278" y="202"/>
                  </a:lnTo>
                  <a:lnTo>
                    <a:pt x="278" y="188"/>
                  </a:lnTo>
                  <a:lnTo>
                    <a:pt x="278" y="176"/>
                  </a:lnTo>
                  <a:lnTo>
                    <a:pt x="278" y="176"/>
                  </a:lnTo>
                  <a:lnTo>
                    <a:pt x="278" y="162"/>
                  </a:lnTo>
                  <a:lnTo>
                    <a:pt x="274" y="150"/>
                  </a:lnTo>
                  <a:lnTo>
                    <a:pt x="270" y="140"/>
                  </a:lnTo>
                  <a:lnTo>
                    <a:pt x="262" y="130"/>
                  </a:lnTo>
                  <a:lnTo>
                    <a:pt x="254" y="124"/>
                  </a:lnTo>
                  <a:lnTo>
                    <a:pt x="244" y="120"/>
                  </a:lnTo>
                  <a:lnTo>
                    <a:pt x="230" y="116"/>
                  </a:lnTo>
                  <a:lnTo>
                    <a:pt x="216" y="116"/>
                  </a:lnTo>
                  <a:lnTo>
                    <a:pt x="142" y="116"/>
                  </a:lnTo>
                  <a:lnTo>
                    <a:pt x="142" y="2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0">
              <a:extLst>
                <a:ext uri="{FF2B5EF4-FFF2-40B4-BE49-F238E27FC236}">
                  <a16:creationId xmlns:a16="http://schemas.microsoft.com/office/drawing/2014/main" id="{051B94E1-54B2-4212-B46C-88CC86C8E125}"/>
                </a:ext>
              </a:extLst>
            </p:cNvPr>
            <p:cNvSpPr>
              <a:spLocks/>
            </p:cNvSpPr>
            <p:nvPr userDrawn="1"/>
          </p:nvSpPr>
          <p:spPr bwMode="auto">
            <a:xfrm>
              <a:off x="2023" y="1384"/>
              <a:ext cx="1553" cy="1552"/>
            </a:xfrm>
            <a:custGeom>
              <a:avLst/>
              <a:gdLst>
                <a:gd name="T0" fmla="*/ 778 w 1553"/>
                <a:gd name="T1" fmla="*/ 0 h 1552"/>
                <a:gd name="T2" fmla="*/ 698 w 1553"/>
                <a:gd name="T3" fmla="*/ 4 h 1552"/>
                <a:gd name="T4" fmla="*/ 622 w 1553"/>
                <a:gd name="T5" fmla="*/ 16 h 1552"/>
                <a:gd name="T6" fmla="*/ 546 w 1553"/>
                <a:gd name="T7" fmla="*/ 34 h 1552"/>
                <a:gd name="T8" fmla="*/ 476 w 1553"/>
                <a:gd name="T9" fmla="*/ 62 h 1552"/>
                <a:gd name="T10" fmla="*/ 408 w 1553"/>
                <a:gd name="T11" fmla="*/ 94 h 1552"/>
                <a:gd name="T12" fmla="*/ 344 w 1553"/>
                <a:gd name="T13" fmla="*/ 132 h 1552"/>
                <a:gd name="T14" fmla="*/ 284 w 1553"/>
                <a:gd name="T15" fmla="*/ 178 h 1552"/>
                <a:gd name="T16" fmla="*/ 228 w 1553"/>
                <a:gd name="T17" fmla="*/ 228 h 1552"/>
                <a:gd name="T18" fmla="*/ 178 w 1553"/>
                <a:gd name="T19" fmla="*/ 282 h 1552"/>
                <a:gd name="T20" fmla="*/ 134 w 1553"/>
                <a:gd name="T21" fmla="*/ 342 h 1552"/>
                <a:gd name="T22" fmla="*/ 94 w 1553"/>
                <a:gd name="T23" fmla="*/ 406 h 1552"/>
                <a:gd name="T24" fmla="*/ 62 w 1553"/>
                <a:gd name="T25" fmla="*/ 474 h 1552"/>
                <a:gd name="T26" fmla="*/ 36 w 1553"/>
                <a:gd name="T27" fmla="*/ 546 h 1552"/>
                <a:gd name="T28" fmla="*/ 16 w 1553"/>
                <a:gd name="T29" fmla="*/ 620 h 1552"/>
                <a:gd name="T30" fmla="*/ 4 w 1553"/>
                <a:gd name="T31" fmla="*/ 698 h 1552"/>
                <a:gd name="T32" fmla="*/ 0 w 1553"/>
                <a:gd name="T33" fmla="*/ 778 h 1552"/>
                <a:gd name="T34" fmla="*/ 2 w 1553"/>
                <a:gd name="T35" fmla="*/ 828 h 1552"/>
                <a:gd name="T36" fmla="*/ 16 w 1553"/>
                <a:gd name="T37" fmla="*/ 928 h 1552"/>
                <a:gd name="T38" fmla="*/ 40 w 1553"/>
                <a:gd name="T39" fmla="*/ 1024 h 1552"/>
                <a:gd name="T40" fmla="*/ 78 w 1553"/>
                <a:gd name="T41" fmla="*/ 1114 h 1552"/>
                <a:gd name="T42" fmla="*/ 196 w 1553"/>
                <a:gd name="T43" fmla="*/ 842 h 1552"/>
                <a:gd name="T44" fmla="*/ 214 w 1553"/>
                <a:gd name="T45" fmla="*/ 1312 h 1552"/>
                <a:gd name="T46" fmla="*/ 248 w 1553"/>
                <a:gd name="T47" fmla="*/ 1346 h 1552"/>
                <a:gd name="T48" fmla="*/ 324 w 1553"/>
                <a:gd name="T49" fmla="*/ 1408 h 1552"/>
                <a:gd name="T50" fmla="*/ 540 w 1553"/>
                <a:gd name="T51" fmla="*/ 844 h 1552"/>
                <a:gd name="T52" fmla="*/ 502 w 1553"/>
                <a:gd name="T53" fmla="*/ 1504 h 1552"/>
                <a:gd name="T54" fmla="*/ 544 w 1553"/>
                <a:gd name="T55" fmla="*/ 1518 h 1552"/>
                <a:gd name="T56" fmla="*/ 630 w 1553"/>
                <a:gd name="T57" fmla="*/ 1540 h 1552"/>
                <a:gd name="T58" fmla="*/ 886 w 1553"/>
                <a:gd name="T59" fmla="*/ 844 h 1552"/>
                <a:gd name="T60" fmla="*/ 834 w 1553"/>
                <a:gd name="T61" fmla="*/ 1552 h 1552"/>
                <a:gd name="T62" fmla="*/ 884 w 1553"/>
                <a:gd name="T63" fmla="*/ 1546 h 1552"/>
                <a:gd name="T64" fmla="*/ 983 w 1553"/>
                <a:gd name="T65" fmla="*/ 1526 h 1552"/>
                <a:gd name="T66" fmla="*/ 1231 w 1553"/>
                <a:gd name="T67" fmla="*/ 842 h 1552"/>
                <a:gd name="T68" fmla="*/ 1219 w 1553"/>
                <a:gd name="T69" fmla="*/ 1416 h 1552"/>
                <a:gd name="T70" fmla="*/ 1257 w 1553"/>
                <a:gd name="T71" fmla="*/ 1388 h 1552"/>
                <a:gd name="T72" fmla="*/ 1325 w 1553"/>
                <a:gd name="T73" fmla="*/ 1328 h 1552"/>
                <a:gd name="T74" fmla="*/ 1387 w 1553"/>
                <a:gd name="T75" fmla="*/ 1258 h 1552"/>
                <a:gd name="T76" fmla="*/ 1439 w 1553"/>
                <a:gd name="T77" fmla="*/ 1184 h 1552"/>
                <a:gd name="T78" fmla="*/ 1483 w 1553"/>
                <a:gd name="T79" fmla="*/ 1102 h 1552"/>
                <a:gd name="T80" fmla="*/ 1517 w 1553"/>
                <a:gd name="T81" fmla="*/ 1014 h 1552"/>
                <a:gd name="T82" fmla="*/ 1541 w 1553"/>
                <a:gd name="T83" fmla="*/ 922 h 1552"/>
                <a:gd name="T84" fmla="*/ 1553 w 1553"/>
                <a:gd name="T85" fmla="*/ 826 h 1552"/>
                <a:gd name="T86" fmla="*/ 1553 w 1553"/>
                <a:gd name="T87" fmla="*/ 778 h 1552"/>
                <a:gd name="T88" fmla="*/ 1549 w 1553"/>
                <a:gd name="T89" fmla="*/ 698 h 1552"/>
                <a:gd name="T90" fmla="*/ 1539 w 1553"/>
                <a:gd name="T91" fmla="*/ 620 h 1552"/>
                <a:gd name="T92" fmla="*/ 1519 w 1553"/>
                <a:gd name="T93" fmla="*/ 546 h 1552"/>
                <a:gd name="T94" fmla="*/ 1493 w 1553"/>
                <a:gd name="T95" fmla="*/ 474 h 1552"/>
                <a:gd name="T96" fmla="*/ 1461 w 1553"/>
                <a:gd name="T97" fmla="*/ 406 h 1552"/>
                <a:gd name="T98" fmla="*/ 1421 w 1553"/>
                <a:gd name="T99" fmla="*/ 342 h 1552"/>
                <a:gd name="T100" fmla="*/ 1377 w 1553"/>
                <a:gd name="T101" fmla="*/ 282 h 1552"/>
                <a:gd name="T102" fmla="*/ 1327 w 1553"/>
                <a:gd name="T103" fmla="*/ 228 h 1552"/>
                <a:gd name="T104" fmla="*/ 1271 w 1553"/>
                <a:gd name="T105" fmla="*/ 178 h 1552"/>
                <a:gd name="T106" fmla="*/ 1211 w 1553"/>
                <a:gd name="T107" fmla="*/ 132 h 1552"/>
                <a:gd name="T108" fmla="*/ 1147 w 1553"/>
                <a:gd name="T109" fmla="*/ 94 h 1552"/>
                <a:gd name="T110" fmla="*/ 1079 w 1553"/>
                <a:gd name="T111" fmla="*/ 62 h 1552"/>
                <a:gd name="T112" fmla="*/ 1007 w 1553"/>
                <a:gd name="T113" fmla="*/ 34 h 1552"/>
                <a:gd name="T114" fmla="*/ 933 w 1553"/>
                <a:gd name="T115" fmla="*/ 16 h 1552"/>
                <a:gd name="T116" fmla="*/ 858 w 1553"/>
                <a:gd name="T117" fmla="*/ 4 h 1552"/>
                <a:gd name="T118" fmla="*/ 778 w 1553"/>
                <a:gd name="T119" fmla="*/ 0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53" h="1552">
                  <a:moveTo>
                    <a:pt x="778" y="0"/>
                  </a:moveTo>
                  <a:lnTo>
                    <a:pt x="778" y="0"/>
                  </a:lnTo>
                  <a:lnTo>
                    <a:pt x="738" y="2"/>
                  </a:lnTo>
                  <a:lnTo>
                    <a:pt x="698" y="4"/>
                  </a:lnTo>
                  <a:lnTo>
                    <a:pt x="660" y="8"/>
                  </a:lnTo>
                  <a:lnTo>
                    <a:pt x="622" y="16"/>
                  </a:lnTo>
                  <a:lnTo>
                    <a:pt x="584" y="24"/>
                  </a:lnTo>
                  <a:lnTo>
                    <a:pt x="546" y="34"/>
                  </a:lnTo>
                  <a:lnTo>
                    <a:pt x="510" y="48"/>
                  </a:lnTo>
                  <a:lnTo>
                    <a:pt x="476" y="62"/>
                  </a:lnTo>
                  <a:lnTo>
                    <a:pt x="440" y="76"/>
                  </a:lnTo>
                  <a:lnTo>
                    <a:pt x="408" y="94"/>
                  </a:lnTo>
                  <a:lnTo>
                    <a:pt x="374" y="112"/>
                  </a:lnTo>
                  <a:lnTo>
                    <a:pt x="344" y="132"/>
                  </a:lnTo>
                  <a:lnTo>
                    <a:pt x="312" y="154"/>
                  </a:lnTo>
                  <a:lnTo>
                    <a:pt x="284" y="178"/>
                  </a:lnTo>
                  <a:lnTo>
                    <a:pt x="256" y="202"/>
                  </a:lnTo>
                  <a:lnTo>
                    <a:pt x="228" y="228"/>
                  </a:lnTo>
                  <a:lnTo>
                    <a:pt x="202" y="254"/>
                  </a:lnTo>
                  <a:lnTo>
                    <a:pt x="178" y="282"/>
                  </a:lnTo>
                  <a:lnTo>
                    <a:pt x="156" y="312"/>
                  </a:lnTo>
                  <a:lnTo>
                    <a:pt x="134" y="342"/>
                  </a:lnTo>
                  <a:lnTo>
                    <a:pt x="114" y="374"/>
                  </a:lnTo>
                  <a:lnTo>
                    <a:pt x="94" y="406"/>
                  </a:lnTo>
                  <a:lnTo>
                    <a:pt x="78" y="440"/>
                  </a:lnTo>
                  <a:lnTo>
                    <a:pt x="62" y="474"/>
                  </a:lnTo>
                  <a:lnTo>
                    <a:pt x="48" y="510"/>
                  </a:lnTo>
                  <a:lnTo>
                    <a:pt x="36" y="546"/>
                  </a:lnTo>
                  <a:lnTo>
                    <a:pt x="26" y="582"/>
                  </a:lnTo>
                  <a:lnTo>
                    <a:pt x="16" y="620"/>
                  </a:lnTo>
                  <a:lnTo>
                    <a:pt x="10" y="658"/>
                  </a:lnTo>
                  <a:lnTo>
                    <a:pt x="4" y="698"/>
                  </a:lnTo>
                  <a:lnTo>
                    <a:pt x="2" y="738"/>
                  </a:lnTo>
                  <a:lnTo>
                    <a:pt x="0" y="778"/>
                  </a:lnTo>
                  <a:lnTo>
                    <a:pt x="0" y="778"/>
                  </a:lnTo>
                  <a:lnTo>
                    <a:pt x="2" y="828"/>
                  </a:lnTo>
                  <a:lnTo>
                    <a:pt x="8" y="880"/>
                  </a:lnTo>
                  <a:lnTo>
                    <a:pt x="16" y="928"/>
                  </a:lnTo>
                  <a:lnTo>
                    <a:pt x="26" y="978"/>
                  </a:lnTo>
                  <a:lnTo>
                    <a:pt x="40" y="1024"/>
                  </a:lnTo>
                  <a:lnTo>
                    <a:pt x="58" y="1070"/>
                  </a:lnTo>
                  <a:lnTo>
                    <a:pt x="78" y="1114"/>
                  </a:lnTo>
                  <a:lnTo>
                    <a:pt x="100" y="1158"/>
                  </a:lnTo>
                  <a:lnTo>
                    <a:pt x="196" y="842"/>
                  </a:lnTo>
                  <a:lnTo>
                    <a:pt x="356" y="842"/>
                  </a:lnTo>
                  <a:lnTo>
                    <a:pt x="214" y="1312"/>
                  </a:lnTo>
                  <a:lnTo>
                    <a:pt x="214" y="1312"/>
                  </a:lnTo>
                  <a:lnTo>
                    <a:pt x="248" y="1346"/>
                  </a:lnTo>
                  <a:lnTo>
                    <a:pt x="286" y="1378"/>
                  </a:lnTo>
                  <a:lnTo>
                    <a:pt x="324" y="1408"/>
                  </a:lnTo>
                  <a:lnTo>
                    <a:pt x="364" y="1434"/>
                  </a:lnTo>
                  <a:lnTo>
                    <a:pt x="540" y="844"/>
                  </a:lnTo>
                  <a:lnTo>
                    <a:pt x="700" y="844"/>
                  </a:lnTo>
                  <a:lnTo>
                    <a:pt x="502" y="1504"/>
                  </a:lnTo>
                  <a:lnTo>
                    <a:pt x="502" y="1504"/>
                  </a:lnTo>
                  <a:lnTo>
                    <a:pt x="544" y="1518"/>
                  </a:lnTo>
                  <a:lnTo>
                    <a:pt x="586" y="1530"/>
                  </a:lnTo>
                  <a:lnTo>
                    <a:pt x="630" y="1540"/>
                  </a:lnTo>
                  <a:lnTo>
                    <a:pt x="674" y="1548"/>
                  </a:lnTo>
                  <a:lnTo>
                    <a:pt x="886" y="844"/>
                  </a:lnTo>
                  <a:lnTo>
                    <a:pt x="1045" y="844"/>
                  </a:lnTo>
                  <a:lnTo>
                    <a:pt x="834" y="1552"/>
                  </a:lnTo>
                  <a:lnTo>
                    <a:pt x="834" y="1552"/>
                  </a:lnTo>
                  <a:lnTo>
                    <a:pt x="884" y="1546"/>
                  </a:lnTo>
                  <a:lnTo>
                    <a:pt x="933" y="1538"/>
                  </a:lnTo>
                  <a:lnTo>
                    <a:pt x="983" y="1526"/>
                  </a:lnTo>
                  <a:lnTo>
                    <a:pt x="1031" y="1512"/>
                  </a:lnTo>
                  <a:lnTo>
                    <a:pt x="1231" y="842"/>
                  </a:lnTo>
                  <a:lnTo>
                    <a:pt x="1391" y="842"/>
                  </a:lnTo>
                  <a:lnTo>
                    <a:pt x="1219" y="1416"/>
                  </a:lnTo>
                  <a:lnTo>
                    <a:pt x="1219" y="1416"/>
                  </a:lnTo>
                  <a:lnTo>
                    <a:pt x="1257" y="1388"/>
                  </a:lnTo>
                  <a:lnTo>
                    <a:pt x="1291" y="1358"/>
                  </a:lnTo>
                  <a:lnTo>
                    <a:pt x="1325" y="1328"/>
                  </a:lnTo>
                  <a:lnTo>
                    <a:pt x="1357" y="1294"/>
                  </a:lnTo>
                  <a:lnTo>
                    <a:pt x="1387" y="1258"/>
                  </a:lnTo>
                  <a:lnTo>
                    <a:pt x="1415" y="1222"/>
                  </a:lnTo>
                  <a:lnTo>
                    <a:pt x="1439" y="1184"/>
                  </a:lnTo>
                  <a:lnTo>
                    <a:pt x="1463" y="1144"/>
                  </a:lnTo>
                  <a:lnTo>
                    <a:pt x="1483" y="1102"/>
                  </a:lnTo>
                  <a:lnTo>
                    <a:pt x="1501" y="1058"/>
                  </a:lnTo>
                  <a:lnTo>
                    <a:pt x="1517" y="1014"/>
                  </a:lnTo>
                  <a:lnTo>
                    <a:pt x="1531" y="968"/>
                  </a:lnTo>
                  <a:lnTo>
                    <a:pt x="1541" y="922"/>
                  </a:lnTo>
                  <a:lnTo>
                    <a:pt x="1547" y="874"/>
                  </a:lnTo>
                  <a:lnTo>
                    <a:pt x="1553" y="826"/>
                  </a:lnTo>
                  <a:lnTo>
                    <a:pt x="1553" y="778"/>
                  </a:lnTo>
                  <a:lnTo>
                    <a:pt x="1553" y="778"/>
                  </a:lnTo>
                  <a:lnTo>
                    <a:pt x="1553" y="738"/>
                  </a:lnTo>
                  <a:lnTo>
                    <a:pt x="1549" y="698"/>
                  </a:lnTo>
                  <a:lnTo>
                    <a:pt x="1545" y="658"/>
                  </a:lnTo>
                  <a:lnTo>
                    <a:pt x="1539" y="620"/>
                  </a:lnTo>
                  <a:lnTo>
                    <a:pt x="1529" y="582"/>
                  </a:lnTo>
                  <a:lnTo>
                    <a:pt x="1519" y="546"/>
                  </a:lnTo>
                  <a:lnTo>
                    <a:pt x="1507" y="510"/>
                  </a:lnTo>
                  <a:lnTo>
                    <a:pt x="1493" y="474"/>
                  </a:lnTo>
                  <a:lnTo>
                    <a:pt x="1477" y="440"/>
                  </a:lnTo>
                  <a:lnTo>
                    <a:pt x="1461" y="406"/>
                  </a:lnTo>
                  <a:lnTo>
                    <a:pt x="1441" y="374"/>
                  </a:lnTo>
                  <a:lnTo>
                    <a:pt x="1421" y="342"/>
                  </a:lnTo>
                  <a:lnTo>
                    <a:pt x="1399" y="312"/>
                  </a:lnTo>
                  <a:lnTo>
                    <a:pt x="1377" y="282"/>
                  </a:lnTo>
                  <a:lnTo>
                    <a:pt x="1351" y="254"/>
                  </a:lnTo>
                  <a:lnTo>
                    <a:pt x="1327" y="228"/>
                  </a:lnTo>
                  <a:lnTo>
                    <a:pt x="1299" y="202"/>
                  </a:lnTo>
                  <a:lnTo>
                    <a:pt x="1271" y="178"/>
                  </a:lnTo>
                  <a:lnTo>
                    <a:pt x="1241" y="154"/>
                  </a:lnTo>
                  <a:lnTo>
                    <a:pt x="1211" y="132"/>
                  </a:lnTo>
                  <a:lnTo>
                    <a:pt x="1179" y="112"/>
                  </a:lnTo>
                  <a:lnTo>
                    <a:pt x="1147" y="94"/>
                  </a:lnTo>
                  <a:lnTo>
                    <a:pt x="1113" y="76"/>
                  </a:lnTo>
                  <a:lnTo>
                    <a:pt x="1079" y="62"/>
                  </a:lnTo>
                  <a:lnTo>
                    <a:pt x="1043" y="48"/>
                  </a:lnTo>
                  <a:lnTo>
                    <a:pt x="1007" y="34"/>
                  </a:lnTo>
                  <a:lnTo>
                    <a:pt x="971" y="24"/>
                  </a:lnTo>
                  <a:lnTo>
                    <a:pt x="933" y="16"/>
                  </a:lnTo>
                  <a:lnTo>
                    <a:pt x="896" y="8"/>
                  </a:lnTo>
                  <a:lnTo>
                    <a:pt x="858" y="4"/>
                  </a:lnTo>
                  <a:lnTo>
                    <a:pt x="818" y="2"/>
                  </a:lnTo>
                  <a:lnTo>
                    <a:pt x="778" y="0"/>
                  </a:lnTo>
                  <a:lnTo>
                    <a:pt x="7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Flowchart: Data 19">
            <a:extLst>
              <a:ext uri="{FF2B5EF4-FFF2-40B4-BE49-F238E27FC236}">
                <a16:creationId xmlns:a16="http://schemas.microsoft.com/office/drawing/2014/main" id="{CEF10530-D5EF-4D73-A8D2-254F067C3C26}"/>
              </a:ext>
            </a:extLst>
          </p:cNvPr>
          <p:cNvSpPr/>
          <p:nvPr userDrawn="1"/>
        </p:nvSpPr>
        <p:spPr>
          <a:xfrm>
            <a:off x="934728" y="-1"/>
            <a:ext cx="2925723" cy="515593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117"/>
              <a:gd name="connsiteY0" fmla="*/ 10058 h 10058"/>
              <a:gd name="connsiteX1" fmla="*/ 2117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3731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7060 w 10117"/>
              <a:gd name="connsiteY3" fmla="*/ 10058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6708 w 10117"/>
              <a:gd name="connsiteY3" fmla="*/ 10058 h 10058"/>
              <a:gd name="connsiteX4" fmla="*/ 0 w 10117"/>
              <a:gd name="connsiteY4" fmla="*/ 10058 h 10058"/>
              <a:gd name="connsiteX0" fmla="*/ 0 w 10117"/>
              <a:gd name="connsiteY0" fmla="*/ 10058 h 10116"/>
              <a:gd name="connsiteX1" fmla="*/ 2997 w 10117"/>
              <a:gd name="connsiteY1" fmla="*/ 0 h 10116"/>
              <a:gd name="connsiteX2" fmla="*/ 10117 w 10117"/>
              <a:gd name="connsiteY2" fmla="*/ 0 h 10116"/>
              <a:gd name="connsiteX3" fmla="*/ 6767 w 10117"/>
              <a:gd name="connsiteY3" fmla="*/ 10116 h 10116"/>
              <a:gd name="connsiteX4" fmla="*/ 0 w 10117"/>
              <a:gd name="connsiteY4" fmla="*/ 10058 h 10116"/>
              <a:gd name="connsiteX0" fmla="*/ 0 w 10264"/>
              <a:gd name="connsiteY0" fmla="*/ 10116 h 10116"/>
              <a:gd name="connsiteX1" fmla="*/ 3144 w 10264"/>
              <a:gd name="connsiteY1" fmla="*/ 0 h 10116"/>
              <a:gd name="connsiteX2" fmla="*/ 10264 w 10264"/>
              <a:gd name="connsiteY2" fmla="*/ 0 h 10116"/>
              <a:gd name="connsiteX3" fmla="*/ 6914 w 10264"/>
              <a:gd name="connsiteY3" fmla="*/ 10116 h 10116"/>
              <a:gd name="connsiteX4" fmla="*/ 0 w 10264"/>
              <a:gd name="connsiteY4" fmla="*/ 10116 h 10116"/>
              <a:gd name="connsiteX0" fmla="*/ 0 w 10264"/>
              <a:gd name="connsiteY0" fmla="*/ 10116 h 10145"/>
              <a:gd name="connsiteX1" fmla="*/ 3144 w 10264"/>
              <a:gd name="connsiteY1" fmla="*/ 0 h 10145"/>
              <a:gd name="connsiteX2" fmla="*/ 10264 w 10264"/>
              <a:gd name="connsiteY2" fmla="*/ 0 h 10145"/>
              <a:gd name="connsiteX3" fmla="*/ 7002 w 10264"/>
              <a:gd name="connsiteY3" fmla="*/ 10145 h 10145"/>
              <a:gd name="connsiteX4" fmla="*/ 0 w 10264"/>
              <a:gd name="connsiteY4" fmla="*/ 10116 h 10145"/>
              <a:gd name="connsiteX0" fmla="*/ 0 w 13434"/>
              <a:gd name="connsiteY0" fmla="*/ 20349 h 20349"/>
              <a:gd name="connsiteX1" fmla="*/ 6314 w 13434"/>
              <a:gd name="connsiteY1" fmla="*/ 0 h 20349"/>
              <a:gd name="connsiteX2" fmla="*/ 13434 w 13434"/>
              <a:gd name="connsiteY2" fmla="*/ 0 h 20349"/>
              <a:gd name="connsiteX3" fmla="*/ 10172 w 13434"/>
              <a:gd name="connsiteY3" fmla="*/ 10145 h 20349"/>
              <a:gd name="connsiteX4" fmla="*/ 0 w 13434"/>
              <a:gd name="connsiteY4" fmla="*/ 20349 h 20349"/>
              <a:gd name="connsiteX0" fmla="*/ 0 w 13434"/>
              <a:gd name="connsiteY0" fmla="*/ 20349 h 20349"/>
              <a:gd name="connsiteX1" fmla="*/ 6314 w 13434"/>
              <a:gd name="connsiteY1" fmla="*/ 0 h 20349"/>
              <a:gd name="connsiteX2" fmla="*/ 13434 w 13434"/>
              <a:gd name="connsiteY2" fmla="*/ 0 h 20349"/>
              <a:gd name="connsiteX3" fmla="*/ 7031 w 13434"/>
              <a:gd name="connsiteY3" fmla="*/ 19971 h 20349"/>
              <a:gd name="connsiteX4" fmla="*/ 0 w 13434"/>
              <a:gd name="connsiteY4" fmla="*/ 20349 h 20349"/>
              <a:gd name="connsiteX0" fmla="*/ 0 w 13346"/>
              <a:gd name="connsiteY0" fmla="*/ 20029 h 20029"/>
              <a:gd name="connsiteX1" fmla="*/ 6226 w 13346"/>
              <a:gd name="connsiteY1" fmla="*/ 0 h 20029"/>
              <a:gd name="connsiteX2" fmla="*/ 13346 w 13346"/>
              <a:gd name="connsiteY2" fmla="*/ 0 h 20029"/>
              <a:gd name="connsiteX3" fmla="*/ 6943 w 13346"/>
              <a:gd name="connsiteY3" fmla="*/ 19971 h 20029"/>
              <a:gd name="connsiteX4" fmla="*/ 0 w 13346"/>
              <a:gd name="connsiteY4" fmla="*/ 20029 h 20029"/>
              <a:gd name="connsiteX0" fmla="*/ 0 w 13346"/>
              <a:gd name="connsiteY0" fmla="*/ 20087 h 20087"/>
              <a:gd name="connsiteX1" fmla="*/ 6226 w 13346"/>
              <a:gd name="connsiteY1" fmla="*/ 0 h 20087"/>
              <a:gd name="connsiteX2" fmla="*/ 13346 w 13346"/>
              <a:gd name="connsiteY2" fmla="*/ 0 h 20087"/>
              <a:gd name="connsiteX3" fmla="*/ 6943 w 13346"/>
              <a:gd name="connsiteY3" fmla="*/ 19971 h 20087"/>
              <a:gd name="connsiteX4" fmla="*/ 0 w 13346"/>
              <a:gd name="connsiteY4" fmla="*/ 20087 h 20087"/>
              <a:gd name="connsiteX0" fmla="*/ 0 w 13317"/>
              <a:gd name="connsiteY0" fmla="*/ 19942 h 19971"/>
              <a:gd name="connsiteX1" fmla="*/ 6197 w 13317"/>
              <a:gd name="connsiteY1" fmla="*/ 0 h 19971"/>
              <a:gd name="connsiteX2" fmla="*/ 13317 w 13317"/>
              <a:gd name="connsiteY2" fmla="*/ 0 h 19971"/>
              <a:gd name="connsiteX3" fmla="*/ 6914 w 13317"/>
              <a:gd name="connsiteY3" fmla="*/ 19971 h 19971"/>
              <a:gd name="connsiteX4" fmla="*/ 0 w 13317"/>
              <a:gd name="connsiteY4" fmla="*/ 19942 h 19971"/>
              <a:gd name="connsiteX0" fmla="*/ 0 w 13346"/>
              <a:gd name="connsiteY0" fmla="*/ 20029 h 20029"/>
              <a:gd name="connsiteX1" fmla="*/ 6226 w 13346"/>
              <a:gd name="connsiteY1" fmla="*/ 0 h 20029"/>
              <a:gd name="connsiteX2" fmla="*/ 13346 w 13346"/>
              <a:gd name="connsiteY2" fmla="*/ 0 h 20029"/>
              <a:gd name="connsiteX3" fmla="*/ 6943 w 13346"/>
              <a:gd name="connsiteY3" fmla="*/ 19971 h 20029"/>
              <a:gd name="connsiteX4" fmla="*/ 0 w 13346"/>
              <a:gd name="connsiteY4" fmla="*/ 20029 h 20029"/>
              <a:gd name="connsiteX0" fmla="*/ 0 w 13346"/>
              <a:gd name="connsiteY0" fmla="*/ 19942 h 19971"/>
              <a:gd name="connsiteX1" fmla="*/ 6226 w 13346"/>
              <a:gd name="connsiteY1" fmla="*/ 0 h 19971"/>
              <a:gd name="connsiteX2" fmla="*/ 13346 w 13346"/>
              <a:gd name="connsiteY2" fmla="*/ 0 h 19971"/>
              <a:gd name="connsiteX3" fmla="*/ 6943 w 13346"/>
              <a:gd name="connsiteY3" fmla="*/ 19971 h 19971"/>
              <a:gd name="connsiteX4" fmla="*/ 0 w 13346"/>
              <a:gd name="connsiteY4" fmla="*/ 19942 h 19971"/>
              <a:gd name="connsiteX0" fmla="*/ 0 w 13754"/>
              <a:gd name="connsiteY0" fmla="*/ 19897 h 19971"/>
              <a:gd name="connsiteX1" fmla="*/ 6634 w 13754"/>
              <a:gd name="connsiteY1" fmla="*/ 0 h 19971"/>
              <a:gd name="connsiteX2" fmla="*/ 13754 w 13754"/>
              <a:gd name="connsiteY2" fmla="*/ 0 h 19971"/>
              <a:gd name="connsiteX3" fmla="*/ 7351 w 13754"/>
              <a:gd name="connsiteY3" fmla="*/ 19971 h 19971"/>
              <a:gd name="connsiteX4" fmla="*/ 0 w 13754"/>
              <a:gd name="connsiteY4" fmla="*/ 19897 h 19971"/>
              <a:gd name="connsiteX0" fmla="*/ 0 w 13634"/>
              <a:gd name="connsiteY0" fmla="*/ 19976 h 19976"/>
              <a:gd name="connsiteX1" fmla="*/ 6514 w 13634"/>
              <a:gd name="connsiteY1" fmla="*/ 0 h 19976"/>
              <a:gd name="connsiteX2" fmla="*/ 13634 w 13634"/>
              <a:gd name="connsiteY2" fmla="*/ 0 h 19976"/>
              <a:gd name="connsiteX3" fmla="*/ 7231 w 13634"/>
              <a:gd name="connsiteY3" fmla="*/ 19971 h 19976"/>
              <a:gd name="connsiteX4" fmla="*/ 0 w 13634"/>
              <a:gd name="connsiteY4" fmla="*/ 19976 h 19976"/>
              <a:gd name="connsiteX0" fmla="*/ 0 w 13634"/>
              <a:gd name="connsiteY0" fmla="*/ 19976 h 19976"/>
              <a:gd name="connsiteX1" fmla="*/ 8589 w 13634"/>
              <a:gd name="connsiteY1" fmla="*/ 695 h 19976"/>
              <a:gd name="connsiteX2" fmla="*/ 13634 w 13634"/>
              <a:gd name="connsiteY2" fmla="*/ 0 h 19976"/>
              <a:gd name="connsiteX3" fmla="*/ 7231 w 13634"/>
              <a:gd name="connsiteY3" fmla="*/ 19971 h 19976"/>
              <a:gd name="connsiteX4" fmla="*/ 0 w 13634"/>
              <a:gd name="connsiteY4" fmla="*/ 19976 h 19976"/>
              <a:gd name="connsiteX0" fmla="*/ 0 w 13634"/>
              <a:gd name="connsiteY0" fmla="*/ 19976 h 19976"/>
              <a:gd name="connsiteX1" fmla="*/ 6934 w 13634"/>
              <a:gd name="connsiteY1" fmla="*/ 377 h 19976"/>
              <a:gd name="connsiteX2" fmla="*/ 13634 w 13634"/>
              <a:gd name="connsiteY2" fmla="*/ 0 h 19976"/>
              <a:gd name="connsiteX3" fmla="*/ 7231 w 13634"/>
              <a:gd name="connsiteY3" fmla="*/ 19971 h 19976"/>
              <a:gd name="connsiteX4" fmla="*/ 0 w 13634"/>
              <a:gd name="connsiteY4" fmla="*/ 19976 h 19976"/>
              <a:gd name="connsiteX0" fmla="*/ 0 w 14447"/>
              <a:gd name="connsiteY0" fmla="*/ 19738 h 19971"/>
              <a:gd name="connsiteX1" fmla="*/ 7747 w 14447"/>
              <a:gd name="connsiteY1" fmla="*/ 377 h 19971"/>
              <a:gd name="connsiteX2" fmla="*/ 14447 w 14447"/>
              <a:gd name="connsiteY2" fmla="*/ 0 h 19971"/>
              <a:gd name="connsiteX3" fmla="*/ 8044 w 14447"/>
              <a:gd name="connsiteY3" fmla="*/ 19971 h 19971"/>
              <a:gd name="connsiteX4" fmla="*/ 0 w 14447"/>
              <a:gd name="connsiteY4" fmla="*/ 19738 h 19971"/>
              <a:gd name="connsiteX0" fmla="*/ 0 w 14447"/>
              <a:gd name="connsiteY0" fmla="*/ 19738 h 19738"/>
              <a:gd name="connsiteX1" fmla="*/ 7747 w 14447"/>
              <a:gd name="connsiteY1" fmla="*/ 377 h 19738"/>
              <a:gd name="connsiteX2" fmla="*/ 14447 w 14447"/>
              <a:gd name="connsiteY2" fmla="*/ 0 h 19738"/>
              <a:gd name="connsiteX3" fmla="*/ 5604 w 14447"/>
              <a:gd name="connsiteY3" fmla="*/ 19614 h 19738"/>
              <a:gd name="connsiteX4" fmla="*/ 0 w 14447"/>
              <a:gd name="connsiteY4" fmla="*/ 19738 h 19738"/>
              <a:gd name="connsiteX0" fmla="*/ 0 w 14447"/>
              <a:gd name="connsiteY0" fmla="*/ 19738 h 19738"/>
              <a:gd name="connsiteX1" fmla="*/ 7747 w 14447"/>
              <a:gd name="connsiteY1" fmla="*/ 377 h 19738"/>
              <a:gd name="connsiteX2" fmla="*/ 14447 w 14447"/>
              <a:gd name="connsiteY2" fmla="*/ 0 h 19738"/>
              <a:gd name="connsiteX3" fmla="*/ 4370 w 14447"/>
              <a:gd name="connsiteY3" fmla="*/ 19495 h 19738"/>
              <a:gd name="connsiteX4" fmla="*/ 0 w 14447"/>
              <a:gd name="connsiteY4" fmla="*/ 19738 h 19738"/>
              <a:gd name="connsiteX0" fmla="*/ 0 w 14447"/>
              <a:gd name="connsiteY0" fmla="*/ 19738 h 19738"/>
              <a:gd name="connsiteX1" fmla="*/ 7747 w 14447"/>
              <a:gd name="connsiteY1" fmla="*/ 377 h 19738"/>
              <a:gd name="connsiteX2" fmla="*/ 14447 w 14447"/>
              <a:gd name="connsiteY2" fmla="*/ 0 h 19738"/>
              <a:gd name="connsiteX3" fmla="*/ 4931 w 14447"/>
              <a:gd name="connsiteY3" fmla="*/ 19713 h 19738"/>
              <a:gd name="connsiteX4" fmla="*/ 0 w 14447"/>
              <a:gd name="connsiteY4" fmla="*/ 19738 h 19738"/>
              <a:gd name="connsiteX0" fmla="*/ 0 w 12989"/>
              <a:gd name="connsiteY0" fmla="*/ 19817 h 19817"/>
              <a:gd name="connsiteX1" fmla="*/ 7747 w 12989"/>
              <a:gd name="connsiteY1" fmla="*/ 456 h 19817"/>
              <a:gd name="connsiteX2" fmla="*/ 12989 w 12989"/>
              <a:gd name="connsiteY2" fmla="*/ 0 h 19817"/>
              <a:gd name="connsiteX3" fmla="*/ 4931 w 12989"/>
              <a:gd name="connsiteY3" fmla="*/ 19792 h 19817"/>
              <a:gd name="connsiteX4" fmla="*/ 0 w 12989"/>
              <a:gd name="connsiteY4" fmla="*/ 19817 h 19817"/>
              <a:gd name="connsiteX0" fmla="*/ 0 w 14083"/>
              <a:gd name="connsiteY0" fmla="*/ 20075 h 20075"/>
              <a:gd name="connsiteX1" fmla="*/ 7747 w 14083"/>
              <a:gd name="connsiteY1" fmla="*/ 714 h 20075"/>
              <a:gd name="connsiteX2" fmla="*/ 14083 w 14083"/>
              <a:gd name="connsiteY2" fmla="*/ 0 h 20075"/>
              <a:gd name="connsiteX3" fmla="*/ 4931 w 14083"/>
              <a:gd name="connsiteY3" fmla="*/ 20050 h 20075"/>
              <a:gd name="connsiteX4" fmla="*/ 0 w 14083"/>
              <a:gd name="connsiteY4" fmla="*/ 20075 h 20075"/>
              <a:gd name="connsiteX0" fmla="*/ 0 w 14083"/>
              <a:gd name="connsiteY0" fmla="*/ 20075 h 20075"/>
              <a:gd name="connsiteX1" fmla="*/ 7747 w 14083"/>
              <a:gd name="connsiteY1" fmla="*/ 714 h 20075"/>
              <a:gd name="connsiteX2" fmla="*/ 14083 w 14083"/>
              <a:gd name="connsiteY2" fmla="*/ 0 h 20075"/>
              <a:gd name="connsiteX3" fmla="*/ 5436 w 14083"/>
              <a:gd name="connsiteY3" fmla="*/ 19911 h 20075"/>
              <a:gd name="connsiteX4" fmla="*/ 0 w 14083"/>
              <a:gd name="connsiteY4" fmla="*/ 20075 h 20075"/>
              <a:gd name="connsiteX0" fmla="*/ 0 w 14083"/>
              <a:gd name="connsiteY0" fmla="*/ 20075 h 20075"/>
              <a:gd name="connsiteX1" fmla="*/ 9822 w 14083"/>
              <a:gd name="connsiteY1" fmla="*/ 516 h 20075"/>
              <a:gd name="connsiteX2" fmla="*/ 14083 w 14083"/>
              <a:gd name="connsiteY2" fmla="*/ 0 h 20075"/>
              <a:gd name="connsiteX3" fmla="*/ 5436 w 14083"/>
              <a:gd name="connsiteY3" fmla="*/ 19911 h 20075"/>
              <a:gd name="connsiteX4" fmla="*/ 0 w 14083"/>
              <a:gd name="connsiteY4" fmla="*/ 20075 h 20075"/>
              <a:gd name="connsiteX0" fmla="*/ 0 w 14083"/>
              <a:gd name="connsiteY0" fmla="*/ 20115 h 20115"/>
              <a:gd name="connsiteX1" fmla="*/ 8308 w 14083"/>
              <a:gd name="connsiteY1" fmla="*/ 0 h 20115"/>
              <a:gd name="connsiteX2" fmla="*/ 14083 w 14083"/>
              <a:gd name="connsiteY2" fmla="*/ 40 h 20115"/>
              <a:gd name="connsiteX3" fmla="*/ 5436 w 14083"/>
              <a:gd name="connsiteY3" fmla="*/ 19951 h 20115"/>
              <a:gd name="connsiteX4" fmla="*/ 0 w 14083"/>
              <a:gd name="connsiteY4" fmla="*/ 20115 h 20115"/>
              <a:gd name="connsiteX0" fmla="*/ 0 w 14027"/>
              <a:gd name="connsiteY0" fmla="*/ 20115 h 20115"/>
              <a:gd name="connsiteX1" fmla="*/ 8308 w 14027"/>
              <a:gd name="connsiteY1" fmla="*/ 0 h 20115"/>
              <a:gd name="connsiteX2" fmla="*/ 14027 w 14027"/>
              <a:gd name="connsiteY2" fmla="*/ 0 h 20115"/>
              <a:gd name="connsiteX3" fmla="*/ 5436 w 14027"/>
              <a:gd name="connsiteY3" fmla="*/ 19951 h 20115"/>
              <a:gd name="connsiteX4" fmla="*/ 0 w 14027"/>
              <a:gd name="connsiteY4" fmla="*/ 20115 h 20115"/>
              <a:gd name="connsiteX0" fmla="*/ 0 w 14111"/>
              <a:gd name="connsiteY0" fmla="*/ 19996 h 19996"/>
              <a:gd name="connsiteX1" fmla="*/ 8392 w 14111"/>
              <a:gd name="connsiteY1" fmla="*/ 0 h 19996"/>
              <a:gd name="connsiteX2" fmla="*/ 14111 w 14111"/>
              <a:gd name="connsiteY2" fmla="*/ 0 h 19996"/>
              <a:gd name="connsiteX3" fmla="*/ 5520 w 14111"/>
              <a:gd name="connsiteY3" fmla="*/ 19951 h 19996"/>
              <a:gd name="connsiteX4" fmla="*/ 0 w 14111"/>
              <a:gd name="connsiteY4" fmla="*/ 19996 h 19996"/>
              <a:gd name="connsiteX0" fmla="*/ 0 w 12747"/>
              <a:gd name="connsiteY0" fmla="*/ 19996 h 19996"/>
              <a:gd name="connsiteX1" fmla="*/ 7028 w 12747"/>
              <a:gd name="connsiteY1" fmla="*/ 0 h 19996"/>
              <a:gd name="connsiteX2" fmla="*/ 12747 w 12747"/>
              <a:gd name="connsiteY2" fmla="*/ 0 h 19996"/>
              <a:gd name="connsiteX3" fmla="*/ 4156 w 12747"/>
              <a:gd name="connsiteY3" fmla="*/ 19951 h 19996"/>
              <a:gd name="connsiteX4" fmla="*/ 0 w 12747"/>
              <a:gd name="connsiteY4" fmla="*/ 19996 h 19996"/>
              <a:gd name="connsiteX0" fmla="*/ 0 w 12747"/>
              <a:gd name="connsiteY0" fmla="*/ 19996 h 19996"/>
              <a:gd name="connsiteX1" fmla="*/ 7028 w 12747"/>
              <a:gd name="connsiteY1" fmla="*/ 0 h 19996"/>
              <a:gd name="connsiteX2" fmla="*/ 12747 w 12747"/>
              <a:gd name="connsiteY2" fmla="*/ 0 h 19996"/>
              <a:gd name="connsiteX3" fmla="*/ 5659 w 12747"/>
              <a:gd name="connsiteY3" fmla="*/ 19975 h 19996"/>
              <a:gd name="connsiteX4" fmla="*/ 0 w 12747"/>
              <a:gd name="connsiteY4" fmla="*/ 19996 h 19996"/>
              <a:gd name="connsiteX0" fmla="*/ 0 w 13508"/>
              <a:gd name="connsiteY0" fmla="*/ 19996 h 19996"/>
              <a:gd name="connsiteX1" fmla="*/ 7028 w 13508"/>
              <a:gd name="connsiteY1" fmla="*/ 0 h 19996"/>
              <a:gd name="connsiteX2" fmla="*/ 13508 w 13508"/>
              <a:gd name="connsiteY2" fmla="*/ 26 h 19996"/>
              <a:gd name="connsiteX3" fmla="*/ 5659 w 13508"/>
              <a:gd name="connsiteY3" fmla="*/ 19975 h 19996"/>
              <a:gd name="connsiteX4" fmla="*/ 0 w 13508"/>
              <a:gd name="connsiteY4" fmla="*/ 19996 h 19996"/>
              <a:gd name="connsiteX0" fmla="*/ 0 w 13540"/>
              <a:gd name="connsiteY0" fmla="*/ 19996 h 19996"/>
              <a:gd name="connsiteX1" fmla="*/ 7028 w 13540"/>
              <a:gd name="connsiteY1" fmla="*/ 0 h 19996"/>
              <a:gd name="connsiteX2" fmla="*/ 13540 w 13540"/>
              <a:gd name="connsiteY2" fmla="*/ 0 h 19996"/>
              <a:gd name="connsiteX3" fmla="*/ 5659 w 13540"/>
              <a:gd name="connsiteY3" fmla="*/ 19975 h 19996"/>
              <a:gd name="connsiteX4" fmla="*/ 0 w 13540"/>
              <a:gd name="connsiteY4" fmla="*/ 19996 h 19996"/>
              <a:gd name="connsiteX0" fmla="*/ 0 w 13572"/>
              <a:gd name="connsiteY0" fmla="*/ 19996 h 19996"/>
              <a:gd name="connsiteX1" fmla="*/ 7028 w 13572"/>
              <a:gd name="connsiteY1" fmla="*/ 0 h 19996"/>
              <a:gd name="connsiteX2" fmla="*/ 13572 w 13572"/>
              <a:gd name="connsiteY2" fmla="*/ 0 h 19996"/>
              <a:gd name="connsiteX3" fmla="*/ 5659 w 13572"/>
              <a:gd name="connsiteY3" fmla="*/ 19975 h 19996"/>
              <a:gd name="connsiteX4" fmla="*/ 0 w 13572"/>
              <a:gd name="connsiteY4" fmla="*/ 19996 h 19996"/>
              <a:gd name="connsiteX0" fmla="*/ 0 w 13699"/>
              <a:gd name="connsiteY0" fmla="*/ 19917 h 19975"/>
              <a:gd name="connsiteX1" fmla="*/ 7155 w 13699"/>
              <a:gd name="connsiteY1" fmla="*/ 0 h 19975"/>
              <a:gd name="connsiteX2" fmla="*/ 13699 w 13699"/>
              <a:gd name="connsiteY2" fmla="*/ 0 h 19975"/>
              <a:gd name="connsiteX3" fmla="*/ 5786 w 13699"/>
              <a:gd name="connsiteY3" fmla="*/ 19975 h 19975"/>
              <a:gd name="connsiteX4" fmla="*/ 0 w 13699"/>
              <a:gd name="connsiteY4" fmla="*/ 19917 h 19975"/>
              <a:gd name="connsiteX0" fmla="*/ 0 w 13699"/>
              <a:gd name="connsiteY0" fmla="*/ 19917 h 19923"/>
              <a:gd name="connsiteX1" fmla="*/ 7155 w 13699"/>
              <a:gd name="connsiteY1" fmla="*/ 0 h 19923"/>
              <a:gd name="connsiteX2" fmla="*/ 13699 w 13699"/>
              <a:gd name="connsiteY2" fmla="*/ 0 h 19923"/>
              <a:gd name="connsiteX3" fmla="*/ 6325 w 13699"/>
              <a:gd name="connsiteY3" fmla="*/ 19923 h 19923"/>
              <a:gd name="connsiteX4" fmla="*/ 0 w 13699"/>
              <a:gd name="connsiteY4" fmla="*/ 19917 h 19923"/>
              <a:gd name="connsiteX0" fmla="*/ 0 w 13699"/>
              <a:gd name="connsiteY0" fmla="*/ 19917 h 19923"/>
              <a:gd name="connsiteX1" fmla="*/ 7155 w 13699"/>
              <a:gd name="connsiteY1" fmla="*/ 0 h 19923"/>
              <a:gd name="connsiteX2" fmla="*/ 13699 w 13699"/>
              <a:gd name="connsiteY2" fmla="*/ 0 h 19923"/>
              <a:gd name="connsiteX3" fmla="*/ 6357 w 13699"/>
              <a:gd name="connsiteY3" fmla="*/ 19923 h 19923"/>
              <a:gd name="connsiteX4" fmla="*/ 0 w 13699"/>
              <a:gd name="connsiteY4" fmla="*/ 19917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9" h="19923">
                <a:moveTo>
                  <a:pt x="0" y="19917"/>
                </a:moveTo>
                <a:lnTo>
                  <a:pt x="7155" y="0"/>
                </a:lnTo>
                <a:lnTo>
                  <a:pt x="13699" y="0"/>
                </a:lnTo>
                <a:lnTo>
                  <a:pt x="6357" y="19923"/>
                </a:lnTo>
                <a:lnTo>
                  <a:pt x="0" y="1991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 Placeholder 2">
            <a:extLst>
              <a:ext uri="{FF2B5EF4-FFF2-40B4-BE49-F238E27FC236}">
                <a16:creationId xmlns:a16="http://schemas.microsoft.com/office/drawing/2014/main" id="{35563473-4E8A-4207-AA89-8AE4BAC07F4E}"/>
              </a:ext>
            </a:extLst>
          </p:cNvPr>
          <p:cNvSpPr>
            <a:spLocks noGrp="1"/>
          </p:cNvSpPr>
          <p:nvPr>
            <p:ph type="body" sz="quarter" idx="10"/>
          </p:nvPr>
        </p:nvSpPr>
        <p:spPr>
          <a:xfrm>
            <a:off x="4245761" y="3674797"/>
            <a:ext cx="7048500" cy="1481137"/>
          </a:xfrm>
        </p:spPr>
        <p:txBody>
          <a:bodyPr>
            <a:no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9531615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range_bg">
    <p:bg>
      <p:bgPr>
        <a:solidFill>
          <a:schemeClr val="accent3"/>
        </a:solidFill>
        <a:effectLst/>
      </p:bgPr>
    </p:bg>
    <p:spTree>
      <p:nvGrpSpPr>
        <p:cNvPr id="1" name=""/>
        <p:cNvGrpSpPr/>
        <p:nvPr/>
      </p:nvGrpSpPr>
      <p:grpSpPr>
        <a:xfrm>
          <a:off x="0" y="0"/>
          <a:ext cx="0" cy="0"/>
          <a:chOff x="0" y="0"/>
          <a:chExt cx="0" cy="0"/>
        </a:xfrm>
      </p:grpSpPr>
      <p:sp>
        <p:nvSpPr>
          <p:cNvPr id="146" name="Title 145">
            <a:extLst>
              <a:ext uri="{FF2B5EF4-FFF2-40B4-BE49-F238E27FC236}">
                <a16:creationId xmlns:a16="http://schemas.microsoft.com/office/drawing/2014/main" id="{E4898C39-B044-416F-B02C-21BF9F5B6D3C}"/>
              </a:ext>
            </a:extLst>
          </p:cNvPr>
          <p:cNvSpPr>
            <a:spLocks noGrp="1"/>
          </p:cNvSpPr>
          <p:nvPr>
            <p:ph type="title"/>
          </p:nvPr>
        </p:nvSpPr>
        <p:spPr>
          <a:xfrm>
            <a:off x="4206721" y="1748087"/>
            <a:ext cx="7126581" cy="1857527"/>
          </a:xfrm>
        </p:spPr>
        <p:txBody>
          <a:bodyPr anchor="b" anchorCtr="0">
            <a:noAutofit/>
          </a:bodyPr>
          <a:lstStyle>
            <a:lvl1pPr>
              <a:lnSpc>
                <a:spcPts val="6200"/>
              </a:lnSpc>
              <a:defRPr sz="6000">
                <a:solidFill>
                  <a:schemeClr val="bg1"/>
                </a:solidFill>
              </a:defRPr>
            </a:lvl1pPr>
          </a:lstStyle>
          <a:p>
            <a:r>
              <a:rPr lang="en-US" dirty="0"/>
              <a:t>Click to edit Master title style</a:t>
            </a:r>
          </a:p>
        </p:txBody>
      </p:sp>
      <p:grpSp>
        <p:nvGrpSpPr>
          <p:cNvPr id="5" name="Group 4">
            <a:extLst>
              <a:ext uri="{FF2B5EF4-FFF2-40B4-BE49-F238E27FC236}">
                <a16:creationId xmlns:a16="http://schemas.microsoft.com/office/drawing/2014/main" id="{2F5B84DB-FED6-4EDD-94CE-23DAC6FBB8A7}"/>
              </a:ext>
            </a:extLst>
          </p:cNvPr>
          <p:cNvGrpSpPr>
            <a:grpSpLocks noChangeAspect="1"/>
          </p:cNvGrpSpPr>
          <p:nvPr userDrawn="1"/>
        </p:nvGrpSpPr>
        <p:grpSpPr bwMode="auto">
          <a:xfrm>
            <a:off x="934728" y="5648960"/>
            <a:ext cx="1204497" cy="514414"/>
            <a:chOff x="2023" y="1384"/>
            <a:chExt cx="3634" cy="1552"/>
          </a:xfrm>
          <a:solidFill>
            <a:schemeClr val="bg1"/>
          </a:solidFill>
        </p:grpSpPr>
        <p:sp>
          <p:nvSpPr>
            <p:cNvPr id="7" name="Freeform 5">
              <a:extLst>
                <a:ext uri="{FF2B5EF4-FFF2-40B4-BE49-F238E27FC236}">
                  <a16:creationId xmlns:a16="http://schemas.microsoft.com/office/drawing/2014/main" id="{BC793854-30D8-4A17-A10E-DCFDD9A91EAB}"/>
                </a:ext>
              </a:extLst>
            </p:cNvPr>
            <p:cNvSpPr>
              <a:spLocks/>
            </p:cNvSpPr>
            <p:nvPr userDrawn="1"/>
          </p:nvSpPr>
          <p:spPr bwMode="auto">
            <a:xfrm>
              <a:off x="4282" y="1882"/>
              <a:ext cx="374" cy="556"/>
            </a:xfrm>
            <a:custGeom>
              <a:avLst/>
              <a:gdLst>
                <a:gd name="T0" fmla="*/ 374 w 374"/>
                <a:gd name="T1" fmla="*/ 0 h 556"/>
                <a:gd name="T2" fmla="*/ 336 w 374"/>
                <a:gd name="T3" fmla="*/ 116 h 556"/>
                <a:gd name="T4" fmla="*/ 146 w 374"/>
                <a:gd name="T5" fmla="*/ 116 h 556"/>
                <a:gd name="T6" fmla="*/ 146 w 374"/>
                <a:gd name="T7" fmla="*/ 234 h 556"/>
                <a:gd name="T8" fmla="*/ 342 w 374"/>
                <a:gd name="T9" fmla="*/ 234 h 556"/>
                <a:gd name="T10" fmla="*/ 306 w 374"/>
                <a:gd name="T11" fmla="*/ 346 h 556"/>
                <a:gd name="T12" fmla="*/ 146 w 374"/>
                <a:gd name="T13" fmla="*/ 346 h 556"/>
                <a:gd name="T14" fmla="*/ 146 w 374"/>
                <a:gd name="T15" fmla="*/ 556 h 556"/>
                <a:gd name="T16" fmla="*/ 0 w 374"/>
                <a:gd name="T17" fmla="*/ 556 h 556"/>
                <a:gd name="T18" fmla="*/ 0 w 374"/>
                <a:gd name="T19" fmla="*/ 0 h 556"/>
                <a:gd name="T20" fmla="*/ 374 w 374"/>
                <a:gd name="T21"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4" h="556">
                  <a:moveTo>
                    <a:pt x="374" y="0"/>
                  </a:moveTo>
                  <a:lnTo>
                    <a:pt x="336" y="116"/>
                  </a:lnTo>
                  <a:lnTo>
                    <a:pt x="146" y="116"/>
                  </a:lnTo>
                  <a:lnTo>
                    <a:pt x="146" y="234"/>
                  </a:lnTo>
                  <a:lnTo>
                    <a:pt x="342" y="234"/>
                  </a:lnTo>
                  <a:lnTo>
                    <a:pt x="306" y="346"/>
                  </a:lnTo>
                  <a:lnTo>
                    <a:pt x="146" y="346"/>
                  </a:lnTo>
                  <a:lnTo>
                    <a:pt x="146" y="556"/>
                  </a:lnTo>
                  <a:lnTo>
                    <a:pt x="0" y="556"/>
                  </a:lnTo>
                  <a:lnTo>
                    <a:pt x="0" y="0"/>
                  </a:lnTo>
                  <a:lnTo>
                    <a:pt x="3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4E3EB97D-30B7-49A3-96CC-B915F1761E86}"/>
                </a:ext>
              </a:extLst>
            </p:cNvPr>
            <p:cNvSpPr>
              <a:spLocks/>
            </p:cNvSpPr>
            <p:nvPr userDrawn="1"/>
          </p:nvSpPr>
          <p:spPr bwMode="auto">
            <a:xfrm>
              <a:off x="4282" y="1882"/>
              <a:ext cx="374" cy="556"/>
            </a:xfrm>
            <a:custGeom>
              <a:avLst/>
              <a:gdLst>
                <a:gd name="T0" fmla="*/ 374 w 374"/>
                <a:gd name="T1" fmla="*/ 0 h 556"/>
                <a:gd name="T2" fmla="*/ 336 w 374"/>
                <a:gd name="T3" fmla="*/ 116 h 556"/>
                <a:gd name="T4" fmla="*/ 146 w 374"/>
                <a:gd name="T5" fmla="*/ 116 h 556"/>
                <a:gd name="T6" fmla="*/ 146 w 374"/>
                <a:gd name="T7" fmla="*/ 234 h 556"/>
                <a:gd name="T8" fmla="*/ 342 w 374"/>
                <a:gd name="T9" fmla="*/ 234 h 556"/>
                <a:gd name="T10" fmla="*/ 306 w 374"/>
                <a:gd name="T11" fmla="*/ 346 h 556"/>
                <a:gd name="T12" fmla="*/ 146 w 374"/>
                <a:gd name="T13" fmla="*/ 346 h 556"/>
                <a:gd name="T14" fmla="*/ 146 w 374"/>
                <a:gd name="T15" fmla="*/ 556 h 556"/>
                <a:gd name="T16" fmla="*/ 0 w 374"/>
                <a:gd name="T17" fmla="*/ 556 h 556"/>
                <a:gd name="T18" fmla="*/ 0 w 374"/>
                <a:gd name="T19" fmla="*/ 0 h 556"/>
                <a:gd name="T20" fmla="*/ 374 w 374"/>
                <a:gd name="T21"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4" h="556">
                  <a:moveTo>
                    <a:pt x="374" y="0"/>
                  </a:moveTo>
                  <a:lnTo>
                    <a:pt x="336" y="116"/>
                  </a:lnTo>
                  <a:lnTo>
                    <a:pt x="146" y="116"/>
                  </a:lnTo>
                  <a:lnTo>
                    <a:pt x="146" y="234"/>
                  </a:lnTo>
                  <a:lnTo>
                    <a:pt x="342" y="234"/>
                  </a:lnTo>
                  <a:lnTo>
                    <a:pt x="306" y="346"/>
                  </a:lnTo>
                  <a:lnTo>
                    <a:pt x="146" y="346"/>
                  </a:lnTo>
                  <a:lnTo>
                    <a:pt x="146" y="556"/>
                  </a:lnTo>
                  <a:lnTo>
                    <a:pt x="0" y="556"/>
                  </a:lnTo>
                  <a:lnTo>
                    <a:pt x="0" y="0"/>
                  </a:lnTo>
                  <a:lnTo>
                    <a:pt x="3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728232A2-8E17-4466-8106-830D0CE5ED7F}"/>
                </a:ext>
              </a:extLst>
            </p:cNvPr>
            <p:cNvSpPr>
              <a:spLocks/>
            </p:cNvSpPr>
            <p:nvPr userDrawn="1"/>
          </p:nvSpPr>
          <p:spPr bwMode="auto">
            <a:xfrm>
              <a:off x="3820" y="1882"/>
              <a:ext cx="372" cy="556"/>
            </a:xfrm>
            <a:custGeom>
              <a:avLst/>
              <a:gdLst>
                <a:gd name="T0" fmla="*/ 372 w 372"/>
                <a:gd name="T1" fmla="*/ 0 h 556"/>
                <a:gd name="T2" fmla="*/ 334 w 372"/>
                <a:gd name="T3" fmla="*/ 116 h 556"/>
                <a:gd name="T4" fmla="*/ 144 w 372"/>
                <a:gd name="T5" fmla="*/ 116 h 556"/>
                <a:gd name="T6" fmla="*/ 144 w 372"/>
                <a:gd name="T7" fmla="*/ 234 h 556"/>
                <a:gd name="T8" fmla="*/ 340 w 372"/>
                <a:gd name="T9" fmla="*/ 234 h 556"/>
                <a:gd name="T10" fmla="*/ 304 w 372"/>
                <a:gd name="T11" fmla="*/ 346 h 556"/>
                <a:gd name="T12" fmla="*/ 144 w 372"/>
                <a:gd name="T13" fmla="*/ 346 h 556"/>
                <a:gd name="T14" fmla="*/ 144 w 372"/>
                <a:gd name="T15" fmla="*/ 556 h 556"/>
                <a:gd name="T16" fmla="*/ 0 w 372"/>
                <a:gd name="T17" fmla="*/ 556 h 556"/>
                <a:gd name="T18" fmla="*/ 0 w 372"/>
                <a:gd name="T19" fmla="*/ 0 h 556"/>
                <a:gd name="T20" fmla="*/ 372 w 372"/>
                <a:gd name="T21"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2" h="556">
                  <a:moveTo>
                    <a:pt x="372" y="0"/>
                  </a:moveTo>
                  <a:lnTo>
                    <a:pt x="334" y="116"/>
                  </a:lnTo>
                  <a:lnTo>
                    <a:pt x="144" y="116"/>
                  </a:lnTo>
                  <a:lnTo>
                    <a:pt x="144" y="234"/>
                  </a:lnTo>
                  <a:lnTo>
                    <a:pt x="340" y="234"/>
                  </a:lnTo>
                  <a:lnTo>
                    <a:pt x="304" y="346"/>
                  </a:lnTo>
                  <a:lnTo>
                    <a:pt x="144" y="346"/>
                  </a:lnTo>
                  <a:lnTo>
                    <a:pt x="144" y="556"/>
                  </a:lnTo>
                  <a:lnTo>
                    <a:pt x="0" y="556"/>
                  </a:lnTo>
                  <a:lnTo>
                    <a:pt x="0" y="0"/>
                  </a:lnTo>
                  <a:lnTo>
                    <a:pt x="37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a:extLst>
                <a:ext uri="{FF2B5EF4-FFF2-40B4-BE49-F238E27FC236}">
                  <a16:creationId xmlns:a16="http://schemas.microsoft.com/office/drawing/2014/main" id="{92E4E3D7-2EBA-41A4-8527-349E6AC4F526}"/>
                </a:ext>
              </a:extLst>
            </p:cNvPr>
            <p:cNvSpPr>
              <a:spLocks noEditPoints="1"/>
            </p:cNvSpPr>
            <p:nvPr userDrawn="1"/>
          </p:nvSpPr>
          <p:spPr bwMode="auto">
            <a:xfrm>
              <a:off x="4636" y="1882"/>
              <a:ext cx="513" cy="556"/>
            </a:xfrm>
            <a:custGeom>
              <a:avLst/>
              <a:gdLst>
                <a:gd name="T0" fmla="*/ 339 w 513"/>
                <a:gd name="T1" fmla="*/ 458 h 556"/>
                <a:gd name="T2" fmla="*/ 165 w 513"/>
                <a:gd name="T3" fmla="*/ 458 h 556"/>
                <a:gd name="T4" fmla="*/ 137 w 513"/>
                <a:gd name="T5" fmla="*/ 556 h 556"/>
                <a:gd name="T6" fmla="*/ 0 w 513"/>
                <a:gd name="T7" fmla="*/ 556 h 556"/>
                <a:gd name="T8" fmla="*/ 175 w 513"/>
                <a:gd name="T9" fmla="*/ 0 h 556"/>
                <a:gd name="T10" fmla="*/ 331 w 513"/>
                <a:gd name="T11" fmla="*/ 0 h 556"/>
                <a:gd name="T12" fmla="*/ 513 w 513"/>
                <a:gd name="T13" fmla="*/ 556 h 556"/>
                <a:gd name="T14" fmla="*/ 365 w 513"/>
                <a:gd name="T15" fmla="*/ 556 h 556"/>
                <a:gd name="T16" fmla="*/ 339 w 513"/>
                <a:gd name="T17" fmla="*/ 458 h 556"/>
                <a:gd name="T18" fmla="*/ 187 w 513"/>
                <a:gd name="T19" fmla="*/ 346 h 556"/>
                <a:gd name="T20" fmla="*/ 313 w 513"/>
                <a:gd name="T21" fmla="*/ 346 h 556"/>
                <a:gd name="T22" fmla="*/ 253 w 513"/>
                <a:gd name="T23" fmla="*/ 136 h 556"/>
                <a:gd name="T24" fmla="*/ 187 w 513"/>
                <a:gd name="T25" fmla="*/ 346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3" h="556">
                  <a:moveTo>
                    <a:pt x="339" y="458"/>
                  </a:moveTo>
                  <a:lnTo>
                    <a:pt x="165" y="458"/>
                  </a:lnTo>
                  <a:lnTo>
                    <a:pt x="137" y="556"/>
                  </a:lnTo>
                  <a:lnTo>
                    <a:pt x="0" y="556"/>
                  </a:lnTo>
                  <a:lnTo>
                    <a:pt x="175" y="0"/>
                  </a:lnTo>
                  <a:lnTo>
                    <a:pt x="331" y="0"/>
                  </a:lnTo>
                  <a:lnTo>
                    <a:pt x="513" y="556"/>
                  </a:lnTo>
                  <a:lnTo>
                    <a:pt x="365" y="556"/>
                  </a:lnTo>
                  <a:lnTo>
                    <a:pt x="339" y="458"/>
                  </a:lnTo>
                  <a:close/>
                  <a:moveTo>
                    <a:pt x="187" y="346"/>
                  </a:moveTo>
                  <a:lnTo>
                    <a:pt x="313" y="346"/>
                  </a:lnTo>
                  <a:lnTo>
                    <a:pt x="253" y="136"/>
                  </a:lnTo>
                  <a:lnTo>
                    <a:pt x="187" y="3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
              <a:extLst>
                <a:ext uri="{FF2B5EF4-FFF2-40B4-BE49-F238E27FC236}">
                  <a16:creationId xmlns:a16="http://schemas.microsoft.com/office/drawing/2014/main" id="{18D79D2A-9DD6-41C1-B796-D9ECE2EE1C72}"/>
                </a:ext>
              </a:extLst>
            </p:cNvPr>
            <p:cNvSpPr>
              <a:spLocks noEditPoints="1"/>
            </p:cNvSpPr>
            <p:nvPr userDrawn="1"/>
          </p:nvSpPr>
          <p:spPr bwMode="auto">
            <a:xfrm>
              <a:off x="5217" y="1882"/>
              <a:ext cx="440" cy="556"/>
            </a:xfrm>
            <a:custGeom>
              <a:avLst/>
              <a:gdLst>
                <a:gd name="T0" fmla="*/ 418 w 440"/>
                <a:gd name="T1" fmla="*/ 188 h 556"/>
                <a:gd name="T2" fmla="*/ 412 w 440"/>
                <a:gd name="T3" fmla="*/ 244 h 556"/>
                <a:gd name="T4" fmla="*/ 406 w 440"/>
                <a:gd name="T5" fmla="*/ 268 h 556"/>
                <a:gd name="T6" fmla="*/ 396 w 440"/>
                <a:gd name="T7" fmla="*/ 288 h 556"/>
                <a:gd name="T8" fmla="*/ 366 w 440"/>
                <a:gd name="T9" fmla="*/ 320 h 556"/>
                <a:gd name="T10" fmla="*/ 348 w 440"/>
                <a:gd name="T11" fmla="*/ 334 h 556"/>
                <a:gd name="T12" fmla="*/ 440 w 440"/>
                <a:gd name="T13" fmla="*/ 556 h 556"/>
                <a:gd name="T14" fmla="*/ 188 w 440"/>
                <a:gd name="T15" fmla="*/ 346 h 556"/>
                <a:gd name="T16" fmla="*/ 142 w 440"/>
                <a:gd name="T17" fmla="*/ 556 h 556"/>
                <a:gd name="T18" fmla="*/ 0 w 440"/>
                <a:gd name="T19" fmla="*/ 0 h 556"/>
                <a:gd name="T20" fmla="*/ 242 w 440"/>
                <a:gd name="T21" fmla="*/ 0 h 556"/>
                <a:gd name="T22" fmla="*/ 288 w 440"/>
                <a:gd name="T23" fmla="*/ 4 h 556"/>
                <a:gd name="T24" fmla="*/ 324 w 440"/>
                <a:gd name="T25" fmla="*/ 14 h 556"/>
                <a:gd name="T26" fmla="*/ 340 w 440"/>
                <a:gd name="T27" fmla="*/ 22 h 556"/>
                <a:gd name="T28" fmla="*/ 368 w 440"/>
                <a:gd name="T29" fmla="*/ 40 h 556"/>
                <a:gd name="T30" fmla="*/ 378 w 440"/>
                <a:gd name="T31" fmla="*/ 52 h 556"/>
                <a:gd name="T32" fmla="*/ 396 w 440"/>
                <a:gd name="T33" fmla="*/ 76 h 556"/>
                <a:gd name="T34" fmla="*/ 408 w 440"/>
                <a:gd name="T35" fmla="*/ 106 h 556"/>
                <a:gd name="T36" fmla="*/ 414 w 440"/>
                <a:gd name="T37" fmla="*/ 120 h 556"/>
                <a:gd name="T38" fmla="*/ 418 w 440"/>
                <a:gd name="T39" fmla="*/ 154 h 556"/>
                <a:gd name="T40" fmla="*/ 418 w 440"/>
                <a:gd name="T41" fmla="*/ 188 h 556"/>
                <a:gd name="T42" fmla="*/ 216 w 440"/>
                <a:gd name="T43" fmla="*/ 250 h 556"/>
                <a:gd name="T44" fmla="*/ 230 w 440"/>
                <a:gd name="T45" fmla="*/ 248 h 556"/>
                <a:gd name="T46" fmla="*/ 254 w 440"/>
                <a:gd name="T47" fmla="*/ 240 h 556"/>
                <a:gd name="T48" fmla="*/ 262 w 440"/>
                <a:gd name="T49" fmla="*/ 234 h 556"/>
                <a:gd name="T50" fmla="*/ 274 w 440"/>
                <a:gd name="T51" fmla="*/ 214 h 556"/>
                <a:gd name="T52" fmla="*/ 278 w 440"/>
                <a:gd name="T53" fmla="*/ 188 h 556"/>
                <a:gd name="T54" fmla="*/ 278 w 440"/>
                <a:gd name="T55" fmla="*/ 176 h 556"/>
                <a:gd name="T56" fmla="*/ 274 w 440"/>
                <a:gd name="T57" fmla="*/ 150 h 556"/>
                <a:gd name="T58" fmla="*/ 262 w 440"/>
                <a:gd name="T59" fmla="*/ 130 h 556"/>
                <a:gd name="T60" fmla="*/ 244 w 440"/>
                <a:gd name="T61" fmla="*/ 120 h 556"/>
                <a:gd name="T62" fmla="*/ 216 w 440"/>
                <a:gd name="T63" fmla="*/ 116 h 556"/>
                <a:gd name="T64" fmla="*/ 142 w 440"/>
                <a:gd name="T65" fmla="*/ 25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0" h="556">
                  <a:moveTo>
                    <a:pt x="418" y="188"/>
                  </a:moveTo>
                  <a:lnTo>
                    <a:pt x="418" y="188"/>
                  </a:lnTo>
                  <a:lnTo>
                    <a:pt x="416" y="218"/>
                  </a:lnTo>
                  <a:lnTo>
                    <a:pt x="412" y="244"/>
                  </a:lnTo>
                  <a:lnTo>
                    <a:pt x="412" y="244"/>
                  </a:lnTo>
                  <a:lnTo>
                    <a:pt x="406" y="268"/>
                  </a:lnTo>
                  <a:lnTo>
                    <a:pt x="396" y="288"/>
                  </a:lnTo>
                  <a:lnTo>
                    <a:pt x="396" y="288"/>
                  </a:lnTo>
                  <a:lnTo>
                    <a:pt x="382" y="306"/>
                  </a:lnTo>
                  <a:lnTo>
                    <a:pt x="366" y="320"/>
                  </a:lnTo>
                  <a:lnTo>
                    <a:pt x="366" y="320"/>
                  </a:lnTo>
                  <a:lnTo>
                    <a:pt x="348" y="334"/>
                  </a:lnTo>
                  <a:lnTo>
                    <a:pt x="324" y="346"/>
                  </a:lnTo>
                  <a:lnTo>
                    <a:pt x="440" y="556"/>
                  </a:lnTo>
                  <a:lnTo>
                    <a:pt x="286" y="556"/>
                  </a:lnTo>
                  <a:lnTo>
                    <a:pt x="188" y="346"/>
                  </a:lnTo>
                  <a:lnTo>
                    <a:pt x="142" y="346"/>
                  </a:lnTo>
                  <a:lnTo>
                    <a:pt x="142" y="556"/>
                  </a:lnTo>
                  <a:lnTo>
                    <a:pt x="0" y="556"/>
                  </a:lnTo>
                  <a:lnTo>
                    <a:pt x="0" y="0"/>
                  </a:lnTo>
                  <a:lnTo>
                    <a:pt x="242" y="0"/>
                  </a:lnTo>
                  <a:lnTo>
                    <a:pt x="242" y="0"/>
                  </a:lnTo>
                  <a:lnTo>
                    <a:pt x="266" y="2"/>
                  </a:lnTo>
                  <a:lnTo>
                    <a:pt x="288" y="4"/>
                  </a:lnTo>
                  <a:lnTo>
                    <a:pt x="308" y="8"/>
                  </a:lnTo>
                  <a:lnTo>
                    <a:pt x="324" y="14"/>
                  </a:lnTo>
                  <a:lnTo>
                    <a:pt x="324" y="14"/>
                  </a:lnTo>
                  <a:lnTo>
                    <a:pt x="340" y="22"/>
                  </a:lnTo>
                  <a:lnTo>
                    <a:pt x="356" y="30"/>
                  </a:lnTo>
                  <a:lnTo>
                    <a:pt x="368" y="40"/>
                  </a:lnTo>
                  <a:lnTo>
                    <a:pt x="378" y="52"/>
                  </a:lnTo>
                  <a:lnTo>
                    <a:pt x="378" y="52"/>
                  </a:lnTo>
                  <a:lnTo>
                    <a:pt x="388" y="64"/>
                  </a:lnTo>
                  <a:lnTo>
                    <a:pt x="396" y="76"/>
                  </a:lnTo>
                  <a:lnTo>
                    <a:pt x="404" y="90"/>
                  </a:lnTo>
                  <a:lnTo>
                    <a:pt x="408" y="106"/>
                  </a:lnTo>
                  <a:lnTo>
                    <a:pt x="408" y="106"/>
                  </a:lnTo>
                  <a:lnTo>
                    <a:pt x="414" y="120"/>
                  </a:lnTo>
                  <a:lnTo>
                    <a:pt x="416" y="138"/>
                  </a:lnTo>
                  <a:lnTo>
                    <a:pt x="418" y="154"/>
                  </a:lnTo>
                  <a:lnTo>
                    <a:pt x="418" y="172"/>
                  </a:lnTo>
                  <a:lnTo>
                    <a:pt x="418" y="188"/>
                  </a:lnTo>
                  <a:close/>
                  <a:moveTo>
                    <a:pt x="142" y="250"/>
                  </a:moveTo>
                  <a:lnTo>
                    <a:pt x="216" y="250"/>
                  </a:lnTo>
                  <a:lnTo>
                    <a:pt x="216" y="250"/>
                  </a:lnTo>
                  <a:lnTo>
                    <a:pt x="230" y="248"/>
                  </a:lnTo>
                  <a:lnTo>
                    <a:pt x="242" y="246"/>
                  </a:lnTo>
                  <a:lnTo>
                    <a:pt x="254" y="240"/>
                  </a:lnTo>
                  <a:lnTo>
                    <a:pt x="262" y="234"/>
                  </a:lnTo>
                  <a:lnTo>
                    <a:pt x="262" y="234"/>
                  </a:lnTo>
                  <a:lnTo>
                    <a:pt x="270" y="226"/>
                  </a:lnTo>
                  <a:lnTo>
                    <a:pt x="274" y="214"/>
                  </a:lnTo>
                  <a:lnTo>
                    <a:pt x="278" y="202"/>
                  </a:lnTo>
                  <a:lnTo>
                    <a:pt x="278" y="188"/>
                  </a:lnTo>
                  <a:lnTo>
                    <a:pt x="278" y="176"/>
                  </a:lnTo>
                  <a:lnTo>
                    <a:pt x="278" y="176"/>
                  </a:lnTo>
                  <a:lnTo>
                    <a:pt x="278" y="162"/>
                  </a:lnTo>
                  <a:lnTo>
                    <a:pt x="274" y="150"/>
                  </a:lnTo>
                  <a:lnTo>
                    <a:pt x="270" y="140"/>
                  </a:lnTo>
                  <a:lnTo>
                    <a:pt x="262" y="130"/>
                  </a:lnTo>
                  <a:lnTo>
                    <a:pt x="254" y="124"/>
                  </a:lnTo>
                  <a:lnTo>
                    <a:pt x="244" y="120"/>
                  </a:lnTo>
                  <a:lnTo>
                    <a:pt x="230" y="116"/>
                  </a:lnTo>
                  <a:lnTo>
                    <a:pt x="216" y="116"/>
                  </a:lnTo>
                  <a:lnTo>
                    <a:pt x="142" y="116"/>
                  </a:lnTo>
                  <a:lnTo>
                    <a:pt x="142" y="2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0">
              <a:extLst>
                <a:ext uri="{FF2B5EF4-FFF2-40B4-BE49-F238E27FC236}">
                  <a16:creationId xmlns:a16="http://schemas.microsoft.com/office/drawing/2014/main" id="{051B94E1-54B2-4212-B46C-88CC86C8E125}"/>
                </a:ext>
              </a:extLst>
            </p:cNvPr>
            <p:cNvSpPr>
              <a:spLocks/>
            </p:cNvSpPr>
            <p:nvPr userDrawn="1"/>
          </p:nvSpPr>
          <p:spPr bwMode="auto">
            <a:xfrm>
              <a:off x="2023" y="1384"/>
              <a:ext cx="1553" cy="1552"/>
            </a:xfrm>
            <a:custGeom>
              <a:avLst/>
              <a:gdLst>
                <a:gd name="T0" fmla="*/ 778 w 1553"/>
                <a:gd name="T1" fmla="*/ 0 h 1552"/>
                <a:gd name="T2" fmla="*/ 698 w 1553"/>
                <a:gd name="T3" fmla="*/ 4 h 1552"/>
                <a:gd name="T4" fmla="*/ 622 w 1553"/>
                <a:gd name="T5" fmla="*/ 16 h 1552"/>
                <a:gd name="T6" fmla="*/ 546 w 1553"/>
                <a:gd name="T7" fmla="*/ 34 h 1552"/>
                <a:gd name="T8" fmla="*/ 476 w 1553"/>
                <a:gd name="T9" fmla="*/ 62 h 1552"/>
                <a:gd name="T10" fmla="*/ 408 w 1553"/>
                <a:gd name="T11" fmla="*/ 94 h 1552"/>
                <a:gd name="T12" fmla="*/ 344 w 1553"/>
                <a:gd name="T13" fmla="*/ 132 h 1552"/>
                <a:gd name="T14" fmla="*/ 284 w 1553"/>
                <a:gd name="T15" fmla="*/ 178 h 1552"/>
                <a:gd name="T16" fmla="*/ 228 w 1553"/>
                <a:gd name="T17" fmla="*/ 228 h 1552"/>
                <a:gd name="T18" fmla="*/ 178 w 1553"/>
                <a:gd name="T19" fmla="*/ 282 h 1552"/>
                <a:gd name="T20" fmla="*/ 134 w 1553"/>
                <a:gd name="T21" fmla="*/ 342 h 1552"/>
                <a:gd name="T22" fmla="*/ 94 w 1553"/>
                <a:gd name="T23" fmla="*/ 406 h 1552"/>
                <a:gd name="T24" fmla="*/ 62 w 1553"/>
                <a:gd name="T25" fmla="*/ 474 h 1552"/>
                <a:gd name="T26" fmla="*/ 36 w 1553"/>
                <a:gd name="T27" fmla="*/ 546 h 1552"/>
                <a:gd name="T28" fmla="*/ 16 w 1553"/>
                <a:gd name="T29" fmla="*/ 620 h 1552"/>
                <a:gd name="T30" fmla="*/ 4 w 1553"/>
                <a:gd name="T31" fmla="*/ 698 h 1552"/>
                <a:gd name="T32" fmla="*/ 0 w 1553"/>
                <a:gd name="T33" fmla="*/ 778 h 1552"/>
                <a:gd name="T34" fmla="*/ 2 w 1553"/>
                <a:gd name="T35" fmla="*/ 828 h 1552"/>
                <a:gd name="T36" fmla="*/ 16 w 1553"/>
                <a:gd name="T37" fmla="*/ 928 h 1552"/>
                <a:gd name="T38" fmla="*/ 40 w 1553"/>
                <a:gd name="T39" fmla="*/ 1024 h 1552"/>
                <a:gd name="T40" fmla="*/ 78 w 1553"/>
                <a:gd name="T41" fmla="*/ 1114 h 1552"/>
                <a:gd name="T42" fmla="*/ 196 w 1553"/>
                <a:gd name="T43" fmla="*/ 842 h 1552"/>
                <a:gd name="T44" fmla="*/ 214 w 1553"/>
                <a:gd name="T45" fmla="*/ 1312 h 1552"/>
                <a:gd name="T46" fmla="*/ 248 w 1553"/>
                <a:gd name="T47" fmla="*/ 1346 h 1552"/>
                <a:gd name="T48" fmla="*/ 324 w 1553"/>
                <a:gd name="T49" fmla="*/ 1408 h 1552"/>
                <a:gd name="T50" fmla="*/ 540 w 1553"/>
                <a:gd name="T51" fmla="*/ 844 h 1552"/>
                <a:gd name="T52" fmla="*/ 502 w 1553"/>
                <a:gd name="T53" fmla="*/ 1504 h 1552"/>
                <a:gd name="T54" fmla="*/ 544 w 1553"/>
                <a:gd name="T55" fmla="*/ 1518 h 1552"/>
                <a:gd name="T56" fmla="*/ 630 w 1553"/>
                <a:gd name="T57" fmla="*/ 1540 h 1552"/>
                <a:gd name="T58" fmla="*/ 886 w 1553"/>
                <a:gd name="T59" fmla="*/ 844 h 1552"/>
                <a:gd name="T60" fmla="*/ 834 w 1553"/>
                <a:gd name="T61" fmla="*/ 1552 h 1552"/>
                <a:gd name="T62" fmla="*/ 884 w 1553"/>
                <a:gd name="T63" fmla="*/ 1546 h 1552"/>
                <a:gd name="T64" fmla="*/ 983 w 1553"/>
                <a:gd name="T65" fmla="*/ 1526 h 1552"/>
                <a:gd name="T66" fmla="*/ 1231 w 1553"/>
                <a:gd name="T67" fmla="*/ 842 h 1552"/>
                <a:gd name="T68" fmla="*/ 1219 w 1553"/>
                <a:gd name="T69" fmla="*/ 1416 h 1552"/>
                <a:gd name="T70" fmla="*/ 1257 w 1553"/>
                <a:gd name="T71" fmla="*/ 1388 h 1552"/>
                <a:gd name="T72" fmla="*/ 1325 w 1553"/>
                <a:gd name="T73" fmla="*/ 1328 h 1552"/>
                <a:gd name="T74" fmla="*/ 1387 w 1553"/>
                <a:gd name="T75" fmla="*/ 1258 h 1552"/>
                <a:gd name="T76" fmla="*/ 1439 w 1553"/>
                <a:gd name="T77" fmla="*/ 1184 h 1552"/>
                <a:gd name="T78" fmla="*/ 1483 w 1553"/>
                <a:gd name="T79" fmla="*/ 1102 h 1552"/>
                <a:gd name="T80" fmla="*/ 1517 w 1553"/>
                <a:gd name="T81" fmla="*/ 1014 h 1552"/>
                <a:gd name="T82" fmla="*/ 1541 w 1553"/>
                <a:gd name="T83" fmla="*/ 922 h 1552"/>
                <a:gd name="T84" fmla="*/ 1553 w 1553"/>
                <a:gd name="T85" fmla="*/ 826 h 1552"/>
                <a:gd name="T86" fmla="*/ 1553 w 1553"/>
                <a:gd name="T87" fmla="*/ 778 h 1552"/>
                <a:gd name="T88" fmla="*/ 1549 w 1553"/>
                <a:gd name="T89" fmla="*/ 698 h 1552"/>
                <a:gd name="T90" fmla="*/ 1539 w 1553"/>
                <a:gd name="T91" fmla="*/ 620 h 1552"/>
                <a:gd name="T92" fmla="*/ 1519 w 1553"/>
                <a:gd name="T93" fmla="*/ 546 h 1552"/>
                <a:gd name="T94" fmla="*/ 1493 w 1553"/>
                <a:gd name="T95" fmla="*/ 474 h 1552"/>
                <a:gd name="T96" fmla="*/ 1461 w 1553"/>
                <a:gd name="T97" fmla="*/ 406 h 1552"/>
                <a:gd name="T98" fmla="*/ 1421 w 1553"/>
                <a:gd name="T99" fmla="*/ 342 h 1552"/>
                <a:gd name="T100" fmla="*/ 1377 w 1553"/>
                <a:gd name="T101" fmla="*/ 282 h 1552"/>
                <a:gd name="T102" fmla="*/ 1327 w 1553"/>
                <a:gd name="T103" fmla="*/ 228 h 1552"/>
                <a:gd name="T104" fmla="*/ 1271 w 1553"/>
                <a:gd name="T105" fmla="*/ 178 h 1552"/>
                <a:gd name="T106" fmla="*/ 1211 w 1553"/>
                <a:gd name="T107" fmla="*/ 132 h 1552"/>
                <a:gd name="T108" fmla="*/ 1147 w 1553"/>
                <a:gd name="T109" fmla="*/ 94 h 1552"/>
                <a:gd name="T110" fmla="*/ 1079 w 1553"/>
                <a:gd name="T111" fmla="*/ 62 h 1552"/>
                <a:gd name="T112" fmla="*/ 1007 w 1553"/>
                <a:gd name="T113" fmla="*/ 34 h 1552"/>
                <a:gd name="T114" fmla="*/ 933 w 1553"/>
                <a:gd name="T115" fmla="*/ 16 h 1552"/>
                <a:gd name="T116" fmla="*/ 858 w 1553"/>
                <a:gd name="T117" fmla="*/ 4 h 1552"/>
                <a:gd name="T118" fmla="*/ 778 w 1553"/>
                <a:gd name="T119" fmla="*/ 0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53" h="1552">
                  <a:moveTo>
                    <a:pt x="778" y="0"/>
                  </a:moveTo>
                  <a:lnTo>
                    <a:pt x="778" y="0"/>
                  </a:lnTo>
                  <a:lnTo>
                    <a:pt x="738" y="2"/>
                  </a:lnTo>
                  <a:lnTo>
                    <a:pt x="698" y="4"/>
                  </a:lnTo>
                  <a:lnTo>
                    <a:pt x="660" y="8"/>
                  </a:lnTo>
                  <a:lnTo>
                    <a:pt x="622" y="16"/>
                  </a:lnTo>
                  <a:lnTo>
                    <a:pt x="584" y="24"/>
                  </a:lnTo>
                  <a:lnTo>
                    <a:pt x="546" y="34"/>
                  </a:lnTo>
                  <a:lnTo>
                    <a:pt x="510" y="48"/>
                  </a:lnTo>
                  <a:lnTo>
                    <a:pt x="476" y="62"/>
                  </a:lnTo>
                  <a:lnTo>
                    <a:pt x="440" y="76"/>
                  </a:lnTo>
                  <a:lnTo>
                    <a:pt x="408" y="94"/>
                  </a:lnTo>
                  <a:lnTo>
                    <a:pt x="374" y="112"/>
                  </a:lnTo>
                  <a:lnTo>
                    <a:pt x="344" y="132"/>
                  </a:lnTo>
                  <a:lnTo>
                    <a:pt x="312" y="154"/>
                  </a:lnTo>
                  <a:lnTo>
                    <a:pt x="284" y="178"/>
                  </a:lnTo>
                  <a:lnTo>
                    <a:pt x="256" y="202"/>
                  </a:lnTo>
                  <a:lnTo>
                    <a:pt x="228" y="228"/>
                  </a:lnTo>
                  <a:lnTo>
                    <a:pt x="202" y="254"/>
                  </a:lnTo>
                  <a:lnTo>
                    <a:pt x="178" y="282"/>
                  </a:lnTo>
                  <a:lnTo>
                    <a:pt x="156" y="312"/>
                  </a:lnTo>
                  <a:lnTo>
                    <a:pt x="134" y="342"/>
                  </a:lnTo>
                  <a:lnTo>
                    <a:pt x="114" y="374"/>
                  </a:lnTo>
                  <a:lnTo>
                    <a:pt x="94" y="406"/>
                  </a:lnTo>
                  <a:lnTo>
                    <a:pt x="78" y="440"/>
                  </a:lnTo>
                  <a:lnTo>
                    <a:pt x="62" y="474"/>
                  </a:lnTo>
                  <a:lnTo>
                    <a:pt x="48" y="510"/>
                  </a:lnTo>
                  <a:lnTo>
                    <a:pt x="36" y="546"/>
                  </a:lnTo>
                  <a:lnTo>
                    <a:pt x="26" y="582"/>
                  </a:lnTo>
                  <a:lnTo>
                    <a:pt x="16" y="620"/>
                  </a:lnTo>
                  <a:lnTo>
                    <a:pt x="10" y="658"/>
                  </a:lnTo>
                  <a:lnTo>
                    <a:pt x="4" y="698"/>
                  </a:lnTo>
                  <a:lnTo>
                    <a:pt x="2" y="738"/>
                  </a:lnTo>
                  <a:lnTo>
                    <a:pt x="0" y="778"/>
                  </a:lnTo>
                  <a:lnTo>
                    <a:pt x="0" y="778"/>
                  </a:lnTo>
                  <a:lnTo>
                    <a:pt x="2" y="828"/>
                  </a:lnTo>
                  <a:lnTo>
                    <a:pt x="8" y="880"/>
                  </a:lnTo>
                  <a:lnTo>
                    <a:pt x="16" y="928"/>
                  </a:lnTo>
                  <a:lnTo>
                    <a:pt x="26" y="978"/>
                  </a:lnTo>
                  <a:lnTo>
                    <a:pt x="40" y="1024"/>
                  </a:lnTo>
                  <a:lnTo>
                    <a:pt x="58" y="1070"/>
                  </a:lnTo>
                  <a:lnTo>
                    <a:pt x="78" y="1114"/>
                  </a:lnTo>
                  <a:lnTo>
                    <a:pt x="100" y="1158"/>
                  </a:lnTo>
                  <a:lnTo>
                    <a:pt x="196" y="842"/>
                  </a:lnTo>
                  <a:lnTo>
                    <a:pt x="356" y="842"/>
                  </a:lnTo>
                  <a:lnTo>
                    <a:pt x="214" y="1312"/>
                  </a:lnTo>
                  <a:lnTo>
                    <a:pt x="214" y="1312"/>
                  </a:lnTo>
                  <a:lnTo>
                    <a:pt x="248" y="1346"/>
                  </a:lnTo>
                  <a:lnTo>
                    <a:pt x="286" y="1378"/>
                  </a:lnTo>
                  <a:lnTo>
                    <a:pt x="324" y="1408"/>
                  </a:lnTo>
                  <a:lnTo>
                    <a:pt x="364" y="1434"/>
                  </a:lnTo>
                  <a:lnTo>
                    <a:pt x="540" y="844"/>
                  </a:lnTo>
                  <a:lnTo>
                    <a:pt x="700" y="844"/>
                  </a:lnTo>
                  <a:lnTo>
                    <a:pt x="502" y="1504"/>
                  </a:lnTo>
                  <a:lnTo>
                    <a:pt x="502" y="1504"/>
                  </a:lnTo>
                  <a:lnTo>
                    <a:pt x="544" y="1518"/>
                  </a:lnTo>
                  <a:lnTo>
                    <a:pt x="586" y="1530"/>
                  </a:lnTo>
                  <a:lnTo>
                    <a:pt x="630" y="1540"/>
                  </a:lnTo>
                  <a:lnTo>
                    <a:pt x="674" y="1548"/>
                  </a:lnTo>
                  <a:lnTo>
                    <a:pt x="886" y="844"/>
                  </a:lnTo>
                  <a:lnTo>
                    <a:pt x="1045" y="844"/>
                  </a:lnTo>
                  <a:lnTo>
                    <a:pt x="834" y="1552"/>
                  </a:lnTo>
                  <a:lnTo>
                    <a:pt x="834" y="1552"/>
                  </a:lnTo>
                  <a:lnTo>
                    <a:pt x="884" y="1546"/>
                  </a:lnTo>
                  <a:lnTo>
                    <a:pt x="933" y="1538"/>
                  </a:lnTo>
                  <a:lnTo>
                    <a:pt x="983" y="1526"/>
                  </a:lnTo>
                  <a:lnTo>
                    <a:pt x="1031" y="1512"/>
                  </a:lnTo>
                  <a:lnTo>
                    <a:pt x="1231" y="842"/>
                  </a:lnTo>
                  <a:lnTo>
                    <a:pt x="1391" y="842"/>
                  </a:lnTo>
                  <a:lnTo>
                    <a:pt x="1219" y="1416"/>
                  </a:lnTo>
                  <a:lnTo>
                    <a:pt x="1219" y="1416"/>
                  </a:lnTo>
                  <a:lnTo>
                    <a:pt x="1257" y="1388"/>
                  </a:lnTo>
                  <a:lnTo>
                    <a:pt x="1291" y="1358"/>
                  </a:lnTo>
                  <a:lnTo>
                    <a:pt x="1325" y="1328"/>
                  </a:lnTo>
                  <a:lnTo>
                    <a:pt x="1357" y="1294"/>
                  </a:lnTo>
                  <a:lnTo>
                    <a:pt x="1387" y="1258"/>
                  </a:lnTo>
                  <a:lnTo>
                    <a:pt x="1415" y="1222"/>
                  </a:lnTo>
                  <a:lnTo>
                    <a:pt x="1439" y="1184"/>
                  </a:lnTo>
                  <a:lnTo>
                    <a:pt x="1463" y="1144"/>
                  </a:lnTo>
                  <a:lnTo>
                    <a:pt x="1483" y="1102"/>
                  </a:lnTo>
                  <a:lnTo>
                    <a:pt x="1501" y="1058"/>
                  </a:lnTo>
                  <a:lnTo>
                    <a:pt x="1517" y="1014"/>
                  </a:lnTo>
                  <a:lnTo>
                    <a:pt x="1531" y="968"/>
                  </a:lnTo>
                  <a:lnTo>
                    <a:pt x="1541" y="922"/>
                  </a:lnTo>
                  <a:lnTo>
                    <a:pt x="1547" y="874"/>
                  </a:lnTo>
                  <a:lnTo>
                    <a:pt x="1553" y="826"/>
                  </a:lnTo>
                  <a:lnTo>
                    <a:pt x="1553" y="778"/>
                  </a:lnTo>
                  <a:lnTo>
                    <a:pt x="1553" y="778"/>
                  </a:lnTo>
                  <a:lnTo>
                    <a:pt x="1553" y="738"/>
                  </a:lnTo>
                  <a:lnTo>
                    <a:pt x="1549" y="698"/>
                  </a:lnTo>
                  <a:lnTo>
                    <a:pt x="1545" y="658"/>
                  </a:lnTo>
                  <a:lnTo>
                    <a:pt x="1539" y="620"/>
                  </a:lnTo>
                  <a:lnTo>
                    <a:pt x="1529" y="582"/>
                  </a:lnTo>
                  <a:lnTo>
                    <a:pt x="1519" y="546"/>
                  </a:lnTo>
                  <a:lnTo>
                    <a:pt x="1507" y="510"/>
                  </a:lnTo>
                  <a:lnTo>
                    <a:pt x="1493" y="474"/>
                  </a:lnTo>
                  <a:lnTo>
                    <a:pt x="1477" y="440"/>
                  </a:lnTo>
                  <a:lnTo>
                    <a:pt x="1461" y="406"/>
                  </a:lnTo>
                  <a:lnTo>
                    <a:pt x="1441" y="374"/>
                  </a:lnTo>
                  <a:lnTo>
                    <a:pt x="1421" y="342"/>
                  </a:lnTo>
                  <a:lnTo>
                    <a:pt x="1399" y="312"/>
                  </a:lnTo>
                  <a:lnTo>
                    <a:pt x="1377" y="282"/>
                  </a:lnTo>
                  <a:lnTo>
                    <a:pt x="1351" y="254"/>
                  </a:lnTo>
                  <a:lnTo>
                    <a:pt x="1327" y="228"/>
                  </a:lnTo>
                  <a:lnTo>
                    <a:pt x="1299" y="202"/>
                  </a:lnTo>
                  <a:lnTo>
                    <a:pt x="1271" y="178"/>
                  </a:lnTo>
                  <a:lnTo>
                    <a:pt x="1241" y="154"/>
                  </a:lnTo>
                  <a:lnTo>
                    <a:pt x="1211" y="132"/>
                  </a:lnTo>
                  <a:lnTo>
                    <a:pt x="1179" y="112"/>
                  </a:lnTo>
                  <a:lnTo>
                    <a:pt x="1147" y="94"/>
                  </a:lnTo>
                  <a:lnTo>
                    <a:pt x="1113" y="76"/>
                  </a:lnTo>
                  <a:lnTo>
                    <a:pt x="1079" y="62"/>
                  </a:lnTo>
                  <a:lnTo>
                    <a:pt x="1043" y="48"/>
                  </a:lnTo>
                  <a:lnTo>
                    <a:pt x="1007" y="34"/>
                  </a:lnTo>
                  <a:lnTo>
                    <a:pt x="971" y="24"/>
                  </a:lnTo>
                  <a:lnTo>
                    <a:pt x="933" y="16"/>
                  </a:lnTo>
                  <a:lnTo>
                    <a:pt x="896" y="8"/>
                  </a:lnTo>
                  <a:lnTo>
                    <a:pt x="858" y="4"/>
                  </a:lnTo>
                  <a:lnTo>
                    <a:pt x="818" y="2"/>
                  </a:lnTo>
                  <a:lnTo>
                    <a:pt x="778" y="0"/>
                  </a:lnTo>
                  <a:lnTo>
                    <a:pt x="7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Flowchart: Data 19">
            <a:extLst>
              <a:ext uri="{FF2B5EF4-FFF2-40B4-BE49-F238E27FC236}">
                <a16:creationId xmlns:a16="http://schemas.microsoft.com/office/drawing/2014/main" id="{CEF10530-D5EF-4D73-A8D2-254F067C3C26}"/>
              </a:ext>
            </a:extLst>
          </p:cNvPr>
          <p:cNvSpPr/>
          <p:nvPr userDrawn="1"/>
        </p:nvSpPr>
        <p:spPr>
          <a:xfrm>
            <a:off x="934728" y="-1"/>
            <a:ext cx="2925723" cy="515593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117"/>
              <a:gd name="connsiteY0" fmla="*/ 10058 h 10058"/>
              <a:gd name="connsiteX1" fmla="*/ 2117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3731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7060 w 10117"/>
              <a:gd name="connsiteY3" fmla="*/ 10058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6708 w 10117"/>
              <a:gd name="connsiteY3" fmla="*/ 10058 h 10058"/>
              <a:gd name="connsiteX4" fmla="*/ 0 w 10117"/>
              <a:gd name="connsiteY4" fmla="*/ 10058 h 10058"/>
              <a:gd name="connsiteX0" fmla="*/ 0 w 10117"/>
              <a:gd name="connsiteY0" fmla="*/ 10058 h 10116"/>
              <a:gd name="connsiteX1" fmla="*/ 2997 w 10117"/>
              <a:gd name="connsiteY1" fmla="*/ 0 h 10116"/>
              <a:gd name="connsiteX2" fmla="*/ 10117 w 10117"/>
              <a:gd name="connsiteY2" fmla="*/ 0 h 10116"/>
              <a:gd name="connsiteX3" fmla="*/ 6767 w 10117"/>
              <a:gd name="connsiteY3" fmla="*/ 10116 h 10116"/>
              <a:gd name="connsiteX4" fmla="*/ 0 w 10117"/>
              <a:gd name="connsiteY4" fmla="*/ 10058 h 10116"/>
              <a:gd name="connsiteX0" fmla="*/ 0 w 10264"/>
              <a:gd name="connsiteY0" fmla="*/ 10116 h 10116"/>
              <a:gd name="connsiteX1" fmla="*/ 3144 w 10264"/>
              <a:gd name="connsiteY1" fmla="*/ 0 h 10116"/>
              <a:gd name="connsiteX2" fmla="*/ 10264 w 10264"/>
              <a:gd name="connsiteY2" fmla="*/ 0 h 10116"/>
              <a:gd name="connsiteX3" fmla="*/ 6914 w 10264"/>
              <a:gd name="connsiteY3" fmla="*/ 10116 h 10116"/>
              <a:gd name="connsiteX4" fmla="*/ 0 w 10264"/>
              <a:gd name="connsiteY4" fmla="*/ 10116 h 10116"/>
              <a:gd name="connsiteX0" fmla="*/ 0 w 10264"/>
              <a:gd name="connsiteY0" fmla="*/ 10116 h 10145"/>
              <a:gd name="connsiteX1" fmla="*/ 3144 w 10264"/>
              <a:gd name="connsiteY1" fmla="*/ 0 h 10145"/>
              <a:gd name="connsiteX2" fmla="*/ 10264 w 10264"/>
              <a:gd name="connsiteY2" fmla="*/ 0 h 10145"/>
              <a:gd name="connsiteX3" fmla="*/ 7002 w 10264"/>
              <a:gd name="connsiteY3" fmla="*/ 10145 h 10145"/>
              <a:gd name="connsiteX4" fmla="*/ 0 w 10264"/>
              <a:gd name="connsiteY4" fmla="*/ 10116 h 10145"/>
              <a:gd name="connsiteX0" fmla="*/ 0 w 13434"/>
              <a:gd name="connsiteY0" fmla="*/ 20349 h 20349"/>
              <a:gd name="connsiteX1" fmla="*/ 6314 w 13434"/>
              <a:gd name="connsiteY1" fmla="*/ 0 h 20349"/>
              <a:gd name="connsiteX2" fmla="*/ 13434 w 13434"/>
              <a:gd name="connsiteY2" fmla="*/ 0 h 20349"/>
              <a:gd name="connsiteX3" fmla="*/ 10172 w 13434"/>
              <a:gd name="connsiteY3" fmla="*/ 10145 h 20349"/>
              <a:gd name="connsiteX4" fmla="*/ 0 w 13434"/>
              <a:gd name="connsiteY4" fmla="*/ 20349 h 20349"/>
              <a:gd name="connsiteX0" fmla="*/ 0 w 13434"/>
              <a:gd name="connsiteY0" fmla="*/ 20349 h 20349"/>
              <a:gd name="connsiteX1" fmla="*/ 6314 w 13434"/>
              <a:gd name="connsiteY1" fmla="*/ 0 h 20349"/>
              <a:gd name="connsiteX2" fmla="*/ 13434 w 13434"/>
              <a:gd name="connsiteY2" fmla="*/ 0 h 20349"/>
              <a:gd name="connsiteX3" fmla="*/ 7031 w 13434"/>
              <a:gd name="connsiteY3" fmla="*/ 19971 h 20349"/>
              <a:gd name="connsiteX4" fmla="*/ 0 w 13434"/>
              <a:gd name="connsiteY4" fmla="*/ 20349 h 20349"/>
              <a:gd name="connsiteX0" fmla="*/ 0 w 13346"/>
              <a:gd name="connsiteY0" fmla="*/ 20029 h 20029"/>
              <a:gd name="connsiteX1" fmla="*/ 6226 w 13346"/>
              <a:gd name="connsiteY1" fmla="*/ 0 h 20029"/>
              <a:gd name="connsiteX2" fmla="*/ 13346 w 13346"/>
              <a:gd name="connsiteY2" fmla="*/ 0 h 20029"/>
              <a:gd name="connsiteX3" fmla="*/ 6943 w 13346"/>
              <a:gd name="connsiteY3" fmla="*/ 19971 h 20029"/>
              <a:gd name="connsiteX4" fmla="*/ 0 w 13346"/>
              <a:gd name="connsiteY4" fmla="*/ 20029 h 20029"/>
              <a:gd name="connsiteX0" fmla="*/ 0 w 13346"/>
              <a:gd name="connsiteY0" fmla="*/ 20087 h 20087"/>
              <a:gd name="connsiteX1" fmla="*/ 6226 w 13346"/>
              <a:gd name="connsiteY1" fmla="*/ 0 h 20087"/>
              <a:gd name="connsiteX2" fmla="*/ 13346 w 13346"/>
              <a:gd name="connsiteY2" fmla="*/ 0 h 20087"/>
              <a:gd name="connsiteX3" fmla="*/ 6943 w 13346"/>
              <a:gd name="connsiteY3" fmla="*/ 19971 h 20087"/>
              <a:gd name="connsiteX4" fmla="*/ 0 w 13346"/>
              <a:gd name="connsiteY4" fmla="*/ 20087 h 20087"/>
              <a:gd name="connsiteX0" fmla="*/ 0 w 13317"/>
              <a:gd name="connsiteY0" fmla="*/ 19942 h 19971"/>
              <a:gd name="connsiteX1" fmla="*/ 6197 w 13317"/>
              <a:gd name="connsiteY1" fmla="*/ 0 h 19971"/>
              <a:gd name="connsiteX2" fmla="*/ 13317 w 13317"/>
              <a:gd name="connsiteY2" fmla="*/ 0 h 19971"/>
              <a:gd name="connsiteX3" fmla="*/ 6914 w 13317"/>
              <a:gd name="connsiteY3" fmla="*/ 19971 h 19971"/>
              <a:gd name="connsiteX4" fmla="*/ 0 w 13317"/>
              <a:gd name="connsiteY4" fmla="*/ 19942 h 19971"/>
              <a:gd name="connsiteX0" fmla="*/ 0 w 13346"/>
              <a:gd name="connsiteY0" fmla="*/ 20029 h 20029"/>
              <a:gd name="connsiteX1" fmla="*/ 6226 w 13346"/>
              <a:gd name="connsiteY1" fmla="*/ 0 h 20029"/>
              <a:gd name="connsiteX2" fmla="*/ 13346 w 13346"/>
              <a:gd name="connsiteY2" fmla="*/ 0 h 20029"/>
              <a:gd name="connsiteX3" fmla="*/ 6943 w 13346"/>
              <a:gd name="connsiteY3" fmla="*/ 19971 h 20029"/>
              <a:gd name="connsiteX4" fmla="*/ 0 w 13346"/>
              <a:gd name="connsiteY4" fmla="*/ 20029 h 20029"/>
              <a:gd name="connsiteX0" fmla="*/ 0 w 13346"/>
              <a:gd name="connsiteY0" fmla="*/ 19942 h 19971"/>
              <a:gd name="connsiteX1" fmla="*/ 6226 w 13346"/>
              <a:gd name="connsiteY1" fmla="*/ 0 h 19971"/>
              <a:gd name="connsiteX2" fmla="*/ 13346 w 13346"/>
              <a:gd name="connsiteY2" fmla="*/ 0 h 19971"/>
              <a:gd name="connsiteX3" fmla="*/ 6943 w 13346"/>
              <a:gd name="connsiteY3" fmla="*/ 19971 h 19971"/>
              <a:gd name="connsiteX4" fmla="*/ 0 w 13346"/>
              <a:gd name="connsiteY4" fmla="*/ 19942 h 19971"/>
              <a:gd name="connsiteX0" fmla="*/ 0 w 13754"/>
              <a:gd name="connsiteY0" fmla="*/ 19897 h 19971"/>
              <a:gd name="connsiteX1" fmla="*/ 6634 w 13754"/>
              <a:gd name="connsiteY1" fmla="*/ 0 h 19971"/>
              <a:gd name="connsiteX2" fmla="*/ 13754 w 13754"/>
              <a:gd name="connsiteY2" fmla="*/ 0 h 19971"/>
              <a:gd name="connsiteX3" fmla="*/ 7351 w 13754"/>
              <a:gd name="connsiteY3" fmla="*/ 19971 h 19971"/>
              <a:gd name="connsiteX4" fmla="*/ 0 w 13754"/>
              <a:gd name="connsiteY4" fmla="*/ 19897 h 19971"/>
              <a:gd name="connsiteX0" fmla="*/ 0 w 13634"/>
              <a:gd name="connsiteY0" fmla="*/ 19976 h 19976"/>
              <a:gd name="connsiteX1" fmla="*/ 6514 w 13634"/>
              <a:gd name="connsiteY1" fmla="*/ 0 h 19976"/>
              <a:gd name="connsiteX2" fmla="*/ 13634 w 13634"/>
              <a:gd name="connsiteY2" fmla="*/ 0 h 19976"/>
              <a:gd name="connsiteX3" fmla="*/ 7231 w 13634"/>
              <a:gd name="connsiteY3" fmla="*/ 19971 h 19976"/>
              <a:gd name="connsiteX4" fmla="*/ 0 w 13634"/>
              <a:gd name="connsiteY4" fmla="*/ 19976 h 19976"/>
              <a:gd name="connsiteX0" fmla="*/ 0 w 13634"/>
              <a:gd name="connsiteY0" fmla="*/ 19976 h 19976"/>
              <a:gd name="connsiteX1" fmla="*/ 8589 w 13634"/>
              <a:gd name="connsiteY1" fmla="*/ 695 h 19976"/>
              <a:gd name="connsiteX2" fmla="*/ 13634 w 13634"/>
              <a:gd name="connsiteY2" fmla="*/ 0 h 19976"/>
              <a:gd name="connsiteX3" fmla="*/ 7231 w 13634"/>
              <a:gd name="connsiteY3" fmla="*/ 19971 h 19976"/>
              <a:gd name="connsiteX4" fmla="*/ 0 w 13634"/>
              <a:gd name="connsiteY4" fmla="*/ 19976 h 19976"/>
              <a:gd name="connsiteX0" fmla="*/ 0 w 13634"/>
              <a:gd name="connsiteY0" fmla="*/ 19976 h 19976"/>
              <a:gd name="connsiteX1" fmla="*/ 6934 w 13634"/>
              <a:gd name="connsiteY1" fmla="*/ 377 h 19976"/>
              <a:gd name="connsiteX2" fmla="*/ 13634 w 13634"/>
              <a:gd name="connsiteY2" fmla="*/ 0 h 19976"/>
              <a:gd name="connsiteX3" fmla="*/ 7231 w 13634"/>
              <a:gd name="connsiteY3" fmla="*/ 19971 h 19976"/>
              <a:gd name="connsiteX4" fmla="*/ 0 w 13634"/>
              <a:gd name="connsiteY4" fmla="*/ 19976 h 19976"/>
              <a:gd name="connsiteX0" fmla="*/ 0 w 14447"/>
              <a:gd name="connsiteY0" fmla="*/ 19738 h 19971"/>
              <a:gd name="connsiteX1" fmla="*/ 7747 w 14447"/>
              <a:gd name="connsiteY1" fmla="*/ 377 h 19971"/>
              <a:gd name="connsiteX2" fmla="*/ 14447 w 14447"/>
              <a:gd name="connsiteY2" fmla="*/ 0 h 19971"/>
              <a:gd name="connsiteX3" fmla="*/ 8044 w 14447"/>
              <a:gd name="connsiteY3" fmla="*/ 19971 h 19971"/>
              <a:gd name="connsiteX4" fmla="*/ 0 w 14447"/>
              <a:gd name="connsiteY4" fmla="*/ 19738 h 19971"/>
              <a:gd name="connsiteX0" fmla="*/ 0 w 14447"/>
              <a:gd name="connsiteY0" fmla="*/ 19738 h 19738"/>
              <a:gd name="connsiteX1" fmla="*/ 7747 w 14447"/>
              <a:gd name="connsiteY1" fmla="*/ 377 h 19738"/>
              <a:gd name="connsiteX2" fmla="*/ 14447 w 14447"/>
              <a:gd name="connsiteY2" fmla="*/ 0 h 19738"/>
              <a:gd name="connsiteX3" fmla="*/ 5604 w 14447"/>
              <a:gd name="connsiteY3" fmla="*/ 19614 h 19738"/>
              <a:gd name="connsiteX4" fmla="*/ 0 w 14447"/>
              <a:gd name="connsiteY4" fmla="*/ 19738 h 19738"/>
              <a:gd name="connsiteX0" fmla="*/ 0 w 14447"/>
              <a:gd name="connsiteY0" fmla="*/ 19738 h 19738"/>
              <a:gd name="connsiteX1" fmla="*/ 7747 w 14447"/>
              <a:gd name="connsiteY1" fmla="*/ 377 h 19738"/>
              <a:gd name="connsiteX2" fmla="*/ 14447 w 14447"/>
              <a:gd name="connsiteY2" fmla="*/ 0 h 19738"/>
              <a:gd name="connsiteX3" fmla="*/ 4370 w 14447"/>
              <a:gd name="connsiteY3" fmla="*/ 19495 h 19738"/>
              <a:gd name="connsiteX4" fmla="*/ 0 w 14447"/>
              <a:gd name="connsiteY4" fmla="*/ 19738 h 19738"/>
              <a:gd name="connsiteX0" fmla="*/ 0 w 14447"/>
              <a:gd name="connsiteY0" fmla="*/ 19738 h 19738"/>
              <a:gd name="connsiteX1" fmla="*/ 7747 w 14447"/>
              <a:gd name="connsiteY1" fmla="*/ 377 h 19738"/>
              <a:gd name="connsiteX2" fmla="*/ 14447 w 14447"/>
              <a:gd name="connsiteY2" fmla="*/ 0 h 19738"/>
              <a:gd name="connsiteX3" fmla="*/ 4931 w 14447"/>
              <a:gd name="connsiteY3" fmla="*/ 19713 h 19738"/>
              <a:gd name="connsiteX4" fmla="*/ 0 w 14447"/>
              <a:gd name="connsiteY4" fmla="*/ 19738 h 19738"/>
              <a:gd name="connsiteX0" fmla="*/ 0 w 12989"/>
              <a:gd name="connsiteY0" fmla="*/ 19817 h 19817"/>
              <a:gd name="connsiteX1" fmla="*/ 7747 w 12989"/>
              <a:gd name="connsiteY1" fmla="*/ 456 h 19817"/>
              <a:gd name="connsiteX2" fmla="*/ 12989 w 12989"/>
              <a:gd name="connsiteY2" fmla="*/ 0 h 19817"/>
              <a:gd name="connsiteX3" fmla="*/ 4931 w 12989"/>
              <a:gd name="connsiteY3" fmla="*/ 19792 h 19817"/>
              <a:gd name="connsiteX4" fmla="*/ 0 w 12989"/>
              <a:gd name="connsiteY4" fmla="*/ 19817 h 19817"/>
              <a:gd name="connsiteX0" fmla="*/ 0 w 14083"/>
              <a:gd name="connsiteY0" fmla="*/ 20075 h 20075"/>
              <a:gd name="connsiteX1" fmla="*/ 7747 w 14083"/>
              <a:gd name="connsiteY1" fmla="*/ 714 h 20075"/>
              <a:gd name="connsiteX2" fmla="*/ 14083 w 14083"/>
              <a:gd name="connsiteY2" fmla="*/ 0 h 20075"/>
              <a:gd name="connsiteX3" fmla="*/ 4931 w 14083"/>
              <a:gd name="connsiteY3" fmla="*/ 20050 h 20075"/>
              <a:gd name="connsiteX4" fmla="*/ 0 w 14083"/>
              <a:gd name="connsiteY4" fmla="*/ 20075 h 20075"/>
              <a:gd name="connsiteX0" fmla="*/ 0 w 14083"/>
              <a:gd name="connsiteY0" fmla="*/ 20075 h 20075"/>
              <a:gd name="connsiteX1" fmla="*/ 7747 w 14083"/>
              <a:gd name="connsiteY1" fmla="*/ 714 h 20075"/>
              <a:gd name="connsiteX2" fmla="*/ 14083 w 14083"/>
              <a:gd name="connsiteY2" fmla="*/ 0 h 20075"/>
              <a:gd name="connsiteX3" fmla="*/ 5436 w 14083"/>
              <a:gd name="connsiteY3" fmla="*/ 19911 h 20075"/>
              <a:gd name="connsiteX4" fmla="*/ 0 w 14083"/>
              <a:gd name="connsiteY4" fmla="*/ 20075 h 20075"/>
              <a:gd name="connsiteX0" fmla="*/ 0 w 14083"/>
              <a:gd name="connsiteY0" fmla="*/ 20075 h 20075"/>
              <a:gd name="connsiteX1" fmla="*/ 9822 w 14083"/>
              <a:gd name="connsiteY1" fmla="*/ 516 h 20075"/>
              <a:gd name="connsiteX2" fmla="*/ 14083 w 14083"/>
              <a:gd name="connsiteY2" fmla="*/ 0 h 20075"/>
              <a:gd name="connsiteX3" fmla="*/ 5436 w 14083"/>
              <a:gd name="connsiteY3" fmla="*/ 19911 h 20075"/>
              <a:gd name="connsiteX4" fmla="*/ 0 w 14083"/>
              <a:gd name="connsiteY4" fmla="*/ 20075 h 20075"/>
              <a:gd name="connsiteX0" fmla="*/ 0 w 14083"/>
              <a:gd name="connsiteY0" fmla="*/ 20115 h 20115"/>
              <a:gd name="connsiteX1" fmla="*/ 8308 w 14083"/>
              <a:gd name="connsiteY1" fmla="*/ 0 h 20115"/>
              <a:gd name="connsiteX2" fmla="*/ 14083 w 14083"/>
              <a:gd name="connsiteY2" fmla="*/ 40 h 20115"/>
              <a:gd name="connsiteX3" fmla="*/ 5436 w 14083"/>
              <a:gd name="connsiteY3" fmla="*/ 19951 h 20115"/>
              <a:gd name="connsiteX4" fmla="*/ 0 w 14083"/>
              <a:gd name="connsiteY4" fmla="*/ 20115 h 20115"/>
              <a:gd name="connsiteX0" fmla="*/ 0 w 14027"/>
              <a:gd name="connsiteY0" fmla="*/ 20115 h 20115"/>
              <a:gd name="connsiteX1" fmla="*/ 8308 w 14027"/>
              <a:gd name="connsiteY1" fmla="*/ 0 h 20115"/>
              <a:gd name="connsiteX2" fmla="*/ 14027 w 14027"/>
              <a:gd name="connsiteY2" fmla="*/ 0 h 20115"/>
              <a:gd name="connsiteX3" fmla="*/ 5436 w 14027"/>
              <a:gd name="connsiteY3" fmla="*/ 19951 h 20115"/>
              <a:gd name="connsiteX4" fmla="*/ 0 w 14027"/>
              <a:gd name="connsiteY4" fmla="*/ 20115 h 20115"/>
              <a:gd name="connsiteX0" fmla="*/ 0 w 14111"/>
              <a:gd name="connsiteY0" fmla="*/ 19996 h 19996"/>
              <a:gd name="connsiteX1" fmla="*/ 8392 w 14111"/>
              <a:gd name="connsiteY1" fmla="*/ 0 h 19996"/>
              <a:gd name="connsiteX2" fmla="*/ 14111 w 14111"/>
              <a:gd name="connsiteY2" fmla="*/ 0 h 19996"/>
              <a:gd name="connsiteX3" fmla="*/ 5520 w 14111"/>
              <a:gd name="connsiteY3" fmla="*/ 19951 h 19996"/>
              <a:gd name="connsiteX4" fmla="*/ 0 w 14111"/>
              <a:gd name="connsiteY4" fmla="*/ 19996 h 19996"/>
              <a:gd name="connsiteX0" fmla="*/ 0 w 12747"/>
              <a:gd name="connsiteY0" fmla="*/ 19996 h 19996"/>
              <a:gd name="connsiteX1" fmla="*/ 7028 w 12747"/>
              <a:gd name="connsiteY1" fmla="*/ 0 h 19996"/>
              <a:gd name="connsiteX2" fmla="*/ 12747 w 12747"/>
              <a:gd name="connsiteY2" fmla="*/ 0 h 19996"/>
              <a:gd name="connsiteX3" fmla="*/ 4156 w 12747"/>
              <a:gd name="connsiteY3" fmla="*/ 19951 h 19996"/>
              <a:gd name="connsiteX4" fmla="*/ 0 w 12747"/>
              <a:gd name="connsiteY4" fmla="*/ 19996 h 19996"/>
              <a:gd name="connsiteX0" fmla="*/ 0 w 12747"/>
              <a:gd name="connsiteY0" fmla="*/ 19996 h 19996"/>
              <a:gd name="connsiteX1" fmla="*/ 7028 w 12747"/>
              <a:gd name="connsiteY1" fmla="*/ 0 h 19996"/>
              <a:gd name="connsiteX2" fmla="*/ 12747 w 12747"/>
              <a:gd name="connsiteY2" fmla="*/ 0 h 19996"/>
              <a:gd name="connsiteX3" fmla="*/ 5659 w 12747"/>
              <a:gd name="connsiteY3" fmla="*/ 19975 h 19996"/>
              <a:gd name="connsiteX4" fmla="*/ 0 w 12747"/>
              <a:gd name="connsiteY4" fmla="*/ 19996 h 19996"/>
              <a:gd name="connsiteX0" fmla="*/ 0 w 13508"/>
              <a:gd name="connsiteY0" fmla="*/ 19996 h 19996"/>
              <a:gd name="connsiteX1" fmla="*/ 7028 w 13508"/>
              <a:gd name="connsiteY1" fmla="*/ 0 h 19996"/>
              <a:gd name="connsiteX2" fmla="*/ 13508 w 13508"/>
              <a:gd name="connsiteY2" fmla="*/ 26 h 19996"/>
              <a:gd name="connsiteX3" fmla="*/ 5659 w 13508"/>
              <a:gd name="connsiteY3" fmla="*/ 19975 h 19996"/>
              <a:gd name="connsiteX4" fmla="*/ 0 w 13508"/>
              <a:gd name="connsiteY4" fmla="*/ 19996 h 19996"/>
              <a:gd name="connsiteX0" fmla="*/ 0 w 13540"/>
              <a:gd name="connsiteY0" fmla="*/ 19996 h 19996"/>
              <a:gd name="connsiteX1" fmla="*/ 7028 w 13540"/>
              <a:gd name="connsiteY1" fmla="*/ 0 h 19996"/>
              <a:gd name="connsiteX2" fmla="*/ 13540 w 13540"/>
              <a:gd name="connsiteY2" fmla="*/ 0 h 19996"/>
              <a:gd name="connsiteX3" fmla="*/ 5659 w 13540"/>
              <a:gd name="connsiteY3" fmla="*/ 19975 h 19996"/>
              <a:gd name="connsiteX4" fmla="*/ 0 w 13540"/>
              <a:gd name="connsiteY4" fmla="*/ 19996 h 19996"/>
              <a:gd name="connsiteX0" fmla="*/ 0 w 13572"/>
              <a:gd name="connsiteY0" fmla="*/ 19996 h 19996"/>
              <a:gd name="connsiteX1" fmla="*/ 7028 w 13572"/>
              <a:gd name="connsiteY1" fmla="*/ 0 h 19996"/>
              <a:gd name="connsiteX2" fmla="*/ 13572 w 13572"/>
              <a:gd name="connsiteY2" fmla="*/ 0 h 19996"/>
              <a:gd name="connsiteX3" fmla="*/ 5659 w 13572"/>
              <a:gd name="connsiteY3" fmla="*/ 19975 h 19996"/>
              <a:gd name="connsiteX4" fmla="*/ 0 w 13572"/>
              <a:gd name="connsiteY4" fmla="*/ 19996 h 19996"/>
              <a:gd name="connsiteX0" fmla="*/ 0 w 13699"/>
              <a:gd name="connsiteY0" fmla="*/ 19917 h 19975"/>
              <a:gd name="connsiteX1" fmla="*/ 7155 w 13699"/>
              <a:gd name="connsiteY1" fmla="*/ 0 h 19975"/>
              <a:gd name="connsiteX2" fmla="*/ 13699 w 13699"/>
              <a:gd name="connsiteY2" fmla="*/ 0 h 19975"/>
              <a:gd name="connsiteX3" fmla="*/ 5786 w 13699"/>
              <a:gd name="connsiteY3" fmla="*/ 19975 h 19975"/>
              <a:gd name="connsiteX4" fmla="*/ 0 w 13699"/>
              <a:gd name="connsiteY4" fmla="*/ 19917 h 19975"/>
              <a:gd name="connsiteX0" fmla="*/ 0 w 13699"/>
              <a:gd name="connsiteY0" fmla="*/ 19917 h 19923"/>
              <a:gd name="connsiteX1" fmla="*/ 7155 w 13699"/>
              <a:gd name="connsiteY1" fmla="*/ 0 h 19923"/>
              <a:gd name="connsiteX2" fmla="*/ 13699 w 13699"/>
              <a:gd name="connsiteY2" fmla="*/ 0 h 19923"/>
              <a:gd name="connsiteX3" fmla="*/ 6325 w 13699"/>
              <a:gd name="connsiteY3" fmla="*/ 19923 h 19923"/>
              <a:gd name="connsiteX4" fmla="*/ 0 w 13699"/>
              <a:gd name="connsiteY4" fmla="*/ 19917 h 19923"/>
              <a:gd name="connsiteX0" fmla="*/ 0 w 13699"/>
              <a:gd name="connsiteY0" fmla="*/ 19917 h 19923"/>
              <a:gd name="connsiteX1" fmla="*/ 7155 w 13699"/>
              <a:gd name="connsiteY1" fmla="*/ 0 h 19923"/>
              <a:gd name="connsiteX2" fmla="*/ 13699 w 13699"/>
              <a:gd name="connsiteY2" fmla="*/ 0 h 19923"/>
              <a:gd name="connsiteX3" fmla="*/ 6357 w 13699"/>
              <a:gd name="connsiteY3" fmla="*/ 19923 h 19923"/>
              <a:gd name="connsiteX4" fmla="*/ 0 w 13699"/>
              <a:gd name="connsiteY4" fmla="*/ 19917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9" h="19923">
                <a:moveTo>
                  <a:pt x="0" y="19917"/>
                </a:moveTo>
                <a:lnTo>
                  <a:pt x="7155" y="0"/>
                </a:lnTo>
                <a:lnTo>
                  <a:pt x="13699" y="0"/>
                </a:lnTo>
                <a:lnTo>
                  <a:pt x="6357" y="19923"/>
                </a:lnTo>
                <a:lnTo>
                  <a:pt x="0" y="1991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 Placeholder 2">
            <a:extLst>
              <a:ext uri="{FF2B5EF4-FFF2-40B4-BE49-F238E27FC236}">
                <a16:creationId xmlns:a16="http://schemas.microsoft.com/office/drawing/2014/main" id="{35563473-4E8A-4207-AA89-8AE4BAC07F4E}"/>
              </a:ext>
            </a:extLst>
          </p:cNvPr>
          <p:cNvSpPr>
            <a:spLocks noGrp="1"/>
          </p:cNvSpPr>
          <p:nvPr>
            <p:ph type="body" sz="quarter" idx="10"/>
          </p:nvPr>
        </p:nvSpPr>
        <p:spPr>
          <a:xfrm>
            <a:off x="4245761" y="3674797"/>
            <a:ext cx="7048500" cy="1481137"/>
          </a:xfrm>
        </p:spPr>
        <p:txBody>
          <a:bodyPr>
            <a:no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70923947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y_bg">
    <p:bg>
      <p:bgPr>
        <a:solidFill>
          <a:schemeClr val="tx1"/>
        </a:solidFill>
        <a:effectLst/>
      </p:bgPr>
    </p:bg>
    <p:spTree>
      <p:nvGrpSpPr>
        <p:cNvPr id="1" name=""/>
        <p:cNvGrpSpPr/>
        <p:nvPr/>
      </p:nvGrpSpPr>
      <p:grpSpPr>
        <a:xfrm>
          <a:off x="0" y="0"/>
          <a:ext cx="0" cy="0"/>
          <a:chOff x="0" y="0"/>
          <a:chExt cx="0" cy="0"/>
        </a:xfrm>
      </p:grpSpPr>
      <p:sp>
        <p:nvSpPr>
          <p:cNvPr id="146" name="Title 145">
            <a:extLst>
              <a:ext uri="{FF2B5EF4-FFF2-40B4-BE49-F238E27FC236}">
                <a16:creationId xmlns:a16="http://schemas.microsoft.com/office/drawing/2014/main" id="{E4898C39-B044-416F-B02C-21BF9F5B6D3C}"/>
              </a:ext>
            </a:extLst>
          </p:cNvPr>
          <p:cNvSpPr>
            <a:spLocks noGrp="1"/>
          </p:cNvSpPr>
          <p:nvPr>
            <p:ph type="title"/>
          </p:nvPr>
        </p:nvSpPr>
        <p:spPr>
          <a:xfrm>
            <a:off x="4206721" y="1748087"/>
            <a:ext cx="7126581" cy="1857527"/>
          </a:xfrm>
        </p:spPr>
        <p:txBody>
          <a:bodyPr anchor="b" anchorCtr="0">
            <a:noAutofit/>
          </a:bodyPr>
          <a:lstStyle>
            <a:lvl1pPr>
              <a:lnSpc>
                <a:spcPts val="6200"/>
              </a:lnSpc>
              <a:defRPr sz="6000">
                <a:solidFill>
                  <a:schemeClr val="accent1"/>
                </a:solidFill>
              </a:defRPr>
            </a:lvl1pPr>
          </a:lstStyle>
          <a:p>
            <a:r>
              <a:rPr lang="en-US" dirty="0"/>
              <a:t>Click to edit Master title style</a:t>
            </a:r>
          </a:p>
        </p:txBody>
      </p:sp>
      <p:grpSp>
        <p:nvGrpSpPr>
          <p:cNvPr id="5" name="Group 4">
            <a:extLst>
              <a:ext uri="{FF2B5EF4-FFF2-40B4-BE49-F238E27FC236}">
                <a16:creationId xmlns:a16="http://schemas.microsoft.com/office/drawing/2014/main" id="{2F5B84DB-FED6-4EDD-94CE-23DAC6FBB8A7}"/>
              </a:ext>
            </a:extLst>
          </p:cNvPr>
          <p:cNvGrpSpPr>
            <a:grpSpLocks noChangeAspect="1"/>
          </p:cNvGrpSpPr>
          <p:nvPr userDrawn="1"/>
        </p:nvGrpSpPr>
        <p:grpSpPr bwMode="auto">
          <a:xfrm>
            <a:off x="934728" y="5648960"/>
            <a:ext cx="1204497" cy="514414"/>
            <a:chOff x="2023" y="1384"/>
            <a:chExt cx="3634" cy="1552"/>
          </a:xfrm>
          <a:solidFill>
            <a:schemeClr val="bg1"/>
          </a:solidFill>
        </p:grpSpPr>
        <p:sp>
          <p:nvSpPr>
            <p:cNvPr id="7" name="Freeform 5">
              <a:extLst>
                <a:ext uri="{FF2B5EF4-FFF2-40B4-BE49-F238E27FC236}">
                  <a16:creationId xmlns:a16="http://schemas.microsoft.com/office/drawing/2014/main" id="{BC793854-30D8-4A17-A10E-DCFDD9A91EAB}"/>
                </a:ext>
              </a:extLst>
            </p:cNvPr>
            <p:cNvSpPr>
              <a:spLocks/>
            </p:cNvSpPr>
            <p:nvPr userDrawn="1"/>
          </p:nvSpPr>
          <p:spPr bwMode="auto">
            <a:xfrm>
              <a:off x="4282" y="1882"/>
              <a:ext cx="374" cy="556"/>
            </a:xfrm>
            <a:custGeom>
              <a:avLst/>
              <a:gdLst>
                <a:gd name="T0" fmla="*/ 374 w 374"/>
                <a:gd name="T1" fmla="*/ 0 h 556"/>
                <a:gd name="T2" fmla="*/ 336 w 374"/>
                <a:gd name="T3" fmla="*/ 116 h 556"/>
                <a:gd name="T4" fmla="*/ 146 w 374"/>
                <a:gd name="T5" fmla="*/ 116 h 556"/>
                <a:gd name="T6" fmla="*/ 146 w 374"/>
                <a:gd name="T7" fmla="*/ 234 h 556"/>
                <a:gd name="T8" fmla="*/ 342 w 374"/>
                <a:gd name="T9" fmla="*/ 234 h 556"/>
                <a:gd name="T10" fmla="*/ 306 w 374"/>
                <a:gd name="T11" fmla="*/ 346 h 556"/>
                <a:gd name="T12" fmla="*/ 146 w 374"/>
                <a:gd name="T13" fmla="*/ 346 h 556"/>
                <a:gd name="T14" fmla="*/ 146 w 374"/>
                <a:gd name="T15" fmla="*/ 556 h 556"/>
                <a:gd name="T16" fmla="*/ 0 w 374"/>
                <a:gd name="T17" fmla="*/ 556 h 556"/>
                <a:gd name="T18" fmla="*/ 0 w 374"/>
                <a:gd name="T19" fmla="*/ 0 h 556"/>
                <a:gd name="T20" fmla="*/ 374 w 374"/>
                <a:gd name="T21"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4" h="556">
                  <a:moveTo>
                    <a:pt x="374" y="0"/>
                  </a:moveTo>
                  <a:lnTo>
                    <a:pt x="336" y="116"/>
                  </a:lnTo>
                  <a:lnTo>
                    <a:pt x="146" y="116"/>
                  </a:lnTo>
                  <a:lnTo>
                    <a:pt x="146" y="234"/>
                  </a:lnTo>
                  <a:lnTo>
                    <a:pt x="342" y="234"/>
                  </a:lnTo>
                  <a:lnTo>
                    <a:pt x="306" y="346"/>
                  </a:lnTo>
                  <a:lnTo>
                    <a:pt x="146" y="346"/>
                  </a:lnTo>
                  <a:lnTo>
                    <a:pt x="146" y="556"/>
                  </a:lnTo>
                  <a:lnTo>
                    <a:pt x="0" y="556"/>
                  </a:lnTo>
                  <a:lnTo>
                    <a:pt x="0" y="0"/>
                  </a:lnTo>
                  <a:lnTo>
                    <a:pt x="3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4E3EB97D-30B7-49A3-96CC-B915F1761E86}"/>
                </a:ext>
              </a:extLst>
            </p:cNvPr>
            <p:cNvSpPr>
              <a:spLocks/>
            </p:cNvSpPr>
            <p:nvPr userDrawn="1"/>
          </p:nvSpPr>
          <p:spPr bwMode="auto">
            <a:xfrm>
              <a:off x="4282" y="1882"/>
              <a:ext cx="374" cy="556"/>
            </a:xfrm>
            <a:custGeom>
              <a:avLst/>
              <a:gdLst>
                <a:gd name="T0" fmla="*/ 374 w 374"/>
                <a:gd name="T1" fmla="*/ 0 h 556"/>
                <a:gd name="T2" fmla="*/ 336 w 374"/>
                <a:gd name="T3" fmla="*/ 116 h 556"/>
                <a:gd name="T4" fmla="*/ 146 w 374"/>
                <a:gd name="T5" fmla="*/ 116 h 556"/>
                <a:gd name="T6" fmla="*/ 146 w 374"/>
                <a:gd name="T7" fmla="*/ 234 h 556"/>
                <a:gd name="T8" fmla="*/ 342 w 374"/>
                <a:gd name="T9" fmla="*/ 234 h 556"/>
                <a:gd name="T10" fmla="*/ 306 w 374"/>
                <a:gd name="T11" fmla="*/ 346 h 556"/>
                <a:gd name="T12" fmla="*/ 146 w 374"/>
                <a:gd name="T13" fmla="*/ 346 h 556"/>
                <a:gd name="T14" fmla="*/ 146 w 374"/>
                <a:gd name="T15" fmla="*/ 556 h 556"/>
                <a:gd name="T16" fmla="*/ 0 w 374"/>
                <a:gd name="T17" fmla="*/ 556 h 556"/>
                <a:gd name="T18" fmla="*/ 0 w 374"/>
                <a:gd name="T19" fmla="*/ 0 h 556"/>
                <a:gd name="T20" fmla="*/ 374 w 374"/>
                <a:gd name="T21"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4" h="556">
                  <a:moveTo>
                    <a:pt x="374" y="0"/>
                  </a:moveTo>
                  <a:lnTo>
                    <a:pt x="336" y="116"/>
                  </a:lnTo>
                  <a:lnTo>
                    <a:pt x="146" y="116"/>
                  </a:lnTo>
                  <a:lnTo>
                    <a:pt x="146" y="234"/>
                  </a:lnTo>
                  <a:lnTo>
                    <a:pt x="342" y="234"/>
                  </a:lnTo>
                  <a:lnTo>
                    <a:pt x="306" y="346"/>
                  </a:lnTo>
                  <a:lnTo>
                    <a:pt x="146" y="346"/>
                  </a:lnTo>
                  <a:lnTo>
                    <a:pt x="146" y="556"/>
                  </a:lnTo>
                  <a:lnTo>
                    <a:pt x="0" y="556"/>
                  </a:lnTo>
                  <a:lnTo>
                    <a:pt x="0" y="0"/>
                  </a:lnTo>
                  <a:lnTo>
                    <a:pt x="3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728232A2-8E17-4466-8106-830D0CE5ED7F}"/>
                </a:ext>
              </a:extLst>
            </p:cNvPr>
            <p:cNvSpPr>
              <a:spLocks/>
            </p:cNvSpPr>
            <p:nvPr userDrawn="1"/>
          </p:nvSpPr>
          <p:spPr bwMode="auto">
            <a:xfrm>
              <a:off x="3820" y="1882"/>
              <a:ext cx="372" cy="556"/>
            </a:xfrm>
            <a:custGeom>
              <a:avLst/>
              <a:gdLst>
                <a:gd name="T0" fmla="*/ 372 w 372"/>
                <a:gd name="T1" fmla="*/ 0 h 556"/>
                <a:gd name="T2" fmla="*/ 334 w 372"/>
                <a:gd name="T3" fmla="*/ 116 h 556"/>
                <a:gd name="T4" fmla="*/ 144 w 372"/>
                <a:gd name="T5" fmla="*/ 116 h 556"/>
                <a:gd name="T6" fmla="*/ 144 w 372"/>
                <a:gd name="T7" fmla="*/ 234 h 556"/>
                <a:gd name="T8" fmla="*/ 340 w 372"/>
                <a:gd name="T9" fmla="*/ 234 h 556"/>
                <a:gd name="T10" fmla="*/ 304 w 372"/>
                <a:gd name="T11" fmla="*/ 346 h 556"/>
                <a:gd name="T12" fmla="*/ 144 w 372"/>
                <a:gd name="T13" fmla="*/ 346 h 556"/>
                <a:gd name="T14" fmla="*/ 144 w 372"/>
                <a:gd name="T15" fmla="*/ 556 h 556"/>
                <a:gd name="T16" fmla="*/ 0 w 372"/>
                <a:gd name="T17" fmla="*/ 556 h 556"/>
                <a:gd name="T18" fmla="*/ 0 w 372"/>
                <a:gd name="T19" fmla="*/ 0 h 556"/>
                <a:gd name="T20" fmla="*/ 372 w 372"/>
                <a:gd name="T21"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2" h="556">
                  <a:moveTo>
                    <a:pt x="372" y="0"/>
                  </a:moveTo>
                  <a:lnTo>
                    <a:pt x="334" y="116"/>
                  </a:lnTo>
                  <a:lnTo>
                    <a:pt x="144" y="116"/>
                  </a:lnTo>
                  <a:lnTo>
                    <a:pt x="144" y="234"/>
                  </a:lnTo>
                  <a:lnTo>
                    <a:pt x="340" y="234"/>
                  </a:lnTo>
                  <a:lnTo>
                    <a:pt x="304" y="346"/>
                  </a:lnTo>
                  <a:lnTo>
                    <a:pt x="144" y="346"/>
                  </a:lnTo>
                  <a:lnTo>
                    <a:pt x="144" y="556"/>
                  </a:lnTo>
                  <a:lnTo>
                    <a:pt x="0" y="556"/>
                  </a:lnTo>
                  <a:lnTo>
                    <a:pt x="0" y="0"/>
                  </a:lnTo>
                  <a:lnTo>
                    <a:pt x="37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a:extLst>
                <a:ext uri="{FF2B5EF4-FFF2-40B4-BE49-F238E27FC236}">
                  <a16:creationId xmlns:a16="http://schemas.microsoft.com/office/drawing/2014/main" id="{92E4E3D7-2EBA-41A4-8527-349E6AC4F526}"/>
                </a:ext>
              </a:extLst>
            </p:cNvPr>
            <p:cNvSpPr>
              <a:spLocks noEditPoints="1"/>
            </p:cNvSpPr>
            <p:nvPr userDrawn="1"/>
          </p:nvSpPr>
          <p:spPr bwMode="auto">
            <a:xfrm>
              <a:off x="4636" y="1882"/>
              <a:ext cx="513" cy="556"/>
            </a:xfrm>
            <a:custGeom>
              <a:avLst/>
              <a:gdLst>
                <a:gd name="T0" fmla="*/ 339 w 513"/>
                <a:gd name="T1" fmla="*/ 458 h 556"/>
                <a:gd name="T2" fmla="*/ 165 w 513"/>
                <a:gd name="T3" fmla="*/ 458 h 556"/>
                <a:gd name="T4" fmla="*/ 137 w 513"/>
                <a:gd name="T5" fmla="*/ 556 h 556"/>
                <a:gd name="T6" fmla="*/ 0 w 513"/>
                <a:gd name="T7" fmla="*/ 556 h 556"/>
                <a:gd name="T8" fmla="*/ 175 w 513"/>
                <a:gd name="T9" fmla="*/ 0 h 556"/>
                <a:gd name="T10" fmla="*/ 331 w 513"/>
                <a:gd name="T11" fmla="*/ 0 h 556"/>
                <a:gd name="T12" fmla="*/ 513 w 513"/>
                <a:gd name="T13" fmla="*/ 556 h 556"/>
                <a:gd name="T14" fmla="*/ 365 w 513"/>
                <a:gd name="T15" fmla="*/ 556 h 556"/>
                <a:gd name="T16" fmla="*/ 339 w 513"/>
                <a:gd name="T17" fmla="*/ 458 h 556"/>
                <a:gd name="T18" fmla="*/ 187 w 513"/>
                <a:gd name="T19" fmla="*/ 346 h 556"/>
                <a:gd name="T20" fmla="*/ 313 w 513"/>
                <a:gd name="T21" fmla="*/ 346 h 556"/>
                <a:gd name="T22" fmla="*/ 253 w 513"/>
                <a:gd name="T23" fmla="*/ 136 h 556"/>
                <a:gd name="T24" fmla="*/ 187 w 513"/>
                <a:gd name="T25" fmla="*/ 346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3" h="556">
                  <a:moveTo>
                    <a:pt x="339" y="458"/>
                  </a:moveTo>
                  <a:lnTo>
                    <a:pt x="165" y="458"/>
                  </a:lnTo>
                  <a:lnTo>
                    <a:pt x="137" y="556"/>
                  </a:lnTo>
                  <a:lnTo>
                    <a:pt x="0" y="556"/>
                  </a:lnTo>
                  <a:lnTo>
                    <a:pt x="175" y="0"/>
                  </a:lnTo>
                  <a:lnTo>
                    <a:pt x="331" y="0"/>
                  </a:lnTo>
                  <a:lnTo>
                    <a:pt x="513" y="556"/>
                  </a:lnTo>
                  <a:lnTo>
                    <a:pt x="365" y="556"/>
                  </a:lnTo>
                  <a:lnTo>
                    <a:pt x="339" y="458"/>
                  </a:lnTo>
                  <a:close/>
                  <a:moveTo>
                    <a:pt x="187" y="346"/>
                  </a:moveTo>
                  <a:lnTo>
                    <a:pt x="313" y="346"/>
                  </a:lnTo>
                  <a:lnTo>
                    <a:pt x="253" y="136"/>
                  </a:lnTo>
                  <a:lnTo>
                    <a:pt x="187" y="3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
              <a:extLst>
                <a:ext uri="{FF2B5EF4-FFF2-40B4-BE49-F238E27FC236}">
                  <a16:creationId xmlns:a16="http://schemas.microsoft.com/office/drawing/2014/main" id="{18D79D2A-9DD6-41C1-B796-D9ECE2EE1C72}"/>
                </a:ext>
              </a:extLst>
            </p:cNvPr>
            <p:cNvSpPr>
              <a:spLocks noEditPoints="1"/>
            </p:cNvSpPr>
            <p:nvPr userDrawn="1"/>
          </p:nvSpPr>
          <p:spPr bwMode="auto">
            <a:xfrm>
              <a:off x="5217" y="1882"/>
              <a:ext cx="440" cy="556"/>
            </a:xfrm>
            <a:custGeom>
              <a:avLst/>
              <a:gdLst>
                <a:gd name="T0" fmla="*/ 418 w 440"/>
                <a:gd name="T1" fmla="*/ 188 h 556"/>
                <a:gd name="T2" fmla="*/ 412 w 440"/>
                <a:gd name="T3" fmla="*/ 244 h 556"/>
                <a:gd name="T4" fmla="*/ 406 w 440"/>
                <a:gd name="T5" fmla="*/ 268 h 556"/>
                <a:gd name="T6" fmla="*/ 396 w 440"/>
                <a:gd name="T7" fmla="*/ 288 h 556"/>
                <a:gd name="T8" fmla="*/ 366 w 440"/>
                <a:gd name="T9" fmla="*/ 320 h 556"/>
                <a:gd name="T10" fmla="*/ 348 w 440"/>
                <a:gd name="T11" fmla="*/ 334 h 556"/>
                <a:gd name="T12" fmla="*/ 440 w 440"/>
                <a:gd name="T13" fmla="*/ 556 h 556"/>
                <a:gd name="T14" fmla="*/ 188 w 440"/>
                <a:gd name="T15" fmla="*/ 346 h 556"/>
                <a:gd name="T16" fmla="*/ 142 w 440"/>
                <a:gd name="T17" fmla="*/ 556 h 556"/>
                <a:gd name="T18" fmla="*/ 0 w 440"/>
                <a:gd name="T19" fmla="*/ 0 h 556"/>
                <a:gd name="T20" fmla="*/ 242 w 440"/>
                <a:gd name="T21" fmla="*/ 0 h 556"/>
                <a:gd name="T22" fmla="*/ 288 w 440"/>
                <a:gd name="T23" fmla="*/ 4 h 556"/>
                <a:gd name="T24" fmla="*/ 324 w 440"/>
                <a:gd name="T25" fmla="*/ 14 h 556"/>
                <a:gd name="T26" fmla="*/ 340 w 440"/>
                <a:gd name="T27" fmla="*/ 22 h 556"/>
                <a:gd name="T28" fmla="*/ 368 w 440"/>
                <a:gd name="T29" fmla="*/ 40 h 556"/>
                <a:gd name="T30" fmla="*/ 378 w 440"/>
                <a:gd name="T31" fmla="*/ 52 h 556"/>
                <a:gd name="T32" fmla="*/ 396 w 440"/>
                <a:gd name="T33" fmla="*/ 76 h 556"/>
                <a:gd name="T34" fmla="*/ 408 w 440"/>
                <a:gd name="T35" fmla="*/ 106 h 556"/>
                <a:gd name="T36" fmla="*/ 414 w 440"/>
                <a:gd name="T37" fmla="*/ 120 h 556"/>
                <a:gd name="T38" fmla="*/ 418 w 440"/>
                <a:gd name="T39" fmla="*/ 154 h 556"/>
                <a:gd name="T40" fmla="*/ 418 w 440"/>
                <a:gd name="T41" fmla="*/ 188 h 556"/>
                <a:gd name="T42" fmla="*/ 216 w 440"/>
                <a:gd name="T43" fmla="*/ 250 h 556"/>
                <a:gd name="T44" fmla="*/ 230 w 440"/>
                <a:gd name="T45" fmla="*/ 248 h 556"/>
                <a:gd name="T46" fmla="*/ 254 w 440"/>
                <a:gd name="T47" fmla="*/ 240 h 556"/>
                <a:gd name="T48" fmla="*/ 262 w 440"/>
                <a:gd name="T49" fmla="*/ 234 h 556"/>
                <a:gd name="T50" fmla="*/ 274 w 440"/>
                <a:gd name="T51" fmla="*/ 214 h 556"/>
                <a:gd name="T52" fmla="*/ 278 w 440"/>
                <a:gd name="T53" fmla="*/ 188 h 556"/>
                <a:gd name="T54" fmla="*/ 278 w 440"/>
                <a:gd name="T55" fmla="*/ 176 h 556"/>
                <a:gd name="T56" fmla="*/ 274 w 440"/>
                <a:gd name="T57" fmla="*/ 150 h 556"/>
                <a:gd name="T58" fmla="*/ 262 w 440"/>
                <a:gd name="T59" fmla="*/ 130 h 556"/>
                <a:gd name="T60" fmla="*/ 244 w 440"/>
                <a:gd name="T61" fmla="*/ 120 h 556"/>
                <a:gd name="T62" fmla="*/ 216 w 440"/>
                <a:gd name="T63" fmla="*/ 116 h 556"/>
                <a:gd name="T64" fmla="*/ 142 w 440"/>
                <a:gd name="T65" fmla="*/ 25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0" h="556">
                  <a:moveTo>
                    <a:pt x="418" y="188"/>
                  </a:moveTo>
                  <a:lnTo>
                    <a:pt x="418" y="188"/>
                  </a:lnTo>
                  <a:lnTo>
                    <a:pt x="416" y="218"/>
                  </a:lnTo>
                  <a:lnTo>
                    <a:pt x="412" y="244"/>
                  </a:lnTo>
                  <a:lnTo>
                    <a:pt x="412" y="244"/>
                  </a:lnTo>
                  <a:lnTo>
                    <a:pt x="406" y="268"/>
                  </a:lnTo>
                  <a:lnTo>
                    <a:pt x="396" y="288"/>
                  </a:lnTo>
                  <a:lnTo>
                    <a:pt x="396" y="288"/>
                  </a:lnTo>
                  <a:lnTo>
                    <a:pt x="382" y="306"/>
                  </a:lnTo>
                  <a:lnTo>
                    <a:pt x="366" y="320"/>
                  </a:lnTo>
                  <a:lnTo>
                    <a:pt x="366" y="320"/>
                  </a:lnTo>
                  <a:lnTo>
                    <a:pt x="348" y="334"/>
                  </a:lnTo>
                  <a:lnTo>
                    <a:pt x="324" y="346"/>
                  </a:lnTo>
                  <a:lnTo>
                    <a:pt x="440" y="556"/>
                  </a:lnTo>
                  <a:lnTo>
                    <a:pt x="286" y="556"/>
                  </a:lnTo>
                  <a:lnTo>
                    <a:pt x="188" y="346"/>
                  </a:lnTo>
                  <a:lnTo>
                    <a:pt x="142" y="346"/>
                  </a:lnTo>
                  <a:lnTo>
                    <a:pt x="142" y="556"/>
                  </a:lnTo>
                  <a:lnTo>
                    <a:pt x="0" y="556"/>
                  </a:lnTo>
                  <a:lnTo>
                    <a:pt x="0" y="0"/>
                  </a:lnTo>
                  <a:lnTo>
                    <a:pt x="242" y="0"/>
                  </a:lnTo>
                  <a:lnTo>
                    <a:pt x="242" y="0"/>
                  </a:lnTo>
                  <a:lnTo>
                    <a:pt x="266" y="2"/>
                  </a:lnTo>
                  <a:lnTo>
                    <a:pt x="288" y="4"/>
                  </a:lnTo>
                  <a:lnTo>
                    <a:pt x="308" y="8"/>
                  </a:lnTo>
                  <a:lnTo>
                    <a:pt x="324" y="14"/>
                  </a:lnTo>
                  <a:lnTo>
                    <a:pt x="324" y="14"/>
                  </a:lnTo>
                  <a:lnTo>
                    <a:pt x="340" y="22"/>
                  </a:lnTo>
                  <a:lnTo>
                    <a:pt x="356" y="30"/>
                  </a:lnTo>
                  <a:lnTo>
                    <a:pt x="368" y="40"/>
                  </a:lnTo>
                  <a:lnTo>
                    <a:pt x="378" y="52"/>
                  </a:lnTo>
                  <a:lnTo>
                    <a:pt x="378" y="52"/>
                  </a:lnTo>
                  <a:lnTo>
                    <a:pt x="388" y="64"/>
                  </a:lnTo>
                  <a:lnTo>
                    <a:pt x="396" y="76"/>
                  </a:lnTo>
                  <a:lnTo>
                    <a:pt x="404" y="90"/>
                  </a:lnTo>
                  <a:lnTo>
                    <a:pt x="408" y="106"/>
                  </a:lnTo>
                  <a:lnTo>
                    <a:pt x="408" y="106"/>
                  </a:lnTo>
                  <a:lnTo>
                    <a:pt x="414" y="120"/>
                  </a:lnTo>
                  <a:lnTo>
                    <a:pt x="416" y="138"/>
                  </a:lnTo>
                  <a:lnTo>
                    <a:pt x="418" y="154"/>
                  </a:lnTo>
                  <a:lnTo>
                    <a:pt x="418" y="172"/>
                  </a:lnTo>
                  <a:lnTo>
                    <a:pt x="418" y="188"/>
                  </a:lnTo>
                  <a:close/>
                  <a:moveTo>
                    <a:pt x="142" y="250"/>
                  </a:moveTo>
                  <a:lnTo>
                    <a:pt x="216" y="250"/>
                  </a:lnTo>
                  <a:lnTo>
                    <a:pt x="216" y="250"/>
                  </a:lnTo>
                  <a:lnTo>
                    <a:pt x="230" y="248"/>
                  </a:lnTo>
                  <a:lnTo>
                    <a:pt x="242" y="246"/>
                  </a:lnTo>
                  <a:lnTo>
                    <a:pt x="254" y="240"/>
                  </a:lnTo>
                  <a:lnTo>
                    <a:pt x="262" y="234"/>
                  </a:lnTo>
                  <a:lnTo>
                    <a:pt x="262" y="234"/>
                  </a:lnTo>
                  <a:lnTo>
                    <a:pt x="270" y="226"/>
                  </a:lnTo>
                  <a:lnTo>
                    <a:pt x="274" y="214"/>
                  </a:lnTo>
                  <a:lnTo>
                    <a:pt x="278" y="202"/>
                  </a:lnTo>
                  <a:lnTo>
                    <a:pt x="278" y="188"/>
                  </a:lnTo>
                  <a:lnTo>
                    <a:pt x="278" y="176"/>
                  </a:lnTo>
                  <a:lnTo>
                    <a:pt x="278" y="176"/>
                  </a:lnTo>
                  <a:lnTo>
                    <a:pt x="278" y="162"/>
                  </a:lnTo>
                  <a:lnTo>
                    <a:pt x="274" y="150"/>
                  </a:lnTo>
                  <a:lnTo>
                    <a:pt x="270" y="140"/>
                  </a:lnTo>
                  <a:lnTo>
                    <a:pt x="262" y="130"/>
                  </a:lnTo>
                  <a:lnTo>
                    <a:pt x="254" y="124"/>
                  </a:lnTo>
                  <a:lnTo>
                    <a:pt x="244" y="120"/>
                  </a:lnTo>
                  <a:lnTo>
                    <a:pt x="230" y="116"/>
                  </a:lnTo>
                  <a:lnTo>
                    <a:pt x="216" y="116"/>
                  </a:lnTo>
                  <a:lnTo>
                    <a:pt x="142" y="116"/>
                  </a:lnTo>
                  <a:lnTo>
                    <a:pt x="142" y="2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0">
              <a:extLst>
                <a:ext uri="{FF2B5EF4-FFF2-40B4-BE49-F238E27FC236}">
                  <a16:creationId xmlns:a16="http://schemas.microsoft.com/office/drawing/2014/main" id="{051B94E1-54B2-4212-B46C-88CC86C8E125}"/>
                </a:ext>
              </a:extLst>
            </p:cNvPr>
            <p:cNvSpPr>
              <a:spLocks/>
            </p:cNvSpPr>
            <p:nvPr userDrawn="1"/>
          </p:nvSpPr>
          <p:spPr bwMode="auto">
            <a:xfrm>
              <a:off x="2023" y="1384"/>
              <a:ext cx="1553" cy="1552"/>
            </a:xfrm>
            <a:custGeom>
              <a:avLst/>
              <a:gdLst>
                <a:gd name="T0" fmla="*/ 778 w 1553"/>
                <a:gd name="T1" fmla="*/ 0 h 1552"/>
                <a:gd name="T2" fmla="*/ 698 w 1553"/>
                <a:gd name="T3" fmla="*/ 4 h 1552"/>
                <a:gd name="T4" fmla="*/ 622 w 1553"/>
                <a:gd name="T5" fmla="*/ 16 h 1552"/>
                <a:gd name="T6" fmla="*/ 546 w 1553"/>
                <a:gd name="T7" fmla="*/ 34 h 1552"/>
                <a:gd name="T8" fmla="*/ 476 w 1553"/>
                <a:gd name="T9" fmla="*/ 62 h 1552"/>
                <a:gd name="T10" fmla="*/ 408 w 1553"/>
                <a:gd name="T11" fmla="*/ 94 h 1552"/>
                <a:gd name="T12" fmla="*/ 344 w 1553"/>
                <a:gd name="T13" fmla="*/ 132 h 1552"/>
                <a:gd name="T14" fmla="*/ 284 w 1553"/>
                <a:gd name="T15" fmla="*/ 178 h 1552"/>
                <a:gd name="T16" fmla="*/ 228 w 1553"/>
                <a:gd name="T17" fmla="*/ 228 h 1552"/>
                <a:gd name="T18" fmla="*/ 178 w 1553"/>
                <a:gd name="T19" fmla="*/ 282 h 1552"/>
                <a:gd name="T20" fmla="*/ 134 w 1553"/>
                <a:gd name="T21" fmla="*/ 342 h 1552"/>
                <a:gd name="T22" fmla="*/ 94 w 1553"/>
                <a:gd name="T23" fmla="*/ 406 h 1552"/>
                <a:gd name="T24" fmla="*/ 62 w 1553"/>
                <a:gd name="T25" fmla="*/ 474 h 1552"/>
                <a:gd name="T26" fmla="*/ 36 w 1553"/>
                <a:gd name="T27" fmla="*/ 546 h 1552"/>
                <a:gd name="T28" fmla="*/ 16 w 1553"/>
                <a:gd name="T29" fmla="*/ 620 h 1552"/>
                <a:gd name="T30" fmla="*/ 4 w 1553"/>
                <a:gd name="T31" fmla="*/ 698 h 1552"/>
                <a:gd name="T32" fmla="*/ 0 w 1553"/>
                <a:gd name="T33" fmla="*/ 778 h 1552"/>
                <a:gd name="T34" fmla="*/ 2 w 1553"/>
                <a:gd name="T35" fmla="*/ 828 h 1552"/>
                <a:gd name="T36" fmla="*/ 16 w 1553"/>
                <a:gd name="T37" fmla="*/ 928 h 1552"/>
                <a:gd name="T38" fmla="*/ 40 w 1553"/>
                <a:gd name="T39" fmla="*/ 1024 h 1552"/>
                <a:gd name="T40" fmla="*/ 78 w 1553"/>
                <a:gd name="T41" fmla="*/ 1114 h 1552"/>
                <a:gd name="T42" fmla="*/ 196 w 1553"/>
                <a:gd name="T43" fmla="*/ 842 h 1552"/>
                <a:gd name="T44" fmla="*/ 214 w 1553"/>
                <a:gd name="T45" fmla="*/ 1312 h 1552"/>
                <a:gd name="T46" fmla="*/ 248 w 1553"/>
                <a:gd name="T47" fmla="*/ 1346 h 1552"/>
                <a:gd name="T48" fmla="*/ 324 w 1553"/>
                <a:gd name="T49" fmla="*/ 1408 h 1552"/>
                <a:gd name="T50" fmla="*/ 540 w 1553"/>
                <a:gd name="T51" fmla="*/ 844 h 1552"/>
                <a:gd name="T52" fmla="*/ 502 w 1553"/>
                <a:gd name="T53" fmla="*/ 1504 h 1552"/>
                <a:gd name="T54" fmla="*/ 544 w 1553"/>
                <a:gd name="T55" fmla="*/ 1518 h 1552"/>
                <a:gd name="T56" fmla="*/ 630 w 1553"/>
                <a:gd name="T57" fmla="*/ 1540 h 1552"/>
                <a:gd name="T58" fmla="*/ 886 w 1553"/>
                <a:gd name="T59" fmla="*/ 844 h 1552"/>
                <a:gd name="T60" fmla="*/ 834 w 1553"/>
                <a:gd name="T61" fmla="*/ 1552 h 1552"/>
                <a:gd name="T62" fmla="*/ 884 w 1553"/>
                <a:gd name="T63" fmla="*/ 1546 h 1552"/>
                <a:gd name="T64" fmla="*/ 983 w 1553"/>
                <a:gd name="T65" fmla="*/ 1526 h 1552"/>
                <a:gd name="T66" fmla="*/ 1231 w 1553"/>
                <a:gd name="T67" fmla="*/ 842 h 1552"/>
                <a:gd name="T68" fmla="*/ 1219 w 1553"/>
                <a:gd name="T69" fmla="*/ 1416 h 1552"/>
                <a:gd name="T70" fmla="*/ 1257 w 1553"/>
                <a:gd name="T71" fmla="*/ 1388 h 1552"/>
                <a:gd name="T72" fmla="*/ 1325 w 1553"/>
                <a:gd name="T73" fmla="*/ 1328 h 1552"/>
                <a:gd name="T74" fmla="*/ 1387 w 1553"/>
                <a:gd name="T75" fmla="*/ 1258 h 1552"/>
                <a:gd name="T76" fmla="*/ 1439 w 1553"/>
                <a:gd name="T77" fmla="*/ 1184 h 1552"/>
                <a:gd name="T78" fmla="*/ 1483 w 1553"/>
                <a:gd name="T79" fmla="*/ 1102 h 1552"/>
                <a:gd name="T80" fmla="*/ 1517 w 1553"/>
                <a:gd name="T81" fmla="*/ 1014 h 1552"/>
                <a:gd name="T82" fmla="*/ 1541 w 1553"/>
                <a:gd name="T83" fmla="*/ 922 h 1552"/>
                <a:gd name="T84" fmla="*/ 1553 w 1553"/>
                <a:gd name="T85" fmla="*/ 826 h 1552"/>
                <a:gd name="T86" fmla="*/ 1553 w 1553"/>
                <a:gd name="T87" fmla="*/ 778 h 1552"/>
                <a:gd name="T88" fmla="*/ 1549 w 1553"/>
                <a:gd name="T89" fmla="*/ 698 h 1552"/>
                <a:gd name="T90" fmla="*/ 1539 w 1553"/>
                <a:gd name="T91" fmla="*/ 620 h 1552"/>
                <a:gd name="T92" fmla="*/ 1519 w 1553"/>
                <a:gd name="T93" fmla="*/ 546 h 1552"/>
                <a:gd name="T94" fmla="*/ 1493 w 1553"/>
                <a:gd name="T95" fmla="*/ 474 h 1552"/>
                <a:gd name="T96" fmla="*/ 1461 w 1553"/>
                <a:gd name="T97" fmla="*/ 406 h 1552"/>
                <a:gd name="T98" fmla="*/ 1421 w 1553"/>
                <a:gd name="T99" fmla="*/ 342 h 1552"/>
                <a:gd name="T100" fmla="*/ 1377 w 1553"/>
                <a:gd name="T101" fmla="*/ 282 h 1552"/>
                <a:gd name="T102" fmla="*/ 1327 w 1553"/>
                <a:gd name="T103" fmla="*/ 228 h 1552"/>
                <a:gd name="T104" fmla="*/ 1271 w 1553"/>
                <a:gd name="T105" fmla="*/ 178 h 1552"/>
                <a:gd name="T106" fmla="*/ 1211 w 1553"/>
                <a:gd name="T107" fmla="*/ 132 h 1552"/>
                <a:gd name="T108" fmla="*/ 1147 w 1553"/>
                <a:gd name="T109" fmla="*/ 94 h 1552"/>
                <a:gd name="T110" fmla="*/ 1079 w 1553"/>
                <a:gd name="T111" fmla="*/ 62 h 1552"/>
                <a:gd name="T112" fmla="*/ 1007 w 1553"/>
                <a:gd name="T113" fmla="*/ 34 h 1552"/>
                <a:gd name="T114" fmla="*/ 933 w 1553"/>
                <a:gd name="T115" fmla="*/ 16 h 1552"/>
                <a:gd name="T116" fmla="*/ 858 w 1553"/>
                <a:gd name="T117" fmla="*/ 4 h 1552"/>
                <a:gd name="T118" fmla="*/ 778 w 1553"/>
                <a:gd name="T119" fmla="*/ 0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53" h="1552">
                  <a:moveTo>
                    <a:pt x="778" y="0"/>
                  </a:moveTo>
                  <a:lnTo>
                    <a:pt x="778" y="0"/>
                  </a:lnTo>
                  <a:lnTo>
                    <a:pt x="738" y="2"/>
                  </a:lnTo>
                  <a:lnTo>
                    <a:pt x="698" y="4"/>
                  </a:lnTo>
                  <a:lnTo>
                    <a:pt x="660" y="8"/>
                  </a:lnTo>
                  <a:lnTo>
                    <a:pt x="622" y="16"/>
                  </a:lnTo>
                  <a:lnTo>
                    <a:pt x="584" y="24"/>
                  </a:lnTo>
                  <a:lnTo>
                    <a:pt x="546" y="34"/>
                  </a:lnTo>
                  <a:lnTo>
                    <a:pt x="510" y="48"/>
                  </a:lnTo>
                  <a:lnTo>
                    <a:pt x="476" y="62"/>
                  </a:lnTo>
                  <a:lnTo>
                    <a:pt x="440" y="76"/>
                  </a:lnTo>
                  <a:lnTo>
                    <a:pt x="408" y="94"/>
                  </a:lnTo>
                  <a:lnTo>
                    <a:pt x="374" y="112"/>
                  </a:lnTo>
                  <a:lnTo>
                    <a:pt x="344" y="132"/>
                  </a:lnTo>
                  <a:lnTo>
                    <a:pt x="312" y="154"/>
                  </a:lnTo>
                  <a:lnTo>
                    <a:pt x="284" y="178"/>
                  </a:lnTo>
                  <a:lnTo>
                    <a:pt x="256" y="202"/>
                  </a:lnTo>
                  <a:lnTo>
                    <a:pt x="228" y="228"/>
                  </a:lnTo>
                  <a:lnTo>
                    <a:pt x="202" y="254"/>
                  </a:lnTo>
                  <a:lnTo>
                    <a:pt x="178" y="282"/>
                  </a:lnTo>
                  <a:lnTo>
                    <a:pt x="156" y="312"/>
                  </a:lnTo>
                  <a:lnTo>
                    <a:pt x="134" y="342"/>
                  </a:lnTo>
                  <a:lnTo>
                    <a:pt x="114" y="374"/>
                  </a:lnTo>
                  <a:lnTo>
                    <a:pt x="94" y="406"/>
                  </a:lnTo>
                  <a:lnTo>
                    <a:pt x="78" y="440"/>
                  </a:lnTo>
                  <a:lnTo>
                    <a:pt x="62" y="474"/>
                  </a:lnTo>
                  <a:lnTo>
                    <a:pt x="48" y="510"/>
                  </a:lnTo>
                  <a:lnTo>
                    <a:pt x="36" y="546"/>
                  </a:lnTo>
                  <a:lnTo>
                    <a:pt x="26" y="582"/>
                  </a:lnTo>
                  <a:lnTo>
                    <a:pt x="16" y="620"/>
                  </a:lnTo>
                  <a:lnTo>
                    <a:pt x="10" y="658"/>
                  </a:lnTo>
                  <a:lnTo>
                    <a:pt x="4" y="698"/>
                  </a:lnTo>
                  <a:lnTo>
                    <a:pt x="2" y="738"/>
                  </a:lnTo>
                  <a:lnTo>
                    <a:pt x="0" y="778"/>
                  </a:lnTo>
                  <a:lnTo>
                    <a:pt x="0" y="778"/>
                  </a:lnTo>
                  <a:lnTo>
                    <a:pt x="2" y="828"/>
                  </a:lnTo>
                  <a:lnTo>
                    <a:pt x="8" y="880"/>
                  </a:lnTo>
                  <a:lnTo>
                    <a:pt x="16" y="928"/>
                  </a:lnTo>
                  <a:lnTo>
                    <a:pt x="26" y="978"/>
                  </a:lnTo>
                  <a:lnTo>
                    <a:pt x="40" y="1024"/>
                  </a:lnTo>
                  <a:lnTo>
                    <a:pt x="58" y="1070"/>
                  </a:lnTo>
                  <a:lnTo>
                    <a:pt x="78" y="1114"/>
                  </a:lnTo>
                  <a:lnTo>
                    <a:pt x="100" y="1158"/>
                  </a:lnTo>
                  <a:lnTo>
                    <a:pt x="196" y="842"/>
                  </a:lnTo>
                  <a:lnTo>
                    <a:pt x="356" y="842"/>
                  </a:lnTo>
                  <a:lnTo>
                    <a:pt x="214" y="1312"/>
                  </a:lnTo>
                  <a:lnTo>
                    <a:pt x="214" y="1312"/>
                  </a:lnTo>
                  <a:lnTo>
                    <a:pt x="248" y="1346"/>
                  </a:lnTo>
                  <a:lnTo>
                    <a:pt x="286" y="1378"/>
                  </a:lnTo>
                  <a:lnTo>
                    <a:pt x="324" y="1408"/>
                  </a:lnTo>
                  <a:lnTo>
                    <a:pt x="364" y="1434"/>
                  </a:lnTo>
                  <a:lnTo>
                    <a:pt x="540" y="844"/>
                  </a:lnTo>
                  <a:lnTo>
                    <a:pt x="700" y="844"/>
                  </a:lnTo>
                  <a:lnTo>
                    <a:pt x="502" y="1504"/>
                  </a:lnTo>
                  <a:lnTo>
                    <a:pt x="502" y="1504"/>
                  </a:lnTo>
                  <a:lnTo>
                    <a:pt x="544" y="1518"/>
                  </a:lnTo>
                  <a:lnTo>
                    <a:pt x="586" y="1530"/>
                  </a:lnTo>
                  <a:lnTo>
                    <a:pt x="630" y="1540"/>
                  </a:lnTo>
                  <a:lnTo>
                    <a:pt x="674" y="1548"/>
                  </a:lnTo>
                  <a:lnTo>
                    <a:pt x="886" y="844"/>
                  </a:lnTo>
                  <a:lnTo>
                    <a:pt x="1045" y="844"/>
                  </a:lnTo>
                  <a:lnTo>
                    <a:pt x="834" y="1552"/>
                  </a:lnTo>
                  <a:lnTo>
                    <a:pt x="834" y="1552"/>
                  </a:lnTo>
                  <a:lnTo>
                    <a:pt x="884" y="1546"/>
                  </a:lnTo>
                  <a:lnTo>
                    <a:pt x="933" y="1538"/>
                  </a:lnTo>
                  <a:lnTo>
                    <a:pt x="983" y="1526"/>
                  </a:lnTo>
                  <a:lnTo>
                    <a:pt x="1031" y="1512"/>
                  </a:lnTo>
                  <a:lnTo>
                    <a:pt x="1231" y="842"/>
                  </a:lnTo>
                  <a:lnTo>
                    <a:pt x="1391" y="842"/>
                  </a:lnTo>
                  <a:lnTo>
                    <a:pt x="1219" y="1416"/>
                  </a:lnTo>
                  <a:lnTo>
                    <a:pt x="1219" y="1416"/>
                  </a:lnTo>
                  <a:lnTo>
                    <a:pt x="1257" y="1388"/>
                  </a:lnTo>
                  <a:lnTo>
                    <a:pt x="1291" y="1358"/>
                  </a:lnTo>
                  <a:lnTo>
                    <a:pt x="1325" y="1328"/>
                  </a:lnTo>
                  <a:lnTo>
                    <a:pt x="1357" y="1294"/>
                  </a:lnTo>
                  <a:lnTo>
                    <a:pt x="1387" y="1258"/>
                  </a:lnTo>
                  <a:lnTo>
                    <a:pt x="1415" y="1222"/>
                  </a:lnTo>
                  <a:lnTo>
                    <a:pt x="1439" y="1184"/>
                  </a:lnTo>
                  <a:lnTo>
                    <a:pt x="1463" y="1144"/>
                  </a:lnTo>
                  <a:lnTo>
                    <a:pt x="1483" y="1102"/>
                  </a:lnTo>
                  <a:lnTo>
                    <a:pt x="1501" y="1058"/>
                  </a:lnTo>
                  <a:lnTo>
                    <a:pt x="1517" y="1014"/>
                  </a:lnTo>
                  <a:lnTo>
                    <a:pt x="1531" y="968"/>
                  </a:lnTo>
                  <a:lnTo>
                    <a:pt x="1541" y="922"/>
                  </a:lnTo>
                  <a:lnTo>
                    <a:pt x="1547" y="874"/>
                  </a:lnTo>
                  <a:lnTo>
                    <a:pt x="1553" y="826"/>
                  </a:lnTo>
                  <a:lnTo>
                    <a:pt x="1553" y="778"/>
                  </a:lnTo>
                  <a:lnTo>
                    <a:pt x="1553" y="778"/>
                  </a:lnTo>
                  <a:lnTo>
                    <a:pt x="1553" y="738"/>
                  </a:lnTo>
                  <a:lnTo>
                    <a:pt x="1549" y="698"/>
                  </a:lnTo>
                  <a:lnTo>
                    <a:pt x="1545" y="658"/>
                  </a:lnTo>
                  <a:lnTo>
                    <a:pt x="1539" y="620"/>
                  </a:lnTo>
                  <a:lnTo>
                    <a:pt x="1529" y="582"/>
                  </a:lnTo>
                  <a:lnTo>
                    <a:pt x="1519" y="546"/>
                  </a:lnTo>
                  <a:lnTo>
                    <a:pt x="1507" y="510"/>
                  </a:lnTo>
                  <a:lnTo>
                    <a:pt x="1493" y="474"/>
                  </a:lnTo>
                  <a:lnTo>
                    <a:pt x="1477" y="440"/>
                  </a:lnTo>
                  <a:lnTo>
                    <a:pt x="1461" y="406"/>
                  </a:lnTo>
                  <a:lnTo>
                    <a:pt x="1441" y="374"/>
                  </a:lnTo>
                  <a:lnTo>
                    <a:pt x="1421" y="342"/>
                  </a:lnTo>
                  <a:lnTo>
                    <a:pt x="1399" y="312"/>
                  </a:lnTo>
                  <a:lnTo>
                    <a:pt x="1377" y="282"/>
                  </a:lnTo>
                  <a:lnTo>
                    <a:pt x="1351" y="254"/>
                  </a:lnTo>
                  <a:lnTo>
                    <a:pt x="1327" y="228"/>
                  </a:lnTo>
                  <a:lnTo>
                    <a:pt x="1299" y="202"/>
                  </a:lnTo>
                  <a:lnTo>
                    <a:pt x="1271" y="178"/>
                  </a:lnTo>
                  <a:lnTo>
                    <a:pt x="1241" y="154"/>
                  </a:lnTo>
                  <a:lnTo>
                    <a:pt x="1211" y="132"/>
                  </a:lnTo>
                  <a:lnTo>
                    <a:pt x="1179" y="112"/>
                  </a:lnTo>
                  <a:lnTo>
                    <a:pt x="1147" y="94"/>
                  </a:lnTo>
                  <a:lnTo>
                    <a:pt x="1113" y="76"/>
                  </a:lnTo>
                  <a:lnTo>
                    <a:pt x="1079" y="62"/>
                  </a:lnTo>
                  <a:lnTo>
                    <a:pt x="1043" y="48"/>
                  </a:lnTo>
                  <a:lnTo>
                    <a:pt x="1007" y="34"/>
                  </a:lnTo>
                  <a:lnTo>
                    <a:pt x="971" y="24"/>
                  </a:lnTo>
                  <a:lnTo>
                    <a:pt x="933" y="16"/>
                  </a:lnTo>
                  <a:lnTo>
                    <a:pt x="896" y="8"/>
                  </a:lnTo>
                  <a:lnTo>
                    <a:pt x="858" y="4"/>
                  </a:lnTo>
                  <a:lnTo>
                    <a:pt x="818" y="2"/>
                  </a:lnTo>
                  <a:lnTo>
                    <a:pt x="778" y="0"/>
                  </a:lnTo>
                  <a:lnTo>
                    <a:pt x="7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Flowchart: Data 19">
            <a:extLst>
              <a:ext uri="{FF2B5EF4-FFF2-40B4-BE49-F238E27FC236}">
                <a16:creationId xmlns:a16="http://schemas.microsoft.com/office/drawing/2014/main" id="{CEF10530-D5EF-4D73-A8D2-254F067C3C26}"/>
              </a:ext>
            </a:extLst>
          </p:cNvPr>
          <p:cNvSpPr/>
          <p:nvPr userDrawn="1"/>
        </p:nvSpPr>
        <p:spPr>
          <a:xfrm>
            <a:off x="934728" y="-1"/>
            <a:ext cx="2925723" cy="515593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117"/>
              <a:gd name="connsiteY0" fmla="*/ 10058 h 10058"/>
              <a:gd name="connsiteX1" fmla="*/ 2117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3731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7060 w 10117"/>
              <a:gd name="connsiteY3" fmla="*/ 10058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6708 w 10117"/>
              <a:gd name="connsiteY3" fmla="*/ 10058 h 10058"/>
              <a:gd name="connsiteX4" fmla="*/ 0 w 10117"/>
              <a:gd name="connsiteY4" fmla="*/ 10058 h 10058"/>
              <a:gd name="connsiteX0" fmla="*/ 0 w 10117"/>
              <a:gd name="connsiteY0" fmla="*/ 10058 h 10116"/>
              <a:gd name="connsiteX1" fmla="*/ 2997 w 10117"/>
              <a:gd name="connsiteY1" fmla="*/ 0 h 10116"/>
              <a:gd name="connsiteX2" fmla="*/ 10117 w 10117"/>
              <a:gd name="connsiteY2" fmla="*/ 0 h 10116"/>
              <a:gd name="connsiteX3" fmla="*/ 6767 w 10117"/>
              <a:gd name="connsiteY3" fmla="*/ 10116 h 10116"/>
              <a:gd name="connsiteX4" fmla="*/ 0 w 10117"/>
              <a:gd name="connsiteY4" fmla="*/ 10058 h 10116"/>
              <a:gd name="connsiteX0" fmla="*/ 0 w 10264"/>
              <a:gd name="connsiteY0" fmla="*/ 10116 h 10116"/>
              <a:gd name="connsiteX1" fmla="*/ 3144 w 10264"/>
              <a:gd name="connsiteY1" fmla="*/ 0 h 10116"/>
              <a:gd name="connsiteX2" fmla="*/ 10264 w 10264"/>
              <a:gd name="connsiteY2" fmla="*/ 0 h 10116"/>
              <a:gd name="connsiteX3" fmla="*/ 6914 w 10264"/>
              <a:gd name="connsiteY3" fmla="*/ 10116 h 10116"/>
              <a:gd name="connsiteX4" fmla="*/ 0 w 10264"/>
              <a:gd name="connsiteY4" fmla="*/ 10116 h 10116"/>
              <a:gd name="connsiteX0" fmla="*/ 0 w 10264"/>
              <a:gd name="connsiteY0" fmla="*/ 10116 h 10145"/>
              <a:gd name="connsiteX1" fmla="*/ 3144 w 10264"/>
              <a:gd name="connsiteY1" fmla="*/ 0 h 10145"/>
              <a:gd name="connsiteX2" fmla="*/ 10264 w 10264"/>
              <a:gd name="connsiteY2" fmla="*/ 0 h 10145"/>
              <a:gd name="connsiteX3" fmla="*/ 7002 w 10264"/>
              <a:gd name="connsiteY3" fmla="*/ 10145 h 10145"/>
              <a:gd name="connsiteX4" fmla="*/ 0 w 10264"/>
              <a:gd name="connsiteY4" fmla="*/ 10116 h 10145"/>
              <a:gd name="connsiteX0" fmla="*/ 0 w 13434"/>
              <a:gd name="connsiteY0" fmla="*/ 20349 h 20349"/>
              <a:gd name="connsiteX1" fmla="*/ 6314 w 13434"/>
              <a:gd name="connsiteY1" fmla="*/ 0 h 20349"/>
              <a:gd name="connsiteX2" fmla="*/ 13434 w 13434"/>
              <a:gd name="connsiteY2" fmla="*/ 0 h 20349"/>
              <a:gd name="connsiteX3" fmla="*/ 10172 w 13434"/>
              <a:gd name="connsiteY3" fmla="*/ 10145 h 20349"/>
              <a:gd name="connsiteX4" fmla="*/ 0 w 13434"/>
              <a:gd name="connsiteY4" fmla="*/ 20349 h 20349"/>
              <a:gd name="connsiteX0" fmla="*/ 0 w 13434"/>
              <a:gd name="connsiteY0" fmla="*/ 20349 h 20349"/>
              <a:gd name="connsiteX1" fmla="*/ 6314 w 13434"/>
              <a:gd name="connsiteY1" fmla="*/ 0 h 20349"/>
              <a:gd name="connsiteX2" fmla="*/ 13434 w 13434"/>
              <a:gd name="connsiteY2" fmla="*/ 0 h 20349"/>
              <a:gd name="connsiteX3" fmla="*/ 7031 w 13434"/>
              <a:gd name="connsiteY3" fmla="*/ 19971 h 20349"/>
              <a:gd name="connsiteX4" fmla="*/ 0 w 13434"/>
              <a:gd name="connsiteY4" fmla="*/ 20349 h 20349"/>
              <a:gd name="connsiteX0" fmla="*/ 0 w 13346"/>
              <a:gd name="connsiteY0" fmla="*/ 20029 h 20029"/>
              <a:gd name="connsiteX1" fmla="*/ 6226 w 13346"/>
              <a:gd name="connsiteY1" fmla="*/ 0 h 20029"/>
              <a:gd name="connsiteX2" fmla="*/ 13346 w 13346"/>
              <a:gd name="connsiteY2" fmla="*/ 0 h 20029"/>
              <a:gd name="connsiteX3" fmla="*/ 6943 w 13346"/>
              <a:gd name="connsiteY3" fmla="*/ 19971 h 20029"/>
              <a:gd name="connsiteX4" fmla="*/ 0 w 13346"/>
              <a:gd name="connsiteY4" fmla="*/ 20029 h 20029"/>
              <a:gd name="connsiteX0" fmla="*/ 0 w 13346"/>
              <a:gd name="connsiteY0" fmla="*/ 20087 h 20087"/>
              <a:gd name="connsiteX1" fmla="*/ 6226 w 13346"/>
              <a:gd name="connsiteY1" fmla="*/ 0 h 20087"/>
              <a:gd name="connsiteX2" fmla="*/ 13346 w 13346"/>
              <a:gd name="connsiteY2" fmla="*/ 0 h 20087"/>
              <a:gd name="connsiteX3" fmla="*/ 6943 w 13346"/>
              <a:gd name="connsiteY3" fmla="*/ 19971 h 20087"/>
              <a:gd name="connsiteX4" fmla="*/ 0 w 13346"/>
              <a:gd name="connsiteY4" fmla="*/ 20087 h 20087"/>
              <a:gd name="connsiteX0" fmla="*/ 0 w 13317"/>
              <a:gd name="connsiteY0" fmla="*/ 19942 h 19971"/>
              <a:gd name="connsiteX1" fmla="*/ 6197 w 13317"/>
              <a:gd name="connsiteY1" fmla="*/ 0 h 19971"/>
              <a:gd name="connsiteX2" fmla="*/ 13317 w 13317"/>
              <a:gd name="connsiteY2" fmla="*/ 0 h 19971"/>
              <a:gd name="connsiteX3" fmla="*/ 6914 w 13317"/>
              <a:gd name="connsiteY3" fmla="*/ 19971 h 19971"/>
              <a:gd name="connsiteX4" fmla="*/ 0 w 13317"/>
              <a:gd name="connsiteY4" fmla="*/ 19942 h 19971"/>
              <a:gd name="connsiteX0" fmla="*/ 0 w 13346"/>
              <a:gd name="connsiteY0" fmla="*/ 20029 h 20029"/>
              <a:gd name="connsiteX1" fmla="*/ 6226 w 13346"/>
              <a:gd name="connsiteY1" fmla="*/ 0 h 20029"/>
              <a:gd name="connsiteX2" fmla="*/ 13346 w 13346"/>
              <a:gd name="connsiteY2" fmla="*/ 0 h 20029"/>
              <a:gd name="connsiteX3" fmla="*/ 6943 w 13346"/>
              <a:gd name="connsiteY3" fmla="*/ 19971 h 20029"/>
              <a:gd name="connsiteX4" fmla="*/ 0 w 13346"/>
              <a:gd name="connsiteY4" fmla="*/ 20029 h 20029"/>
              <a:gd name="connsiteX0" fmla="*/ 0 w 13346"/>
              <a:gd name="connsiteY0" fmla="*/ 19942 h 19971"/>
              <a:gd name="connsiteX1" fmla="*/ 6226 w 13346"/>
              <a:gd name="connsiteY1" fmla="*/ 0 h 19971"/>
              <a:gd name="connsiteX2" fmla="*/ 13346 w 13346"/>
              <a:gd name="connsiteY2" fmla="*/ 0 h 19971"/>
              <a:gd name="connsiteX3" fmla="*/ 6943 w 13346"/>
              <a:gd name="connsiteY3" fmla="*/ 19971 h 19971"/>
              <a:gd name="connsiteX4" fmla="*/ 0 w 13346"/>
              <a:gd name="connsiteY4" fmla="*/ 19942 h 19971"/>
              <a:gd name="connsiteX0" fmla="*/ 0 w 13754"/>
              <a:gd name="connsiteY0" fmla="*/ 19897 h 19971"/>
              <a:gd name="connsiteX1" fmla="*/ 6634 w 13754"/>
              <a:gd name="connsiteY1" fmla="*/ 0 h 19971"/>
              <a:gd name="connsiteX2" fmla="*/ 13754 w 13754"/>
              <a:gd name="connsiteY2" fmla="*/ 0 h 19971"/>
              <a:gd name="connsiteX3" fmla="*/ 7351 w 13754"/>
              <a:gd name="connsiteY3" fmla="*/ 19971 h 19971"/>
              <a:gd name="connsiteX4" fmla="*/ 0 w 13754"/>
              <a:gd name="connsiteY4" fmla="*/ 19897 h 19971"/>
              <a:gd name="connsiteX0" fmla="*/ 0 w 13634"/>
              <a:gd name="connsiteY0" fmla="*/ 19976 h 19976"/>
              <a:gd name="connsiteX1" fmla="*/ 6514 w 13634"/>
              <a:gd name="connsiteY1" fmla="*/ 0 h 19976"/>
              <a:gd name="connsiteX2" fmla="*/ 13634 w 13634"/>
              <a:gd name="connsiteY2" fmla="*/ 0 h 19976"/>
              <a:gd name="connsiteX3" fmla="*/ 7231 w 13634"/>
              <a:gd name="connsiteY3" fmla="*/ 19971 h 19976"/>
              <a:gd name="connsiteX4" fmla="*/ 0 w 13634"/>
              <a:gd name="connsiteY4" fmla="*/ 19976 h 19976"/>
              <a:gd name="connsiteX0" fmla="*/ 0 w 13634"/>
              <a:gd name="connsiteY0" fmla="*/ 19976 h 19976"/>
              <a:gd name="connsiteX1" fmla="*/ 8589 w 13634"/>
              <a:gd name="connsiteY1" fmla="*/ 695 h 19976"/>
              <a:gd name="connsiteX2" fmla="*/ 13634 w 13634"/>
              <a:gd name="connsiteY2" fmla="*/ 0 h 19976"/>
              <a:gd name="connsiteX3" fmla="*/ 7231 w 13634"/>
              <a:gd name="connsiteY3" fmla="*/ 19971 h 19976"/>
              <a:gd name="connsiteX4" fmla="*/ 0 w 13634"/>
              <a:gd name="connsiteY4" fmla="*/ 19976 h 19976"/>
              <a:gd name="connsiteX0" fmla="*/ 0 w 13634"/>
              <a:gd name="connsiteY0" fmla="*/ 19976 h 19976"/>
              <a:gd name="connsiteX1" fmla="*/ 6934 w 13634"/>
              <a:gd name="connsiteY1" fmla="*/ 377 h 19976"/>
              <a:gd name="connsiteX2" fmla="*/ 13634 w 13634"/>
              <a:gd name="connsiteY2" fmla="*/ 0 h 19976"/>
              <a:gd name="connsiteX3" fmla="*/ 7231 w 13634"/>
              <a:gd name="connsiteY3" fmla="*/ 19971 h 19976"/>
              <a:gd name="connsiteX4" fmla="*/ 0 w 13634"/>
              <a:gd name="connsiteY4" fmla="*/ 19976 h 19976"/>
              <a:gd name="connsiteX0" fmla="*/ 0 w 14447"/>
              <a:gd name="connsiteY0" fmla="*/ 19738 h 19971"/>
              <a:gd name="connsiteX1" fmla="*/ 7747 w 14447"/>
              <a:gd name="connsiteY1" fmla="*/ 377 h 19971"/>
              <a:gd name="connsiteX2" fmla="*/ 14447 w 14447"/>
              <a:gd name="connsiteY2" fmla="*/ 0 h 19971"/>
              <a:gd name="connsiteX3" fmla="*/ 8044 w 14447"/>
              <a:gd name="connsiteY3" fmla="*/ 19971 h 19971"/>
              <a:gd name="connsiteX4" fmla="*/ 0 w 14447"/>
              <a:gd name="connsiteY4" fmla="*/ 19738 h 19971"/>
              <a:gd name="connsiteX0" fmla="*/ 0 w 14447"/>
              <a:gd name="connsiteY0" fmla="*/ 19738 h 19738"/>
              <a:gd name="connsiteX1" fmla="*/ 7747 w 14447"/>
              <a:gd name="connsiteY1" fmla="*/ 377 h 19738"/>
              <a:gd name="connsiteX2" fmla="*/ 14447 w 14447"/>
              <a:gd name="connsiteY2" fmla="*/ 0 h 19738"/>
              <a:gd name="connsiteX3" fmla="*/ 5604 w 14447"/>
              <a:gd name="connsiteY3" fmla="*/ 19614 h 19738"/>
              <a:gd name="connsiteX4" fmla="*/ 0 w 14447"/>
              <a:gd name="connsiteY4" fmla="*/ 19738 h 19738"/>
              <a:gd name="connsiteX0" fmla="*/ 0 w 14447"/>
              <a:gd name="connsiteY0" fmla="*/ 19738 h 19738"/>
              <a:gd name="connsiteX1" fmla="*/ 7747 w 14447"/>
              <a:gd name="connsiteY1" fmla="*/ 377 h 19738"/>
              <a:gd name="connsiteX2" fmla="*/ 14447 w 14447"/>
              <a:gd name="connsiteY2" fmla="*/ 0 h 19738"/>
              <a:gd name="connsiteX3" fmla="*/ 4370 w 14447"/>
              <a:gd name="connsiteY3" fmla="*/ 19495 h 19738"/>
              <a:gd name="connsiteX4" fmla="*/ 0 w 14447"/>
              <a:gd name="connsiteY4" fmla="*/ 19738 h 19738"/>
              <a:gd name="connsiteX0" fmla="*/ 0 w 14447"/>
              <a:gd name="connsiteY0" fmla="*/ 19738 h 19738"/>
              <a:gd name="connsiteX1" fmla="*/ 7747 w 14447"/>
              <a:gd name="connsiteY1" fmla="*/ 377 h 19738"/>
              <a:gd name="connsiteX2" fmla="*/ 14447 w 14447"/>
              <a:gd name="connsiteY2" fmla="*/ 0 h 19738"/>
              <a:gd name="connsiteX3" fmla="*/ 4931 w 14447"/>
              <a:gd name="connsiteY3" fmla="*/ 19713 h 19738"/>
              <a:gd name="connsiteX4" fmla="*/ 0 w 14447"/>
              <a:gd name="connsiteY4" fmla="*/ 19738 h 19738"/>
              <a:gd name="connsiteX0" fmla="*/ 0 w 12989"/>
              <a:gd name="connsiteY0" fmla="*/ 19817 h 19817"/>
              <a:gd name="connsiteX1" fmla="*/ 7747 w 12989"/>
              <a:gd name="connsiteY1" fmla="*/ 456 h 19817"/>
              <a:gd name="connsiteX2" fmla="*/ 12989 w 12989"/>
              <a:gd name="connsiteY2" fmla="*/ 0 h 19817"/>
              <a:gd name="connsiteX3" fmla="*/ 4931 w 12989"/>
              <a:gd name="connsiteY3" fmla="*/ 19792 h 19817"/>
              <a:gd name="connsiteX4" fmla="*/ 0 w 12989"/>
              <a:gd name="connsiteY4" fmla="*/ 19817 h 19817"/>
              <a:gd name="connsiteX0" fmla="*/ 0 w 14083"/>
              <a:gd name="connsiteY0" fmla="*/ 20075 h 20075"/>
              <a:gd name="connsiteX1" fmla="*/ 7747 w 14083"/>
              <a:gd name="connsiteY1" fmla="*/ 714 h 20075"/>
              <a:gd name="connsiteX2" fmla="*/ 14083 w 14083"/>
              <a:gd name="connsiteY2" fmla="*/ 0 h 20075"/>
              <a:gd name="connsiteX3" fmla="*/ 4931 w 14083"/>
              <a:gd name="connsiteY3" fmla="*/ 20050 h 20075"/>
              <a:gd name="connsiteX4" fmla="*/ 0 w 14083"/>
              <a:gd name="connsiteY4" fmla="*/ 20075 h 20075"/>
              <a:gd name="connsiteX0" fmla="*/ 0 w 14083"/>
              <a:gd name="connsiteY0" fmla="*/ 20075 h 20075"/>
              <a:gd name="connsiteX1" fmla="*/ 7747 w 14083"/>
              <a:gd name="connsiteY1" fmla="*/ 714 h 20075"/>
              <a:gd name="connsiteX2" fmla="*/ 14083 w 14083"/>
              <a:gd name="connsiteY2" fmla="*/ 0 h 20075"/>
              <a:gd name="connsiteX3" fmla="*/ 5436 w 14083"/>
              <a:gd name="connsiteY3" fmla="*/ 19911 h 20075"/>
              <a:gd name="connsiteX4" fmla="*/ 0 w 14083"/>
              <a:gd name="connsiteY4" fmla="*/ 20075 h 20075"/>
              <a:gd name="connsiteX0" fmla="*/ 0 w 14083"/>
              <a:gd name="connsiteY0" fmla="*/ 20075 h 20075"/>
              <a:gd name="connsiteX1" fmla="*/ 9822 w 14083"/>
              <a:gd name="connsiteY1" fmla="*/ 516 h 20075"/>
              <a:gd name="connsiteX2" fmla="*/ 14083 w 14083"/>
              <a:gd name="connsiteY2" fmla="*/ 0 h 20075"/>
              <a:gd name="connsiteX3" fmla="*/ 5436 w 14083"/>
              <a:gd name="connsiteY3" fmla="*/ 19911 h 20075"/>
              <a:gd name="connsiteX4" fmla="*/ 0 w 14083"/>
              <a:gd name="connsiteY4" fmla="*/ 20075 h 20075"/>
              <a:gd name="connsiteX0" fmla="*/ 0 w 14083"/>
              <a:gd name="connsiteY0" fmla="*/ 20115 h 20115"/>
              <a:gd name="connsiteX1" fmla="*/ 8308 w 14083"/>
              <a:gd name="connsiteY1" fmla="*/ 0 h 20115"/>
              <a:gd name="connsiteX2" fmla="*/ 14083 w 14083"/>
              <a:gd name="connsiteY2" fmla="*/ 40 h 20115"/>
              <a:gd name="connsiteX3" fmla="*/ 5436 w 14083"/>
              <a:gd name="connsiteY3" fmla="*/ 19951 h 20115"/>
              <a:gd name="connsiteX4" fmla="*/ 0 w 14083"/>
              <a:gd name="connsiteY4" fmla="*/ 20115 h 20115"/>
              <a:gd name="connsiteX0" fmla="*/ 0 w 14027"/>
              <a:gd name="connsiteY0" fmla="*/ 20115 h 20115"/>
              <a:gd name="connsiteX1" fmla="*/ 8308 w 14027"/>
              <a:gd name="connsiteY1" fmla="*/ 0 h 20115"/>
              <a:gd name="connsiteX2" fmla="*/ 14027 w 14027"/>
              <a:gd name="connsiteY2" fmla="*/ 0 h 20115"/>
              <a:gd name="connsiteX3" fmla="*/ 5436 w 14027"/>
              <a:gd name="connsiteY3" fmla="*/ 19951 h 20115"/>
              <a:gd name="connsiteX4" fmla="*/ 0 w 14027"/>
              <a:gd name="connsiteY4" fmla="*/ 20115 h 20115"/>
              <a:gd name="connsiteX0" fmla="*/ 0 w 14111"/>
              <a:gd name="connsiteY0" fmla="*/ 19996 h 19996"/>
              <a:gd name="connsiteX1" fmla="*/ 8392 w 14111"/>
              <a:gd name="connsiteY1" fmla="*/ 0 h 19996"/>
              <a:gd name="connsiteX2" fmla="*/ 14111 w 14111"/>
              <a:gd name="connsiteY2" fmla="*/ 0 h 19996"/>
              <a:gd name="connsiteX3" fmla="*/ 5520 w 14111"/>
              <a:gd name="connsiteY3" fmla="*/ 19951 h 19996"/>
              <a:gd name="connsiteX4" fmla="*/ 0 w 14111"/>
              <a:gd name="connsiteY4" fmla="*/ 19996 h 19996"/>
              <a:gd name="connsiteX0" fmla="*/ 0 w 12747"/>
              <a:gd name="connsiteY0" fmla="*/ 19996 h 19996"/>
              <a:gd name="connsiteX1" fmla="*/ 7028 w 12747"/>
              <a:gd name="connsiteY1" fmla="*/ 0 h 19996"/>
              <a:gd name="connsiteX2" fmla="*/ 12747 w 12747"/>
              <a:gd name="connsiteY2" fmla="*/ 0 h 19996"/>
              <a:gd name="connsiteX3" fmla="*/ 4156 w 12747"/>
              <a:gd name="connsiteY3" fmla="*/ 19951 h 19996"/>
              <a:gd name="connsiteX4" fmla="*/ 0 w 12747"/>
              <a:gd name="connsiteY4" fmla="*/ 19996 h 19996"/>
              <a:gd name="connsiteX0" fmla="*/ 0 w 12747"/>
              <a:gd name="connsiteY0" fmla="*/ 19996 h 19996"/>
              <a:gd name="connsiteX1" fmla="*/ 7028 w 12747"/>
              <a:gd name="connsiteY1" fmla="*/ 0 h 19996"/>
              <a:gd name="connsiteX2" fmla="*/ 12747 w 12747"/>
              <a:gd name="connsiteY2" fmla="*/ 0 h 19996"/>
              <a:gd name="connsiteX3" fmla="*/ 5659 w 12747"/>
              <a:gd name="connsiteY3" fmla="*/ 19975 h 19996"/>
              <a:gd name="connsiteX4" fmla="*/ 0 w 12747"/>
              <a:gd name="connsiteY4" fmla="*/ 19996 h 19996"/>
              <a:gd name="connsiteX0" fmla="*/ 0 w 13508"/>
              <a:gd name="connsiteY0" fmla="*/ 19996 h 19996"/>
              <a:gd name="connsiteX1" fmla="*/ 7028 w 13508"/>
              <a:gd name="connsiteY1" fmla="*/ 0 h 19996"/>
              <a:gd name="connsiteX2" fmla="*/ 13508 w 13508"/>
              <a:gd name="connsiteY2" fmla="*/ 26 h 19996"/>
              <a:gd name="connsiteX3" fmla="*/ 5659 w 13508"/>
              <a:gd name="connsiteY3" fmla="*/ 19975 h 19996"/>
              <a:gd name="connsiteX4" fmla="*/ 0 w 13508"/>
              <a:gd name="connsiteY4" fmla="*/ 19996 h 19996"/>
              <a:gd name="connsiteX0" fmla="*/ 0 w 13540"/>
              <a:gd name="connsiteY0" fmla="*/ 19996 h 19996"/>
              <a:gd name="connsiteX1" fmla="*/ 7028 w 13540"/>
              <a:gd name="connsiteY1" fmla="*/ 0 h 19996"/>
              <a:gd name="connsiteX2" fmla="*/ 13540 w 13540"/>
              <a:gd name="connsiteY2" fmla="*/ 0 h 19996"/>
              <a:gd name="connsiteX3" fmla="*/ 5659 w 13540"/>
              <a:gd name="connsiteY3" fmla="*/ 19975 h 19996"/>
              <a:gd name="connsiteX4" fmla="*/ 0 w 13540"/>
              <a:gd name="connsiteY4" fmla="*/ 19996 h 19996"/>
              <a:gd name="connsiteX0" fmla="*/ 0 w 13572"/>
              <a:gd name="connsiteY0" fmla="*/ 19996 h 19996"/>
              <a:gd name="connsiteX1" fmla="*/ 7028 w 13572"/>
              <a:gd name="connsiteY1" fmla="*/ 0 h 19996"/>
              <a:gd name="connsiteX2" fmla="*/ 13572 w 13572"/>
              <a:gd name="connsiteY2" fmla="*/ 0 h 19996"/>
              <a:gd name="connsiteX3" fmla="*/ 5659 w 13572"/>
              <a:gd name="connsiteY3" fmla="*/ 19975 h 19996"/>
              <a:gd name="connsiteX4" fmla="*/ 0 w 13572"/>
              <a:gd name="connsiteY4" fmla="*/ 19996 h 19996"/>
              <a:gd name="connsiteX0" fmla="*/ 0 w 13699"/>
              <a:gd name="connsiteY0" fmla="*/ 19917 h 19975"/>
              <a:gd name="connsiteX1" fmla="*/ 7155 w 13699"/>
              <a:gd name="connsiteY1" fmla="*/ 0 h 19975"/>
              <a:gd name="connsiteX2" fmla="*/ 13699 w 13699"/>
              <a:gd name="connsiteY2" fmla="*/ 0 h 19975"/>
              <a:gd name="connsiteX3" fmla="*/ 5786 w 13699"/>
              <a:gd name="connsiteY3" fmla="*/ 19975 h 19975"/>
              <a:gd name="connsiteX4" fmla="*/ 0 w 13699"/>
              <a:gd name="connsiteY4" fmla="*/ 19917 h 19975"/>
              <a:gd name="connsiteX0" fmla="*/ 0 w 13699"/>
              <a:gd name="connsiteY0" fmla="*/ 19917 h 19923"/>
              <a:gd name="connsiteX1" fmla="*/ 7155 w 13699"/>
              <a:gd name="connsiteY1" fmla="*/ 0 h 19923"/>
              <a:gd name="connsiteX2" fmla="*/ 13699 w 13699"/>
              <a:gd name="connsiteY2" fmla="*/ 0 h 19923"/>
              <a:gd name="connsiteX3" fmla="*/ 6325 w 13699"/>
              <a:gd name="connsiteY3" fmla="*/ 19923 h 19923"/>
              <a:gd name="connsiteX4" fmla="*/ 0 w 13699"/>
              <a:gd name="connsiteY4" fmla="*/ 19917 h 19923"/>
              <a:gd name="connsiteX0" fmla="*/ 0 w 13699"/>
              <a:gd name="connsiteY0" fmla="*/ 19917 h 19923"/>
              <a:gd name="connsiteX1" fmla="*/ 7155 w 13699"/>
              <a:gd name="connsiteY1" fmla="*/ 0 h 19923"/>
              <a:gd name="connsiteX2" fmla="*/ 13699 w 13699"/>
              <a:gd name="connsiteY2" fmla="*/ 0 h 19923"/>
              <a:gd name="connsiteX3" fmla="*/ 6357 w 13699"/>
              <a:gd name="connsiteY3" fmla="*/ 19923 h 19923"/>
              <a:gd name="connsiteX4" fmla="*/ 0 w 13699"/>
              <a:gd name="connsiteY4" fmla="*/ 19917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9" h="19923">
                <a:moveTo>
                  <a:pt x="0" y="19917"/>
                </a:moveTo>
                <a:lnTo>
                  <a:pt x="7155" y="0"/>
                </a:lnTo>
                <a:lnTo>
                  <a:pt x="13699" y="0"/>
                </a:lnTo>
                <a:lnTo>
                  <a:pt x="6357" y="19923"/>
                </a:lnTo>
                <a:lnTo>
                  <a:pt x="0" y="1991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 Placeholder 2">
            <a:extLst>
              <a:ext uri="{FF2B5EF4-FFF2-40B4-BE49-F238E27FC236}">
                <a16:creationId xmlns:a16="http://schemas.microsoft.com/office/drawing/2014/main" id="{35563473-4E8A-4207-AA89-8AE4BAC07F4E}"/>
              </a:ext>
            </a:extLst>
          </p:cNvPr>
          <p:cNvSpPr>
            <a:spLocks noGrp="1"/>
          </p:cNvSpPr>
          <p:nvPr>
            <p:ph type="body" sz="quarter" idx="10"/>
          </p:nvPr>
        </p:nvSpPr>
        <p:spPr>
          <a:xfrm>
            <a:off x="4245761" y="3674797"/>
            <a:ext cx="7048500" cy="1481137"/>
          </a:xfrm>
        </p:spPr>
        <p:txBody>
          <a:bodyPr>
            <a:noAutofit/>
          </a:bodyPr>
          <a:lstStyle>
            <a:lvl1pPr marL="0" indent="0">
              <a:buNone/>
              <a:defRPr sz="16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38948046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lowchart: Data 19">
            <a:extLst>
              <a:ext uri="{FF2B5EF4-FFF2-40B4-BE49-F238E27FC236}">
                <a16:creationId xmlns:a16="http://schemas.microsoft.com/office/drawing/2014/main" id="{B981D696-E285-453F-9736-F8B25235155B}"/>
              </a:ext>
            </a:extLst>
          </p:cNvPr>
          <p:cNvSpPr/>
          <p:nvPr userDrawn="1"/>
        </p:nvSpPr>
        <p:spPr>
          <a:xfrm>
            <a:off x="9390220" y="-1"/>
            <a:ext cx="1538233" cy="4953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117"/>
              <a:gd name="connsiteY0" fmla="*/ 10058 h 10058"/>
              <a:gd name="connsiteX1" fmla="*/ 2117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3731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7060 w 10117"/>
              <a:gd name="connsiteY3" fmla="*/ 10058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6708 w 10117"/>
              <a:gd name="connsiteY3" fmla="*/ 10058 h 10058"/>
              <a:gd name="connsiteX4" fmla="*/ 0 w 10117"/>
              <a:gd name="connsiteY4" fmla="*/ 10058 h 10058"/>
              <a:gd name="connsiteX0" fmla="*/ 0 w 10117"/>
              <a:gd name="connsiteY0" fmla="*/ 10058 h 10116"/>
              <a:gd name="connsiteX1" fmla="*/ 2997 w 10117"/>
              <a:gd name="connsiteY1" fmla="*/ 0 h 10116"/>
              <a:gd name="connsiteX2" fmla="*/ 10117 w 10117"/>
              <a:gd name="connsiteY2" fmla="*/ 0 h 10116"/>
              <a:gd name="connsiteX3" fmla="*/ 6767 w 10117"/>
              <a:gd name="connsiteY3" fmla="*/ 10116 h 10116"/>
              <a:gd name="connsiteX4" fmla="*/ 0 w 10117"/>
              <a:gd name="connsiteY4" fmla="*/ 10058 h 10116"/>
              <a:gd name="connsiteX0" fmla="*/ 0 w 10264"/>
              <a:gd name="connsiteY0" fmla="*/ 10116 h 10116"/>
              <a:gd name="connsiteX1" fmla="*/ 3144 w 10264"/>
              <a:gd name="connsiteY1" fmla="*/ 0 h 10116"/>
              <a:gd name="connsiteX2" fmla="*/ 10264 w 10264"/>
              <a:gd name="connsiteY2" fmla="*/ 0 h 10116"/>
              <a:gd name="connsiteX3" fmla="*/ 6914 w 10264"/>
              <a:gd name="connsiteY3" fmla="*/ 10116 h 10116"/>
              <a:gd name="connsiteX4" fmla="*/ 0 w 10264"/>
              <a:gd name="connsiteY4" fmla="*/ 10116 h 10116"/>
              <a:gd name="connsiteX0" fmla="*/ 0 w 10264"/>
              <a:gd name="connsiteY0" fmla="*/ 10116 h 10145"/>
              <a:gd name="connsiteX1" fmla="*/ 3144 w 10264"/>
              <a:gd name="connsiteY1" fmla="*/ 0 h 10145"/>
              <a:gd name="connsiteX2" fmla="*/ 10264 w 10264"/>
              <a:gd name="connsiteY2" fmla="*/ 0 h 10145"/>
              <a:gd name="connsiteX3" fmla="*/ 7002 w 10264"/>
              <a:gd name="connsiteY3" fmla="*/ 10145 h 10145"/>
              <a:gd name="connsiteX4" fmla="*/ 0 w 10264"/>
              <a:gd name="connsiteY4" fmla="*/ 10116 h 10145"/>
              <a:gd name="connsiteX0" fmla="*/ 0 w 13434"/>
              <a:gd name="connsiteY0" fmla="*/ 20349 h 20349"/>
              <a:gd name="connsiteX1" fmla="*/ 6314 w 13434"/>
              <a:gd name="connsiteY1" fmla="*/ 0 h 20349"/>
              <a:gd name="connsiteX2" fmla="*/ 13434 w 13434"/>
              <a:gd name="connsiteY2" fmla="*/ 0 h 20349"/>
              <a:gd name="connsiteX3" fmla="*/ 10172 w 13434"/>
              <a:gd name="connsiteY3" fmla="*/ 10145 h 20349"/>
              <a:gd name="connsiteX4" fmla="*/ 0 w 13434"/>
              <a:gd name="connsiteY4" fmla="*/ 20349 h 20349"/>
              <a:gd name="connsiteX0" fmla="*/ 0 w 13434"/>
              <a:gd name="connsiteY0" fmla="*/ 20349 h 20349"/>
              <a:gd name="connsiteX1" fmla="*/ 6314 w 13434"/>
              <a:gd name="connsiteY1" fmla="*/ 0 h 20349"/>
              <a:gd name="connsiteX2" fmla="*/ 13434 w 13434"/>
              <a:gd name="connsiteY2" fmla="*/ 0 h 20349"/>
              <a:gd name="connsiteX3" fmla="*/ 7031 w 13434"/>
              <a:gd name="connsiteY3" fmla="*/ 19971 h 20349"/>
              <a:gd name="connsiteX4" fmla="*/ 0 w 13434"/>
              <a:gd name="connsiteY4" fmla="*/ 20349 h 20349"/>
              <a:gd name="connsiteX0" fmla="*/ 0 w 13346"/>
              <a:gd name="connsiteY0" fmla="*/ 20029 h 20029"/>
              <a:gd name="connsiteX1" fmla="*/ 6226 w 13346"/>
              <a:gd name="connsiteY1" fmla="*/ 0 h 20029"/>
              <a:gd name="connsiteX2" fmla="*/ 13346 w 13346"/>
              <a:gd name="connsiteY2" fmla="*/ 0 h 20029"/>
              <a:gd name="connsiteX3" fmla="*/ 6943 w 13346"/>
              <a:gd name="connsiteY3" fmla="*/ 19971 h 20029"/>
              <a:gd name="connsiteX4" fmla="*/ 0 w 13346"/>
              <a:gd name="connsiteY4" fmla="*/ 20029 h 20029"/>
              <a:gd name="connsiteX0" fmla="*/ 0 w 13346"/>
              <a:gd name="connsiteY0" fmla="*/ 20087 h 20087"/>
              <a:gd name="connsiteX1" fmla="*/ 6226 w 13346"/>
              <a:gd name="connsiteY1" fmla="*/ 0 h 20087"/>
              <a:gd name="connsiteX2" fmla="*/ 13346 w 13346"/>
              <a:gd name="connsiteY2" fmla="*/ 0 h 20087"/>
              <a:gd name="connsiteX3" fmla="*/ 6943 w 13346"/>
              <a:gd name="connsiteY3" fmla="*/ 19971 h 20087"/>
              <a:gd name="connsiteX4" fmla="*/ 0 w 13346"/>
              <a:gd name="connsiteY4" fmla="*/ 20087 h 20087"/>
              <a:gd name="connsiteX0" fmla="*/ 0 w 13317"/>
              <a:gd name="connsiteY0" fmla="*/ 19942 h 19971"/>
              <a:gd name="connsiteX1" fmla="*/ 6197 w 13317"/>
              <a:gd name="connsiteY1" fmla="*/ 0 h 19971"/>
              <a:gd name="connsiteX2" fmla="*/ 13317 w 13317"/>
              <a:gd name="connsiteY2" fmla="*/ 0 h 19971"/>
              <a:gd name="connsiteX3" fmla="*/ 6914 w 13317"/>
              <a:gd name="connsiteY3" fmla="*/ 19971 h 19971"/>
              <a:gd name="connsiteX4" fmla="*/ 0 w 13317"/>
              <a:gd name="connsiteY4" fmla="*/ 19942 h 19971"/>
              <a:gd name="connsiteX0" fmla="*/ 0 w 13346"/>
              <a:gd name="connsiteY0" fmla="*/ 20029 h 20029"/>
              <a:gd name="connsiteX1" fmla="*/ 6226 w 13346"/>
              <a:gd name="connsiteY1" fmla="*/ 0 h 20029"/>
              <a:gd name="connsiteX2" fmla="*/ 13346 w 13346"/>
              <a:gd name="connsiteY2" fmla="*/ 0 h 20029"/>
              <a:gd name="connsiteX3" fmla="*/ 6943 w 13346"/>
              <a:gd name="connsiteY3" fmla="*/ 19971 h 20029"/>
              <a:gd name="connsiteX4" fmla="*/ 0 w 13346"/>
              <a:gd name="connsiteY4" fmla="*/ 20029 h 20029"/>
              <a:gd name="connsiteX0" fmla="*/ 0 w 13346"/>
              <a:gd name="connsiteY0" fmla="*/ 19942 h 19971"/>
              <a:gd name="connsiteX1" fmla="*/ 6226 w 13346"/>
              <a:gd name="connsiteY1" fmla="*/ 0 h 19971"/>
              <a:gd name="connsiteX2" fmla="*/ 13346 w 13346"/>
              <a:gd name="connsiteY2" fmla="*/ 0 h 19971"/>
              <a:gd name="connsiteX3" fmla="*/ 6943 w 13346"/>
              <a:gd name="connsiteY3" fmla="*/ 19971 h 19971"/>
              <a:gd name="connsiteX4" fmla="*/ 0 w 13346"/>
              <a:gd name="connsiteY4" fmla="*/ 19942 h 19971"/>
              <a:gd name="connsiteX0" fmla="*/ 0 w 13754"/>
              <a:gd name="connsiteY0" fmla="*/ 19897 h 19971"/>
              <a:gd name="connsiteX1" fmla="*/ 6634 w 13754"/>
              <a:gd name="connsiteY1" fmla="*/ 0 h 19971"/>
              <a:gd name="connsiteX2" fmla="*/ 13754 w 13754"/>
              <a:gd name="connsiteY2" fmla="*/ 0 h 19971"/>
              <a:gd name="connsiteX3" fmla="*/ 7351 w 13754"/>
              <a:gd name="connsiteY3" fmla="*/ 19971 h 19971"/>
              <a:gd name="connsiteX4" fmla="*/ 0 w 13754"/>
              <a:gd name="connsiteY4" fmla="*/ 19897 h 19971"/>
              <a:gd name="connsiteX0" fmla="*/ 0 w 13634"/>
              <a:gd name="connsiteY0" fmla="*/ 19976 h 19976"/>
              <a:gd name="connsiteX1" fmla="*/ 6514 w 13634"/>
              <a:gd name="connsiteY1" fmla="*/ 0 h 19976"/>
              <a:gd name="connsiteX2" fmla="*/ 13634 w 13634"/>
              <a:gd name="connsiteY2" fmla="*/ 0 h 19976"/>
              <a:gd name="connsiteX3" fmla="*/ 7231 w 13634"/>
              <a:gd name="connsiteY3" fmla="*/ 19971 h 19976"/>
              <a:gd name="connsiteX4" fmla="*/ 0 w 13634"/>
              <a:gd name="connsiteY4" fmla="*/ 19976 h 19976"/>
              <a:gd name="connsiteX0" fmla="*/ 0 w 13634"/>
              <a:gd name="connsiteY0" fmla="*/ 19976 h 19976"/>
              <a:gd name="connsiteX1" fmla="*/ 8589 w 13634"/>
              <a:gd name="connsiteY1" fmla="*/ 695 h 19976"/>
              <a:gd name="connsiteX2" fmla="*/ 13634 w 13634"/>
              <a:gd name="connsiteY2" fmla="*/ 0 h 19976"/>
              <a:gd name="connsiteX3" fmla="*/ 7231 w 13634"/>
              <a:gd name="connsiteY3" fmla="*/ 19971 h 19976"/>
              <a:gd name="connsiteX4" fmla="*/ 0 w 13634"/>
              <a:gd name="connsiteY4" fmla="*/ 19976 h 19976"/>
              <a:gd name="connsiteX0" fmla="*/ 0 w 13634"/>
              <a:gd name="connsiteY0" fmla="*/ 19976 h 19976"/>
              <a:gd name="connsiteX1" fmla="*/ 6934 w 13634"/>
              <a:gd name="connsiteY1" fmla="*/ 377 h 19976"/>
              <a:gd name="connsiteX2" fmla="*/ 13634 w 13634"/>
              <a:gd name="connsiteY2" fmla="*/ 0 h 19976"/>
              <a:gd name="connsiteX3" fmla="*/ 7231 w 13634"/>
              <a:gd name="connsiteY3" fmla="*/ 19971 h 19976"/>
              <a:gd name="connsiteX4" fmla="*/ 0 w 13634"/>
              <a:gd name="connsiteY4" fmla="*/ 19976 h 19976"/>
              <a:gd name="connsiteX0" fmla="*/ 0 w 14447"/>
              <a:gd name="connsiteY0" fmla="*/ 19738 h 19971"/>
              <a:gd name="connsiteX1" fmla="*/ 7747 w 14447"/>
              <a:gd name="connsiteY1" fmla="*/ 377 h 19971"/>
              <a:gd name="connsiteX2" fmla="*/ 14447 w 14447"/>
              <a:gd name="connsiteY2" fmla="*/ 0 h 19971"/>
              <a:gd name="connsiteX3" fmla="*/ 8044 w 14447"/>
              <a:gd name="connsiteY3" fmla="*/ 19971 h 19971"/>
              <a:gd name="connsiteX4" fmla="*/ 0 w 14447"/>
              <a:gd name="connsiteY4" fmla="*/ 19738 h 19971"/>
              <a:gd name="connsiteX0" fmla="*/ 0 w 14447"/>
              <a:gd name="connsiteY0" fmla="*/ 19738 h 19738"/>
              <a:gd name="connsiteX1" fmla="*/ 7747 w 14447"/>
              <a:gd name="connsiteY1" fmla="*/ 377 h 19738"/>
              <a:gd name="connsiteX2" fmla="*/ 14447 w 14447"/>
              <a:gd name="connsiteY2" fmla="*/ 0 h 19738"/>
              <a:gd name="connsiteX3" fmla="*/ 5604 w 14447"/>
              <a:gd name="connsiteY3" fmla="*/ 19614 h 19738"/>
              <a:gd name="connsiteX4" fmla="*/ 0 w 14447"/>
              <a:gd name="connsiteY4" fmla="*/ 19738 h 19738"/>
              <a:gd name="connsiteX0" fmla="*/ 0 w 14447"/>
              <a:gd name="connsiteY0" fmla="*/ 19738 h 19738"/>
              <a:gd name="connsiteX1" fmla="*/ 7747 w 14447"/>
              <a:gd name="connsiteY1" fmla="*/ 377 h 19738"/>
              <a:gd name="connsiteX2" fmla="*/ 14447 w 14447"/>
              <a:gd name="connsiteY2" fmla="*/ 0 h 19738"/>
              <a:gd name="connsiteX3" fmla="*/ 4370 w 14447"/>
              <a:gd name="connsiteY3" fmla="*/ 19495 h 19738"/>
              <a:gd name="connsiteX4" fmla="*/ 0 w 14447"/>
              <a:gd name="connsiteY4" fmla="*/ 19738 h 19738"/>
              <a:gd name="connsiteX0" fmla="*/ 0 w 14447"/>
              <a:gd name="connsiteY0" fmla="*/ 19738 h 19738"/>
              <a:gd name="connsiteX1" fmla="*/ 7747 w 14447"/>
              <a:gd name="connsiteY1" fmla="*/ 377 h 19738"/>
              <a:gd name="connsiteX2" fmla="*/ 14447 w 14447"/>
              <a:gd name="connsiteY2" fmla="*/ 0 h 19738"/>
              <a:gd name="connsiteX3" fmla="*/ 4931 w 14447"/>
              <a:gd name="connsiteY3" fmla="*/ 19713 h 19738"/>
              <a:gd name="connsiteX4" fmla="*/ 0 w 14447"/>
              <a:gd name="connsiteY4" fmla="*/ 19738 h 19738"/>
              <a:gd name="connsiteX0" fmla="*/ 0 w 12989"/>
              <a:gd name="connsiteY0" fmla="*/ 19817 h 19817"/>
              <a:gd name="connsiteX1" fmla="*/ 7747 w 12989"/>
              <a:gd name="connsiteY1" fmla="*/ 456 h 19817"/>
              <a:gd name="connsiteX2" fmla="*/ 12989 w 12989"/>
              <a:gd name="connsiteY2" fmla="*/ 0 h 19817"/>
              <a:gd name="connsiteX3" fmla="*/ 4931 w 12989"/>
              <a:gd name="connsiteY3" fmla="*/ 19792 h 19817"/>
              <a:gd name="connsiteX4" fmla="*/ 0 w 12989"/>
              <a:gd name="connsiteY4" fmla="*/ 19817 h 19817"/>
              <a:gd name="connsiteX0" fmla="*/ 0 w 14083"/>
              <a:gd name="connsiteY0" fmla="*/ 20075 h 20075"/>
              <a:gd name="connsiteX1" fmla="*/ 7747 w 14083"/>
              <a:gd name="connsiteY1" fmla="*/ 714 h 20075"/>
              <a:gd name="connsiteX2" fmla="*/ 14083 w 14083"/>
              <a:gd name="connsiteY2" fmla="*/ 0 h 20075"/>
              <a:gd name="connsiteX3" fmla="*/ 4931 w 14083"/>
              <a:gd name="connsiteY3" fmla="*/ 20050 h 20075"/>
              <a:gd name="connsiteX4" fmla="*/ 0 w 14083"/>
              <a:gd name="connsiteY4" fmla="*/ 20075 h 20075"/>
              <a:gd name="connsiteX0" fmla="*/ 0 w 14083"/>
              <a:gd name="connsiteY0" fmla="*/ 20075 h 20075"/>
              <a:gd name="connsiteX1" fmla="*/ 7747 w 14083"/>
              <a:gd name="connsiteY1" fmla="*/ 714 h 20075"/>
              <a:gd name="connsiteX2" fmla="*/ 14083 w 14083"/>
              <a:gd name="connsiteY2" fmla="*/ 0 h 20075"/>
              <a:gd name="connsiteX3" fmla="*/ 5436 w 14083"/>
              <a:gd name="connsiteY3" fmla="*/ 19911 h 20075"/>
              <a:gd name="connsiteX4" fmla="*/ 0 w 14083"/>
              <a:gd name="connsiteY4" fmla="*/ 20075 h 20075"/>
              <a:gd name="connsiteX0" fmla="*/ 0 w 14083"/>
              <a:gd name="connsiteY0" fmla="*/ 20075 h 20075"/>
              <a:gd name="connsiteX1" fmla="*/ 9822 w 14083"/>
              <a:gd name="connsiteY1" fmla="*/ 516 h 20075"/>
              <a:gd name="connsiteX2" fmla="*/ 14083 w 14083"/>
              <a:gd name="connsiteY2" fmla="*/ 0 h 20075"/>
              <a:gd name="connsiteX3" fmla="*/ 5436 w 14083"/>
              <a:gd name="connsiteY3" fmla="*/ 19911 h 20075"/>
              <a:gd name="connsiteX4" fmla="*/ 0 w 14083"/>
              <a:gd name="connsiteY4" fmla="*/ 20075 h 20075"/>
              <a:gd name="connsiteX0" fmla="*/ 0 w 14083"/>
              <a:gd name="connsiteY0" fmla="*/ 20115 h 20115"/>
              <a:gd name="connsiteX1" fmla="*/ 8308 w 14083"/>
              <a:gd name="connsiteY1" fmla="*/ 0 h 20115"/>
              <a:gd name="connsiteX2" fmla="*/ 14083 w 14083"/>
              <a:gd name="connsiteY2" fmla="*/ 40 h 20115"/>
              <a:gd name="connsiteX3" fmla="*/ 5436 w 14083"/>
              <a:gd name="connsiteY3" fmla="*/ 19951 h 20115"/>
              <a:gd name="connsiteX4" fmla="*/ 0 w 14083"/>
              <a:gd name="connsiteY4" fmla="*/ 20115 h 20115"/>
              <a:gd name="connsiteX0" fmla="*/ 0 w 14027"/>
              <a:gd name="connsiteY0" fmla="*/ 20115 h 20115"/>
              <a:gd name="connsiteX1" fmla="*/ 8308 w 14027"/>
              <a:gd name="connsiteY1" fmla="*/ 0 h 20115"/>
              <a:gd name="connsiteX2" fmla="*/ 14027 w 14027"/>
              <a:gd name="connsiteY2" fmla="*/ 0 h 20115"/>
              <a:gd name="connsiteX3" fmla="*/ 5436 w 14027"/>
              <a:gd name="connsiteY3" fmla="*/ 19951 h 20115"/>
              <a:gd name="connsiteX4" fmla="*/ 0 w 14027"/>
              <a:gd name="connsiteY4" fmla="*/ 20115 h 20115"/>
              <a:gd name="connsiteX0" fmla="*/ 0 w 14111"/>
              <a:gd name="connsiteY0" fmla="*/ 19996 h 19996"/>
              <a:gd name="connsiteX1" fmla="*/ 8392 w 14111"/>
              <a:gd name="connsiteY1" fmla="*/ 0 h 19996"/>
              <a:gd name="connsiteX2" fmla="*/ 14111 w 14111"/>
              <a:gd name="connsiteY2" fmla="*/ 0 h 19996"/>
              <a:gd name="connsiteX3" fmla="*/ 5520 w 14111"/>
              <a:gd name="connsiteY3" fmla="*/ 19951 h 19996"/>
              <a:gd name="connsiteX4" fmla="*/ 0 w 14111"/>
              <a:gd name="connsiteY4" fmla="*/ 19996 h 19996"/>
              <a:gd name="connsiteX0" fmla="*/ 0 w 12747"/>
              <a:gd name="connsiteY0" fmla="*/ 19996 h 19996"/>
              <a:gd name="connsiteX1" fmla="*/ 7028 w 12747"/>
              <a:gd name="connsiteY1" fmla="*/ 0 h 19996"/>
              <a:gd name="connsiteX2" fmla="*/ 12747 w 12747"/>
              <a:gd name="connsiteY2" fmla="*/ 0 h 19996"/>
              <a:gd name="connsiteX3" fmla="*/ 4156 w 12747"/>
              <a:gd name="connsiteY3" fmla="*/ 19951 h 19996"/>
              <a:gd name="connsiteX4" fmla="*/ 0 w 12747"/>
              <a:gd name="connsiteY4" fmla="*/ 19996 h 19996"/>
              <a:gd name="connsiteX0" fmla="*/ 0 w 12747"/>
              <a:gd name="connsiteY0" fmla="*/ 19996 h 19996"/>
              <a:gd name="connsiteX1" fmla="*/ 7028 w 12747"/>
              <a:gd name="connsiteY1" fmla="*/ 0 h 19996"/>
              <a:gd name="connsiteX2" fmla="*/ 12747 w 12747"/>
              <a:gd name="connsiteY2" fmla="*/ 0 h 19996"/>
              <a:gd name="connsiteX3" fmla="*/ 5659 w 12747"/>
              <a:gd name="connsiteY3" fmla="*/ 19975 h 19996"/>
              <a:gd name="connsiteX4" fmla="*/ 0 w 12747"/>
              <a:gd name="connsiteY4" fmla="*/ 19996 h 19996"/>
              <a:gd name="connsiteX0" fmla="*/ 0 w 13508"/>
              <a:gd name="connsiteY0" fmla="*/ 19996 h 19996"/>
              <a:gd name="connsiteX1" fmla="*/ 7028 w 13508"/>
              <a:gd name="connsiteY1" fmla="*/ 0 h 19996"/>
              <a:gd name="connsiteX2" fmla="*/ 13508 w 13508"/>
              <a:gd name="connsiteY2" fmla="*/ 26 h 19996"/>
              <a:gd name="connsiteX3" fmla="*/ 5659 w 13508"/>
              <a:gd name="connsiteY3" fmla="*/ 19975 h 19996"/>
              <a:gd name="connsiteX4" fmla="*/ 0 w 13508"/>
              <a:gd name="connsiteY4" fmla="*/ 19996 h 19996"/>
              <a:gd name="connsiteX0" fmla="*/ 0 w 13540"/>
              <a:gd name="connsiteY0" fmla="*/ 19996 h 19996"/>
              <a:gd name="connsiteX1" fmla="*/ 7028 w 13540"/>
              <a:gd name="connsiteY1" fmla="*/ 0 h 19996"/>
              <a:gd name="connsiteX2" fmla="*/ 13540 w 13540"/>
              <a:gd name="connsiteY2" fmla="*/ 0 h 19996"/>
              <a:gd name="connsiteX3" fmla="*/ 5659 w 13540"/>
              <a:gd name="connsiteY3" fmla="*/ 19975 h 19996"/>
              <a:gd name="connsiteX4" fmla="*/ 0 w 13540"/>
              <a:gd name="connsiteY4" fmla="*/ 19996 h 19996"/>
              <a:gd name="connsiteX0" fmla="*/ 0 w 13572"/>
              <a:gd name="connsiteY0" fmla="*/ 19996 h 19996"/>
              <a:gd name="connsiteX1" fmla="*/ 7028 w 13572"/>
              <a:gd name="connsiteY1" fmla="*/ 0 h 19996"/>
              <a:gd name="connsiteX2" fmla="*/ 13572 w 13572"/>
              <a:gd name="connsiteY2" fmla="*/ 0 h 19996"/>
              <a:gd name="connsiteX3" fmla="*/ 5659 w 13572"/>
              <a:gd name="connsiteY3" fmla="*/ 19975 h 19996"/>
              <a:gd name="connsiteX4" fmla="*/ 0 w 13572"/>
              <a:gd name="connsiteY4" fmla="*/ 19996 h 19996"/>
              <a:gd name="connsiteX0" fmla="*/ 0 w 13699"/>
              <a:gd name="connsiteY0" fmla="*/ 19917 h 19975"/>
              <a:gd name="connsiteX1" fmla="*/ 7155 w 13699"/>
              <a:gd name="connsiteY1" fmla="*/ 0 h 19975"/>
              <a:gd name="connsiteX2" fmla="*/ 13699 w 13699"/>
              <a:gd name="connsiteY2" fmla="*/ 0 h 19975"/>
              <a:gd name="connsiteX3" fmla="*/ 5786 w 13699"/>
              <a:gd name="connsiteY3" fmla="*/ 19975 h 19975"/>
              <a:gd name="connsiteX4" fmla="*/ 0 w 13699"/>
              <a:gd name="connsiteY4" fmla="*/ 19917 h 19975"/>
              <a:gd name="connsiteX0" fmla="*/ 0 w 13699"/>
              <a:gd name="connsiteY0" fmla="*/ 19917 h 19923"/>
              <a:gd name="connsiteX1" fmla="*/ 7155 w 13699"/>
              <a:gd name="connsiteY1" fmla="*/ 0 h 19923"/>
              <a:gd name="connsiteX2" fmla="*/ 13699 w 13699"/>
              <a:gd name="connsiteY2" fmla="*/ 0 h 19923"/>
              <a:gd name="connsiteX3" fmla="*/ 6325 w 13699"/>
              <a:gd name="connsiteY3" fmla="*/ 19923 h 19923"/>
              <a:gd name="connsiteX4" fmla="*/ 0 w 13699"/>
              <a:gd name="connsiteY4" fmla="*/ 19917 h 19923"/>
              <a:gd name="connsiteX0" fmla="*/ 0 w 13699"/>
              <a:gd name="connsiteY0" fmla="*/ 19917 h 19923"/>
              <a:gd name="connsiteX1" fmla="*/ 7155 w 13699"/>
              <a:gd name="connsiteY1" fmla="*/ 0 h 19923"/>
              <a:gd name="connsiteX2" fmla="*/ 13699 w 13699"/>
              <a:gd name="connsiteY2" fmla="*/ 0 h 19923"/>
              <a:gd name="connsiteX3" fmla="*/ 6357 w 13699"/>
              <a:gd name="connsiteY3" fmla="*/ 19923 h 19923"/>
              <a:gd name="connsiteX4" fmla="*/ 0 w 13699"/>
              <a:gd name="connsiteY4" fmla="*/ 19917 h 19923"/>
              <a:gd name="connsiteX0" fmla="*/ 0 w 9132"/>
              <a:gd name="connsiteY0" fmla="*/ 7223 h 19923"/>
              <a:gd name="connsiteX1" fmla="*/ 2588 w 9132"/>
              <a:gd name="connsiteY1" fmla="*/ 0 h 19923"/>
              <a:gd name="connsiteX2" fmla="*/ 9132 w 9132"/>
              <a:gd name="connsiteY2" fmla="*/ 0 h 19923"/>
              <a:gd name="connsiteX3" fmla="*/ 1790 w 9132"/>
              <a:gd name="connsiteY3" fmla="*/ 19923 h 19923"/>
              <a:gd name="connsiteX4" fmla="*/ 0 w 9132"/>
              <a:gd name="connsiteY4" fmla="*/ 7223 h 19923"/>
              <a:gd name="connsiteX0" fmla="*/ 0 w 10000"/>
              <a:gd name="connsiteY0" fmla="*/ 3625 h 3694"/>
              <a:gd name="connsiteX1" fmla="*/ 2834 w 10000"/>
              <a:gd name="connsiteY1" fmla="*/ 0 h 3694"/>
              <a:gd name="connsiteX2" fmla="*/ 10000 w 10000"/>
              <a:gd name="connsiteY2" fmla="*/ 0 h 3694"/>
              <a:gd name="connsiteX3" fmla="*/ 7204 w 10000"/>
              <a:gd name="connsiteY3" fmla="*/ 3694 h 3694"/>
              <a:gd name="connsiteX4" fmla="*/ 0 w 10000"/>
              <a:gd name="connsiteY4" fmla="*/ 3625 h 3694"/>
              <a:gd name="connsiteX0" fmla="*/ 0 w 7887"/>
              <a:gd name="connsiteY0" fmla="*/ 2510 h 10000"/>
              <a:gd name="connsiteX1" fmla="*/ 721 w 7887"/>
              <a:gd name="connsiteY1" fmla="*/ 0 h 10000"/>
              <a:gd name="connsiteX2" fmla="*/ 7887 w 7887"/>
              <a:gd name="connsiteY2" fmla="*/ 0 h 10000"/>
              <a:gd name="connsiteX3" fmla="*/ 5091 w 7887"/>
              <a:gd name="connsiteY3" fmla="*/ 10000 h 10000"/>
              <a:gd name="connsiteX4" fmla="*/ 0 w 7887"/>
              <a:gd name="connsiteY4" fmla="*/ 2510 h 10000"/>
              <a:gd name="connsiteX0" fmla="*/ 0 w 10000"/>
              <a:gd name="connsiteY0" fmla="*/ 2510 h 2528"/>
              <a:gd name="connsiteX1" fmla="*/ 914 w 10000"/>
              <a:gd name="connsiteY1" fmla="*/ 0 h 2528"/>
              <a:gd name="connsiteX2" fmla="*/ 10000 w 10000"/>
              <a:gd name="connsiteY2" fmla="*/ 0 h 2528"/>
              <a:gd name="connsiteX3" fmla="*/ 9050 w 10000"/>
              <a:gd name="connsiteY3" fmla="*/ 2528 h 2528"/>
              <a:gd name="connsiteX4" fmla="*/ 0 w 10000"/>
              <a:gd name="connsiteY4" fmla="*/ 2510 h 2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2528">
                <a:moveTo>
                  <a:pt x="0" y="2510"/>
                </a:moveTo>
                <a:lnTo>
                  <a:pt x="914" y="0"/>
                </a:lnTo>
                <a:lnTo>
                  <a:pt x="10000" y="0"/>
                </a:lnTo>
                <a:lnTo>
                  <a:pt x="9050" y="2528"/>
                </a:lnTo>
                <a:lnTo>
                  <a:pt x="0" y="25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lowchart: Data 19">
            <a:extLst>
              <a:ext uri="{FF2B5EF4-FFF2-40B4-BE49-F238E27FC236}">
                <a16:creationId xmlns:a16="http://schemas.microsoft.com/office/drawing/2014/main" id="{5405B9B9-AF72-4531-80AC-BC3DC4F57D93}"/>
              </a:ext>
            </a:extLst>
          </p:cNvPr>
          <p:cNvSpPr/>
          <p:nvPr userDrawn="1"/>
        </p:nvSpPr>
        <p:spPr>
          <a:xfrm>
            <a:off x="7454698" y="3571640"/>
            <a:ext cx="2387794" cy="328636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117"/>
              <a:gd name="connsiteY0" fmla="*/ 10058 h 10058"/>
              <a:gd name="connsiteX1" fmla="*/ 2117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3731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7060 w 10117"/>
              <a:gd name="connsiteY3" fmla="*/ 10058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6708 w 10117"/>
              <a:gd name="connsiteY3" fmla="*/ 10058 h 10058"/>
              <a:gd name="connsiteX4" fmla="*/ 0 w 10117"/>
              <a:gd name="connsiteY4" fmla="*/ 10058 h 10058"/>
              <a:gd name="connsiteX0" fmla="*/ 0 w 10117"/>
              <a:gd name="connsiteY0" fmla="*/ 10058 h 10116"/>
              <a:gd name="connsiteX1" fmla="*/ 2997 w 10117"/>
              <a:gd name="connsiteY1" fmla="*/ 0 h 10116"/>
              <a:gd name="connsiteX2" fmla="*/ 10117 w 10117"/>
              <a:gd name="connsiteY2" fmla="*/ 0 h 10116"/>
              <a:gd name="connsiteX3" fmla="*/ 6767 w 10117"/>
              <a:gd name="connsiteY3" fmla="*/ 10116 h 10116"/>
              <a:gd name="connsiteX4" fmla="*/ 0 w 10117"/>
              <a:gd name="connsiteY4" fmla="*/ 10058 h 10116"/>
              <a:gd name="connsiteX0" fmla="*/ 0 w 10264"/>
              <a:gd name="connsiteY0" fmla="*/ 10116 h 10116"/>
              <a:gd name="connsiteX1" fmla="*/ 3144 w 10264"/>
              <a:gd name="connsiteY1" fmla="*/ 0 h 10116"/>
              <a:gd name="connsiteX2" fmla="*/ 10264 w 10264"/>
              <a:gd name="connsiteY2" fmla="*/ 0 h 10116"/>
              <a:gd name="connsiteX3" fmla="*/ 6914 w 10264"/>
              <a:gd name="connsiteY3" fmla="*/ 10116 h 10116"/>
              <a:gd name="connsiteX4" fmla="*/ 0 w 10264"/>
              <a:gd name="connsiteY4" fmla="*/ 10116 h 10116"/>
              <a:gd name="connsiteX0" fmla="*/ 0 w 10264"/>
              <a:gd name="connsiteY0" fmla="*/ 10116 h 10145"/>
              <a:gd name="connsiteX1" fmla="*/ 3144 w 10264"/>
              <a:gd name="connsiteY1" fmla="*/ 0 h 10145"/>
              <a:gd name="connsiteX2" fmla="*/ 10264 w 10264"/>
              <a:gd name="connsiteY2" fmla="*/ 0 h 10145"/>
              <a:gd name="connsiteX3" fmla="*/ 7002 w 10264"/>
              <a:gd name="connsiteY3" fmla="*/ 10145 h 10145"/>
              <a:gd name="connsiteX4" fmla="*/ 0 w 10264"/>
              <a:gd name="connsiteY4" fmla="*/ 10116 h 10145"/>
              <a:gd name="connsiteX0" fmla="*/ 0 w 13434"/>
              <a:gd name="connsiteY0" fmla="*/ 20349 h 20349"/>
              <a:gd name="connsiteX1" fmla="*/ 6314 w 13434"/>
              <a:gd name="connsiteY1" fmla="*/ 0 h 20349"/>
              <a:gd name="connsiteX2" fmla="*/ 13434 w 13434"/>
              <a:gd name="connsiteY2" fmla="*/ 0 h 20349"/>
              <a:gd name="connsiteX3" fmla="*/ 10172 w 13434"/>
              <a:gd name="connsiteY3" fmla="*/ 10145 h 20349"/>
              <a:gd name="connsiteX4" fmla="*/ 0 w 13434"/>
              <a:gd name="connsiteY4" fmla="*/ 20349 h 20349"/>
              <a:gd name="connsiteX0" fmla="*/ 0 w 13434"/>
              <a:gd name="connsiteY0" fmla="*/ 20349 h 20349"/>
              <a:gd name="connsiteX1" fmla="*/ 6314 w 13434"/>
              <a:gd name="connsiteY1" fmla="*/ 0 h 20349"/>
              <a:gd name="connsiteX2" fmla="*/ 13434 w 13434"/>
              <a:gd name="connsiteY2" fmla="*/ 0 h 20349"/>
              <a:gd name="connsiteX3" fmla="*/ 7031 w 13434"/>
              <a:gd name="connsiteY3" fmla="*/ 19971 h 20349"/>
              <a:gd name="connsiteX4" fmla="*/ 0 w 13434"/>
              <a:gd name="connsiteY4" fmla="*/ 20349 h 20349"/>
              <a:gd name="connsiteX0" fmla="*/ 0 w 13346"/>
              <a:gd name="connsiteY0" fmla="*/ 20029 h 20029"/>
              <a:gd name="connsiteX1" fmla="*/ 6226 w 13346"/>
              <a:gd name="connsiteY1" fmla="*/ 0 h 20029"/>
              <a:gd name="connsiteX2" fmla="*/ 13346 w 13346"/>
              <a:gd name="connsiteY2" fmla="*/ 0 h 20029"/>
              <a:gd name="connsiteX3" fmla="*/ 6943 w 13346"/>
              <a:gd name="connsiteY3" fmla="*/ 19971 h 20029"/>
              <a:gd name="connsiteX4" fmla="*/ 0 w 13346"/>
              <a:gd name="connsiteY4" fmla="*/ 20029 h 20029"/>
              <a:gd name="connsiteX0" fmla="*/ 0 w 13346"/>
              <a:gd name="connsiteY0" fmla="*/ 20087 h 20087"/>
              <a:gd name="connsiteX1" fmla="*/ 6226 w 13346"/>
              <a:gd name="connsiteY1" fmla="*/ 0 h 20087"/>
              <a:gd name="connsiteX2" fmla="*/ 13346 w 13346"/>
              <a:gd name="connsiteY2" fmla="*/ 0 h 20087"/>
              <a:gd name="connsiteX3" fmla="*/ 6943 w 13346"/>
              <a:gd name="connsiteY3" fmla="*/ 19971 h 20087"/>
              <a:gd name="connsiteX4" fmla="*/ 0 w 13346"/>
              <a:gd name="connsiteY4" fmla="*/ 20087 h 20087"/>
              <a:gd name="connsiteX0" fmla="*/ 0 w 13317"/>
              <a:gd name="connsiteY0" fmla="*/ 19942 h 19971"/>
              <a:gd name="connsiteX1" fmla="*/ 6197 w 13317"/>
              <a:gd name="connsiteY1" fmla="*/ 0 h 19971"/>
              <a:gd name="connsiteX2" fmla="*/ 13317 w 13317"/>
              <a:gd name="connsiteY2" fmla="*/ 0 h 19971"/>
              <a:gd name="connsiteX3" fmla="*/ 6914 w 13317"/>
              <a:gd name="connsiteY3" fmla="*/ 19971 h 19971"/>
              <a:gd name="connsiteX4" fmla="*/ 0 w 13317"/>
              <a:gd name="connsiteY4" fmla="*/ 19942 h 19971"/>
              <a:gd name="connsiteX0" fmla="*/ 0 w 13346"/>
              <a:gd name="connsiteY0" fmla="*/ 20029 h 20029"/>
              <a:gd name="connsiteX1" fmla="*/ 6226 w 13346"/>
              <a:gd name="connsiteY1" fmla="*/ 0 h 20029"/>
              <a:gd name="connsiteX2" fmla="*/ 13346 w 13346"/>
              <a:gd name="connsiteY2" fmla="*/ 0 h 20029"/>
              <a:gd name="connsiteX3" fmla="*/ 6943 w 13346"/>
              <a:gd name="connsiteY3" fmla="*/ 19971 h 20029"/>
              <a:gd name="connsiteX4" fmla="*/ 0 w 13346"/>
              <a:gd name="connsiteY4" fmla="*/ 20029 h 20029"/>
              <a:gd name="connsiteX0" fmla="*/ 0 w 13346"/>
              <a:gd name="connsiteY0" fmla="*/ 19942 h 19971"/>
              <a:gd name="connsiteX1" fmla="*/ 6226 w 13346"/>
              <a:gd name="connsiteY1" fmla="*/ 0 h 19971"/>
              <a:gd name="connsiteX2" fmla="*/ 13346 w 13346"/>
              <a:gd name="connsiteY2" fmla="*/ 0 h 19971"/>
              <a:gd name="connsiteX3" fmla="*/ 6943 w 13346"/>
              <a:gd name="connsiteY3" fmla="*/ 19971 h 19971"/>
              <a:gd name="connsiteX4" fmla="*/ 0 w 13346"/>
              <a:gd name="connsiteY4" fmla="*/ 19942 h 19971"/>
              <a:gd name="connsiteX0" fmla="*/ 0 w 13754"/>
              <a:gd name="connsiteY0" fmla="*/ 19897 h 19971"/>
              <a:gd name="connsiteX1" fmla="*/ 6634 w 13754"/>
              <a:gd name="connsiteY1" fmla="*/ 0 h 19971"/>
              <a:gd name="connsiteX2" fmla="*/ 13754 w 13754"/>
              <a:gd name="connsiteY2" fmla="*/ 0 h 19971"/>
              <a:gd name="connsiteX3" fmla="*/ 7351 w 13754"/>
              <a:gd name="connsiteY3" fmla="*/ 19971 h 19971"/>
              <a:gd name="connsiteX4" fmla="*/ 0 w 13754"/>
              <a:gd name="connsiteY4" fmla="*/ 19897 h 19971"/>
              <a:gd name="connsiteX0" fmla="*/ 0 w 13634"/>
              <a:gd name="connsiteY0" fmla="*/ 19976 h 19976"/>
              <a:gd name="connsiteX1" fmla="*/ 6514 w 13634"/>
              <a:gd name="connsiteY1" fmla="*/ 0 h 19976"/>
              <a:gd name="connsiteX2" fmla="*/ 13634 w 13634"/>
              <a:gd name="connsiteY2" fmla="*/ 0 h 19976"/>
              <a:gd name="connsiteX3" fmla="*/ 7231 w 13634"/>
              <a:gd name="connsiteY3" fmla="*/ 19971 h 19976"/>
              <a:gd name="connsiteX4" fmla="*/ 0 w 13634"/>
              <a:gd name="connsiteY4" fmla="*/ 19976 h 19976"/>
              <a:gd name="connsiteX0" fmla="*/ 0 w 13634"/>
              <a:gd name="connsiteY0" fmla="*/ 19976 h 19976"/>
              <a:gd name="connsiteX1" fmla="*/ 8589 w 13634"/>
              <a:gd name="connsiteY1" fmla="*/ 695 h 19976"/>
              <a:gd name="connsiteX2" fmla="*/ 13634 w 13634"/>
              <a:gd name="connsiteY2" fmla="*/ 0 h 19976"/>
              <a:gd name="connsiteX3" fmla="*/ 7231 w 13634"/>
              <a:gd name="connsiteY3" fmla="*/ 19971 h 19976"/>
              <a:gd name="connsiteX4" fmla="*/ 0 w 13634"/>
              <a:gd name="connsiteY4" fmla="*/ 19976 h 19976"/>
              <a:gd name="connsiteX0" fmla="*/ 0 w 13634"/>
              <a:gd name="connsiteY0" fmla="*/ 19976 h 19976"/>
              <a:gd name="connsiteX1" fmla="*/ 6934 w 13634"/>
              <a:gd name="connsiteY1" fmla="*/ 377 h 19976"/>
              <a:gd name="connsiteX2" fmla="*/ 13634 w 13634"/>
              <a:gd name="connsiteY2" fmla="*/ 0 h 19976"/>
              <a:gd name="connsiteX3" fmla="*/ 7231 w 13634"/>
              <a:gd name="connsiteY3" fmla="*/ 19971 h 19976"/>
              <a:gd name="connsiteX4" fmla="*/ 0 w 13634"/>
              <a:gd name="connsiteY4" fmla="*/ 19976 h 19976"/>
              <a:gd name="connsiteX0" fmla="*/ 0 w 14447"/>
              <a:gd name="connsiteY0" fmla="*/ 19738 h 19971"/>
              <a:gd name="connsiteX1" fmla="*/ 7747 w 14447"/>
              <a:gd name="connsiteY1" fmla="*/ 377 h 19971"/>
              <a:gd name="connsiteX2" fmla="*/ 14447 w 14447"/>
              <a:gd name="connsiteY2" fmla="*/ 0 h 19971"/>
              <a:gd name="connsiteX3" fmla="*/ 8044 w 14447"/>
              <a:gd name="connsiteY3" fmla="*/ 19971 h 19971"/>
              <a:gd name="connsiteX4" fmla="*/ 0 w 14447"/>
              <a:gd name="connsiteY4" fmla="*/ 19738 h 19971"/>
              <a:gd name="connsiteX0" fmla="*/ 0 w 14447"/>
              <a:gd name="connsiteY0" fmla="*/ 19738 h 19738"/>
              <a:gd name="connsiteX1" fmla="*/ 7747 w 14447"/>
              <a:gd name="connsiteY1" fmla="*/ 377 h 19738"/>
              <a:gd name="connsiteX2" fmla="*/ 14447 w 14447"/>
              <a:gd name="connsiteY2" fmla="*/ 0 h 19738"/>
              <a:gd name="connsiteX3" fmla="*/ 5604 w 14447"/>
              <a:gd name="connsiteY3" fmla="*/ 19614 h 19738"/>
              <a:gd name="connsiteX4" fmla="*/ 0 w 14447"/>
              <a:gd name="connsiteY4" fmla="*/ 19738 h 19738"/>
              <a:gd name="connsiteX0" fmla="*/ 0 w 14447"/>
              <a:gd name="connsiteY0" fmla="*/ 19738 h 19738"/>
              <a:gd name="connsiteX1" fmla="*/ 7747 w 14447"/>
              <a:gd name="connsiteY1" fmla="*/ 377 h 19738"/>
              <a:gd name="connsiteX2" fmla="*/ 14447 w 14447"/>
              <a:gd name="connsiteY2" fmla="*/ 0 h 19738"/>
              <a:gd name="connsiteX3" fmla="*/ 4370 w 14447"/>
              <a:gd name="connsiteY3" fmla="*/ 19495 h 19738"/>
              <a:gd name="connsiteX4" fmla="*/ 0 w 14447"/>
              <a:gd name="connsiteY4" fmla="*/ 19738 h 19738"/>
              <a:gd name="connsiteX0" fmla="*/ 0 w 14447"/>
              <a:gd name="connsiteY0" fmla="*/ 19738 h 19738"/>
              <a:gd name="connsiteX1" fmla="*/ 7747 w 14447"/>
              <a:gd name="connsiteY1" fmla="*/ 377 h 19738"/>
              <a:gd name="connsiteX2" fmla="*/ 14447 w 14447"/>
              <a:gd name="connsiteY2" fmla="*/ 0 h 19738"/>
              <a:gd name="connsiteX3" fmla="*/ 4931 w 14447"/>
              <a:gd name="connsiteY3" fmla="*/ 19713 h 19738"/>
              <a:gd name="connsiteX4" fmla="*/ 0 w 14447"/>
              <a:gd name="connsiteY4" fmla="*/ 19738 h 19738"/>
              <a:gd name="connsiteX0" fmla="*/ 0 w 12989"/>
              <a:gd name="connsiteY0" fmla="*/ 19817 h 19817"/>
              <a:gd name="connsiteX1" fmla="*/ 7747 w 12989"/>
              <a:gd name="connsiteY1" fmla="*/ 456 h 19817"/>
              <a:gd name="connsiteX2" fmla="*/ 12989 w 12989"/>
              <a:gd name="connsiteY2" fmla="*/ 0 h 19817"/>
              <a:gd name="connsiteX3" fmla="*/ 4931 w 12989"/>
              <a:gd name="connsiteY3" fmla="*/ 19792 h 19817"/>
              <a:gd name="connsiteX4" fmla="*/ 0 w 12989"/>
              <a:gd name="connsiteY4" fmla="*/ 19817 h 19817"/>
              <a:gd name="connsiteX0" fmla="*/ 0 w 14083"/>
              <a:gd name="connsiteY0" fmla="*/ 20075 h 20075"/>
              <a:gd name="connsiteX1" fmla="*/ 7747 w 14083"/>
              <a:gd name="connsiteY1" fmla="*/ 714 h 20075"/>
              <a:gd name="connsiteX2" fmla="*/ 14083 w 14083"/>
              <a:gd name="connsiteY2" fmla="*/ 0 h 20075"/>
              <a:gd name="connsiteX3" fmla="*/ 4931 w 14083"/>
              <a:gd name="connsiteY3" fmla="*/ 20050 h 20075"/>
              <a:gd name="connsiteX4" fmla="*/ 0 w 14083"/>
              <a:gd name="connsiteY4" fmla="*/ 20075 h 20075"/>
              <a:gd name="connsiteX0" fmla="*/ 0 w 14083"/>
              <a:gd name="connsiteY0" fmla="*/ 20075 h 20075"/>
              <a:gd name="connsiteX1" fmla="*/ 7747 w 14083"/>
              <a:gd name="connsiteY1" fmla="*/ 714 h 20075"/>
              <a:gd name="connsiteX2" fmla="*/ 14083 w 14083"/>
              <a:gd name="connsiteY2" fmla="*/ 0 h 20075"/>
              <a:gd name="connsiteX3" fmla="*/ 5436 w 14083"/>
              <a:gd name="connsiteY3" fmla="*/ 19911 h 20075"/>
              <a:gd name="connsiteX4" fmla="*/ 0 w 14083"/>
              <a:gd name="connsiteY4" fmla="*/ 20075 h 20075"/>
              <a:gd name="connsiteX0" fmla="*/ 0 w 14083"/>
              <a:gd name="connsiteY0" fmla="*/ 20075 h 20075"/>
              <a:gd name="connsiteX1" fmla="*/ 9822 w 14083"/>
              <a:gd name="connsiteY1" fmla="*/ 516 h 20075"/>
              <a:gd name="connsiteX2" fmla="*/ 14083 w 14083"/>
              <a:gd name="connsiteY2" fmla="*/ 0 h 20075"/>
              <a:gd name="connsiteX3" fmla="*/ 5436 w 14083"/>
              <a:gd name="connsiteY3" fmla="*/ 19911 h 20075"/>
              <a:gd name="connsiteX4" fmla="*/ 0 w 14083"/>
              <a:gd name="connsiteY4" fmla="*/ 20075 h 20075"/>
              <a:gd name="connsiteX0" fmla="*/ 0 w 14083"/>
              <a:gd name="connsiteY0" fmla="*/ 20115 h 20115"/>
              <a:gd name="connsiteX1" fmla="*/ 8308 w 14083"/>
              <a:gd name="connsiteY1" fmla="*/ 0 h 20115"/>
              <a:gd name="connsiteX2" fmla="*/ 14083 w 14083"/>
              <a:gd name="connsiteY2" fmla="*/ 40 h 20115"/>
              <a:gd name="connsiteX3" fmla="*/ 5436 w 14083"/>
              <a:gd name="connsiteY3" fmla="*/ 19951 h 20115"/>
              <a:gd name="connsiteX4" fmla="*/ 0 w 14083"/>
              <a:gd name="connsiteY4" fmla="*/ 20115 h 20115"/>
              <a:gd name="connsiteX0" fmla="*/ 0 w 14027"/>
              <a:gd name="connsiteY0" fmla="*/ 20115 h 20115"/>
              <a:gd name="connsiteX1" fmla="*/ 8308 w 14027"/>
              <a:gd name="connsiteY1" fmla="*/ 0 h 20115"/>
              <a:gd name="connsiteX2" fmla="*/ 14027 w 14027"/>
              <a:gd name="connsiteY2" fmla="*/ 0 h 20115"/>
              <a:gd name="connsiteX3" fmla="*/ 5436 w 14027"/>
              <a:gd name="connsiteY3" fmla="*/ 19951 h 20115"/>
              <a:gd name="connsiteX4" fmla="*/ 0 w 14027"/>
              <a:gd name="connsiteY4" fmla="*/ 20115 h 20115"/>
              <a:gd name="connsiteX0" fmla="*/ 0 w 14111"/>
              <a:gd name="connsiteY0" fmla="*/ 19996 h 19996"/>
              <a:gd name="connsiteX1" fmla="*/ 8392 w 14111"/>
              <a:gd name="connsiteY1" fmla="*/ 0 h 19996"/>
              <a:gd name="connsiteX2" fmla="*/ 14111 w 14111"/>
              <a:gd name="connsiteY2" fmla="*/ 0 h 19996"/>
              <a:gd name="connsiteX3" fmla="*/ 5520 w 14111"/>
              <a:gd name="connsiteY3" fmla="*/ 19951 h 19996"/>
              <a:gd name="connsiteX4" fmla="*/ 0 w 14111"/>
              <a:gd name="connsiteY4" fmla="*/ 19996 h 19996"/>
              <a:gd name="connsiteX0" fmla="*/ 0 w 12747"/>
              <a:gd name="connsiteY0" fmla="*/ 19996 h 19996"/>
              <a:gd name="connsiteX1" fmla="*/ 7028 w 12747"/>
              <a:gd name="connsiteY1" fmla="*/ 0 h 19996"/>
              <a:gd name="connsiteX2" fmla="*/ 12747 w 12747"/>
              <a:gd name="connsiteY2" fmla="*/ 0 h 19996"/>
              <a:gd name="connsiteX3" fmla="*/ 4156 w 12747"/>
              <a:gd name="connsiteY3" fmla="*/ 19951 h 19996"/>
              <a:gd name="connsiteX4" fmla="*/ 0 w 12747"/>
              <a:gd name="connsiteY4" fmla="*/ 19996 h 19996"/>
              <a:gd name="connsiteX0" fmla="*/ 0 w 12747"/>
              <a:gd name="connsiteY0" fmla="*/ 19996 h 19996"/>
              <a:gd name="connsiteX1" fmla="*/ 7028 w 12747"/>
              <a:gd name="connsiteY1" fmla="*/ 0 h 19996"/>
              <a:gd name="connsiteX2" fmla="*/ 12747 w 12747"/>
              <a:gd name="connsiteY2" fmla="*/ 0 h 19996"/>
              <a:gd name="connsiteX3" fmla="*/ 5659 w 12747"/>
              <a:gd name="connsiteY3" fmla="*/ 19975 h 19996"/>
              <a:gd name="connsiteX4" fmla="*/ 0 w 12747"/>
              <a:gd name="connsiteY4" fmla="*/ 19996 h 19996"/>
              <a:gd name="connsiteX0" fmla="*/ 0 w 13508"/>
              <a:gd name="connsiteY0" fmla="*/ 19996 h 19996"/>
              <a:gd name="connsiteX1" fmla="*/ 7028 w 13508"/>
              <a:gd name="connsiteY1" fmla="*/ 0 h 19996"/>
              <a:gd name="connsiteX2" fmla="*/ 13508 w 13508"/>
              <a:gd name="connsiteY2" fmla="*/ 26 h 19996"/>
              <a:gd name="connsiteX3" fmla="*/ 5659 w 13508"/>
              <a:gd name="connsiteY3" fmla="*/ 19975 h 19996"/>
              <a:gd name="connsiteX4" fmla="*/ 0 w 13508"/>
              <a:gd name="connsiteY4" fmla="*/ 19996 h 19996"/>
              <a:gd name="connsiteX0" fmla="*/ 0 w 13540"/>
              <a:gd name="connsiteY0" fmla="*/ 19996 h 19996"/>
              <a:gd name="connsiteX1" fmla="*/ 7028 w 13540"/>
              <a:gd name="connsiteY1" fmla="*/ 0 h 19996"/>
              <a:gd name="connsiteX2" fmla="*/ 13540 w 13540"/>
              <a:gd name="connsiteY2" fmla="*/ 0 h 19996"/>
              <a:gd name="connsiteX3" fmla="*/ 5659 w 13540"/>
              <a:gd name="connsiteY3" fmla="*/ 19975 h 19996"/>
              <a:gd name="connsiteX4" fmla="*/ 0 w 13540"/>
              <a:gd name="connsiteY4" fmla="*/ 19996 h 19996"/>
              <a:gd name="connsiteX0" fmla="*/ 0 w 13572"/>
              <a:gd name="connsiteY0" fmla="*/ 19996 h 19996"/>
              <a:gd name="connsiteX1" fmla="*/ 7028 w 13572"/>
              <a:gd name="connsiteY1" fmla="*/ 0 h 19996"/>
              <a:gd name="connsiteX2" fmla="*/ 13572 w 13572"/>
              <a:gd name="connsiteY2" fmla="*/ 0 h 19996"/>
              <a:gd name="connsiteX3" fmla="*/ 5659 w 13572"/>
              <a:gd name="connsiteY3" fmla="*/ 19975 h 19996"/>
              <a:gd name="connsiteX4" fmla="*/ 0 w 13572"/>
              <a:gd name="connsiteY4" fmla="*/ 19996 h 19996"/>
              <a:gd name="connsiteX0" fmla="*/ 0 w 13699"/>
              <a:gd name="connsiteY0" fmla="*/ 19917 h 19975"/>
              <a:gd name="connsiteX1" fmla="*/ 7155 w 13699"/>
              <a:gd name="connsiteY1" fmla="*/ 0 h 19975"/>
              <a:gd name="connsiteX2" fmla="*/ 13699 w 13699"/>
              <a:gd name="connsiteY2" fmla="*/ 0 h 19975"/>
              <a:gd name="connsiteX3" fmla="*/ 5786 w 13699"/>
              <a:gd name="connsiteY3" fmla="*/ 19975 h 19975"/>
              <a:gd name="connsiteX4" fmla="*/ 0 w 13699"/>
              <a:gd name="connsiteY4" fmla="*/ 19917 h 19975"/>
              <a:gd name="connsiteX0" fmla="*/ 0 w 13699"/>
              <a:gd name="connsiteY0" fmla="*/ 19917 h 19923"/>
              <a:gd name="connsiteX1" fmla="*/ 7155 w 13699"/>
              <a:gd name="connsiteY1" fmla="*/ 0 h 19923"/>
              <a:gd name="connsiteX2" fmla="*/ 13699 w 13699"/>
              <a:gd name="connsiteY2" fmla="*/ 0 h 19923"/>
              <a:gd name="connsiteX3" fmla="*/ 6325 w 13699"/>
              <a:gd name="connsiteY3" fmla="*/ 19923 h 19923"/>
              <a:gd name="connsiteX4" fmla="*/ 0 w 13699"/>
              <a:gd name="connsiteY4" fmla="*/ 19917 h 19923"/>
              <a:gd name="connsiteX0" fmla="*/ 0 w 13699"/>
              <a:gd name="connsiteY0" fmla="*/ 19917 h 19923"/>
              <a:gd name="connsiteX1" fmla="*/ 7155 w 13699"/>
              <a:gd name="connsiteY1" fmla="*/ 0 h 19923"/>
              <a:gd name="connsiteX2" fmla="*/ 13699 w 13699"/>
              <a:gd name="connsiteY2" fmla="*/ 0 h 19923"/>
              <a:gd name="connsiteX3" fmla="*/ 6357 w 13699"/>
              <a:gd name="connsiteY3" fmla="*/ 19923 h 19923"/>
              <a:gd name="connsiteX4" fmla="*/ 0 w 13699"/>
              <a:gd name="connsiteY4" fmla="*/ 19917 h 19923"/>
              <a:gd name="connsiteX0" fmla="*/ 0 w 13699"/>
              <a:gd name="connsiteY0" fmla="*/ 19917 h 19923"/>
              <a:gd name="connsiteX1" fmla="*/ 6299 w 13699"/>
              <a:gd name="connsiteY1" fmla="*/ 2513 h 19923"/>
              <a:gd name="connsiteX2" fmla="*/ 13699 w 13699"/>
              <a:gd name="connsiteY2" fmla="*/ 0 h 19923"/>
              <a:gd name="connsiteX3" fmla="*/ 6357 w 13699"/>
              <a:gd name="connsiteY3" fmla="*/ 19923 h 19923"/>
              <a:gd name="connsiteX4" fmla="*/ 0 w 13699"/>
              <a:gd name="connsiteY4" fmla="*/ 19917 h 19923"/>
              <a:gd name="connsiteX0" fmla="*/ 0 w 12716"/>
              <a:gd name="connsiteY0" fmla="*/ 17404 h 17410"/>
              <a:gd name="connsiteX1" fmla="*/ 6299 w 12716"/>
              <a:gd name="connsiteY1" fmla="*/ 0 h 17410"/>
              <a:gd name="connsiteX2" fmla="*/ 12716 w 12716"/>
              <a:gd name="connsiteY2" fmla="*/ 157 h 17410"/>
              <a:gd name="connsiteX3" fmla="*/ 6357 w 12716"/>
              <a:gd name="connsiteY3" fmla="*/ 17410 h 17410"/>
              <a:gd name="connsiteX4" fmla="*/ 0 w 12716"/>
              <a:gd name="connsiteY4" fmla="*/ 17404 h 17410"/>
              <a:gd name="connsiteX0" fmla="*/ 0 w 12716"/>
              <a:gd name="connsiteY0" fmla="*/ 17404 h 17410"/>
              <a:gd name="connsiteX1" fmla="*/ 6299 w 12716"/>
              <a:gd name="connsiteY1" fmla="*/ 0 h 17410"/>
              <a:gd name="connsiteX2" fmla="*/ 12716 w 12716"/>
              <a:gd name="connsiteY2" fmla="*/ 0 h 17410"/>
              <a:gd name="connsiteX3" fmla="*/ 6357 w 12716"/>
              <a:gd name="connsiteY3" fmla="*/ 17410 h 17410"/>
              <a:gd name="connsiteX4" fmla="*/ 0 w 12716"/>
              <a:gd name="connsiteY4" fmla="*/ 17404 h 17410"/>
              <a:gd name="connsiteX0" fmla="*/ 0 w 12716"/>
              <a:gd name="connsiteY0" fmla="*/ 17404 h 17410"/>
              <a:gd name="connsiteX1" fmla="*/ 4999 w 12716"/>
              <a:gd name="connsiteY1" fmla="*/ 3507 h 17410"/>
              <a:gd name="connsiteX2" fmla="*/ 12716 w 12716"/>
              <a:gd name="connsiteY2" fmla="*/ 0 h 17410"/>
              <a:gd name="connsiteX3" fmla="*/ 6357 w 12716"/>
              <a:gd name="connsiteY3" fmla="*/ 17410 h 17410"/>
              <a:gd name="connsiteX4" fmla="*/ 0 w 12716"/>
              <a:gd name="connsiteY4" fmla="*/ 17404 h 17410"/>
              <a:gd name="connsiteX0" fmla="*/ 0 w 11384"/>
              <a:gd name="connsiteY0" fmla="*/ 13949 h 13955"/>
              <a:gd name="connsiteX1" fmla="*/ 4999 w 11384"/>
              <a:gd name="connsiteY1" fmla="*/ 52 h 13955"/>
              <a:gd name="connsiteX2" fmla="*/ 11384 w 11384"/>
              <a:gd name="connsiteY2" fmla="*/ 0 h 13955"/>
              <a:gd name="connsiteX3" fmla="*/ 6357 w 11384"/>
              <a:gd name="connsiteY3" fmla="*/ 13955 h 13955"/>
              <a:gd name="connsiteX4" fmla="*/ 0 w 11384"/>
              <a:gd name="connsiteY4" fmla="*/ 13949 h 13955"/>
              <a:gd name="connsiteX0" fmla="*/ 0 w 11384"/>
              <a:gd name="connsiteY0" fmla="*/ 13949 h 13955"/>
              <a:gd name="connsiteX1" fmla="*/ 4714 w 11384"/>
              <a:gd name="connsiteY1" fmla="*/ 837 h 13955"/>
              <a:gd name="connsiteX2" fmla="*/ 11384 w 11384"/>
              <a:gd name="connsiteY2" fmla="*/ 0 h 13955"/>
              <a:gd name="connsiteX3" fmla="*/ 6357 w 11384"/>
              <a:gd name="connsiteY3" fmla="*/ 13955 h 13955"/>
              <a:gd name="connsiteX4" fmla="*/ 0 w 11384"/>
              <a:gd name="connsiteY4" fmla="*/ 13949 h 13955"/>
              <a:gd name="connsiteX0" fmla="*/ 0 w 11067"/>
              <a:gd name="connsiteY0" fmla="*/ 13112 h 13118"/>
              <a:gd name="connsiteX1" fmla="*/ 4714 w 11067"/>
              <a:gd name="connsiteY1" fmla="*/ 0 h 13118"/>
              <a:gd name="connsiteX2" fmla="*/ 11067 w 11067"/>
              <a:gd name="connsiteY2" fmla="*/ 1 h 13118"/>
              <a:gd name="connsiteX3" fmla="*/ 6357 w 11067"/>
              <a:gd name="connsiteY3" fmla="*/ 13118 h 13118"/>
              <a:gd name="connsiteX4" fmla="*/ 0 w 11067"/>
              <a:gd name="connsiteY4" fmla="*/ 13112 h 13118"/>
              <a:gd name="connsiteX0" fmla="*/ 0 w 11067"/>
              <a:gd name="connsiteY0" fmla="*/ 13111 h 13117"/>
              <a:gd name="connsiteX1" fmla="*/ 3357 w 11067"/>
              <a:gd name="connsiteY1" fmla="*/ 3856 h 13117"/>
              <a:gd name="connsiteX2" fmla="*/ 11067 w 11067"/>
              <a:gd name="connsiteY2" fmla="*/ 0 h 13117"/>
              <a:gd name="connsiteX3" fmla="*/ 6357 w 11067"/>
              <a:gd name="connsiteY3" fmla="*/ 13117 h 13117"/>
              <a:gd name="connsiteX4" fmla="*/ 0 w 11067"/>
              <a:gd name="connsiteY4" fmla="*/ 13111 h 13117"/>
              <a:gd name="connsiteX0" fmla="*/ 0 w 9710"/>
              <a:gd name="connsiteY0" fmla="*/ 9255 h 9261"/>
              <a:gd name="connsiteX1" fmla="*/ 3357 w 9710"/>
              <a:gd name="connsiteY1" fmla="*/ 0 h 9261"/>
              <a:gd name="connsiteX2" fmla="*/ 9710 w 9710"/>
              <a:gd name="connsiteY2" fmla="*/ 26 h 9261"/>
              <a:gd name="connsiteX3" fmla="*/ 6357 w 9710"/>
              <a:gd name="connsiteY3" fmla="*/ 9261 h 9261"/>
              <a:gd name="connsiteX4" fmla="*/ 0 w 9710"/>
              <a:gd name="connsiteY4" fmla="*/ 9255 h 9261"/>
              <a:gd name="connsiteX0" fmla="*/ 0 w 10000"/>
              <a:gd name="connsiteY0" fmla="*/ 9994 h 10000"/>
              <a:gd name="connsiteX1" fmla="*/ 3457 w 10000"/>
              <a:gd name="connsiteY1" fmla="*/ 0 h 10000"/>
              <a:gd name="connsiteX2" fmla="*/ 10000 w 10000"/>
              <a:gd name="connsiteY2" fmla="*/ 82 h 10000"/>
              <a:gd name="connsiteX3" fmla="*/ 6547 w 10000"/>
              <a:gd name="connsiteY3" fmla="*/ 10000 h 10000"/>
              <a:gd name="connsiteX4" fmla="*/ 0 w 10000"/>
              <a:gd name="connsiteY4" fmla="*/ 9994 h 10000"/>
              <a:gd name="connsiteX0" fmla="*/ 0 w 10031"/>
              <a:gd name="connsiteY0" fmla="*/ 9994 h 10000"/>
              <a:gd name="connsiteX1" fmla="*/ 3457 w 10031"/>
              <a:gd name="connsiteY1" fmla="*/ 0 h 10000"/>
              <a:gd name="connsiteX2" fmla="*/ 10031 w 10031"/>
              <a:gd name="connsiteY2" fmla="*/ 1 h 10000"/>
              <a:gd name="connsiteX3" fmla="*/ 6547 w 10031"/>
              <a:gd name="connsiteY3" fmla="*/ 10000 h 10000"/>
              <a:gd name="connsiteX4" fmla="*/ 0 w 10031"/>
              <a:gd name="connsiteY4" fmla="*/ 9994 h 10000"/>
              <a:gd name="connsiteX0" fmla="*/ 0 w 9348"/>
              <a:gd name="connsiteY0" fmla="*/ 9994 h 10000"/>
              <a:gd name="connsiteX1" fmla="*/ 3457 w 9348"/>
              <a:gd name="connsiteY1" fmla="*/ 0 h 10000"/>
              <a:gd name="connsiteX2" fmla="*/ 9348 w 9348"/>
              <a:gd name="connsiteY2" fmla="*/ 1962 h 10000"/>
              <a:gd name="connsiteX3" fmla="*/ 6547 w 9348"/>
              <a:gd name="connsiteY3" fmla="*/ 10000 h 10000"/>
              <a:gd name="connsiteX4" fmla="*/ 0 w 9348"/>
              <a:gd name="connsiteY4" fmla="*/ 9994 h 10000"/>
              <a:gd name="connsiteX0" fmla="*/ 0 w 10000"/>
              <a:gd name="connsiteY0" fmla="*/ 8033 h 8039"/>
              <a:gd name="connsiteX1" fmla="*/ 3000 w 10000"/>
              <a:gd name="connsiteY1" fmla="*/ 0 h 8039"/>
              <a:gd name="connsiteX2" fmla="*/ 10000 w 10000"/>
              <a:gd name="connsiteY2" fmla="*/ 1 h 8039"/>
              <a:gd name="connsiteX3" fmla="*/ 7004 w 10000"/>
              <a:gd name="connsiteY3" fmla="*/ 8039 h 8039"/>
              <a:gd name="connsiteX4" fmla="*/ 0 w 10000"/>
              <a:gd name="connsiteY4" fmla="*/ 8033 h 8039"/>
              <a:gd name="connsiteX0" fmla="*/ 0 w 10631"/>
              <a:gd name="connsiteY0" fmla="*/ 11930 h 11937"/>
              <a:gd name="connsiteX1" fmla="*/ 3000 w 10631"/>
              <a:gd name="connsiteY1" fmla="*/ 1937 h 11937"/>
              <a:gd name="connsiteX2" fmla="*/ 10631 w 10631"/>
              <a:gd name="connsiteY2" fmla="*/ 0 h 11937"/>
              <a:gd name="connsiteX3" fmla="*/ 7004 w 10631"/>
              <a:gd name="connsiteY3" fmla="*/ 11937 h 11937"/>
              <a:gd name="connsiteX4" fmla="*/ 0 w 10631"/>
              <a:gd name="connsiteY4" fmla="*/ 11930 h 11937"/>
              <a:gd name="connsiteX0" fmla="*/ 0 w 10631"/>
              <a:gd name="connsiteY0" fmla="*/ 11998 h 12005"/>
              <a:gd name="connsiteX1" fmla="*/ 3531 w 10631"/>
              <a:gd name="connsiteY1" fmla="*/ 0 h 12005"/>
              <a:gd name="connsiteX2" fmla="*/ 10631 w 10631"/>
              <a:gd name="connsiteY2" fmla="*/ 68 h 12005"/>
              <a:gd name="connsiteX3" fmla="*/ 7004 w 10631"/>
              <a:gd name="connsiteY3" fmla="*/ 12005 h 12005"/>
              <a:gd name="connsiteX4" fmla="*/ 0 w 10631"/>
              <a:gd name="connsiteY4" fmla="*/ 11998 h 12005"/>
              <a:gd name="connsiteX0" fmla="*/ 0 w 10664"/>
              <a:gd name="connsiteY0" fmla="*/ 11998 h 12005"/>
              <a:gd name="connsiteX1" fmla="*/ 3531 w 10664"/>
              <a:gd name="connsiteY1" fmla="*/ 0 h 12005"/>
              <a:gd name="connsiteX2" fmla="*/ 10664 w 10664"/>
              <a:gd name="connsiteY2" fmla="*/ 101 h 12005"/>
              <a:gd name="connsiteX3" fmla="*/ 7004 w 10664"/>
              <a:gd name="connsiteY3" fmla="*/ 12005 h 12005"/>
              <a:gd name="connsiteX4" fmla="*/ 0 w 10664"/>
              <a:gd name="connsiteY4" fmla="*/ 11998 h 12005"/>
              <a:gd name="connsiteX0" fmla="*/ 0 w 10598"/>
              <a:gd name="connsiteY0" fmla="*/ 11998 h 12005"/>
              <a:gd name="connsiteX1" fmla="*/ 3531 w 10598"/>
              <a:gd name="connsiteY1" fmla="*/ 0 h 12005"/>
              <a:gd name="connsiteX2" fmla="*/ 10598 w 10598"/>
              <a:gd name="connsiteY2" fmla="*/ 1 h 12005"/>
              <a:gd name="connsiteX3" fmla="*/ 7004 w 10598"/>
              <a:gd name="connsiteY3" fmla="*/ 12005 h 12005"/>
              <a:gd name="connsiteX4" fmla="*/ 0 w 10598"/>
              <a:gd name="connsiteY4" fmla="*/ 11998 h 12005"/>
              <a:gd name="connsiteX0" fmla="*/ 0 w 10598"/>
              <a:gd name="connsiteY0" fmla="*/ 12031 h 12038"/>
              <a:gd name="connsiteX1" fmla="*/ 3664 w 10598"/>
              <a:gd name="connsiteY1" fmla="*/ 0 h 12038"/>
              <a:gd name="connsiteX2" fmla="*/ 10598 w 10598"/>
              <a:gd name="connsiteY2" fmla="*/ 34 h 12038"/>
              <a:gd name="connsiteX3" fmla="*/ 7004 w 10598"/>
              <a:gd name="connsiteY3" fmla="*/ 12038 h 12038"/>
              <a:gd name="connsiteX4" fmla="*/ 0 w 10598"/>
              <a:gd name="connsiteY4" fmla="*/ 12031 h 12038"/>
              <a:gd name="connsiteX0" fmla="*/ 0 w 10534"/>
              <a:gd name="connsiteY0" fmla="*/ 12031 h 12038"/>
              <a:gd name="connsiteX1" fmla="*/ 3664 w 10534"/>
              <a:gd name="connsiteY1" fmla="*/ 0 h 12038"/>
              <a:gd name="connsiteX2" fmla="*/ 10534 w 10534"/>
              <a:gd name="connsiteY2" fmla="*/ 34 h 12038"/>
              <a:gd name="connsiteX3" fmla="*/ 7004 w 10534"/>
              <a:gd name="connsiteY3" fmla="*/ 12038 h 12038"/>
              <a:gd name="connsiteX4" fmla="*/ 0 w 10534"/>
              <a:gd name="connsiteY4" fmla="*/ 12031 h 12038"/>
              <a:gd name="connsiteX0" fmla="*/ 0 w 10534"/>
              <a:gd name="connsiteY0" fmla="*/ 18962 h 18969"/>
              <a:gd name="connsiteX1" fmla="*/ 5797 w 10534"/>
              <a:gd name="connsiteY1" fmla="*/ 0 h 18969"/>
              <a:gd name="connsiteX2" fmla="*/ 10534 w 10534"/>
              <a:gd name="connsiteY2" fmla="*/ 6965 h 18969"/>
              <a:gd name="connsiteX3" fmla="*/ 7004 w 10534"/>
              <a:gd name="connsiteY3" fmla="*/ 18969 h 18969"/>
              <a:gd name="connsiteX4" fmla="*/ 0 w 10534"/>
              <a:gd name="connsiteY4" fmla="*/ 18962 h 18969"/>
              <a:gd name="connsiteX0" fmla="*/ 0 w 12536"/>
              <a:gd name="connsiteY0" fmla="*/ 18962 h 18969"/>
              <a:gd name="connsiteX1" fmla="*/ 5797 w 12536"/>
              <a:gd name="connsiteY1" fmla="*/ 0 h 18969"/>
              <a:gd name="connsiteX2" fmla="*/ 12536 w 12536"/>
              <a:gd name="connsiteY2" fmla="*/ 68 h 18969"/>
              <a:gd name="connsiteX3" fmla="*/ 7004 w 12536"/>
              <a:gd name="connsiteY3" fmla="*/ 18969 h 18969"/>
              <a:gd name="connsiteX4" fmla="*/ 0 w 12536"/>
              <a:gd name="connsiteY4" fmla="*/ 18962 h 18969"/>
              <a:gd name="connsiteX0" fmla="*/ 0 w 12536"/>
              <a:gd name="connsiteY0" fmla="*/ 18962 h 18969"/>
              <a:gd name="connsiteX1" fmla="*/ 5797 w 12536"/>
              <a:gd name="connsiteY1" fmla="*/ 0 h 18969"/>
              <a:gd name="connsiteX2" fmla="*/ 12536 w 12536"/>
              <a:gd name="connsiteY2" fmla="*/ 0 h 18969"/>
              <a:gd name="connsiteX3" fmla="*/ 7004 w 12536"/>
              <a:gd name="connsiteY3" fmla="*/ 18969 h 18969"/>
              <a:gd name="connsiteX4" fmla="*/ 0 w 12536"/>
              <a:gd name="connsiteY4" fmla="*/ 18962 h 18969"/>
              <a:gd name="connsiteX0" fmla="*/ 0 w 12536"/>
              <a:gd name="connsiteY0" fmla="*/ 18962 h 18969"/>
              <a:gd name="connsiteX1" fmla="*/ 5206 w 12536"/>
              <a:gd name="connsiteY1" fmla="*/ 1946 h 18969"/>
              <a:gd name="connsiteX2" fmla="*/ 12536 w 12536"/>
              <a:gd name="connsiteY2" fmla="*/ 0 h 18969"/>
              <a:gd name="connsiteX3" fmla="*/ 7004 w 12536"/>
              <a:gd name="connsiteY3" fmla="*/ 18969 h 18969"/>
              <a:gd name="connsiteX4" fmla="*/ 0 w 12536"/>
              <a:gd name="connsiteY4" fmla="*/ 18962 h 18969"/>
              <a:gd name="connsiteX0" fmla="*/ 0 w 11978"/>
              <a:gd name="connsiteY0" fmla="*/ 17152 h 17159"/>
              <a:gd name="connsiteX1" fmla="*/ 5206 w 11978"/>
              <a:gd name="connsiteY1" fmla="*/ 136 h 17159"/>
              <a:gd name="connsiteX2" fmla="*/ 11978 w 11978"/>
              <a:gd name="connsiteY2" fmla="*/ 0 h 17159"/>
              <a:gd name="connsiteX3" fmla="*/ 7004 w 11978"/>
              <a:gd name="connsiteY3" fmla="*/ 17159 h 17159"/>
              <a:gd name="connsiteX4" fmla="*/ 0 w 11978"/>
              <a:gd name="connsiteY4" fmla="*/ 17152 h 17159"/>
              <a:gd name="connsiteX0" fmla="*/ 0 w 11912"/>
              <a:gd name="connsiteY0" fmla="*/ 17050 h 17057"/>
              <a:gd name="connsiteX1" fmla="*/ 5206 w 11912"/>
              <a:gd name="connsiteY1" fmla="*/ 34 h 17057"/>
              <a:gd name="connsiteX2" fmla="*/ 11912 w 11912"/>
              <a:gd name="connsiteY2" fmla="*/ 0 h 17057"/>
              <a:gd name="connsiteX3" fmla="*/ 7004 w 11912"/>
              <a:gd name="connsiteY3" fmla="*/ 17057 h 17057"/>
              <a:gd name="connsiteX4" fmla="*/ 0 w 11912"/>
              <a:gd name="connsiteY4" fmla="*/ 17050 h 17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2" h="17057">
                <a:moveTo>
                  <a:pt x="0" y="17050"/>
                </a:moveTo>
                <a:lnTo>
                  <a:pt x="5206" y="34"/>
                </a:lnTo>
                <a:lnTo>
                  <a:pt x="11912" y="0"/>
                </a:lnTo>
                <a:lnTo>
                  <a:pt x="7004" y="17057"/>
                </a:lnTo>
                <a:lnTo>
                  <a:pt x="0" y="170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Picture Placeholder 24">
            <a:extLst>
              <a:ext uri="{FF2B5EF4-FFF2-40B4-BE49-F238E27FC236}">
                <a16:creationId xmlns:a16="http://schemas.microsoft.com/office/drawing/2014/main" id="{8BD72029-F666-4925-914C-C0E5C4B34BAB}"/>
              </a:ext>
            </a:extLst>
          </p:cNvPr>
          <p:cNvSpPr>
            <a:spLocks noGrp="1"/>
          </p:cNvSpPr>
          <p:nvPr>
            <p:ph type="pic" sz="quarter" idx="11"/>
          </p:nvPr>
        </p:nvSpPr>
        <p:spPr>
          <a:xfrm>
            <a:off x="0" y="495300"/>
            <a:ext cx="11682413" cy="6362700"/>
          </a:xfrm>
        </p:spPr>
        <p:txBody>
          <a:bodyPr/>
          <a:lstStyle/>
          <a:p>
            <a:endParaRPr lang="en-US"/>
          </a:p>
        </p:txBody>
      </p:sp>
      <p:sp>
        <p:nvSpPr>
          <p:cNvPr id="21" name="Subtitle 2">
            <a:extLst>
              <a:ext uri="{FF2B5EF4-FFF2-40B4-BE49-F238E27FC236}">
                <a16:creationId xmlns:a16="http://schemas.microsoft.com/office/drawing/2014/main" id="{3E56C3CC-DB26-42E6-82A3-E6991F86670C}"/>
              </a:ext>
            </a:extLst>
          </p:cNvPr>
          <p:cNvSpPr>
            <a:spLocks noGrp="1"/>
          </p:cNvSpPr>
          <p:nvPr>
            <p:ph type="subTitle" idx="1" hasCustomPrompt="1"/>
          </p:nvPr>
        </p:nvSpPr>
        <p:spPr>
          <a:xfrm>
            <a:off x="1234221" y="5727862"/>
            <a:ext cx="3190118" cy="490099"/>
          </a:xfrm>
        </p:spPr>
        <p:txBody>
          <a:bodyPr vert="horz" lIns="91440" tIns="45720" rIns="91440" bIns="45720" rtlCol="0">
            <a:noAutofit/>
          </a:bodyPr>
          <a:lstStyle>
            <a:lvl1pPr>
              <a:defRPr lang="en-US" sz="1400" spc="300" dirty="0">
                <a:solidFill>
                  <a:schemeClr val="accent3"/>
                </a:solidFill>
              </a:defRPr>
            </a:lvl1pPr>
          </a:lstStyle>
          <a:p>
            <a:pPr marL="0" lvl="0" indent="0">
              <a:buNone/>
            </a:pPr>
            <a:r>
              <a:rPr lang="en-US" dirty="0"/>
              <a:t>CLICK TO EDIT MASTER SUBTITLE STYLE</a:t>
            </a:r>
          </a:p>
        </p:txBody>
      </p:sp>
      <p:sp>
        <p:nvSpPr>
          <p:cNvPr id="23" name="Text Placeholder 2">
            <a:extLst>
              <a:ext uri="{FF2B5EF4-FFF2-40B4-BE49-F238E27FC236}">
                <a16:creationId xmlns:a16="http://schemas.microsoft.com/office/drawing/2014/main" id="{A6F32170-6904-4185-9CF9-3DC5314121CF}"/>
              </a:ext>
            </a:extLst>
          </p:cNvPr>
          <p:cNvSpPr>
            <a:spLocks noGrp="1"/>
          </p:cNvSpPr>
          <p:nvPr>
            <p:ph type="body" sz="quarter" idx="10" hasCustomPrompt="1"/>
          </p:nvPr>
        </p:nvSpPr>
        <p:spPr>
          <a:xfrm>
            <a:off x="4584673" y="5727862"/>
            <a:ext cx="3052499" cy="490099"/>
          </a:xfrm>
        </p:spPr>
        <p:txBody>
          <a:bodyPr vert="horz" lIns="91440" tIns="45720" rIns="91440" bIns="45720" rtlCol="0">
            <a:noAutofit/>
          </a:bodyPr>
          <a:lstStyle>
            <a:lvl1pPr>
              <a:defRPr lang="en-US" sz="1400" spc="300" dirty="0">
                <a:solidFill>
                  <a:schemeClr val="accent3"/>
                </a:solidFill>
              </a:defRPr>
            </a:lvl1pPr>
          </a:lstStyle>
          <a:p>
            <a:pPr marL="0" lvl="0" indent="0">
              <a:buNone/>
            </a:pPr>
            <a:r>
              <a:rPr lang="en-US" dirty="0"/>
              <a:t>CLICK TO EDIT MASTER TEXT STYLES</a:t>
            </a:r>
          </a:p>
        </p:txBody>
      </p:sp>
    </p:spTree>
    <p:extLst>
      <p:ext uri="{BB962C8B-B14F-4D97-AF65-F5344CB8AC3E}">
        <p14:creationId xmlns:p14="http://schemas.microsoft.com/office/powerpoint/2010/main" val="2927707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_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20E90-FA05-41B6-B652-8EC2ECF6A333}"/>
              </a:ext>
            </a:extLst>
          </p:cNvPr>
          <p:cNvSpPr>
            <a:spLocks noGrp="1"/>
          </p:cNvSpPr>
          <p:nvPr>
            <p:ph type="title"/>
          </p:nvPr>
        </p:nvSpPr>
        <p:spPr/>
        <p:txBody>
          <a:bodyPr>
            <a:normAutofit/>
          </a:bodyPr>
          <a:lstStyle>
            <a:lvl1pPr>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F73A623A-9D49-43D1-A550-B89AC1F25FBE}"/>
              </a:ext>
            </a:extLst>
          </p:cNvPr>
          <p:cNvSpPr>
            <a:spLocks noGrp="1"/>
          </p:cNvSpPr>
          <p:nvPr>
            <p:ph idx="1"/>
          </p:nvPr>
        </p:nvSpPr>
        <p:spPr>
          <a:xfrm>
            <a:off x="627796" y="1706880"/>
            <a:ext cx="10966795" cy="4302320"/>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23E60220-D952-4590-9FC1-60A65D3EAE07}"/>
              </a:ext>
            </a:extLst>
          </p:cNvPr>
          <p:cNvSpPr/>
          <p:nvPr userDrawn="1"/>
        </p:nvSpPr>
        <p:spPr>
          <a:xfrm>
            <a:off x="0" y="6757277"/>
            <a:ext cx="12192000" cy="1007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Content Placeholder 2">
            <a:extLst>
              <a:ext uri="{FF2B5EF4-FFF2-40B4-BE49-F238E27FC236}">
                <a16:creationId xmlns:a16="http://schemas.microsoft.com/office/drawing/2014/main" id="{4DC12874-88B9-403E-8598-79CCE1C0AC0F}"/>
              </a:ext>
            </a:extLst>
          </p:cNvPr>
          <p:cNvSpPr>
            <a:spLocks noGrp="1"/>
          </p:cNvSpPr>
          <p:nvPr>
            <p:ph idx="10"/>
          </p:nvPr>
        </p:nvSpPr>
        <p:spPr>
          <a:xfrm>
            <a:off x="597408" y="1229334"/>
            <a:ext cx="10997184" cy="392463"/>
          </a:xfrm>
        </p:spPr>
        <p:txBody>
          <a:bodyPr anchor="b" anchorCtr="0">
            <a:noAutofit/>
          </a:bodyPr>
          <a:lstStyle>
            <a:lvl1pPr marL="0" indent="0">
              <a:buNone/>
              <a:defRPr sz="2000" cap="all" spc="150" baseline="0">
                <a:solidFill>
                  <a:schemeClr val="accent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Click to edit Master text styles</a:t>
            </a:r>
          </a:p>
        </p:txBody>
      </p:sp>
      <p:sp>
        <p:nvSpPr>
          <p:cNvPr id="24" name="TextBox 23">
            <a:extLst>
              <a:ext uri="{FF2B5EF4-FFF2-40B4-BE49-F238E27FC236}">
                <a16:creationId xmlns:a16="http://schemas.microsoft.com/office/drawing/2014/main" id="{680739C4-97C0-4701-BE64-CFFDD134633C}"/>
              </a:ext>
            </a:extLst>
          </p:cNvPr>
          <p:cNvSpPr txBox="1"/>
          <p:nvPr userDrawn="1"/>
        </p:nvSpPr>
        <p:spPr>
          <a:xfrm>
            <a:off x="10961081" y="6338448"/>
            <a:ext cx="633510" cy="215444"/>
          </a:xfrm>
          <a:prstGeom prst="rect">
            <a:avLst/>
          </a:prstGeom>
          <a:noFill/>
        </p:spPr>
        <p:txBody>
          <a:bodyPr wrap="square" rtlCol="0">
            <a:spAutoFit/>
          </a:bodyPr>
          <a:lstStyle/>
          <a:p>
            <a:pPr algn="r"/>
            <a:fld id="{11483F8B-06E4-4F32-B9E1-B91C79BACF29}" type="slidenum">
              <a:rPr lang="en-US" sz="800" smtClean="0">
                <a:solidFill>
                  <a:schemeClr val="tx1"/>
                </a:solidFill>
              </a:rPr>
              <a:pPr algn="r"/>
              <a:t>‹#›</a:t>
            </a:fld>
            <a:endParaRPr lang="en-US" sz="800" dirty="0">
              <a:solidFill>
                <a:schemeClr val="tx1"/>
              </a:solidFill>
            </a:endParaRPr>
          </a:p>
        </p:txBody>
      </p:sp>
      <p:grpSp>
        <p:nvGrpSpPr>
          <p:cNvPr id="25" name="Group 4">
            <a:extLst>
              <a:ext uri="{FF2B5EF4-FFF2-40B4-BE49-F238E27FC236}">
                <a16:creationId xmlns:a16="http://schemas.microsoft.com/office/drawing/2014/main" id="{5DB51B63-5306-479E-9FFA-3DE852026F5A}"/>
              </a:ext>
            </a:extLst>
          </p:cNvPr>
          <p:cNvGrpSpPr>
            <a:grpSpLocks noChangeAspect="1"/>
          </p:cNvGrpSpPr>
          <p:nvPr userDrawn="1"/>
        </p:nvGrpSpPr>
        <p:grpSpPr bwMode="auto">
          <a:xfrm>
            <a:off x="597409" y="6232874"/>
            <a:ext cx="918951" cy="392463"/>
            <a:chOff x="2023" y="1384"/>
            <a:chExt cx="3634" cy="1552"/>
          </a:xfrm>
          <a:solidFill>
            <a:schemeClr val="tx1"/>
          </a:solidFill>
        </p:grpSpPr>
        <p:sp>
          <p:nvSpPr>
            <p:cNvPr id="26" name="Freeform 5">
              <a:extLst>
                <a:ext uri="{FF2B5EF4-FFF2-40B4-BE49-F238E27FC236}">
                  <a16:creationId xmlns:a16="http://schemas.microsoft.com/office/drawing/2014/main" id="{41CC84DF-D732-46A2-B49A-E3BC300122AD}"/>
                </a:ext>
              </a:extLst>
            </p:cNvPr>
            <p:cNvSpPr>
              <a:spLocks/>
            </p:cNvSpPr>
            <p:nvPr userDrawn="1"/>
          </p:nvSpPr>
          <p:spPr bwMode="auto">
            <a:xfrm>
              <a:off x="4282" y="1882"/>
              <a:ext cx="374" cy="556"/>
            </a:xfrm>
            <a:custGeom>
              <a:avLst/>
              <a:gdLst>
                <a:gd name="T0" fmla="*/ 374 w 374"/>
                <a:gd name="T1" fmla="*/ 0 h 556"/>
                <a:gd name="T2" fmla="*/ 336 w 374"/>
                <a:gd name="T3" fmla="*/ 116 h 556"/>
                <a:gd name="T4" fmla="*/ 146 w 374"/>
                <a:gd name="T5" fmla="*/ 116 h 556"/>
                <a:gd name="T6" fmla="*/ 146 w 374"/>
                <a:gd name="T7" fmla="*/ 234 h 556"/>
                <a:gd name="T8" fmla="*/ 342 w 374"/>
                <a:gd name="T9" fmla="*/ 234 h 556"/>
                <a:gd name="T10" fmla="*/ 306 w 374"/>
                <a:gd name="T11" fmla="*/ 346 h 556"/>
                <a:gd name="T12" fmla="*/ 146 w 374"/>
                <a:gd name="T13" fmla="*/ 346 h 556"/>
                <a:gd name="T14" fmla="*/ 146 w 374"/>
                <a:gd name="T15" fmla="*/ 556 h 556"/>
                <a:gd name="T16" fmla="*/ 0 w 374"/>
                <a:gd name="T17" fmla="*/ 556 h 556"/>
                <a:gd name="T18" fmla="*/ 0 w 374"/>
                <a:gd name="T19" fmla="*/ 0 h 556"/>
                <a:gd name="T20" fmla="*/ 374 w 374"/>
                <a:gd name="T21"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4" h="556">
                  <a:moveTo>
                    <a:pt x="374" y="0"/>
                  </a:moveTo>
                  <a:lnTo>
                    <a:pt x="336" y="116"/>
                  </a:lnTo>
                  <a:lnTo>
                    <a:pt x="146" y="116"/>
                  </a:lnTo>
                  <a:lnTo>
                    <a:pt x="146" y="234"/>
                  </a:lnTo>
                  <a:lnTo>
                    <a:pt x="342" y="234"/>
                  </a:lnTo>
                  <a:lnTo>
                    <a:pt x="306" y="346"/>
                  </a:lnTo>
                  <a:lnTo>
                    <a:pt x="146" y="346"/>
                  </a:lnTo>
                  <a:lnTo>
                    <a:pt x="146" y="556"/>
                  </a:lnTo>
                  <a:lnTo>
                    <a:pt x="0" y="556"/>
                  </a:lnTo>
                  <a:lnTo>
                    <a:pt x="0" y="0"/>
                  </a:lnTo>
                  <a:lnTo>
                    <a:pt x="3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6">
              <a:extLst>
                <a:ext uri="{FF2B5EF4-FFF2-40B4-BE49-F238E27FC236}">
                  <a16:creationId xmlns:a16="http://schemas.microsoft.com/office/drawing/2014/main" id="{F444E4FB-172B-436C-BE62-0382A4C00256}"/>
                </a:ext>
              </a:extLst>
            </p:cNvPr>
            <p:cNvSpPr>
              <a:spLocks/>
            </p:cNvSpPr>
            <p:nvPr userDrawn="1"/>
          </p:nvSpPr>
          <p:spPr bwMode="auto">
            <a:xfrm>
              <a:off x="4282" y="1882"/>
              <a:ext cx="374" cy="556"/>
            </a:xfrm>
            <a:custGeom>
              <a:avLst/>
              <a:gdLst>
                <a:gd name="T0" fmla="*/ 374 w 374"/>
                <a:gd name="T1" fmla="*/ 0 h 556"/>
                <a:gd name="T2" fmla="*/ 336 w 374"/>
                <a:gd name="T3" fmla="*/ 116 h 556"/>
                <a:gd name="T4" fmla="*/ 146 w 374"/>
                <a:gd name="T5" fmla="*/ 116 h 556"/>
                <a:gd name="T6" fmla="*/ 146 w 374"/>
                <a:gd name="T7" fmla="*/ 234 h 556"/>
                <a:gd name="T8" fmla="*/ 342 w 374"/>
                <a:gd name="T9" fmla="*/ 234 h 556"/>
                <a:gd name="T10" fmla="*/ 306 w 374"/>
                <a:gd name="T11" fmla="*/ 346 h 556"/>
                <a:gd name="T12" fmla="*/ 146 w 374"/>
                <a:gd name="T13" fmla="*/ 346 h 556"/>
                <a:gd name="T14" fmla="*/ 146 w 374"/>
                <a:gd name="T15" fmla="*/ 556 h 556"/>
                <a:gd name="T16" fmla="*/ 0 w 374"/>
                <a:gd name="T17" fmla="*/ 556 h 556"/>
                <a:gd name="T18" fmla="*/ 0 w 374"/>
                <a:gd name="T19" fmla="*/ 0 h 556"/>
                <a:gd name="T20" fmla="*/ 374 w 374"/>
                <a:gd name="T21"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4" h="556">
                  <a:moveTo>
                    <a:pt x="374" y="0"/>
                  </a:moveTo>
                  <a:lnTo>
                    <a:pt x="336" y="116"/>
                  </a:lnTo>
                  <a:lnTo>
                    <a:pt x="146" y="116"/>
                  </a:lnTo>
                  <a:lnTo>
                    <a:pt x="146" y="234"/>
                  </a:lnTo>
                  <a:lnTo>
                    <a:pt x="342" y="234"/>
                  </a:lnTo>
                  <a:lnTo>
                    <a:pt x="306" y="346"/>
                  </a:lnTo>
                  <a:lnTo>
                    <a:pt x="146" y="346"/>
                  </a:lnTo>
                  <a:lnTo>
                    <a:pt x="146" y="556"/>
                  </a:lnTo>
                  <a:lnTo>
                    <a:pt x="0" y="556"/>
                  </a:lnTo>
                  <a:lnTo>
                    <a:pt x="0" y="0"/>
                  </a:lnTo>
                  <a:lnTo>
                    <a:pt x="3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7">
              <a:extLst>
                <a:ext uri="{FF2B5EF4-FFF2-40B4-BE49-F238E27FC236}">
                  <a16:creationId xmlns:a16="http://schemas.microsoft.com/office/drawing/2014/main" id="{61CBCC5A-43C8-45C2-BA24-340E10AFD1D8}"/>
                </a:ext>
              </a:extLst>
            </p:cNvPr>
            <p:cNvSpPr>
              <a:spLocks/>
            </p:cNvSpPr>
            <p:nvPr userDrawn="1"/>
          </p:nvSpPr>
          <p:spPr bwMode="auto">
            <a:xfrm>
              <a:off x="3820" y="1882"/>
              <a:ext cx="372" cy="556"/>
            </a:xfrm>
            <a:custGeom>
              <a:avLst/>
              <a:gdLst>
                <a:gd name="T0" fmla="*/ 372 w 372"/>
                <a:gd name="T1" fmla="*/ 0 h 556"/>
                <a:gd name="T2" fmla="*/ 334 w 372"/>
                <a:gd name="T3" fmla="*/ 116 h 556"/>
                <a:gd name="T4" fmla="*/ 144 w 372"/>
                <a:gd name="T5" fmla="*/ 116 h 556"/>
                <a:gd name="T6" fmla="*/ 144 w 372"/>
                <a:gd name="T7" fmla="*/ 234 h 556"/>
                <a:gd name="T8" fmla="*/ 340 w 372"/>
                <a:gd name="T9" fmla="*/ 234 h 556"/>
                <a:gd name="T10" fmla="*/ 304 w 372"/>
                <a:gd name="T11" fmla="*/ 346 h 556"/>
                <a:gd name="T12" fmla="*/ 144 w 372"/>
                <a:gd name="T13" fmla="*/ 346 h 556"/>
                <a:gd name="T14" fmla="*/ 144 w 372"/>
                <a:gd name="T15" fmla="*/ 556 h 556"/>
                <a:gd name="T16" fmla="*/ 0 w 372"/>
                <a:gd name="T17" fmla="*/ 556 h 556"/>
                <a:gd name="T18" fmla="*/ 0 w 372"/>
                <a:gd name="T19" fmla="*/ 0 h 556"/>
                <a:gd name="T20" fmla="*/ 372 w 372"/>
                <a:gd name="T21"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2" h="556">
                  <a:moveTo>
                    <a:pt x="372" y="0"/>
                  </a:moveTo>
                  <a:lnTo>
                    <a:pt x="334" y="116"/>
                  </a:lnTo>
                  <a:lnTo>
                    <a:pt x="144" y="116"/>
                  </a:lnTo>
                  <a:lnTo>
                    <a:pt x="144" y="234"/>
                  </a:lnTo>
                  <a:lnTo>
                    <a:pt x="340" y="234"/>
                  </a:lnTo>
                  <a:lnTo>
                    <a:pt x="304" y="346"/>
                  </a:lnTo>
                  <a:lnTo>
                    <a:pt x="144" y="346"/>
                  </a:lnTo>
                  <a:lnTo>
                    <a:pt x="144" y="556"/>
                  </a:lnTo>
                  <a:lnTo>
                    <a:pt x="0" y="556"/>
                  </a:lnTo>
                  <a:lnTo>
                    <a:pt x="0" y="0"/>
                  </a:lnTo>
                  <a:lnTo>
                    <a:pt x="37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8">
              <a:extLst>
                <a:ext uri="{FF2B5EF4-FFF2-40B4-BE49-F238E27FC236}">
                  <a16:creationId xmlns:a16="http://schemas.microsoft.com/office/drawing/2014/main" id="{27957E27-E0F8-4A5A-8745-EBBB45A86F5B}"/>
                </a:ext>
              </a:extLst>
            </p:cNvPr>
            <p:cNvSpPr>
              <a:spLocks noEditPoints="1"/>
            </p:cNvSpPr>
            <p:nvPr userDrawn="1"/>
          </p:nvSpPr>
          <p:spPr bwMode="auto">
            <a:xfrm>
              <a:off x="4636" y="1882"/>
              <a:ext cx="513" cy="556"/>
            </a:xfrm>
            <a:custGeom>
              <a:avLst/>
              <a:gdLst>
                <a:gd name="T0" fmla="*/ 339 w 513"/>
                <a:gd name="T1" fmla="*/ 458 h 556"/>
                <a:gd name="T2" fmla="*/ 165 w 513"/>
                <a:gd name="T3" fmla="*/ 458 h 556"/>
                <a:gd name="T4" fmla="*/ 137 w 513"/>
                <a:gd name="T5" fmla="*/ 556 h 556"/>
                <a:gd name="T6" fmla="*/ 0 w 513"/>
                <a:gd name="T7" fmla="*/ 556 h 556"/>
                <a:gd name="T8" fmla="*/ 175 w 513"/>
                <a:gd name="T9" fmla="*/ 0 h 556"/>
                <a:gd name="T10" fmla="*/ 331 w 513"/>
                <a:gd name="T11" fmla="*/ 0 h 556"/>
                <a:gd name="T12" fmla="*/ 513 w 513"/>
                <a:gd name="T13" fmla="*/ 556 h 556"/>
                <a:gd name="T14" fmla="*/ 365 w 513"/>
                <a:gd name="T15" fmla="*/ 556 h 556"/>
                <a:gd name="T16" fmla="*/ 339 w 513"/>
                <a:gd name="T17" fmla="*/ 458 h 556"/>
                <a:gd name="T18" fmla="*/ 187 w 513"/>
                <a:gd name="T19" fmla="*/ 346 h 556"/>
                <a:gd name="T20" fmla="*/ 313 w 513"/>
                <a:gd name="T21" fmla="*/ 346 h 556"/>
                <a:gd name="T22" fmla="*/ 253 w 513"/>
                <a:gd name="T23" fmla="*/ 136 h 556"/>
                <a:gd name="T24" fmla="*/ 187 w 513"/>
                <a:gd name="T25" fmla="*/ 346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3" h="556">
                  <a:moveTo>
                    <a:pt x="339" y="458"/>
                  </a:moveTo>
                  <a:lnTo>
                    <a:pt x="165" y="458"/>
                  </a:lnTo>
                  <a:lnTo>
                    <a:pt x="137" y="556"/>
                  </a:lnTo>
                  <a:lnTo>
                    <a:pt x="0" y="556"/>
                  </a:lnTo>
                  <a:lnTo>
                    <a:pt x="175" y="0"/>
                  </a:lnTo>
                  <a:lnTo>
                    <a:pt x="331" y="0"/>
                  </a:lnTo>
                  <a:lnTo>
                    <a:pt x="513" y="556"/>
                  </a:lnTo>
                  <a:lnTo>
                    <a:pt x="365" y="556"/>
                  </a:lnTo>
                  <a:lnTo>
                    <a:pt x="339" y="458"/>
                  </a:lnTo>
                  <a:close/>
                  <a:moveTo>
                    <a:pt x="187" y="346"/>
                  </a:moveTo>
                  <a:lnTo>
                    <a:pt x="313" y="346"/>
                  </a:lnTo>
                  <a:lnTo>
                    <a:pt x="253" y="136"/>
                  </a:lnTo>
                  <a:lnTo>
                    <a:pt x="187" y="3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9">
              <a:extLst>
                <a:ext uri="{FF2B5EF4-FFF2-40B4-BE49-F238E27FC236}">
                  <a16:creationId xmlns:a16="http://schemas.microsoft.com/office/drawing/2014/main" id="{9C6E5EA0-EAB3-493E-93AF-B26A113F0B00}"/>
                </a:ext>
              </a:extLst>
            </p:cNvPr>
            <p:cNvSpPr>
              <a:spLocks noEditPoints="1"/>
            </p:cNvSpPr>
            <p:nvPr userDrawn="1"/>
          </p:nvSpPr>
          <p:spPr bwMode="auto">
            <a:xfrm>
              <a:off x="5217" y="1882"/>
              <a:ext cx="440" cy="556"/>
            </a:xfrm>
            <a:custGeom>
              <a:avLst/>
              <a:gdLst>
                <a:gd name="T0" fmla="*/ 418 w 440"/>
                <a:gd name="T1" fmla="*/ 188 h 556"/>
                <a:gd name="T2" fmla="*/ 412 w 440"/>
                <a:gd name="T3" fmla="*/ 244 h 556"/>
                <a:gd name="T4" fmla="*/ 406 w 440"/>
                <a:gd name="T5" fmla="*/ 268 h 556"/>
                <a:gd name="T6" fmla="*/ 396 w 440"/>
                <a:gd name="T7" fmla="*/ 288 h 556"/>
                <a:gd name="T8" fmla="*/ 366 w 440"/>
                <a:gd name="T9" fmla="*/ 320 h 556"/>
                <a:gd name="T10" fmla="*/ 348 w 440"/>
                <a:gd name="T11" fmla="*/ 334 h 556"/>
                <a:gd name="T12" fmla="*/ 440 w 440"/>
                <a:gd name="T13" fmla="*/ 556 h 556"/>
                <a:gd name="T14" fmla="*/ 188 w 440"/>
                <a:gd name="T15" fmla="*/ 346 h 556"/>
                <a:gd name="T16" fmla="*/ 142 w 440"/>
                <a:gd name="T17" fmla="*/ 556 h 556"/>
                <a:gd name="T18" fmla="*/ 0 w 440"/>
                <a:gd name="T19" fmla="*/ 0 h 556"/>
                <a:gd name="T20" fmla="*/ 242 w 440"/>
                <a:gd name="T21" fmla="*/ 0 h 556"/>
                <a:gd name="T22" fmla="*/ 288 w 440"/>
                <a:gd name="T23" fmla="*/ 4 h 556"/>
                <a:gd name="T24" fmla="*/ 324 w 440"/>
                <a:gd name="T25" fmla="*/ 14 h 556"/>
                <a:gd name="T26" fmla="*/ 340 w 440"/>
                <a:gd name="T27" fmla="*/ 22 h 556"/>
                <a:gd name="T28" fmla="*/ 368 w 440"/>
                <a:gd name="T29" fmla="*/ 40 h 556"/>
                <a:gd name="T30" fmla="*/ 378 w 440"/>
                <a:gd name="T31" fmla="*/ 52 h 556"/>
                <a:gd name="T32" fmla="*/ 396 w 440"/>
                <a:gd name="T33" fmla="*/ 76 h 556"/>
                <a:gd name="T34" fmla="*/ 408 w 440"/>
                <a:gd name="T35" fmla="*/ 106 h 556"/>
                <a:gd name="T36" fmla="*/ 414 w 440"/>
                <a:gd name="T37" fmla="*/ 120 h 556"/>
                <a:gd name="T38" fmla="*/ 418 w 440"/>
                <a:gd name="T39" fmla="*/ 154 h 556"/>
                <a:gd name="T40" fmla="*/ 418 w 440"/>
                <a:gd name="T41" fmla="*/ 188 h 556"/>
                <a:gd name="T42" fmla="*/ 216 w 440"/>
                <a:gd name="T43" fmla="*/ 250 h 556"/>
                <a:gd name="T44" fmla="*/ 230 w 440"/>
                <a:gd name="T45" fmla="*/ 248 h 556"/>
                <a:gd name="T46" fmla="*/ 254 w 440"/>
                <a:gd name="T47" fmla="*/ 240 h 556"/>
                <a:gd name="T48" fmla="*/ 262 w 440"/>
                <a:gd name="T49" fmla="*/ 234 h 556"/>
                <a:gd name="T50" fmla="*/ 274 w 440"/>
                <a:gd name="T51" fmla="*/ 214 h 556"/>
                <a:gd name="T52" fmla="*/ 278 w 440"/>
                <a:gd name="T53" fmla="*/ 188 h 556"/>
                <a:gd name="T54" fmla="*/ 278 w 440"/>
                <a:gd name="T55" fmla="*/ 176 h 556"/>
                <a:gd name="T56" fmla="*/ 274 w 440"/>
                <a:gd name="T57" fmla="*/ 150 h 556"/>
                <a:gd name="T58" fmla="*/ 262 w 440"/>
                <a:gd name="T59" fmla="*/ 130 h 556"/>
                <a:gd name="T60" fmla="*/ 244 w 440"/>
                <a:gd name="T61" fmla="*/ 120 h 556"/>
                <a:gd name="T62" fmla="*/ 216 w 440"/>
                <a:gd name="T63" fmla="*/ 116 h 556"/>
                <a:gd name="T64" fmla="*/ 142 w 440"/>
                <a:gd name="T65" fmla="*/ 25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0" h="556">
                  <a:moveTo>
                    <a:pt x="418" y="188"/>
                  </a:moveTo>
                  <a:lnTo>
                    <a:pt x="418" y="188"/>
                  </a:lnTo>
                  <a:lnTo>
                    <a:pt x="416" y="218"/>
                  </a:lnTo>
                  <a:lnTo>
                    <a:pt x="412" y="244"/>
                  </a:lnTo>
                  <a:lnTo>
                    <a:pt x="412" y="244"/>
                  </a:lnTo>
                  <a:lnTo>
                    <a:pt x="406" y="268"/>
                  </a:lnTo>
                  <a:lnTo>
                    <a:pt x="396" y="288"/>
                  </a:lnTo>
                  <a:lnTo>
                    <a:pt x="396" y="288"/>
                  </a:lnTo>
                  <a:lnTo>
                    <a:pt x="382" y="306"/>
                  </a:lnTo>
                  <a:lnTo>
                    <a:pt x="366" y="320"/>
                  </a:lnTo>
                  <a:lnTo>
                    <a:pt x="366" y="320"/>
                  </a:lnTo>
                  <a:lnTo>
                    <a:pt x="348" y="334"/>
                  </a:lnTo>
                  <a:lnTo>
                    <a:pt x="324" y="346"/>
                  </a:lnTo>
                  <a:lnTo>
                    <a:pt x="440" y="556"/>
                  </a:lnTo>
                  <a:lnTo>
                    <a:pt x="286" y="556"/>
                  </a:lnTo>
                  <a:lnTo>
                    <a:pt x="188" y="346"/>
                  </a:lnTo>
                  <a:lnTo>
                    <a:pt x="142" y="346"/>
                  </a:lnTo>
                  <a:lnTo>
                    <a:pt x="142" y="556"/>
                  </a:lnTo>
                  <a:lnTo>
                    <a:pt x="0" y="556"/>
                  </a:lnTo>
                  <a:lnTo>
                    <a:pt x="0" y="0"/>
                  </a:lnTo>
                  <a:lnTo>
                    <a:pt x="242" y="0"/>
                  </a:lnTo>
                  <a:lnTo>
                    <a:pt x="242" y="0"/>
                  </a:lnTo>
                  <a:lnTo>
                    <a:pt x="266" y="2"/>
                  </a:lnTo>
                  <a:lnTo>
                    <a:pt x="288" y="4"/>
                  </a:lnTo>
                  <a:lnTo>
                    <a:pt x="308" y="8"/>
                  </a:lnTo>
                  <a:lnTo>
                    <a:pt x="324" y="14"/>
                  </a:lnTo>
                  <a:lnTo>
                    <a:pt x="324" y="14"/>
                  </a:lnTo>
                  <a:lnTo>
                    <a:pt x="340" y="22"/>
                  </a:lnTo>
                  <a:lnTo>
                    <a:pt x="356" y="30"/>
                  </a:lnTo>
                  <a:lnTo>
                    <a:pt x="368" y="40"/>
                  </a:lnTo>
                  <a:lnTo>
                    <a:pt x="378" y="52"/>
                  </a:lnTo>
                  <a:lnTo>
                    <a:pt x="378" y="52"/>
                  </a:lnTo>
                  <a:lnTo>
                    <a:pt x="388" y="64"/>
                  </a:lnTo>
                  <a:lnTo>
                    <a:pt x="396" y="76"/>
                  </a:lnTo>
                  <a:lnTo>
                    <a:pt x="404" y="90"/>
                  </a:lnTo>
                  <a:lnTo>
                    <a:pt x="408" y="106"/>
                  </a:lnTo>
                  <a:lnTo>
                    <a:pt x="408" y="106"/>
                  </a:lnTo>
                  <a:lnTo>
                    <a:pt x="414" y="120"/>
                  </a:lnTo>
                  <a:lnTo>
                    <a:pt x="416" y="138"/>
                  </a:lnTo>
                  <a:lnTo>
                    <a:pt x="418" y="154"/>
                  </a:lnTo>
                  <a:lnTo>
                    <a:pt x="418" y="172"/>
                  </a:lnTo>
                  <a:lnTo>
                    <a:pt x="418" y="188"/>
                  </a:lnTo>
                  <a:close/>
                  <a:moveTo>
                    <a:pt x="142" y="250"/>
                  </a:moveTo>
                  <a:lnTo>
                    <a:pt x="216" y="250"/>
                  </a:lnTo>
                  <a:lnTo>
                    <a:pt x="216" y="250"/>
                  </a:lnTo>
                  <a:lnTo>
                    <a:pt x="230" y="248"/>
                  </a:lnTo>
                  <a:lnTo>
                    <a:pt x="242" y="246"/>
                  </a:lnTo>
                  <a:lnTo>
                    <a:pt x="254" y="240"/>
                  </a:lnTo>
                  <a:lnTo>
                    <a:pt x="262" y="234"/>
                  </a:lnTo>
                  <a:lnTo>
                    <a:pt x="262" y="234"/>
                  </a:lnTo>
                  <a:lnTo>
                    <a:pt x="270" y="226"/>
                  </a:lnTo>
                  <a:lnTo>
                    <a:pt x="274" y="214"/>
                  </a:lnTo>
                  <a:lnTo>
                    <a:pt x="278" y="202"/>
                  </a:lnTo>
                  <a:lnTo>
                    <a:pt x="278" y="188"/>
                  </a:lnTo>
                  <a:lnTo>
                    <a:pt x="278" y="176"/>
                  </a:lnTo>
                  <a:lnTo>
                    <a:pt x="278" y="176"/>
                  </a:lnTo>
                  <a:lnTo>
                    <a:pt x="278" y="162"/>
                  </a:lnTo>
                  <a:lnTo>
                    <a:pt x="274" y="150"/>
                  </a:lnTo>
                  <a:lnTo>
                    <a:pt x="270" y="140"/>
                  </a:lnTo>
                  <a:lnTo>
                    <a:pt x="262" y="130"/>
                  </a:lnTo>
                  <a:lnTo>
                    <a:pt x="254" y="124"/>
                  </a:lnTo>
                  <a:lnTo>
                    <a:pt x="244" y="120"/>
                  </a:lnTo>
                  <a:lnTo>
                    <a:pt x="230" y="116"/>
                  </a:lnTo>
                  <a:lnTo>
                    <a:pt x="216" y="116"/>
                  </a:lnTo>
                  <a:lnTo>
                    <a:pt x="142" y="116"/>
                  </a:lnTo>
                  <a:lnTo>
                    <a:pt x="142" y="2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0">
              <a:extLst>
                <a:ext uri="{FF2B5EF4-FFF2-40B4-BE49-F238E27FC236}">
                  <a16:creationId xmlns:a16="http://schemas.microsoft.com/office/drawing/2014/main" id="{A757C30F-02B9-4684-8745-1B75F92B9A8F}"/>
                </a:ext>
              </a:extLst>
            </p:cNvPr>
            <p:cNvSpPr>
              <a:spLocks/>
            </p:cNvSpPr>
            <p:nvPr userDrawn="1"/>
          </p:nvSpPr>
          <p:spPr bwMode="auto">
            <a:xfrm>
              <a:off x="2023" y="1384"/>
              <a:ext cx="1553" cy="1552"/>
            </a:xfrm>
            <a:custGeom>
              <a:avLst/>
              <a:gdLst>
                <a:gd name="T0" fmla="*/ 778 w 1553"/>
                <a:gd name="T1" fmla="*/ 0 h 1552"/>
                <a:gd name="T2" fmla="*/ 698 w 1553"/>
                <a:gd name="T3" fmla="*/ 4 h 1552"/>
                <a:gd name="T4" fmla="*/ 622 w 1553"/>
                <a:gd name="T5" fmla="*/ 16 h 1552"/>
                <a:gd name="T6" fmla="*/ 546 w 1553"/>
                <a:gd name="T7" fmla="*/ 34 h 1552"/>
                <a:gd name="T8" fmla="*/ 476 w 1553"/>
                <a:gd name="T9" fmla="*/ 62 h 1552"/>
                <a:gd name="T10" fmla="*/ 408 w 1553"/>
                <a:gd name="T11" fmla="*/ 94 h 1552"/>
                <a:gd name="T12" fmla="*/ 344 w 1553"/>
                <a:gd name="T13" fmla="*/ 132 h 1552"/>
                <a:gd name="T14" fmla="*/ 284 w 1553"/>
                <a:gd name="T15" fmla="*/ 178 h 1552"/>
                <a:gd name="T16" fmla="*/ 228 w 1553"/>
                <a:gd name="T17" fmla="*/ 228 h 1552"/>
                <a:gd name="T18" fmla="*/ 178 w 1553"/>
                <a:gd name="T19" fmla="*/ 282 h 1552"/>
                <a:gd name="T20" fmla="*/ 134 w 1553"/>
                <a:gd name="T21" fmla="*/ 342 h 1552"/>
                <a:gd name="T22" fmla="*/ 94 w 1553"/>
                <a:gd name="T23" fmla="*/ 406 h 1552"/>
                <a:gd name="T24" fmla="*/ 62 w 1553"/>
                <a:gd name="T25" fmla="*/ 474 h 1552"/>
                <a:gd name="T26" fmla="*/ 36 w 1553"/>
                <a:gd name="T27" fmla="*/ 546 h 1552"/>
                <a:gd name="T28" fmla="*/ 16 w 1553"/>
                <a:gd name="T29" fmla="*/ 620 h 1552"/>
                <a:gd name="T30" fmla="*/ 4 w 1553"/>
                <a:gd name="T31" fmla="*/ 698 h 1552"/>
                <a:gd name="T32" fmla="*/ 0 w 1553"/>
                <a:gd name="T33" fmla="*/ 778 h 1552"/>
                <a:gd name="T34" fmla="*/ 2 w 1553"/>
                <a:gd name="T35" fmla="*/ 828 h 1552"/>
                <a:gd name="T36" fmla="*/ 16 w 1553"/>
                <a:gd name="T37" fmla="*/ 928 h 1552"/>
                <a:gd name="T38" fmla="*/ 40 w 1553"/>
                <a:gd name="T39" fmla="*/ 1024 h 1552"/>
                <a:gd name="T40" fmla="*/ 78 w 1553"/>
                <a:gd name="T41" fmla="*/ 1114 h 1552"/>
                <a:gd name="T42" fmla="*/ 196 w 1553"/>
                <a:gd name="T43" fmla="*/ 842 h 1552"/>
                <a:gd name="T44" fmla="*/ 214 w 1553"/>
                <a:gd name="T45" fmla="*/ 1312 h 1552"/>
                <a:gd name="T46" fmla="*/ 248 w 1553"/>
                <a:gd name="T47" fmla="*/ 1346 h 1552"/>
                <a:gd name="T48" fmla="*/ 324 w 1553"/>
                <a:gd name="T49" fmla="*/ 1408 h 1552"/>
                <a:gd name="T50" fmla="*/ 540 w 1553"/>
                <a:gd name="T51" fmla="*/ 844 h 1552"/>
                <a:gd name="T52" fmla="*/ 502 w 1553"/>
                <a:gd name="T53" fmla="*/ 1504 h 1552"/>
                <a:gd name="T54" fmla="*/ 544 w 1553"/>
                <a:gd name="T55" fmla="*/ 1518 h 1552"/>
                <a:gd name="T56" fmla="*/ 630 w 1553"/>
                <a:gd name="T57" fmla="*/ 1540 h 1552"/>
                <a:gd name="T58" fmla="*/ 886 w 1553"/>
                <a:gd name="T59" fmla="*/ 844 h 1552"/>
                <a:gd name="T60" fmla="*/ 834 w 1553"/>
                <a:gd name="T61" fmla="*/ 1552 h 1552"/>
                <a:gd name="T62" fmla="*/ 884 w 1553"/>
                <a:gd name="T63" fmla="*/ 1546 h 1552"/>
                <a:gd name="T64" fmla="*/ 983 w 1553"/>
                <a:gd name="T65" fmla="*/ 1526 h 1552"/>
                <a:gd name="T66" fmla="*/ 1231 w 1553"/>
                <a:gd name="T67" fmla="*/ 842 h 1552"/>
                <a:gd name="T68" fmla="*/ 1219 w 1553"/>
                <a:gd name="T69" fmla="*/ 1416 h 1552"/>
                <a:gd name="T70" fmla="*/ 1257 w 1553"/>
                <a:gd name="T71" fmla="*/ 1388 h 1552"/>
                <a:gd name="T72" fmla="*/ 1325 w 1553"/>
                <a:gd name="T73" fmla="*/ 1328 h 1552"/>
                <a:gd name="T74" fmla="*/ 1387 w 1553"/>
                <a:gd name="T75" fmla="*/ 1258 h 1552"/>
                <a:gd name="T76" fmla="*/ 1439 w 1553"/>
                <a:gd name="T77" fmla="*/ 1184 h 1552"/>
                <a:gd name="T78" fmla="*/ 1483 w 1553"/>
                <a:gd name="T79" fmla="*/ 1102 h 1552"/>
                <a:gd name="T80" fmla="*/ 1517 w 1553"/>
                <a:gd name="T81" fmla="*/ 1014 h 1552"/>
                <a:gd name="T82" fmla="*/ 1541 w 1553"/>
                <a:gd name="T83" fmla="*/ 922 h 1552"/>
                <a:gd name="T84" fmla="*/ 1553 w 1553"/>
                <a:gd name="T85" fmla="*/ 826 h 1552"/>
                <a:gd name="T86" fmla="*/ 1553 w 1553"/>
                <a:gd name="T87" fmla="*/ 778 h 1552"/>
                <a:gd name="T88" fmla="*/ 1549 w 1553"/>
                <a:gd name="T89" fmla="*/ 698 h 1552"/>
                <a:gd name="T90" fmla="*/ 1539 w 1553"/>
                <a:gd name="T91" fmla="*/ 620 h 1552"/>
                <a:gd name="T92" fmla="*/ 1519 w 1553"/>
                <a:gd name="T93" fmla="*/ 546 h 1552"/>
                <a:gd name="T94" fmla="*/ 1493 w 1553"/>
                <a:gd name="T95" fmla="*/ 474 h 1552"/>
                <a:gd name="T96" fmla="*/ 1461 w 1553"/>
                <a:gd name="T97" fmla="*/ 406 h 1552"/>
                <a:gd name="T98" fmla="*/ 1421 w 1553"/>
                <a:gd name="T99" fmla="*/ 342 h 1552"/>
                <a:gd name="T100" fmla="*/ 1377 w 1553"/>
                <a:gd name="T101" fmla="*/ 282 h 1552"/>
                <a:gd name="T102" fmla="*/ 1327 w 1553"/>
                <a:gd name="T103" fmla="*/ 228 h 1552"/>
                <a:gd name="T104" fmla="*/ 1271 w 1553"/>
                <a:gd name="T105" fmla="*/ 178 h 1552"/>
                <a:gd name="T106" fmla="*/ 1211 w 1553"/>
                <a:gd name="T107" fmla="*/ 132 h 1552"/>
                <a:gd name="T108" fmla="*/ 1147 w 1553"/>
                <a:gd name="T109" fmla="*/ 94 h 1552"/>
                <a:gd name="T110" fmla="*/ 1079 w 1553"/>
                <a:gd name="T111" fmla="*/ 62 h 1552"/>
                <a:gd name="T112" fmla="*/ 1007 w 1553"/>
                <a:gd name="T113" fmla="*/ 34 h 1552"/>
                <a:gd name="T114" fmla="*/ 933 w 1553"/>
                <a:gd name="T115" fmla="*/ 16 h 1552"/>
                <a:gd name="T116" fmla="*/ 858 w 1553"/>
                <a:gd name="T117" fmla="*/ 4 h 1552"/>
                <a:gd name="T118" fmla="*/ 778 w 1553"/>
                <a:gd name="T119" fmla="*/ 0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53" h="1552">
                  <a:moveTo>
                    <a:pt x="778" y="0"/>
                  </a:moveTo>
                  <a:lnTo>
                    <a:pt x="778" y="0"/>
                  </a:lnTo>
                  <a:lnTo>
                    <a:pt x="738" y="2"/>
                  </a:lnTo>
                  <a:lnTo>
                    <a:pt x="698" y="4"/>
                  </a:lnTo>
                  <a:lnTo>
                    <a:pt x="660" y="8"/>
                  </a:lnTo>
                  <a:lnTo>
                    <a:pt x="622" y="16"/>
                  </a:lnTo>
                  <a:lnTo>
                    <a:pt x="584" y="24"/>
                  </a:lnTo>
                  <a:lnTo>
                    <a:pt x="546" y="34"/>
                  </a:lnTo>
                  <a:lnTo>
                    <a:pt x="510" y="48"/>
                  </a:lnTo>
                  <a:lnTo>
                    <a:pt x="476" y="62"/>
                  </a:lnTo>
                  <a:lnTo>
                    <a:pt x="440" y="76"/>
                  </a:lnTo>
                  <a:lnTo>
                    <a:pt x="408" y="94"/>
                  </a:lnTo>
                  <a:lnTo>
                    <a:pt x="374" y="112"/>
                  </a:lnTo>
                  <a:lnTo>
                    <a:pt x="344" y="132"/>
                  </a:lnTo>
                  <a:lnTo>
                    <a:pt x="312" y="154"/>
                  </a:lnTo>
                  <a:lnTo>
                    <a:pt x="284" y="178"/>
                  </a:lnTo>
                  <a:lnTo>
                    <a:pt x="256" y="202"/>
                  </a:lnTo>
                  <a:lnTo>
                    <a:pt x="228" y="228"/>
                  </a:lnTo>
                  <a:lnTo>
                    <a:pt x="202" y="254"/>
                  </a:lnTo>
                  <a:lnTo>
                    <a:pt x="178" y="282"/>
                  </a:lnTo>
                  <a:lnTo>
                    <a:pt x="156" y="312"/>
                  </a:lnTo>
                  <a:lnTo>
                    <a:pt x="134" y="342"/>
                  </a:lnTo>
                  <a:lnTo>
                    <a:pt x="114" y="374"/>
                  </a:lnTo>
                  <a:lnTo>
                    <a:pt x="94" y="406"/>
                  </a:lnTo>
                  <a:lnTo>
                    <a:pt x="78" y="440"/>
                  </a:lnTo>
                  <a:lnTo>
                    <a:pt x="62" y="474"/>
                  </a:lnTo>
                  <a:lnTo>
                    <a:pt x="48" y="510"/>
                  </a:lnTo>
                  <a:lnTo>
                    <a:pt x="36" y="546"/>
                  </a:lnTo>
                  <a:lnTo>
                    <a:pt x="26" y="582"/>
                  </a:lnTo>
                  <a:lnTo>
                    <a:pt x="16" y="620"/>
                  </a:lnTo>
                  <a:lnTo>
                    <a:pt x="10" y="658"/>
                  </a:lnTo>
                  <a:lnTo>
                    <a:pt x="4" y="698"/>
                  </a:lnTo>
                  <a:lnTo>
                    <a:pt x="2" y="738"/>
                  </a:lnTo>
                  <a:lnTo>
                    <a:pt x="0" y="778"/>
                  </a:lnTo>
                  <a:lnTo>
                    <a:pt x="0" y="778"/>
                  </a:lnTo>
                  <a:lnTo>
                    <a:pt x="2" y="828"/>
                  </a:lnTo>
                  <a:lnTo>
                    <a:pt x="8" y="880"/>
                  </a:lnTo>
                  <a:lnTo>
                    <a:pt x="16" y="928"/>
                  </a:lnTo>
                  <a:lnTo>
                    <a:pt x="26" y="978"/>
                  </a:lnTo>
                  <a:lnTo>
                    <a:pt x="40" y="1024"/>
                  </a:lnTo>
                  <a:lnTo>
                    <a:pt x="58" y="1070"/>
                  </a:lnTo>
                  <a:lnTo>
                    <a:pt x="78" y="1114"/>
                  </a:lnTo>
                  <a:lnTo>
                    <a:pt x="100" y="1158"/>
                  </a:lnTo>
                  <a:lnTo>
                    <a:pt x="196" y="842"/>
                  </a:lnTo>
                  <a:lnTo>
                    <a:pt x="356" y="842"/>
                  </a:lnTo>
                  <a:lnTo>
                    <a:pt x="214" y="1312"/>
                  </a:lnTo>
                  <a:lnTo>
                    <a:pt x="214" y="1312"/>
                  </a:lnTo>
                  <a:lnTo>
                    <a:pt x="248" y="1346"/>
                  </a:lnTo>
                  <a:lnTo>
                    <a:pt x="286" y="1378"/>
                  </a:lnTo>
                  <a:lnTo>
                    <a:pt x="324" y="1408"/>
                  </a:lnTo>
                  <a:lnTo>
                    <a:pt x="364" y="1434"/>
                  </a:lnTo>
                  <a:lnTo>
                    <a:pt x="540" y="844"/>
                  </a:lnTo>
                  <a:lnTo>
                    <a:pt x="700" y="844"/>
                  </a:lnTo>
                  <a:lnTo>
                    <a:pt x="502" y="1504"/>
                  </a:lnTo>
                  <a:lnTo>
                    <a:pt x="502" y="1504"/>
                  </a:lnTo>
                  <a:lnTo>
                    <a:pt x="544" y="1518"/>
                  </a:lnTo>
                  <a:lnTo>
                    <a:pt x="586" y="1530"/>
                  </a:lnTo>
                  <a:lnTo>
                    <a:pt x="630" y="1540"/>
                  </a:lnTo>
                  <a:lnTo>
                    <a:pt x="674" y="1548"/>
                  </a:lnTo>
                  <a:lnTo>
                    <a:pt x="886" y="844"/>
                  </a:lnTo>
                  <a:lnTo>
                    <a:pt x="1045" y="844"/>
                  </a:lnTo>
                  <a:lnTo>
                    <a:pt x="834" y="1552"/>
                  </a:lnTo>
                  <a:lnTo>
                    <a:pt x="834" y="1552"/>
                  </a:lnTo>
                  <a:lnTo>
                    <a:pt x="884" y="1546"/>
                  </a:lnTo>
                  <a:lnTo>
                    <a:pt x="933" y="1538"/>
                  </a:lnTo>
                  <a:lnTo>
                    <a:pt x="983" y="1526"/>
                  </a:lnTo>
                  <a:lnTo>
                    <a:pt x="1031" y="1512"/>
                  </a:lnTo>
                  <a:lnTo>
                    <a:pt x="1231" y="842"/>
                  </a:lnTo>
                  <a:lnTo>
                    <a:pt x="1391" y="842"/>
                  </a:lnTo>
                  <a:lnTo>
                    <a:pt x="1219" y="1416"/>
                  </a:lnTo>
                  <a:lnTo>
                    <a:pt x="1219" y="1416"/>
                  </a:lnTo>
                  <a:lnTo>
                    <a:pt x="1257" y="1388"/>
                  </a:lnTo>
                  <a:lnTo>
                    <a:pt x="1291" y="1358"/>
                  </a:lnTo>
                  <a:lnTo>
                    <a:pt x="1325" y="1328"/>
                  </a:lnTo>
                  <a:lnTo>
                    <a:pt x="1357" y="1294"/>
                  </a:lnTo>
                  <a:lnTo>
                    <a:pt x="1387" y="1258"/>
                  </a:lnTo>
                  <a:lnTo>
                    <a:pt x="1415" y="1222"/>
                  </a:lnTo>
                  <a:lnTo>
                    <a:pt x="1439" y="1184"/>
                  </a:lnTo>
                  <a:lnTo>
                    <a:pt x="1463" y="1144"/>
                  </a:lnTo>
                  <a:lnTo>
                    <a:pt x="1483" y="1102"/>
                  </a:lnTo>
                  <a:lnTo>
                    <a:pt x="1501" y="1058"/>
                  </a:lnTo>
                  <a:lnTo>
                    <a:pt x="1517" y="1014"/>
                  </a:lnTo>
                  <a:lnTo>
                    <a:pt x="1531" y="968"/>
                  </a:lnTo>
                  <a:lnTo>
                    <a:pt x="1541" y="922"/>
                  </a:lnTo>
                  <a:lnTo>
                    <a:pt x="1547" y="874"/>
                  </a:lnTo>
                  <a:lnTo>
                    <a:pt x="1553" y="826"/>
                  </a:lnTo>
                  <a:lnTo>
                    <a:pt x="1553" y="778"/>
                  </a:lnTo>
                  <a:lnTo>
                    <a:pt x="1553" y="778"/>
                  </a:lnTo>
                  <a:lnTo>
                    <a:pt x="1553" y="738"/>
                  </a:lnTo>
                  <a:lnTo>
                    <a:pt x="1549" y="698"/>
                  </a:lnTo>
                  <a:lnTo>
                    <a:pt x="1545" y="658"/>
                  </a:lnTo>
                  <a:lnTo>
                    <a:pt x="1539" y="620"/>
                  </a:lnTo>
                  <a:lnTo>
                    <a:pt x="1529" y="582"/>
                  </a:lnTo>
                  <a:lnTo>
                    <a:pt x="1519" y="546"/>
                  </a:lnTo>
                  <a:lnTo>
                    <a:pt x="1507" y="510"/>
                  </a:lnTo>
                  <a:lnTo>
                    <a:pt x="1493" y="474"/>
                  </a:lnTo>
                  <a:lnTo>
                    <a:pt x="1477" y="440"/>
                  </a:lnTo>
                  <a:lnTo>
                    <a:pt x="1461" y="406"/>
                  </a:lnTo>
                  <a:lnTo>
                    <a:pt x="1441" y="374"/>
                  </a:lnTo>
                  <a:lnTo>
                    <a:pt x="1421" y="342"/>
                  </a:lnTo>
                  <a:lnTo>
                    <a:pt x="1399" y="312"/>
                  </a:lnTo>
                  <a:lnTo>
                    <a:pt x="1377" y="282"/>
                  </a:lnTo>
                  <a:lnTo>
                    <a:pt x="1351" y="254"/>
                  </a:lnTo>
                  <a:lnTo>
                    <a:pt x="1327" y="228"/>
                  </a:lnTo>
                  <a:lnTo>
                    <a:pt x="1299" y="202"/>
                  </a:lnTo>
                  <a:lnTo>
                    <a:pt x="1271" y="178"/>
                  </a:lnTo>
                  <a:lnTo>
                    <a:pt x="1241" y="154"/>
                  </a:lnTo>
                  <a:lnTo>
                    <a:pt x="1211" y="132"/>
                  </a:lnTo>
                  <a:lnTo>
                    <a:pt x="1179" y="112"/>
                  </a:lnTo>
                  <a:lnTo>
                    <a:pt x="1147" y="94"/>
                  </a:lnTo>
                  <a:lnTo>
                    <a:pt x="1113" y="76"/>
                  </a:lnTo>
                  <a:lnTo>
                    <a:pt x="1079" y="62"/>
                  </a:lnTo>
                  <a:lnTo>
                    <a:pt x="1043" y="48"/>
                  </a:lnTo>
                  <a:lnTo>
                    <a:pt x="1007" y="34"/>
                  </a:lnTo>
                  <a:lnTo>
                    <a:pt x="971" y="24"/>
                  </a:lnTo>
                  <a:lnTo>
                    <a:pt x="933" y="16"/>
                  </a:lnTo>
                  <a:lnTo>
                    <a:pt x="896" y="8"/>
                  </a:lnTo>
                  <a:lnTo>
                    <a:pt x="858" y="4"/>
                  </a:lnTo>
                  <a:lnTo>
                    <a:pt x="818" y="2"/>
                  </a:lnTo>
                  <a:lnTo>
                    <a:pt x="778" y="0"/>
                  </a:lnTo>
                  <a:lnTo>
                    <a:pt x="7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242452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BCFD965-A48A-403D-A653-D1771C0A7E6E}" type="datetimeFigureOut">
              <a:rPr lang="en-US" smtClean="0"/>
              <a:t>1/28/2021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193C358-11DB-44D9-9AD8-6D6CEC7C5C40}" type="slidenum">
              <a:rPr lang="en-US" smtClean="0"/>
              <a:t>‹#›</a:t>
            </a:fld>
            <a:endParaRPr lang="en-US"/>
          </a:p>
        </p:txBody>
      </p:sp>
    </p:spTree>
    <p:extLst>
      <p:ext uri="{BB962C8B-B14F-4D97-AF65-F5344CB8AC3E}">
        <p14:creationId xmlns:p14="http://schemas.microsoft.com/office/powerpoint/2010/main" val="3825242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CFD965-A48A-403D-A653-D1771C0A7E6E}"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93C358-11DB-44D9-9AD8-6D6CEC7C5C40}" type="slidenum">
              <a:rPr lang="en-US" smtClean="0"/>
              <a:t>‹#›</a:t>
            </a:fld>
            <a:endParaRPr lang="en-US"/>
          </a:p>
        </p:txBody>
      </p:sp>
    </p:spTree>
    <p:extLst>
      <p:ext uri="{BB962C8B-B14F-4D97-AF65-F5344CB8AC3E}">
        <p14:creationId xmlns:p14="http://schemas.microsoft.com/office/powerpoint/2010/main" val="4193600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BCFD965-A48A-403D-A653-D1771C0A7E6E}" type="datetimeFigureOut">
              <a:rPr lang="en-US" smtClean="0"/>
              <a:t>1/28/2021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193C358-11DB-44D9-9AD8-6D6CEC7C5C40}" type="slidenum">
              <a:rPr lang="en-US" smtClean="0"/>
              <a:t>‹#›</a:t>
            </a:fld>
            <a:endParaRPr lang="en-US"/>
          </a:p>
        </p:txBody>
      </p:sp>
    </p:spTree>
    <p:extLst>
      <p:ext uri="{BB962C8B-B14F-4D97-AF65-F5344CB8AC3E}">
        <p14:creationId xmlns:p14="http://schemas.microsoft.com/office/powerpoint/2010/main" val="3008476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F5451-E9A5-4A24-B859-EE83C027A1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EA644F-CC64-4923-9B9C-E9D983421B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03B05E-A064-4992-9B2A-21EE5AF4FA13}"/>
              </a:ext>
            </a:extLst>
          </p:cNvPr>
          <p:cNvSpPr>
            <a:spLocks noGrp="1"/>
          </p:cNvSpPr>
          <p:nvPr>
            <p:ph type="dt" sz="half" idx="10"/>
          </p:nvPr>
        </p:nvSpPr>
        <p:spPr/>
        <p:txBody>
          <a:bodyPr/>
          <a:lstStyle/>
          <a:p>
            <a:fld id="{39B13961-07B4-493E-980E-C41CAB1642E1}" type="datetimeFigureOut">
              <a:rPr lang="en-US" smtClean="0"/>
              <a:t>1/28/2021</a:t>
            </a:fld>
            <a:endParaRPr lang="en-US"/>
          </a:p>
        </p:txBody>
      </p:sp>
      <p:sp>
        <p:nvSpPr>
          <p:cNvPr id="5" name="Footer Placeholder 4">
            <a:extLst>
              <a:ext uri="{FF2B5EF4-FFF2-40B4-BE49-F238E27FC236}">
                <a16:creationId xmlns:a16="http://schemas.microsoft.com/office/drawing/2014/main" id="{1986E376-A2DC-4775-B419-489751A78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ED7575-016A-4326-8F47-A450BA6B6AFA}"/>
              </a:ext>
            </a:extLst>
          </p:cNvPr>
          <p:cNvSpPr>
            <a:spLocks noGrp="1"/>
          </p:cNvSpPr>
          <p:nvPr>
            <p:ph type="sldNum" sz="quarter" idx="12"/>
          </p:nvPr>
        </p:nvSpPr>
        <p:spPr/>
        <p:txBody>
          <a:bodyPr/>
          <a:lstStyle/>
          <a:p>
            <a:fld id="{199C3433-6CAB-4BA9-B3DE-8C20D8C613A4}" type="slidenum">
              <a:rPr lang="en-US" smtClean="0"/>
              <a:t>‹#›</a:t>
            </a:fld>
            <a:endParaRPr lang="en-US"/>
          </a:p>
        </p:txBody>
      </p:sp>
    </p:spTree>
    <p:extLst>
      <p:ext uri="{BB962C8B-B14F-4D97-AF65-F5344CB8AC3E}">
        <p14:creationId xmlns:p14="http://schemas.microsoft.com/office/powerpoint/2010/main" val="1186775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E61EA-7339-4A4F-AE7A-55D3D5D564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48D919-8473-44C4-B37D-DCD30169EF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8B2949-C851-4001-8498-C57E86EF0859}"/>
              </a:ext>
            </a:extLst>
          </p:cNvPr>
          <p:cNvSpPr>
            <a:spLocks noGrp="1"/>
          </p:cNvSpPr>
          <p:nvPr>
            <p:ph type="dt" sz="half" idx="10"/>
          </p:nvPr>
        </p:nvSpPr>
        <p:spPr/>
        <p:txBody>
          <a:bodyPr/>
          <a:lstStyle/>
          <a:p>
            <a:fld id="{39B13961-07B4-493E-980E-C41CAB1642E1}" type="datetimeFigureOut">
              <a:rPr lang="en-US" smtClean="0"/>
              <a:t>1/28/2021</a:t>
            </a:fld>
            <a:endParaRPr lang="en-US"/>
          </a:p>
        </p:txBody>
      </p:sp>
      <p:sp>
        <p:nvSpPr>
          <p:cNvPr id="5" name="Footer Placeholder 4">
            <a:extLst>
              <a:ext uri="{FF2B5EF4-FFF2-40B4-BE49-F238E27FC236}">
                <a16:creationId xmlns:a16="http://schemas.microsoft.com/office/drawing/2014/main" id="{C629D083-906F-4E59-B145-F2D56768D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19FE0B-2F74-4DEE-AC29-8E62DBE4ACB3}"/>
              </a:ext>
            </a:extLst>
          </p:cNvPr>
          <p:cNvSpPr>
            <a:spLocks noGrp="1"/>
          </p:cNvSpPr>
          <p:nvPr>
            <p:ph type="sldNum" sz="quarter" idx="12"/>
          </p:nvPr>
        </p:nvSpPr>
        <p:spPr/>
        <p:txBody>
          <a:bodyPr/>
          <a:lstStyle/>
          <a:p>
            <a:fld id="{199C3433-6CAB-4BA9-B3DE-8C20D8C613A4}" type="slidenum">
              <a:rPr lang="en-US" smtClean="0"/>
              <a:t>‹#›</a:t>
            </a:fld>
            <a:endParaRPr lang="en-US"/>
          </a:p>
        </p:txBody>
      </p:sp>
    </p:spTree>
    <p:extLst>
      <p:ext uri="{BB962C8B-B14F-4D97-AF65-F5344CB8AC3E}">
        <p14:creationId xmlns:p14="http://schemas.microsoft.com/office/powerpoint/2010/main" val="1041040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Title Slide">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537C2E9-1673-475E-AB11-F69878C789E9}"/>
              </a:ext>
            </a:extLst>
          </p:cNvPr>
          <p:cNvSpPr>
            <a:spLocks noGrp="1"/>
          </p:cNvSpPr>
          <p:nvPr>
            <p:ph type="pic" sz="quarter" idx="11"/>
          </p:nvPr>
        </p:nvSpPr>
        <p:spPr>
          <a:xfrm>
            <a:off x="3108326" y="-7938"/>
            <a:ext cx="9083674" cy="6858001"/>
          </a:xfrm>
        </p:spPr>
        <p:txBody>
          <a:bodyPr/>
          <a:lstStyle/>
          <a:p>
            <a:endParaRPr lang="en-US"/>
          </a:p>
        </p:txBody>
      </p:sp>
      <p:grpSp>
        <p:nvGrpSpPr>
          <p:cNvPr id="28" name="Group 4">
            <a:extLst>
              <a:ext uri="{FF2B5EF4-FFF2-40B4-BE49-F238E27FC236}">
                <a16:creationId xmlns:a16="http://schemas.microsoft.com/office/drawing/2014/main" id="{4A0D7E67-6346-4B50-B433-7D3DAD638803}"/>
              </a:ext>
            </a:extLst>
          </p:cNvPr>
          <p:cNvGrpSpPr>
            <a:grpSpLocks noChangeAspect="1"/>
          </p:cNvGrpSpPr>
          <p:nvPr userDrawn="1"/>
        </p:nvGrpSpPr>
        <p:grpSpPr bwMode="auto">
          <a:xfrm>
            <a:off x="597409" y="6121041"/>
            <a:ext cx="918951" cy="392463"/>
            <a:chOff x="2023" y="1384"/>
            <a:chExt cx="3634" cy="1552"/>
          </a:xfrm>
          <a:solidFill>
            <a:schemeClr val="tx1"/>
          </a:solidFill>
        </p:grpSpPr>
        <p:sp>
          <p:nvSpPr>
            <p:cNvPr id="29" name="Freeform 5">
              <a:extLst>
                <a:ext uri="{FF2B5EF4-FFF2-40B4-BE49-F238E27FC236}">
                  <a16:creationId xmlns:a16="http://schemas.microsoft.com/office/drawing/2014/main" id="{497000E1-94E6-4C94-A3D9-8BE021C3E339}"/>
                </a:ext>
              </a:extLst>
            </p:cNvPr>
            <p:cNvSpPr>
              <a:spLocks/>
            </p:cNvSpPr>
            <p:nvPr userDrawn="1"/>
          </p:nvSpPr>
          <p:spPr bwMode="auto">
            <a:xfrm>
              <a:off x="4282" y="1882"/>
              <a:ext cx="374" cy="556"/>
            </a:xfrm>
            <a:custGeom>
              <a:avLst/>
              <a:gdLst>
                <a:gd name="T0" fmla="*/ 374 w 374"/>
                <a:gd name="T1" fmla="*/ 0 h 556"/>
                <a:gd name="T2" fmla="*/ 336 w 374"/>
                <a:gd name="T3" fmla="*/ 116 h 556"/>
                <a:gd name="T4" fmla="*/ 146 w 374"/>
                <a:gd name="T5" fmla="*/ 116 h 556"/>
                <a:gd name="T6" fmla="*/ 146 w 374"/>
                <a:gd name="T7" fmla="*/ 234 h 556"/>
                <a:gd name="T8" fmla="*/ 342 w 374"/>
                <a:gd name="T9" fmla="*/ 234 h 556"/>
                <a:gd name="T10" fmla="*/ 306 w 374"/>
                <a:gd name="T11" fmla="*/ 346 h 556"/>
                <a:gd name="T12" fmla="*/ 146 w 374"/>
                <a:gd name="T13" fmla="*/ 346 h 556"/>
                <a:gd name="T14" fmla="*/ 146 w 374"/>
                <a:gd name="T15" fmla="*/ 556 h 556"/>
                <a:gd name="T16" fmla="*/ 0 w 374"/>
                <a:gd name="T17" fmla="*/ 556 h 556"/>
                <a:gd name="T18" fmla="*/ 0 w 374"/>
                <a:gd name="T19" fmla="*/ 0 h 556"/>
                <a:gd name="T20" fmla="*/ 374 w 374"/>
                <a:gd name="T21"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4" h="556">
                  <a:moveTo>
                    <a:pt x="374" y="0"/>
                  </a:moveTo>
                  <a:lnTo>
                    <a:pt x="336" y="116"/>
                  </a:lnTo>
                  <a:lnTo>
                    <a:pt x="146" y="116"/>
                  </a:lnTo>
                  <a:lnTo>
                    <a:pt x="146" y="234"/>
                  </a:lnTo>
                  <a:lnTo>
                    <a:pt x="342" y="234"/>
                  </a:lnTo>
                  <a:lnTo>
                    <a:pt x="306" y="346"/>
                  </a:lnTo>
                  <a:lnTo>
                    <a:pt x="146" y="346"/>
                  </a:lnTo>
                  <a:lnTo>
                    <a:pt x="146" y="556"/>
                  </a:lnTo>
                  <a:lnTo>
                    <a:pt x="0" y="556"/>
                  </a:lnTo>
                  <a:lnTo>
                    <a:pt x="0" y="0"/>
                  </a:lnTo>
                  <a:lnTo>
                    <a:pt x="3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6">
              <a:extLst>
                <a:ext uri="{FF2B5EF4-FFF2-40B4-BE49-F238E27FC236}">
                  <a16:creationId xmlns:a16="http://schemas.microsoft.com/office/drawing/2014/main" id="{D6FBD219-3315-4B37-8AA0-3A2D75A20D92}"/>
                </a:ext>
              </a:extLst>
            </p:cNvPr>
            <p:cNvSpPr>
              <a:spLocks/>
            </p:cNvSpPr>
            <p:nvPr userDrawn="1"/>
          </p:nvSpPr>
          <p:spPr bwMode="auto">
            <a:xfrm>
              <a:off x="4282" y="1882"/>
              <a:ext cx="374" cy="556"/>
            </a:xfrm>
            <a:custGeom>
              <a:avLst/>
              <a:gdLst>
                <a:gd name="T0" fmla="*/ 374 w 374"/>
                <a:gd name="T1" fmla="*/ 0 h 556"/>
                <a:gd name="T2" fmla="*/ 336 w 374"/>
                <a:gd name="T3" fmla="*/ 116 h 556"/>
                <a:gd name="T4" fmla="*/ 146 w 374"/>
                <a:gd name="T5" fmla="*/ 116 h 556"/>
                <a:gd name="T6" fmla="*/ 146 w 374"/>
                <a:gd name="T7" fmla="*/ 234 h 556"/>
                <a:gd name="T8" fmla="*/ 342 w 374"/>
                <a:gd name="T9" fmla="*/ 234 h 556"/>
                <a:gd name="T10" fmla="*/ 306 w 374"/>
                <a:gd name="T11" fmla="*/ 346 h 556"/>
                <a:gd name="T12" fmla="*/ 146 w 374"/>
                <a:gd name="T13" fmla="*/ 346 h 556"/>
                <a:gd name="T14" fmla="*/ 146 w 374"/>
                <a:gd name="T15" fmla="*/ 556 h 556"/>
                <a:gd name="T16" fmla="*/ 0 w 374"/>
                <a:gd name="T17" fmla="*/ 556 h 556"/>
                <a:gd name="T18" fmla="*/ 0 w 374"/>
                <a:gd name="T19" fmla="*/ 0 h 556"/>
                <a:gd name="T20" fmla="*/ 374 w 374"/>
                <a:gd name="T21"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4" h="556">
                  <a:moveTo>
                    <a:pt x="374" y="0"/>
                  </a:moveTo>
                  <a:lnTo>
                    <a:pt x="336" y="116"/>
                  </a:lnTo>
                  <a:lnTo>
                    <a:pt x="146" y="116"/>
                  </a:lnTo>
                  <a:lnTo>
                    <a:pt x="146" y="234"/>
                  </a:lnTo>
                  <a:lnTo>
                    <a:pt x="342" y="234"/>
                  </a:lnTo>
                  <a:lnTo>
                    <a:pt x="306" y="346"/>
                  </a:lnTo>
                  <a:lnTo>
                    <a:pt x="146" y="346"/>
                  </a:lnTo>
                  <a:lnTo>
                    <a:pt x="146" y="556"/>
                  </a:lnTo>
                  <a:lnTo>
                    <a:pt x="0" y="556"/>
                  </a:lnTo>
                  <a:lnTo>
                    <a:pt x="0" y="0"/>
                  </a:lnTo>
                  <a:lnTo>
                    <a:pt x="3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7">
              <a:extLst>
                <a:ext uri="{FF2B5EF4-FFF2-40B4-BE49-F238E27FC236}">
                  <a16:creationId xmlns:a16="http://schemas.microsoft.com/office/drawing/2014/main" id="{225394E1-E8A9-4C45-BE11-70B4253B9301}"/>
                </a:ext>
              </a:extLst>
            </p:cNvPr>
            <p:cNvSpPr>
              <a:spLocks/>
            </p:cNvSpPr>
            <p:nvPr userDrawn="1"/>
          </p:nvSpPr>
          <p:spPr bwMode="auto">
            <a:xfrm>
              <a:off x="3820" y="1882"/>
              <a:ext cx="372" cy="556"/>
            </a:xfrm>
            <a:custGeom>
              <a:avLst/>
              <a:gdLst>
                <a:gd name="T0" fmla="*/ 372 w 372"/>
                <a:gd name="T1" fmla="*/ 0 h 556"/>
                <a:gd name="T2" fmla="*/ 334 w 372"/>
                <a:gd name="T3" fmla="*/ 116 h 556"/>
                <a:gd name="T4" fmla="*/ 144 w 372"/>
                <a:gd name="T5" fmla="*/ 116 h 556"/>
                <a:gd name="T6" fmla="*/ 144 w 372"/>
                <a:gd name="T7" fmla="*/ 234 h 556"/>
                <a:gd name="T8" fmla="*/ 340 w 372"/>
                <a:gd name="T9" fmla="*/ 234 h 556"/>
                <a:gd name="T10" fmla="*/ 304 w 372"/>
                <a:gd name="T11" fmla="*/ 346 h 556"/>
                <a:gd name="T12" fmla="*/ 144 w 372"/>
                <a:gd name="T13" fmla="*/ 346 h 556"/>
                <a:gd name="T14" fmla="*/ 144 w 372"/>
                <a:gd name="T15" fmla="*/ 556 h 556"/>
                <a:gd name="T16" fmla="*/ 0 w 372"/>
                <a:gd name="T17" fmla="*/ 556 h 556"/>
                <a:gd name="T18" fmla="*/ 0 w 372"/>
                <a:gd name="T19" fmla="*/ 0 h 556"/>
                <a:gd name="T20" fmla="*/ 372 w 372"/>
                <a:gd name="T21"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2" h="556">
                  <a:moveTo>
                    <a:pt x="372" y="0"/>
                  </a:moveTo>
                  <a:lnTo>
                    <a:pt x="334" y="116"/>
                  </a:lnTo>
                  <a:lnTo>
                    <a:pt x="144" y="116"/>
                  </a:lnTo>
                  <a:lnTo>
                    <a:pt x="144" y="234"/>
                  </a:lnTo>
                  <a:lnTo>
                    <a:pt x="340" y="234"/>
                  </a:lnTo>
                  <a:lnTo>
                    <a:pt x="304" y="346"/>
                  </a:lnTo>
                  <a:lnTo>
                    <a:pt x="144" y="346"/>
                  </a:lnTo>
                  <a:lnTo>
                    <a:pt x="144" y="556"/>
                  </a:lnTo>
                  <a:lnTo>
                    <a:pt x="0" y="556"/>
                  </a:lnTo>
                  <a:lnTo>
                    <a:pt x="0" y="0"/>
                  </a:lnTo>
                  <a:lnTo>
                    <a:pt x="37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8">
              <a:extLst>
                <a:ext uri="{FF2B5EF4-FFF2-40B4-BE49-F238E27FC236}">
                  <a16:creationId xmlns:a16="http://schemas.microsoft.com/office/drawing/2014/main" id="{1BF3E678-2BD4-4CC2-8825-3EAB4AE41808}"/>
                </a:ext>
              </a:extLst>
            </p:cNvPr>
            <p:cNvSpPr>
              <a:spLocks noEditPoints="1"/>
            </p:cNvSpPr>
            <p:nvPr userDrawn="1"/>
          </p:nvSpPr>
          <p:spPr bwMode="auto">
            <a:xfrm>
              <a:off x="4636" y="1882"/>
              <a:ext cx="513" cy="556"/>
            </a:xfrm>
            <a:custGeom>
              <a:avLst/>
              <a:gdLst>
                <a:gd name="T0" fmla="*/ 339 w 513"/>
                <a:gd name="T1" fmla="*/ 458 h 556"/>
                <a:gd name="T2" fmla="*/ 165 w 513"/>
                <a:gd name="T3" fmla="*/ 458 h 556"/>
                <a:gd name="T4" fmla="*/ 137 w 513"/>
                <a:gd name="T5" fmla="*/ 556 h 556"/>
                <a:gd name="T6" fmla="*/ 0 w 513"/>
                <a:gd name="T7" fmla="*/ 556 h 556"/>
                <a:gd name="T8" fmla="*/ 175 w 513"/>
                <a:gd name="T9" fmla="*/ 0 h 556"/>
                <a:gd name="T10" fmla="*/ 331 w 513"/>
                <a:gd name="T11" fmla="*/ 0 h 556"/>
                <a:gd name="T12" fmla="*/ 513 w 513"/>
                <a:gd name="T13" fmla="*/ 556 h 556"/>
                <a:gd name="T14" fmla="*/ 365 w 513"/>
                <a:gd name="T15" fmla="*/ 556 h 556"/>
                <a:gd name="T16" fmla="*/ 339 w 513"/>
                <a:gd name="T17" fmla="*/ 458 h 556"/>
                <a:gd name="T18" fmla="*/ 187 w 513"/>
                <a:gd name="T19" fmla="*/ 346 h 556"/>
                <a:gd name="T20" fmla="*/ 313 w 513"/>
                <a:gd name="T21" fmla="*/ 346 h 556"/>
                <a:gd name="T22" fmla="*/ 253 w 513"/>
                <a:gd name="T23" fmla="*/ 136 h 556"/>
                <a:gd name="T24" fmla="*/ 187 w 513"/>
                <a:gd name="T25" fmla="*/ 346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3" h="556">
                  <a:moveTo>
                    <a:pt x="339" y="458"/>
                  </a:moveTo>
                  <a:lnTo>
                    <a:pt x="165" y="458"/>
                  </a:lnTo>
                  <a:lnTo>
                    <a:pt x="137" y="556"/>
                  </a:lnTo>
                  <a:lnTo>
                    <a:pt x="0" y="556"/>
                  </a:lnTo>
                  <a:lnTo>
                    <a:pt x="175" y="0"/>
                  </a:lnTo>
                  <a:lnTo>
                    <a:pt x="331" y="0"/>
                  </a:lnTo>
                  <a:lnTo>
                    <a:pt x="513" y="556"/>
                  </a:lnTo>
                  <a:lnTo>
                    <a:pt x="365" y="556"/>
                  </a:lnTo>
                  <a:lnTo>
                    <a:pt x="339" y="458"/>
                  </a:lnTo>
                  <a:close/>
                  <a:moveTo>
                    <a:pt x="187" y="346"/>
                  </a:moveTo>
                  <a:lnTo>
                    <a:pt x="313" y="346"/>
                  </a:lnTo>
                  <a:lnTo>
                    <a:pt x="253" y="136"/>
                  </a:lnTo>
                  <a:lnTo>
                    <a:pt x="187" y="3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9">
              <a:extLst>
                <a:ext uri="{FF2B5EF4-FFF2-40B4-BE49-F238E27FC236}">
                  <a16:creationId xmlns:a16="http://schemas.microsoft.com/office/drawing/2014/main" id="{1BEBD0F1-AAFF-4E30-BB20-AE002BB85879}"/>
                </a:ext>
              </a:extLst>
            </p:cNvPr>
            <p:cNvSpPr>
              <a:spLocks noEditPoints="1"/>
            </p:cNvSpPr>
            <p:nvPr userDrawn="1"/>
          </p:nvSpPr>
          <p:spPr bwMode="auto">
            <a:xfrm>
              <a:off x="5217" y="1882"/>
              <a:ext cx="440" cy="556"/>
            </a:xfrm>
            <a:custGeom>
              <a:avLst/>
              <a:gdLst>
                <a:gd name="T0" fmla="*/ 418 w 440"/>
                <a:gd name="T1" fmla="*/ 188 h 556"/>
                <a:gd name="T2" fmla="*/ 412 w 440"/>
                <a:gd name="T3" fmla="*/ 244 h 556"/>
                <a:gd name="T4" fmla="*/ 406 w 440"/>
                <a:gd name="T5" fmla="*/ 268 h 556"/>
                <a:gd name="T6" fmla="*/ 396 w 440"/>
                <a:gd name="T7" fmla="*/ 288 h 556"/>
                <a:gd name="T8" fmla="*/ 366 w 440"/>
                <a:gd name="T9" fmla="*/ 320 h 556"/>
                <a:gd name="T10" fmla="*/ 348 w 440"/>
                <a:gd name="T11" fmla="*/ 334 h 556"/>
                <a:gd name="T12" fmla="*/ 440 w 440"/>
                <a:gd name="T13" fmla="*/ 556 h 556"/>
                <a:gd name="T14" fmla="*/ 188 w 440"/>
                <a:gd name="T15" fmla="*/ 346 h 556"/>
                <a:gd name="T16" fmla="*/ 142 w 440"/>
                <a:gd name="T17" fmla="*/ 556 h 556"/>
                <a:gd name="T18" fmla="*/ 0 w 440"/>
                <a:gd name="T19" fmla="*/ 0 h 556"/>
                <a:gd name="T20" fmla="*/ 242 w 440"/>
                <a:gd name="T21" fmla="*/ 0 h 556"/>
                <a:gd name="T22" fmla="*/ 288 w 440"/>
                <a:gd name="T23" fmla="*/ 4 h 556"/>
                <a:gd name="T24" fmla="*/ 324 w 440"/>
                <a:gd name="T25" fmla="*/ 14 h 556"/>
                <a:gd name="T26" fmla="*/ 340 w 440"/>
                <a:gd name="T27" fmla="*/ 22 h 556"/>
                <a:gd name="T28" fmla="*/ 368 w 440"/>
                <a:gd name="T29" fmla="*/ 40 h 556"/>
                <a:gd name="T30" fmla="*/ 378 w 440"/>
                <a:gd name="T31" fmla="*/ 52 h 556"/>
                <a:gd name="T32" fmla="*/ 396 w 440"/>
                <a:gd name="T33" fmla="*/ 76 h 556"/>
                <a:gd name="T34" fmla="*/ 408 w 440"/>
                <a:gd name="T35" fmla="*/ 106 h 556"/>
                <a:gd name="T36" fmla="*/ 414 w 440"/>
                <a:gd name="T37" fmla="*/ 120 h 556"/>
                <a:gd name="T38" fmla="*/ 418 w 440"/>
                <a:gd name="T39" fmla="*/ 154 h 556"/>
                <a:gd name="T40" fmla="*/ 418 w 440"/>
                <a:gd name="T41" fmla="*/ 188 h 556"/>
                <a:gd name="T42" fmla="*/ 216 w 440"/>
                <a:gd name="T43" fmla="*/ 250 h 556"/>
                <a:gd name="T44" fmla="*/ 230 w 440"/>
                <a:gd name="T45" fmla="*/ 248 h 556"/>
                <a:gd name="T46" fmla="*/ 254 w 440"/>
                <a:gd name="T47" fmla="*/ 240 h 556"/>
                <a:gd name="T48" fmla="*/ 262 w 440"/>
                <a:gd name="T49" fmla="*/ 234 h 556"/>
                <a:gd name="T50" fmla="*/ 274 w 440"/>
                <a:gd name="T51" fmla="*/ 214 h 556"/>
                <a:gd name="T52" fmla="*/ 278 w 440"/>
                <a:gd name="T53" fmla="*/ 188 h 556"/>
                <a:gd name="T54" fmla="*/ 278 w 440"/>
                <a:gd name="T55" fmla="*/ 176 h 556"/>
                <a:gd name="T56" fmla="*/ 274 w 440"/>
                <a:gd name="T57" fmla="*/ 150 h 556"/>
                <a:gd name="T58" fmla="*/ 262 w 440"/>
                <a:gd name="T59" fmla="*/ 130 h 556"/>
                <a:gd name="T60" fmla="*/ 244 w 440"/>
                <a:gd name="T61" fmla="*/ 120 h 556"/>
                <a:gd name="T62" fmla="*/ 216 w 440"/>
                <a:gd name="T63" fmla="*/ 116 h 556"/>
                <a:gd name="T64" fmla="*/ 142 w 440"/>
                <a:gd name="T65" fmla="*/ 25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0" h="556">
                  <a:moveTo>
                    <a:pt x="418" y="188"/>
                  </a:moveTo>
                  <a:lnTo>
                    <a:pt x="418" y="188"/>
                  </a:lnTo>
                  <a:lnTo>
                    <a:pt x="416" y="218"/>
                  </a:lnTo>
                  <a:lnTo>
                    <a:pt x="412" y="244"/>
                  </a:lnTo>
                  <a:lnTo>
                    <a:pt x="412" y="244"/>
                  </a:lnTo>
                  <a:lnTo>
                    <a:pt x="406" y="268"/>
                  </a:lnTo>
                  <a:lnTo>
                    <a:pt x="396" y="288"/>
                  </a:lnTo>
                  <a:lnTo>
                    <a:pt x="396" y="288"/>
                  </a:lnTo>
                  <a:lnTo>
                    <a:pt x="382" y="306"/>
                  </a:lnTo>
                  <a:lnTo>
                    <a:pt x="366" y="320"/>
                  </a:lnTo>
                  <a:lnTo>
                    <a:pt x="366" y="320"/>
                  </a:lnTo>
                  <a:lnTo>
                    <a:pt x="348" y="334"/>
                  </a:lnTo>
                  <a:lnTo>
                    <a:pt x="324" y="346"/>
                  </a:lnTo>
                  <a:lnTo>
                    <a:pt x="440" y="556"/>
                  </a:lnTo>
                  <a:lnTo>
                    <a:pt x="286" y="556"/>
                  </a:lnTo>
                  <a:lnTo>
                    <a:pt x="188" y="346"/>
                  </a:lnTo>
                  <a:lnTo>
                    <a:pt x="142" y="346"/>
                  </a:lnTo>
                  <a:lnTo>
                    <a:pt x="142" y="556"/>
                  </a:lnTo>
                  <a:lnTo>
                    <a:pt x="0" y="556"/>
                  </a:lnTo>
                  <a:lnTo>
                    <a:pt x="0" y="0"/>
                  </a:lnTo>
                  <a:lnTo>
                    <a:pt x="242" y="0"/>
                  </a:lnTo>
                  <a:lnTo>
                    <a:pt x="242" y="0"/>
                  </a:lnTo>
                  <a:lnTo>
                    <a:pt x="266" y="2"/>
                  </a:lnTo>
                  <a:lnTo>
                    <a:pt x="288" y="4"/>
                  </a:lnTo>
                  <a:lnTo>
                    <a:pt x="308" y="8"/>
                  </a:lnTo>
                  <a:lnTo>
                    <a:pt x="324" y="14"/>
                  </a:lnTo>
                  <a:lnTo>
                    <a:pt x="324" y="14"/>
                  </a:lnTo>
                  <a:lnTo>
                    <a:pt x="340" y="22"/>
                  </a:lnTo>
                  <a:lnTo>
                    <a:pt x="356" y="30"/>
                  </a:lnTo>
                  <a:lnTo>
                    <a:pt x="368" y="40"/>
                  </a:lnTo>
                  <a:lnTo>
                    <a:pt x="378" y="52"/>
                  </a:lnTo>
                  <a:lnTo>
                    <a:pt x="378" y="52"/>
                  </a:lnTo>
                  <a:lnTo>
                    <a:pt x="388" y="64"/>
                  </a:lnTo>
                  <a:lnTo>
                    <a:pt x="396" y="76"/>
                  </a:lnTo>
                  <a:lnTo>
                    <a:pt x="404" y="90"/>
                  </a:lnTo>
                  <a:lnTo>
                    <a:pt x="408" y="106"/>
                  </a:lnTo>
                  <a:lnTo>
                    <a:pt x="408" y="106"/>
                  </a:lnTo>
                  <a:lnTo>
                    <a:pt x="414" y="120"/>
                  </a:lnTo>
                  <a:lnTo>
                    <a:pt x="416" y="138"/>
                  </a:lnTo>
                  <a:lnTo>
                    <a:pt x="418" y="154"/>
                  </a:lnTo>
                  <a:lnTo>
                    <a:pt x="418" y="172"/>
                  </a:lnTo>
                  <a:lnTo>
                    <a:pt x="418" y="188"/>
                  </a:lnTo>
                  <a:close/>
                  <a:moveTo>
                    <a:pt x="142" y="250"/>
                  </a:moveTo>
                  <a:lnTo>
                    <a:pt x="216" y="250"/>
                  </a:lnTo>
                  <a:lnTo>
                    <a:pt x="216" y="250"/>
                  </a:lnTo>
                  <a:lnTo>
                    <a:pt x="230" y="248"/>
                  </a:lnTo>
                  <a:lnTo>
                    <a:pt x="242" y="246"/>
                  </a:lnTo>
                  <a:lnTo>
                    <a:pt x="254" y="240"/>
                  </a:lnTo>
                  <a:lnTo>
                    <a:pt x="262" y="234"/>
                  </a:lnTo>
                  <a:lnTo>
                    <a:pt x="262" y="234"/>
                  </a:lnTo>
                  <a:lnTo>
                    <a:pt x="270" y="226"/>
                  </a:lnTo>
                  <a:lnTo>
                    <a:pt x="274" y="214"/>
                  </a:lnTo>
                  <a:lnTo>
                    <a:pt x="278" y="202"/>
                  </a:lnTo>
                  <a:lnTo>
                    <a:pt x="278" y="188"/>
                  </a:lnTo>
                  <a:lnTo>
                    <a:pt x="278" y="176"/>
                  </a:lnTo>
                  <a:lnTo>
                    <a:pt x="278" y="176"/>
                  </a:lnTo>
                  <a:lnTo>
                    <a:pt x="278" y="162"/>
                  </a:lnTo>
                  <a:lnTo>
                    <a:pt x="274" y="150"/>
                  </a:lnTo>
                  <a:lnTo>
                    <a:pt x="270" y="140"/>
                  </a:lnTo>
                  <a:lnTo>
                    <a:pt x="262" y="130"/>
                  </a:lnTo>
                  <a:lnTo>
                    <a:pt x="254" y="124"/>
                  </a:lnTo>
                  <a:lnTo>
                    <a:pt x="244" y="120"/>
                  </a:lnTo>
                  <a:lnTo>
                    <a:pt x="230" y="116"/>
                  </a:lnTo>
                  <a:lnTo>
                    <a:pt x="216" y="116"/>
                  </a:lnTo>
                  <a:lnTo>
                    <a:pt x="142" y="116"/>
                  </a:lnTo>
                  <a:lnTo>
                    <a:pt x="142" y="2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0">
              <a:extLst>
                <a:ext uri="{FF2B5EF4-FFF2-40B4-BE49-F238E27FC236}">
                  <a16:creationId xmlns:a16="http://schemas.microsoft.com/office/drawing/2014/main" id="{8C284FD0-F1AE-4899-8504-2EF42695685C}"/>
                </a:ext>
              </a:extLst>
            </p:cNvPr>
            <p:cNvSpPr>
              <a:spLocks/>
            </p:cNvSpPr>
            <p:nvPr userDrawn="1"/>
          </p:nvSpPr>
          <p:spPr bwMode="auto">
            <a:xfrm>
              <a:off x="2023" y="1384"/>
              <a:ext cx="1553" cy="1552"/>
            </a:xfrm>
            <a:custGeom>
              <a:avLst/>
              <a:gdLst>
                <a:gd name="T0" fmla="*/ 778 w 1553"/>
                <a:gd name="T1" fmla="*/ 0 h 1552"/>
                <a:gd name="T2" fmla="*/ 698 w 1553"/>
                <a:gd name="T3" fmla="*/ 4 h 1552"/>
                <a:gd name="T4" fmla="*/ 622 w 1553"/>
                <a:gd name="T5" fmla="*/ 16 h 1552"/>
                <a:gd name="T6" fmla="*/ 546 w 1553"/>
                <a:gd name="T7" fmla="*/ 34 h 1552"/>
                <a:gd name="T8" fmla="*/ 476 w 1553"/>
                <a:gd name="T9" fmla="*/ 62 h 1552"/>
                <a:gd name="T10" fmla="*/ 408 w 1553"/>
                <a:gd name="T11" fmla="*/ 94 h 1552"/>
                <a:gd name="T12" fmla="*/ 344 w 1553"/>
                <a:gd name="T13" fmla="*/ 132 h 1552"/>
                <a:gd name="T14" fmla="*/ 284 w 1553"/>
                <a:gd name="T15" fmla="*/ 178 h 1552"/>
                <a:gd name="T16" fmla="*/ 228 w 1553"/>
                <a:gd name="T17" fmla="*/ 228 h 1552"/>
                <a:gd name="T18" fmla="*/ 178 w 1553"/>
                <a:gd name="T19" fmla="*/ 282 h 1552"/>
                <a:gd name="T20" fmla="*/ 134 w 1553"/>
                <a:gd name="T21" fmla="*/ 342 h 1552"/>
                <a:gd name="T22" fmla="*/ 94 w 1553"/>
                <a:gd name="T23" fmla="*/ 406 h 1552"/>
                <a:gd name="T24" fmla="*/ 62 w 1553"/>
                <a:gd name="T25" fmla="*/ 474 h 1552"/>
                <a:gd name="T26" fmla="*/ 36 w 1553"/>
                <a:gd name="T27" fmla="*/ 546 h 1552"/>
                <a:gd name="T28" fmla="*/ 16 w 1553"/>
                <a:gd name="T29" fmla="*/ 620 h 1552"/>
                <a:gd name="T30" fmla="*/ 4 w 1553"/>
                <a:gd name="T31" fmla="*/ 698 h 1552"/>
                <a:gd name="T32" fmla="*/ 0 w 1553"/>
                <a:gd name="T33" fmla="*/ 778 h 1552"/>
                <a:gd name="T34" fmla="*/ 2 w 1553"/>
                <a:gd name="T35" fmla="*/ 828 h 1552"/>
                <a:gd name="T36" fmla="*/ 16 w 1553"/>
                <a:gd name="T37" fmla="*/ 928 h 1552"/>
                <a:gd name="T38" fmla="*/ 40 w 1553"/>
                <a:gd name="T39" fmla="*/ 1024 h 1552"/>
                <a:gd name="T40" fmla="*/ 78 w 1553"/>
                <a:gd name="T41" fmla="*/ 1114 h 1552"/>
                <a:gd name="T42" fmla="*/ 196 w 1553"/>
                <a:gd name="T43" fmla="*/ 842 h 1552"/>
                <a:gd name="T44" fmla="*/ 214 w 1553"/>
                <a:gd name="T45" fmla="*/ 1312 h 1552"/>
                <a:gd name="T46" fmla="*/ 248 w 1553"/>
                <a:gd name="T47" fmla="*/ 1346 h 1552"/>
                <a:gd name="T48" fmla="*/ 324 w 1553"/>
                <a:gd name="T49" fmla="*/ 1408 h 1552"/>
                <a:gd name="T50" fmla="*/ 540 w 1553"/>
                <a:gd name="T51" fmla="*/ 844 h 1552"/>
                <a:gd name="T52" fmla="*/ 502 w 1553"/>
                <a:gd name="T53" fmla="*/ 1504 h 1552"/>
                <a:gd name="T54" fmla="*/ 544 w 1553"/>
                <a:gd name="T55" fmla="*/ 1518 h 1552"/>
                <a:gd name="T56" fmla="*/ 630 w 1553"/>
                <a:gd name="T57" fmla="*/ 1540 h 1552"/>
                <a:gd name="T58" fmla="*/ 886 w 1553"/>
                <a:gd name="T59" fmla="*/ 844 h 1552"/>
                <a:gd name="T60" fmla="*/ 834 w 1553"/>
                <a:gd name="T61" fmla="*/ 1552 h 1552"/>
                <a:gd name="T62" fmla="*/ 884 w 1553"/>
                <a:gd name="T63" fmla="*/ 1546 h 1552"/>
                <a:gd name="T64" fmla="*/ 983 w 1553"/>
                <a:gd name="T65" fmla="*/ 1526 h 1552"/>
                <a:gd name="T66" fmla="*/ 1231 w 1553"/>
                <a:gd name="T67" fmla="*/ 842 h 1552"/>
                <a:gd name="T68" fmla="*/ 1219 w 1553"/>
                <a:gd name="T69" fmla="*/ 1416 h 1552"/>
                <a:gd name="T70" fmla="*/ 1257 w 1553"/>
                <a:gd name="T71" fmla="*/ 1388 h 1552"/>
                <a:gd name="T72" fmla="*/ 1325 w 1553"/>
                <a:gd name="T73" fmla="*/ 1328 h 1552"/>
                <a:gd name="T74" fmla="*/ 1387 w 1553"/>
                <a:gd name="T75" fmla="*/ 1258 h 1552"/>
                <a:gd name="T76" fmla="*/ 1439 w 1553"/>
                <a:gd name="T77" fmla="*/ 1184 h 1552"/>
                <a:gd name="T78" fmla="*/ 1483 w 1553"/>
                <a:gd name="T79" fmla="*/ 1102 h 1552"/>
                <a:gd name="T80" fmla="*/ 1517 w 1553"/>
                <a:gd name="T81" fmla="*/ 1014 h 1552"/>
                <a:gd name="T82" fmla="*/ 1541 w 1553"/>
                <a:gd name="T83" fmla="*/ 922 h 1552"/>
                <a:gd name="T84" fmla="*/ 1553 w 1553"/>
                <a:gd name="T85" fmla="*/ 826 h 1552"/>
                <a:gd name="T86" fmla="*/ 1553 w 1553"/>
                <a:gd name="T87" fmla="*/ 778 h 1552"/>
                <a:gd name="T88" fmla="*/ 1549 w 1553"/>
                <a:gd name="T89" fmla="*/ 698 h 1552"/>
                <a:gd name="T90" fmla="*/ 1539 w 1553"/>
                <a:gd name="T91" fmla="*/ 620 h 1552"/>
                <a:gd name="T92" fmla="*/ 1519 w 1553"/>
                <a:gd name="T93" fmla="*/ 546 h 1552"/>
                <a:gd name="T94" fmla="*/ 1493 w 1553"/>
                <a:gd name="T95" fmla="*/ 474 h 1552"/>
                <a:gd name="T96" fmla="*/ 1461 w 1553"/>
                <a:gd name="T97" fmla="*/ 406 h 1552"/>
                <a:gd name="T98" fmla="*/ 1421 w 1553"/>
                <a:gd name="T99" fmla="*/ 342 h 1552"/>
                <a:gd name="T100" fmla="*/ 1377 w 1553"/>
                <a:gd name="T101" fmla="*/ 282 h 1552"/>
                <a:gd name="T102" fmla="*/ 1327 w 1553"/>
                <a:gd name="T103" fmla="*/ 228 h 1552"/>
                <a:gd name="T104" fmla="*/ 1271 w 1553"/>
                <a:gd name="T105" fmla="*/ 178 h 1552"/>
                <a:gd name="T106" fmla="*/ 1211 w 1553"/>
                <a:gd name="T107" fmla="*/ 132 h 1552"/>
                <a:gd name="T108" fmla="*/ 1147 w 1553"/>
                <a:gd name="T109" fmla="*/ 94 h 1552"/>
                <a:gd name="T110" fmla="*/ 1079 w 1553"/>
                <a:gd name="T111" fmla="*/ 62 h 1552"/>
                <a:gd name="T112" fmla="*/ 1007 w 1553"/>
                <a:gd name="T113" fmla="*/ 34 h 1552"/>
                <a:gd name="T114" fmla="*/ 933 w 1553"/>
                <a:gd name="T115" fmla="*/ 16 h 1552"/>
                <a:gd name="T116" fmla="*/ 858 w 1553"/>
                <a:gd name="T117" fmla="*/ 4 h 1552"/>
                <a:gd name="T118" fmla="*/ 778 w 1553"/>
                <a:gd name="T119" fmla="*/ 0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53" h="1552">
                  <a:moveTo>
                    <a:pt x="778" y="0"/>
                  </a:moveTo>
                  <a:lnTo>
                    <a:pt x="778" y="0"/>
                  </a:lnTo>
                  <a:lnTo>
                    <a:pt x="738" y="2"/>
                  </a:lnTo>
                  <a:lnTo>
                    <a:pt x="698" y="4"/>
                  </a:lnTo>
                  <a:lnTo>
                    <a:pt x="660" y="8"/>
                  </a:lnTo>
                  <a:lnTo>
                    <a:pt x="622" y="16"/>
                  </a:lnTo>
                  <a:lnTo>
                    <a:pt x="584" y="24"/>
                  </a:lnTo>
                  <a:lnTo>
                    <a:pt x="546" y="34"/>
                  </a:lnTo>
                  <a:lnTo>
                    <a:pt x="510" y="48"/>
                  </a:lnTo>
                  <a:lnTo>
                    <a:pt x="476" y="62"/>
                  </a:lnTo>
                  <a:lnTo>
                    <a:pt x="440" y="76"/>
                  </a:lnTo>
                  <a:lnTo>
                    <a:pt x="408" y="94"/>
                  </a:lnTo>
                  <a:lnTo>
                    <a:pt x="374" y="112"/>
                  </a:lnTo>
                  <a:lnTo>
                    <a:pt x="344" y="132"/>
                  </a:lnTo>
                  <a:lnTo>
                    <a:pt x="312" y="154"/>
                  </a:lnTo>
                  <a:lnTo>
                    <a:pt x="284" y="178"/>
                  </a:lnTo>
                  <a:lnTo>
                    <a:pt x="256" y="202"/>
                  </a:lnTo>
                  <a:lnTo>
                    <a:pt x="228" y="228"/>
                  </a:lnTo>
                  <a:lnTo>
                    <a:pt x="202" y="254"/>
                  </a:lnTo>
                  <a:lnTo>
                    <a:pt x="178" y="282"/>
                  </a:lnTo>
                  <a:lnTo>
                    <a:pt x="156" y="312"/>
                  </a:lnTo>
                  <a:lnTo>
                    <a:pt x="134" y="342"/>
                  </a:lnTo>
                  <a:lnTo>
                    <a:pt x="114" y="374"/>
                  </a:lnTo>
                  <a:lnTo>
                    <a:pt x="94" y="406"/>
                  </a:lnTo>
                  <a:lnTo>
                    <a:pt x="78" y="440"/>
                  </a:lnTo>
                  <a:lnTo>
                    <a:pt x="62" y="474"/>
                  </a:lnTo>
                  <a:lnTo>
                    <a:pt x="48" y="510"/>
                  </a:lnTo>
                  <a:lnTo>
                    <a:pt x="36" y="546"/>
                  </a:lnTo>
                  <a:lnTo>
                    <a:pt x="26" y="582"/>
                  </a:lnTo>
                  <a:lnTo>
                    <a:pt x="16" y="620"/>
                  </a:lnTo>
                  <a:lnTo>
                    <a:pt x="10" y="658"/>
                  </a:lnTo>
                  <a:lnTo>
                    <a:pt x="4" y="698"/>
                  </a:lnTo>
                  <a:lnTo>
                    <a:pt x="2" y="738"/>
                  </a:lnTo>
                  <a:lnTo>
                    <a:pt x="0" y="778"/>
                  </a:lnTo>
                  <a:lnTo>
                    <a:pt x="0" y="778"/>
                  </a:lnTo>
                  <a:lnTo>
                    <a:pt x="2" y="828"/>
                  </a:lnTo>
                  <a:lnTo>
                    <a:pt x="8" y="880"/>
                  </a:lnTo>
                  <a:lnTo>
                    <a:pt x="16" y="928"/>
                  </a:lnTo>
                  <a:lnTo>
                    <a:pt x="26" y="978"/>
                  </a:lnTo>
                  <a:lnTo>
                    <a:pt x="40" y="1024"/>
                  </a:lnTo>
                  <a:lnTo>
                    <a:pt x="58" y="1070"/>
                  </a:lnTo>
                  <a:lnTo>
                    <a:pt x="78" y="1114"/>
                  </a:lnTo>
                  <a:lnTo>
                    <a:pt x="100" y="1158"/>
                  </a:lnTo>
                  <a:lnTo>
                    <a:pt x="196" y="842"/>
                  </a:lnTo>
                  <a:lnTo>
                    <a:pt x="356" y="842"/>
                  </a:lnTo>
                  <a:lnTo>
                    <a:pt x="214" y="1312"/>
                  </a:lnTo>
                  <a:lnTo>
                    <a:pt x="214" y="1312"/>
                  </a:lnTo>
                  <a:lnTo>
                    <a:pt x="248" y="1346"/>
                  </a:lnTo>
                  <a:lnTo>
                    <a:pt x="286" y="1378"/>
                  </a:lnTo>
                  <a:lnTo>
                    <a:pt x="324" y="1408"/>
                  </a:lnTo>
                  <a:lnTo>
                    <a:pt x="364" y="1434"/>
                  </a:lnTo>
                  <a:lnTo>
                    <a:pt x="540" y="844"/>
                  </a:lnTo>
                  <a:lnTo>
                    <a:pt x="700" y="844"/>
                  </a:lnTo>
                  <a:lnTo>
                    <a:pt x="502" y="1504"/>
                  </a:lnTo>
                  <a:lnTo>
                    <a:pt x="502" y="1504"/>
                  </a:lnTo>
                  <a:lnTo>
                    <a:pt x="544" y="1518"/>
                  </a:lnTo>
                  <a:lnTo>
                    <a:pt x="586" y="1530"/>
                  </a:lnTo>
                  <a:lnTo>
                    <a:pt x="630" y="1540"/>
                  </a:lnTo>
                  <a:lnTo>
                    <a:pt x="674" y="1548"/>
                  </a:lnTo>
                  <a:lnTo>
                    <a:pt x="886" y="844"/>
                  </a:lnTo>
                  <a:lnTo>
                    <a:pt x="1045" y="844"/>
                  </a:lnTo>
                  <a:lnTo>
                    <a:pt x="834" y="1552"/>
                  </a:lnTo>
                  <a:lnTo>
                    <a:pt x="834" y="1552"/>
                  </a:lnTo>
                  <a:lnTo>
                    <a:pt x="884" y="1546"/>
                  </a:lnTo>
                  <a:lnTo>
                    <a:pt x="933" y="1538"/>
                  </a:lnTo>
                  <a:lnTo>
                    <a:pt x="983" y="1526"/>
                  </a:lnTo>
                  <a:lnTo>
                    <a:pt x="1031" y="1512"/>
                  </a:lnTo>
                  <a:lnTo>
                    <a:pt x="1231" y="842"/>
                  </a:lnTo>
                  <a:lnTo>
                    <a:pt x="1391" y="842"/>
                  </a:lnTo>
                  <a:lnTo>
                    <a:pt x="1219" y="1416"/>
                  </a:lnTo>
                  <a:lnTo>
                    <a:pt x="1219" y="1416"/>
                  </a:lnTo>
                  <a:lnTo>
                    <a:pt x="1257" y="1388"/>
                  </a:lnTo>
                  <a:lnTo>
                    <a:pt x="1291" y="1358"/>
                  </a:lnTo>
                  <a:lnTo>
                    <a:pt x="1325" y="1328"/>
                  </a:lnTo>
                  <a:lnTo>
                    <a:pt x="1357" y="1294"/>
                  </a:lnTo>
                  <a:lnTo>
                    <a:pt x="1387" y="1258"/>
                  </a:lnTo>
                  <a:lnTo>
                    <a:pt x="1415" y="1222"/>
                  </a:lnTo>
                  <a:lnTo>
                    <a:pt x="1439" y="1184"/>
                  </a:lnTo>
                  <a:lnTo>
                    <a:pt x="1463" y="1144"/>
                  </a:lnTo>
                  <a:lnTo>
                    <a:pt x="1483" y="1102"/>
                  </a:lnTo>
                  <a:lnTo>
                    <a:pt x="1501" y="1058"/>
                  </a:lnTo>
                  <a:lnTo>
                    <a:pt x="1517" y="1014"/>
                  </a:lnTo>
                  <a:lnTo>
                    <a:pt x="1531" y="968"/>
                  </a:lnTo>
                  <a:lnTo>
                    <a:pt x="1541" y="922"/>
                  </a:lnTo>
                  <a:lnTo>
                    <a:pt x="1547" y="874"/>
                  </a:lnTo>
                  <a:lnTo>
                    <a:pt x="1553" y="826"/>
                  </a:lnTo>
                  <a:lnTo>
                    <a:pt x="1553" y="778"/>
                  </a:lnTo>
                  <a:lnTo>
                    <a:pt x="1553" y="778"/>
                  </a:lnTo>
                  <a:lnTo>
                    <a:pt x="1553" y="738"/>
                  </a:lnTo>
                  <a:lnTo>
                    <a:pt x="1549" y="698"/>
                  </a:lnTo>
                  <a:lnTo>
                    <a:pt x="1545" y="658"/>
                  </a:lnTo>
                  <a:lnTo>
                    <a:pt x="1539" y="620"/>
                  </a:lnTo>
                  <a:lnTo>
                    <a:pt x="1529" y="582"/>
                  </a:lnTo>
                  <a:lnTo>
                    <a:pt x="1519" y="546"/>
                  </a:lnTo>
                  <a:lnTo>
                    <a:pt x="1507" y="510"/>
                  </a:lnTo>
                  <a:lnTo>
                    <a:pt x="1493" y="474"/>
                  </a:lnTo>
                  <a:lnTo>
                    <a:pt x="1477" y="440"/>
                  </a:lnTo>
                  <a:lnTo>
                    <a:pt x="1461" y="406"/>
                  </a:lnTo>
                  <a:lnTo>
                    <a:pt x="1441" y="374"/>
                  </a:lnTo>
                  <a:lnTo>
                    <a:pt x="1421" y="342"/>
                  </a:lnTo>
                  <a:lnTo>
                    <a:pt x="1399" y="312"/>
                  </a:lnTo>
                  <a:lnTo>
                    <a:pt x="1377" y="282"/>
                  </a:lnTo>
                  <a:lnTo>
                    <a:pt x="1351" y="254"/>
                  </a:lnTo>
                  <a:lnTo>
                    <a:pt x="1327" y="228"/>
                  </a:lnTo>
                  <a:lnTo>
                    <a:pt x="1299" y="202"/>
                  </a:lnTo>
                  <a:lnTo>
                    <a:pt x="1271" y="178"/>
                  </a:lnTo>
                  <a:lnTo>
                    <a:pt x="1241" y="154"/>
                  </a:lnTo>
                  <a:lnTo>
                    <a:pt x="1211" y="132"/>
                  </a:lnTo>
                  <a:lnTo>
                    <a:pt x="1179" y="112"/>
                  </a:lnTo>
                  <a:lnTo>
                    <a:pt x="1147" y="94"/>
                  </a:lnTo>
                  <a:lnTo>
                    <a:pt x="1113" y="76"/>
                  </a:lnTo>
                  <a:lnTo>
                    <a:pt x="1079" y="62"/>
                  </a:lnTo>
                  <a:lnTo>
                    <a:pt x="1043" y="48"/>
                  </a:lnTo>
                  <a:lnTo>
                    <a:pt x="1007" y="34"/>
                  </a:lnTo>
                  <a:lnTo>
                    <a:pt x="971" y="24"/>
                  </a:lnTo>
                  <a:lnTo>
                    <a:pt x="933" y="16"/>
                  </a:lnTo>
                  <a:lnTo>
                    <a:pt x="896" y="8"/>
                  </a:lnTo>
                  <a:lnTo>
                    <a:pt x="858" y="4"/>
                  </a:lnTo>
                  <a:lnTo>
                    <a:pt x="818" y="2"/>
                  </a:lnTo>
                  <a:lnTo>
                    <a:pt x="778" y="0"/>
                  </a:lnTo>
                  <a:lnTo>
                    <a:pt x="7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 Placeholder 2">
            <a:extLst>
              <a:ext uri="{FF2B5EF4-FFF2-40B4-BE49-F238E27FC236}">
                <a16:creationId xmlns:a16="http://schemas.microsoft.com/office/drawing/2014/main" id="{B9E4F77B-6885-41F5-A7CE-3BEEFA753865}"/>
              </a:ext>
            </a:extLst>
          </p:cNvPr>
          <p:cNvSpPr>
            <a:spLocks noGrp="1"/>
          </p:cNvSpPr>
          <p:nvPr>
            <p:ph type="body" sz="quarter" idx="10"/>
          </p:nvPr>
        </p:nvSpPr>
        <p:spPr>
          <a:xfrm>
            <a:off x="-1588" y="615145"/>
            <a:ext cx="4256088" cy="2604305"/>
          </a:xfrm>
        </p:spPr>
        <p:txBody>
          <a:bodyPr lIns="548640" tIns="548640" rIns="548640" bIns="548640" anchor="ctr" anchorCtr="0">
            <a:noAutofit/>
          </a:bodyPr>
          <a:lstStyle>
            <a:lvl1pPr>
              <a:defRPr lang="en-US" sz="3600" cap="none" spc="0" baseline="0" dirty="0">
                <a:latin typeface="+mj-lt"/>
              </a:defRPr>
            </a:lvl1pPr>
          </a:lstStyle>
          <a:p>
            <a:pPr marL="0" lvl="0" indent="0">
              <a:lnSpc>
                <a:spcPct val="90000"/>
              </a:lnSpc>
              <a:buNone/>
            </a:pPr>
            <a:r>
              <a:rPr lang="en-US" dirty="0"/>
              <a:t>Click to edit Master text styles</a:t>
            </a:r>
          </a:p>
        </p:txBody>
      </p:sp>
    </p:spTree>
    <p:extLst>
      <p:ext uri="{BB962C8B-B14F-4D97-AF65-F5344CB8AC3E}">
        <p14:creationId xmlns:p14="http://schemas.microsoft.com/office/powerpoint/2010/main" val="8597959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88313-DD85-4230-B42D-1B167F1D08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B2E1A8-EAF9-4E5C-BDC2-6D6636B576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321CFF-5EEF-45B2-88E4-DFD00BBC9BE5}"/>
              </a:ext>
            </a:extLst>
          </p:cNvPr>
          <p:cNvSpPr>
            <a:spLocks noGrp="1"/>
          </p:cNvSpPr>
          <p:nvPr>
            <p:ph type="dt" sz="half" idx="10"/>
          </p:nvPr>
        </p:nvSpPr>
        <p:spPr/>
        <p:txBody>
          <a:bodyPr/>
          <a:lstStyle/>
          <a:p>
            <a:fld id="{39B13961-07B4-493E-980E-C41CAB1642E1}" type="datetimeFigureOut">
              <a:rPr lang="en-US" smtClean="0"/>
              <a:t>1/28/2021</a:t>
            </a:fld>
            <a:endParaRPr lang="en-US"/>
          </a:p>
        </p:txBody>
      </p:sp>
      <p:sp>
        <p:nvSpPr>
          <p:cNvPr id="5" name="Footer Placeholder 4">
            <a:extLst>
              <a:ext uri="{FF2B5EF4-FFF2-40B4-BE49-F238E27FC236}">
                <a16:creationId xmlns:a16="http://schemas.microsoft.com/office/drawing/2014/main" id="{0B4901FB-5045-42E2-9AE1-CB247AD91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4FE59D-5A71-479C-ABC5-B726202D0267}"/>
              </a:ext>
            </a:extLst>
          </p:cNvPr>
          <p:cNvSpPr>
            <a:spLocks noGrp="1"/>
          </p:cNvSpPr>
          <p:nvPr>
            <p:ph type="sldNum" sz="quarter" idx="12"/>
          </p:nvPr>
        </p:nvSpPr>
        <p:spPr/>
        <p:txBody>
          <a:bodyPr/>
          <a:lstStyle/>
          <a:p>
            <a:fld id="{199C3433-6CAB-4BA9-B3DE-8C20D8C613A4}" type="slidenum">
              <a:rPr lang="en-US" smtClean="0"/>
              <a:t>‹#›</a:t>
            </a:fld>
            <a:endParaRPr lang="en-US"/>
          </a:p>
        </p:txBody>
      </p:sp>
    </p:spTree>
    <p:extLst>
      <p:ext uri="{BB962C8B-B14F-4D97-AF65-F5344CB8AC3E}">
        <p14:creationId xmlns:p14="http://schemas.microsoft.com/office/powerpoint/2010/main" val="4089269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6EFE4-072C-40CA-8F6D-044D2A98D9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37877E-F2EB-4278-AF31-EDBAB612E6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0192E0-F42F-4F41-BBCE-918C1126C3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266258-949D-422C-BF80-01D72030279F}"/>
              </a:ext>
            </a:extLst>
          </p:cNvPr>
          <p:cNvSpPr>
            <a:spLocks noGrp="1"/>
          </p:cNvSpPr>
          <p:nvPr>
            <p:ph type="dt" sz="half" idx="10"/>
          </p:nvPr>
        </p:nvSpPr>
        <p:spPr/>
        <p:txBody>
          <a:bodyPr/>
          <a:lstStyle/>
          <a:p>
            <a:fld id="{39B13961-07B4-493E-980E-C41CAB1642E1}" type="datetimeFigureOut">
              <a:rPr lang="en-US" smtClean="0"/>
              <a:t>1/28/2021</a:t>
            </a:fld>
            <a:endParaRPr lang="en-US"/>
          </a:p>
        </p:txBody>
      </p:sp>
      <p:sp>
        <p:nvSpPr>
          <p:cNvPr id="6" name="Footer Placeholder 5">
            <a:extLst>
              <a:ext uri="{FF2B5EF4-FFF2-40B4-BE49-F238E27FC236}">
                <a16:creationId xmlns:a16="http://schemas.microsoft.com/office/drawing/2014/main" id="{D280BA3A-C86D-4836-B4E1-C530C8D567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F0177B-3A18-4A50-A5E4-A3374A890813}"/>
              </a:ext>
            </a:extLst>
          </p:cNvPr>
          <p:cNvSpPr>
            <a:spLocks noGrp="1"/>
          </p:cNvSpPr>
          <p:nvPr>
            <p:ph type="sldNum" sz="quarter" idx="12"/>
          </p:nvPr>
        </p:nvSpPr>
        <p:spPr/>
        <p:txBody>
          <a:bodyPr/>
          <a:lstStyle/>
          <a:p>
            <a:fld id="{199C3433-6CAB-4BA9-B3DE-8C20D8C613A4}" type="slidenum">
              <a:rPr lang="en-US" smtClean="0"/>
              <a:t>‹#›</a:t>
            </a:fld>
            <a:endParaRPr lang="en-US"/>
          </a:p>
        </p:txBody>
      </p:sp>
    </p:spTree>
    <p:extLst>
      <p:ext uri="{BB962C8B-B14F-4D97-AF65-F5344CB8AC3E}">
        <p14:creationId xmlns:p14="http://schemas.microsoft.com/office/powerpoint/2010/main" val="1359088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7F47A-FC76-4E83-8811-590E88C1B7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CA507E-3F04-42A9-A138-A05A08C48C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731B43-359D-4BA3-9AF4-B3269FBE15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A3ABCD-8C0D-4530-9D59-21A83CF21F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BF48B8-8648-450D-A078-51DC1B8504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3E9E12-B913-4D26-A6D7-ABCB44CEEA82}"/>
              </a:ext>
            </a:extLst>
          </p:cNvPr>
          <p:cNvSpPr>
            <a:spLocks noGrp="1"/>
          </p:cNvSpPr>
          <p:nvPr>
            <p:ph type="dt" sz="half" idx="10"/>
          </p:nvPr>
        </p:nvSpPr>
        <p:spPr/>
        <p:txBody>
          <a:bodyPr/>
          <a:lstStyle/>
          <a:p>
            <a:fld id="{39B13961-07B4-493E-980E-C41CAB1642E1}" type="datetimeFigureOut">
              <a:rPr lang="en-US" smtClean="0"/>
              <a:t>1/28/2021</a:t>
            </a:fld>
            <a:endParaRPr lang="en-US"/>
          </a:p>
        </p:txBody>
      </p:sp>
      <p:sp>
        <p:nvSpPr>
          <p:cNvPr id="8" name="Footer Placeholder 7">
            <a:extLst>
              <a:ext uri="{FF2B5EF4-FFF2-40B4-BE49-F238E27FC236}">
                <a16:creationId xmlns:a16="http://schemas.microsoft.com/office/drawing/2014/main" id="{05AAD8D1-6BAA-4083-BDCC-0949A98410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5E56AE-27A2-4EA9-A444-EF7658BD3864}"/>
              </a:ext>
            </a:extLst>
          </p:cNvPr>
          <p:cNvSpPr>
            <a:spLocks noGrp="1"/>
          </p:cNvSpPr>
          <p:nvPr>
            <p:ph type="sldNum" sz="quarter" idx="12"/>
          </p:nvPr>
        </p:nvSpPr>
        <p:spPr/>
        <p:txBody>
          <a:bodyPr/>
          <a:lstStyle/>
          <a:p>
            <a:fld id="{199C3433-6CAB-4BA9-B3DE-8C20D8C613A4}" type="slidenum">
              <a:rPr lang="en-US" smtClean="0"/>
              <a:t>‹#›</a:t>
            </a:fld>
            <a:endParaRPr lang="en-US"/>
          </a:p>
        </p:txBody>
      </p:sp>
    </p:spTree>
    <p:extLst>
      <p:ext uri="{BB962C8B-B14F-4D97-AF65-F5344CB8AC3E}">
        <p14:creationId xmlns:p14="http://schemas.microsoft.com/office/powerpoint/2010/main" val="41663421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3C464-7F63-40FA-89C3-D8745B6EC9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CE81DD-4848-44A7-8DB8-28B5484FAC36}"/>
              </a:ext>
            </a:extLst>
          </p:cNvPr>
          <p:cNvSpPr>
            <a:spLocks noGrp="1"/>
          </p:cNvSpPr>
          <p:nvPr>
            <p:ph type="dt" sz="half" idx="10"/>
          </p:nvPr>
        </p:nvSpPr>
        <p:spPr/>
        <p:txBody>
          <a:bodyPr/>
          <a:lstStyle/>
          <a:p>
            <a:fld id="{39B13961-07B4-493E-980E-C41CAB1642E1}" type="datetimeFigureOut">
              <a:rPr lang="en-US" smtClean="0"/>
              <a:t>1/28/2021</a:t>
            </a:fld>
            <a:endParaRPr lang="en-US"/>
          </a:p>
        </p:txBody>
      </p:sp>
      <p:sp>
        <p:nvSpPr>
          <p:cNvPr id="4" name="Footer Placeholder 3">
            <a:extLst>
              <a:ext uri="{FF2B5EF4-FFF2-40B4-BE49-F238E27FC236}">
                <a16:creationId xmlns:a16="http://schemas.microsoft.com/office/drawing/2014/main" id="{EDAF2947-4556-464E-B5D4-15EE40954D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0FF2CE-3728-44F6-9D9F-D97AC5B52187}"/>
              </a:ext>
            </a:extLst>
          </p:cNvPr>
          <p:cNvSpPr>
            <a:spLocks noGrp="1"/>
          </p:cNvSpPr>
          <p:nvPr>
            <p:ph type="sldNum" sz="quarter" idx="12"/>
          </p:nvPr>
        </p:nvSpPr>
        <p:spPr/>
        <p:txBody>
          <a:bodyPr/>
          <a:lstStyle/>
          <a:p>
            <a:fld id="{199C3433-6CAB-4BA9-B3DE-8C20D8C613A4}" type="slidenum">
              <a:rPr lang="en-US" smtClean="0"/>
              <a:t>‹#›</a:t>
            </a:fld>
            <a:endParaRPr lang="en-US"/>
          </a:p>
        </p:txBody>
      </p:sp>
    </p:spTree>
    <p:extLst>
      <p:ext uri="{BB962C8B-B14F-4D97-AF65-F5344CB8AC3E}">
        <p14:creationId xmlns:p14="http://schemas.microsoft.com/office/powerpoint/2010/main" val="29256116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5D4950-1C45-41F6-9F65-7783510B66CA}"/>
              </a:ext>
            </a:extLst>
          </p:cNvPr>
          <p:cNvSpPr>
            <a:spLocks noGrp="1"/>
          </p:cNvSpPr>
          <p:nvPr>
            <p:ph type="dt" sz="half" idx="10"/>
          </p:nvPr>
        </p:nvSpPr>
        <p:spPr/>
        <p:txBody>
          <a:bodyPr/>
          <a:lstStyle/>
          <a:p>
            <a:fld id="{39B13961-07B4-493E-980E-C41CAB1642E1}" type="datetimeFigureOut">
              <a:rPr lang="en-US" smtClean="0"/>
              <a:t>1/28/2021</a:t>
            </a:fld>
            <a:endParaRPr lang="en-US"/>
          </a:p>
        </p:txBody>
      </p:sp>
      <p:sp>
        <p:nvSpPr>
          <p:cNvPr id="3" name="Footer Placeholder 2">
            <a:extLst>
              <a:ext uri="{FF2B5EF4-FFF2-40B4-BE49-F238E27FC236}">
                <a16:creationId xmlns:a16="http://schemas.microsoft.com/office/drawing/2014/main" id="{E626F662-1BDE-4EC1-900B-A86302D3FD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0B335F-4C2D-449B-957D-495D5BA5E906}"/>
              </a:ext>
            </a:extLst>
          </p:cNvPr>
          <p:cNvSpPr>
            <a:spLocks noGrp="1"/>
          </p:cNvSpPr>
          <p:nvPr>
            <p:ph type="sldNum" sz="quarter" idx="12"/>
          </p:nvPr>
        </p:nvSpPr>
        <p:spPr/>
        <p:txBody>
          <a:bodyPr/>
          <a:lstStyle/>
          <a:p>
            <a:fld id="{199C3433-6CAB-4BA9-B3DE-8C20D8C613A4}" type="slidenum">
              <a:rPr lang="en-US" smtClean="0"/>
              <a:t>‹#›</a:t>
            </a:fld>
            <a:endParaRPr lang="en-US"/>
          </a:p>
        </p:txBody>
      </p:sp>
    </p:spTree>
    <p:extLst>
      <p:ext uri="{BB962C8B-B14F-4D97-AF65-F5344CB8AC3E}">
        <p14:creationId xmlns:p14="http://schemas.microsoft.com/office/powerpoint/2010/main" val="1915119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97AD7-7DFA-424A-83FF-E9855E986B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FD4E14-96B4-4291-85DC-F1580DB9DB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18070C-79F1-4E87-ACD1-529513B2C4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51608C-C274-4F28-A9A4-D84A85DFE192}"/>
              </a:ext>
            </a:extLst>
          </p:cNvPr>
          <p:cNvSpPr>
            <a:spLocks noGrp="1"/>
          </p:cNvSpPr>
          <p:nvPr>
            <p:ph type="dt" sz="half" idx="10"/>
          </p:nvPr>
        </p:nvSpPr>
        <p:spPr/>
        <p:txBody>
          <a:bodyPr/>
          <a:lstStyle/>
          <a:p>
            <a:fld id="{39B13961-07B4-493E-980E-C41CAB1642E1}" type="datetimeFigureOut">
              <a:rPr lang="en-US" smtClean="0"/>
              <a:t>1/28/2021</a:t>
            </a:fld>
            <a:endParaRPr lang="en-US"/>
          </a:p>
        </p:txBody>
      </p:sp>
      <p:sp>
        <p:nvSpPr>
          <p:cNvPr id="6" name="Footer Placeholder 5">
            <a:extLst>
              <a:ext uri="{FF2B5EF4-FFF2-40B4-BE49-F238E27FC236}">
                <a16:creationId xmlns:a16="http://schemas.microsoft.com/office/drawing/2014/main" id="{86ECCFB8-6004-4BC2-A697-217DBFC72B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EDBAD5-22F5-4C78-959D-E7644B85BC1E}"/>
              </a:ext>
            </a:extLst>
          </p:cNvPr>
          <p:cNvSpPr>
            <a:spLocks noGrp="1"/>
          </p:cNvSpPr>
          <p:nvPr>
            <p:ph type="sldNum" sz="quarter" idx="12"/>
          </p:nvPr>
        </p:nvSpPr>
        <p:spPr/>
        <p:txBody>
          <a:bodyPr/>
          <a:lstStyle/>
          <a:p>
            <a:fld id="{199C3433-6CAB-4BA9-B3DE-8C20D8C613A4}" type="slidenum">
              <a:rPr lang="en-US" smtClean="0"/>
              <a:t>‹#›</a:t>
            </a:fld>
            <a:endParaRPr lang="en-US"/>
          </a:p>
        </p:txBody>
      </p:sp>
    </p:spTree>
    <p:extLst>
      <p:ext uri="{BB962C8B-B14F-4D97-AF65-F5344CB8AC3E}">
        <p14:creationId xmlns:p14="http://schemas.microsoft.com/office/powerpoint/2010/main" val="34703371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37E76-408D-453E-AABA-725793E345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0AB7DA-332F-477E-BA8E-5CBBE8C7C3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59DAB6-C8FB-477A-84F6-4214F93AE6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63F865-7C9E-4532-8DE3-768F454923DB}"/>
              </a:ext>
            </a:extLst>
          </p:cNvPr>
          <p:cNvSpPr>
            <a:spLocks noGrp="1"/>
          </p:cNvSpPr>
          <p:nvPr>
            <p:ph type="dt" sz="half" idx="10"/>
          </p:nvPr>
        </p:nvSpPr>
        <p:spPr/>
        <p:txBody>
          <a:bodyPr/>
          <a:lstStyle/>
          <a:p>
            <a:fld id="{39B13961-07B4-493E-980E-C41CAB1642E1}" type="datetimeFigureOut">
              <a:rPr lang="en-US" smtClean="0"/>
              <a:t>1/28/2021</a:t>
            </a:fld>
            <a:endParaRPr lang="en-US"/>
          </a:p>
        </p:txBody>
      </p:sp>
      <p:sp>
        <p:nvSpPr>
          <p:cNvPr id="6" name="Footer Placeholder 5">
            <a:extLst>
              <a:ext uri="{FF2B5EF4-FFF2-40B4-BE49-F238E27FC236}">
                <a16:creationId xmlns:a16="http://schemas.microsoft.com/office/drawing/2014/main" id="{B5C85B7E-B8C0-44BD-A3CA-CCFEB6C640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8708A7-14A1-48CF-AEC1-DB630D15398A}"/>
              </a:ext>
            </a:extLst>
          </p:cNvPr>
          <p:cNvSpPr>
            <a:spLocks noGrp="1"/>
          </p:cNvSpPr>
          <p:nvPr>
            <p:ph type="sldNum" sz="quarter" idx="12"/>
          </p:nvPr>
        </p:nvSpPr>
        <p:spPr/>
        <p:txBody>
          <a:bodyPr/>
          <a:lstStyle/>
          <a:p>
            <a:fld id="{199C3433-6CAB-4BA9-B3DE-8C20D8C613A4}" type="slidenum">
              <a:rPr lang="en-US" smtClean="0"/>
              <a:t>‹#›</a:t>
            </a:fld>
            <a:endParaRPr lang="en-US"/>
          </a:p>
        </p:txBody>
      </p:sp>
    </p:spTree>
    <p:extLst>
      <p:ext uri="{BB962C8B-B14F-4D97-AF65-F5344CB8AC3E}">
        <p14:creationId xmlns:p14="http://schemas.microsoft.com/office/powerpoint/2010/main" val="14523448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78231-0034-4C24-B620-E1676FFC13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0D0026-0AD3-40AA-8DB4-C6A475E7D6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73B21B-40C5-4E2F-B3FC-AB22727255EB}"/>
              </a:ext>
            </a:extLst>
          </p:cNvPr>
          <p:cNvSpPr>
            <a:spLocks noGrp="1"/>
          </p:cNvSpPr>
          <p:nvPr>
            <p:ph type="dt" sz="half" idx="10"/>
          </p:nvPr>
        </p:nvSpPr>
        <p:spPr/>
        <p:txBody>
          <a:bodyPr/>
          <a:lstStyle/>
          <a:p>
            <a:fld id="{39B13961-07B4-493E-980E-C41CAB1642E1}" type="datetimeFigureOut">
              <a:rPr lang="en-US" smtClean="0"/>
              <a:t>1/28/2021</a:t>
            </a:fld>
            <a:endParaRPr lang="en-US"/>
          </a:p>
        </p:txBody>
      </p:sp>
      <p:sp>
        <p:nvSpPr>
          <p:cNvPr id="5" name="Footer Placeholder 4">
            <a:extLst>
              <a:ext uri="{FF2B5EF4-FFF2-40B4-BE49-F238E27FC236}">
                <a16:creationId xmlns:a16="http://schemas.microsoft.com/office/drawing/2014/main" id="{2A741440-4208-4540-89AB-79B950054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83B566-6A2D-4B82-918C-E10BF7F07CE8}"/>
              </a:ext>
            </a:extLst>
          </p:cNvPr>
          <p:cNvSpPr>
            <a:spLocks noGrp="1"/>
          </p:cNvSpPr>
          <p:nvPr>
            <p:ph type="sldNum" sz="quarter" idx="12"/>
          </p:nvPr>
        </p:nvSpPr>
        <p:spPr/>
        <p:txBody>
          <a:bodyPr/>
          <a:lstStyle/>
          <a:p>
            <a:fld id="{199C3433-6CAB-4BA9-B3DE-8C20D8C613A4}" type="slidenum">
              <a:rPr lang="en-US" smtClean="0"/>
              <a:t>‹#›</a:t>
            </a:fld>
            <a:endParaRPr lang="en-US"/>
          </a:p>
        </p:txBody>
      </p:sp>
    </p:spTree>
    <p:extLst>
      <p:ext uri="{BB962C8B-B14F-4D97-AF65-F5344CB8AC3E}">
        <p14:creationId xmlns:p14="http://schemas.microsoft.com/office/powerpoint/2010/main" val="1117877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CD2CDE-9050-4EC0-916E-5A99FB6512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398B52-5666-47B8-94D8-0999218961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CBF202-3498-41F0-B06E-CA485F23A6B7}"/>
              </a:ext>
            </a:extLst>
          </p:cNvPr>
          <p:cNvSpPr>
            <a:spLocks noGrp="1"/>
          </p:cNvSpPr>
          <p:nvPr>
            <p:ph type="dt" sz="half" idx="10"/>
          </p:nvPr>
        </p:nvSpPr>
        <p:spPr/>
        <p:txBody>
          <a:bodyPr/>
          <a:lstStyle/>
          <a:p>
            <a:fld id="{39B13961-07B4-493E-980E-C41CAB1642E1}" type="datetimeFigureOut">
              <a:rPr lang="en-US" smtClean="0"/>
              <a:t>1/28/2021</a:t>
            </a:fld>
            <a:endParaRPr lang="en-US"/>
          </a:p>
        </p:txBody>
      </p:sp>
      <p:sp>
        <p:nvSpPr>
          <p:cNvPr id="5" name="Footer Placeholder 4">
            <a:extLst>
              <a:ext uri="{FF2B5EF4-FFF2-40B4-BE49-F238E27FC236}">
                <a16:creationId xmlns:a16="http://schemas.microsoft.com/office/drawing/2014/main" id="{CD4B19FF-B559-4BE8-B72E-D38E1D8B02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D498A-C5C8-4668-824C-838422DC2DA9}"/>
              </a:ext>
            </a:extLst>
          </p:cNvPr>
          <p:cNvSpPr>
            <a:spLocks noGrp="1"/>
          </p:cNvSpPr>
          <p:nvPr>
            <p:ph type="sldNum" sz="quarter" idx="12"/>
          </p:nvPr>
        </p:nvSpPr>
        <p:spPr/>
        <p:txBody>
          <a:bodyPr/>
          <a:lstStyle/>
          <a:p>
            <a:fld id="{199C3433-6CAB-4BA9-B3DE-8C20D8C613A4}" type="slidenum">
              <a:rPr lang="en-US" smtClean="0"/>
              <a:t>‹#›</a:t>
            </a:fld>
            <a:endParaRPr lang="en-US"/>
          </a:p>
        </p:txBody>
      </p:sp>
    </p:spTree>
    <p:extLst>
      <p:ext uri="{BB962C8B-B14F-4D97-AF65-F5344CB8AC3E}">
        <p14:creationId xmlns:p14="http://schemas.microsoft.com/office/powerpoint/2010/main" val="20831051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AE5CE-B3C9-4F84-9F22-3FD3768713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DC79C9-6D5C-4388-81DF-8AE3A5E36F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24B892-0AB6-4979-A18D-7C3991E2B9CC}"/>
              </a:ext>
            </a:extLst>
          </p:cNvPr>
          <p:cNvSpPr>
            <a:spLocks noGrp="1"/>
          </p:cNvSpPr>
          <p:nvPr>
            <p:ph type="dt" sz="half" idx="10"/>
          </p:nvPr>
        </p:nvSpPr>
        <p:spPr/>
        <p:txBody>
          <a:bodyPr/>
          <a:lstStyle/>
          <a:p>
            <a:fld id="{816F9D3F-C2C1-4305-8CA0-162599D9CCD7}" type="datetimeFigureOut">
              <a:rPr lang="en-US" smtClean="0"/>
              <a:t>1/28/2021</a:t>
            </a:fld>
            <a:endParaRPr lang="en-US"/>
          </a:p>
        </p:txBody>
      </p:sp>
      <p:sp>
        <p:nvSpPr>
          <p:cNvPr id="5" name="Footer Placeholder 4">
            <a:extLst>
              <a:ext uri="{FF2B5EF4-FFF2-40B4-BE49-F238E27FC236}">
                <a16:creationId xmlns:a16="http://schemas.microsoft.com/office/drawing/2014/main" id="{111F30D4-E29F-4761-9A79-5A38F226D0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563D64-AC03-44F2-8C1E-2182961F9A3E}"/>
              </a:ext>
            </a:extLst>
          </p:cNvPr>
          <p:cNvSpPr>
            <a:spLocks noGrp="1"/>
          </p:cNvSpPr>
          <p:nvPr>
            <p:ph type="sldNum" sz="quarter" idx="12"/>
          </p:nvPr>
        </p:nvSpPr>
        <p:spPr/>
        <p:txBody>
          <a:bodyPr/>
          <a:lstStyle/>
          <a:p>
            <a:fld id="{621CBFC9-9541-49F6-A112-94FB5A27127A}" type="slidenum">
              <a:rPr lang="en-US" smtClean="0"/>
              <a:t>‹#›</a:t>
            </a:fld>
            <a:endParaRPr lang="en-US"/>
          </a:p>
        </p:txBody>
      </p:sp>
    </p:spTree>
    <p:extLst>
      <p:ext uri="{BB962C8B-B14F-4D97-AF65-F5344CB8AC3E}">
        <p14:creationId xmlns:p14="http://schemas.microsoft.com/office/powerpoint/2010/main" val="221731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ck_Orange_Photo">
    <p:spTree>
      <p:nvGrpSpPr>
        <p:cNvPr id="1" name=""/>
        <p:cNvGrpSpPr/>
        <p:nvPr/>
      </p:nvGrpSpPr>
      <p:grpSpPr>
        <a:xfrm>
          <a:off x="0" y="0"/>
          <a:ext cx="0" cy="0"/>
          <a:chOff x="0" y="0"/>
          <a:chExt cx="0" cy="0"/>
        </a:xfrm>
      </p:grpSpPr>
      <p:sp>
        <p:nvSpPr>
          <p:cNvPr id="31" name="Flowchart: Data 19">
            <a:extLst>
              <a:ext uri="{FF2B5EF4-FFF2-40B4-BE49-F238E27FC236}">
                <a16:creationId xmlns:a16="http://schemas.microsoft.com/office/drawing/2014/main" id="{673DE666-BA2F-4062-A551-E176DA92E280}"/>
              </a:ext>
            </a:extLst>
          </p:cNvPr>
          <p:cNvSpPr/>
          <p:nvPr userDrawn="1"/>
        </p:nvSpPr>
        <p:spPr>
          <a:xfrm>
            <a:off x="0" y="-2144"/>
            <a:ext cx="3433601" cy="687558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117"/>
              <a:gd name="connsiteY0" fmla="*/ 10058 h 10058"/>
              <a:gd name="connsiteX1" fmla="*/ 2117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3731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7060 w 10117"/>
              <a:gd name="connsiteY3" fmla="*/ 10058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6708 w 10117"/>
              <a:gd name="connsiteY3" fmla="*/ 10058 h 10058"/>
              <a:gd name="connsiteX4" fmla="*/ 0 w 10117"/>
              <a:gd name="connsiteY4" fmla="*/ 10058 h 10058"/>
              <a:gd name="connsiteX0" fmla="*/ 0 w 10117"/>
              <a:gd name="connsiteY0" fmla="*/ 10058 h 10116"/>
              <a:gd name="connsiteX1" fmla="*/ 2997 w 10117"/>
              <a:gd name="connsiteY1" fmla="*/ 0 h 10116"/>
              <a:gd name="connsiteX2" fmla="*/ 10117 w 10117"/>
              <a:gd name="connsiteY2" fmla="*/ 0 h 10116"/>
              <a:gd name="connsiteX3" fmla="*/ 6767 w 10117"/>
              <a:gd name="connsiteY3" fmla="*/ 10116 h 10116"/>
              <a:gd name="connsiteX4" fmla="*/ 0 w 10117"/>
              <a:gd name="connsiteY4" fmla="*/ 10058 h 10116"/>
              <a:gd name="connsiteX0" fmla="*/ 0 w 10264"/>
              <a:gd name="connsiteY0" fmla="*/ 10116 h 10116"/>
              <a:gd name="connsiteX1" fmla="*/ 3144 w 10264"/>
              <a:gd name="connsiteY1" fmla="*/ 0 h 10116"/>
              <a:gd name="connsiteX2" fmla="*/ 10264 w 10264"/>
              <a:gd name="connsiteY2" fmla="*/ 0 h 10116"/>
              <a:gd name="connsiteX3" fmla="*/ 6914 w 10264"/>
              <a:gd name="connsiteY3" fmla="*/ 10116 h 10116"/>
              <a:gd name="connsiteX4" fmla="*/ 0 w 10264"/>
              <a:gd name="connsiteY4" fmla="*/ 10116 h 10116"/>
              <a:gd name="connsiteX0" fmla="*/ 0 w 10264"/>
              <a:gd name="connsiteY0" fmla="*/ 10116 h 10145"/>
              <a:gd name="connsiteX1" fmla="*/ 3144 w 10264"/>
              <a:gd name="connsiteY1" fmla="*/ 0 h 10145"/>
              <a:gd name="connsiteX2" fmla="*/ 10264 w 10264"/>
              <a:gd name="connsiteY2" fmla="*/ 0 h 10145"/>
              <a:gd name="connsiteX3" fmla="*/ 7002 w 10264"/>
              <a:gd name="connsiteY3" fmla="*/ 10145 h 10145"/>
              <a:gd name="connsiteX4" fmla="*/ 0 w 10264"/>
              <a:gd name="connsiteY4" fmla="*/ 10116 h 10145"/>
              <a:gd name="connsiteX0" fmla="*/ 0 w 13434"/>
              <a:gd name="connsiteY0" fmla="*/ 20349 h 20349"/>
              <a:gd name="connsiteX1" fmla="*/ 6314 w 13434"/>
              <a:gd name="connsiteY1" fmla="*/ 0 h 20349"/>
              <a:gd name="connsiteX2" fmla="*/ 13434 w 13434"/>
              <a:gd name="connsiteY2" fmla="*/ 0 h 20349"/>
              <a:gd name="connsiteX3" fmla="*/ 10172 w 13434"/>
              <a:gd name="connsiteY3" fmla="*/ 10145 h 20349"/>
              <a:gd name="connsiteX4" fmla="*/ 0 w 13434"/>
              <a:gd name="connsiteY4" fmla="*/ 20349 h 20349"/>
              <a:gd name="connsiteX0" fmla="*/ 0 w 13434"/>
              <a:gd name="connsiteY0" fmla="*/ 20349 h 20349"/>
              <a:gd name="connsiteX1" fmla="*/ 6314 w 13434"/>
              <a:gd name="connsiteY1" fmla="*/ 0 h 20349"/>
              <a:gd name="connsiteX2" fmla="*/ 13434 w 13434"/>
              <a:gd name="connsiteY2" fmla="*/ 0 h 20349"/>
              <a:gd name="connsiteX3" fmla="*/ 7031 w 13434"/>
              <a:gd name="connsiteY3" fmla="*/ 19971 h 20349"/>
              <a:gd name="connsiteX4" fmla="*/ 0 w 13434"/>
              <a:gd name="connsiteY4" fmla="*/ 20349 h 20349"/>
              <a:gd name="connsiteX0" fmla="*/ 0 w 13346"/>
              <a:gd name="connsiteY0" fmla="*/ 20029 h 20029"/>
              <a:gd name="connsiteX1" fmla="*/ 6226 w 13346"/>
              <a:gd name="connsiteY1" fmla="*/ 0 h 20029"/>
              <a:gd name="connsiteX2" fmla="*/ 13346 w 13346"/>
              <a:gd name="connsiteY2" fmla="*/ 0 h 20029"/>
              <a:gd name="connsiteX3" fmla="*/ 6943 w 13346"/>
              <a:gd name="connsiteY3" fmla="*/ 19971 h 20029"/>
              <a:gd name="connsiteX4" fmla="*/ 0 w 13346"/>
              <a:gd name="connsiteY4" fmla="*/ 20029 h 20029"/>
              <a:gd name="connsiteX0" fmla="*/ 0 w 13346"/>
              <a:gd name="connsiteY0" fmla="*/ 20087 h 20087"/>
              <a:gd name="connsiteX1" fmla="*/ 6226 w 13346"/>
              <a:gd name="connsiteY1" fmla="*/ 0 h 20087"/>
              <a:gd name="connsiteX2" fmla="*/ 13346 w 13346"/>
              <a:gd name="connsiteY2" fmla="*/ 0 h 20087"/>
              <a:gd name="connsiteX3" fmla="*/ 6943 w 13346"/>
              <a:gd name="connsiteY3" fmla="*/ 19971 h 20087"/>
              <a:gd name="connsiteX4" fmla="*/ 0 w 13346"/>
              <a:gd name="connsiteY4" fmla="*/ 20087 h 20087"/>
              <a:gd name="connsiteX0" fmla="*/ 0 w 13317"/>
              <a:gd name="connsiteY0" fmla="*/ 19942 h 19971"/>
              <a:gd name="connsiteX1" fmla="*/ 6197 w 13317"/>
              <a:gd name="connsiteY1" fmla="*/ 0 h 19971"/>
              <a:gd name="connsiteX2" fmla="*/ 13317 w 13317"/>
              <a:gd name="connsiteY2" fmla="*/ 0 h 19971"/>
              <a:gd name="connsiteX3" fmla="*/ 6914 w 13317"/>
              <a:gd name="connsiteY3" fmla="*/ 19971 h 19971"/>
              <a:gd name="connsiteX4" fmla="*/ 0 w 13317"/>
              <a:gd name="connsiteY4" fmla="*/ 19942 h 19971"/>
              <a:gd name="connsiteX0" fmla="*/ 0 w 13346"/>
              <a:gd name="connsiteY0" fmla="*/ 20029 h 20029"/>
              <a:gd name="connsiteX1" fmla="*/ 6226 w 13346"/>
              <a:gd name="connsiteY1" fmla="*/ 0 h 20029"/>
              <a:gd name="connsiteX2" fmla="*/ 13346 w 13346"/>
              <a:gd name="connsiteY2" fmla="*/ 0 h 20029"/>
              <a:gd name="connsiteX3" fmla="*/ 6943 w 13346"/>
              <a:gd name="connsiteY3" fmla="*/ 19971 h 20029"/>
              <a:gd name="connsiteX4" fmla="*/ 0 w 13346"/>
              <a:gd name="connsiteY4" fmla="*/ 20029 h 20029"/>
              <a:gd name="connsiteX0" fmla="*/ 0 w 13346"/>
              <a:gd name="connsiteY0" fmla="*/ 19942 h 19971"/>
              <a:gd name="connsiteX1" fmla="*/ 6226 w 13346"/>
              <a:gd name="connsiteY1" fmla="*/ 0 h 19971"/>
              <a:gd name="connsiteX2" fmla="*/ 13346 w 13346"/>
              <a:gd name="connsiteY2" fmla="*/ 0 h 19971"/>
              <a:gd name="connsiteX3" fmla="*/ 6943 w 13346"/>
              <a:gd name="connsiteY3" fmla="*/ 19971 h 19971"/>
              <a:gd name="connsiteX4" fmla="*/ 0 w 13346"/>
              <a:gd name="connsiteY4" fmla="*/ 19942 h 19971"/>
              <a:gd name="connsiteX0" fmla="*/ 0 w 13754"/>
              <a:gd name="connsiteY0" fmla="*/ 19897 h 19971"/>
              <a:gd name="connsiteX1" fmla="*/ 6634 w 13754"/>
              <a:gd name="connsiteY1" fmla="*/ 0 h 19971"/>
              <a:gd name="connsiteX2" fmla="*/ 13754 w 13754"/>
              <a:gd name="connsiteY2" fmla="*/ 0 h 19971"/>
              <a:gd name="connsiteX3" fmla="*/ 7351 w 13754"/>
              <a:gd name="connsiteY3" fmla="*/ 19971 h 19971"/>
              <a:gd name="connsiteX4" fmla="*/ 0 w 13754"/>
              <a:gd name="connsiteY4" fmla="*/ 19897 h 19971"/>
              <a:gd name="connsiteX0" fmla="*/ 0 w 13634"/>
              <a:gd name="connsiteY0" fmla="*/ 19976 h 19976"/>
              <a:gd name="connsiteX1" fmla="*/ 6514 w 13634"/>
              <a:gd name="connsiteY1" fmla="*/ 0 h 19976"/>
              <a:gd name="connsiteX2" fmla="*/ 13634 w 13634"/>
              <a:gd name="connsiteY2" fmla="*/ 0 h 19976"/>
              <a:gd name="connsiteX3" fmla="*/ 7231 w 13634"/>
              <a:gd name="connsiteY3" fmla="*/ 19971 h 19976"/>
              <a:gd name="connsiteX4" fmla="*/ 0 w 13634"/>
              <a:gd name="connsiteY4" fmla="*/ 19976 h 19976"/>
              <a:gd name="connsiteX0" fmla="*/ 0 w 13634"/>
              <a:gd name="connsiteY0" fmla="*/ 19976 h 19976"/>
              <a:gd name="connsiteX1" fmla="*/ 8589 w 13634"/>
              <a:gd name="connsiteY1" fmla="*/ 695 h 19976"/>
              <a:gd name="connsiteX2" fmla="*/ 13634 w 13634"/>
              <a:gd name="connsiteY2" fmla="*/ 0 h 19976"/>
              <a:gd name="connsiteX3" fmla="*/ 7231 w 13634"/>
              <a:gd name="connsiteY3" fmla="*/ 19971 h 19976"/>
              <a:gd name="connsiteX4" fmla="*/ 0 w 13634"/>
              <a:gd name="connsiteY4" fmla="*/ 19976 h 19976"/>
              <a:gd name="connsiteX0" fmla="*/ 0 w 13634"/>
              <a:gd name="connsiteY0" fmla="*/ 19976 h 19976"/>
              <a:gd name="connsiteX1" fmla="*/ 6934 w 13634"/>
              <a:gd name="connsiteY1" fmla="*/ 377 h 19976"/>
              <a:gd name="connsiteX2" fmla="*/ 13634 w 13634"/>
              <a:gd name="connsiteY2" fmla="*/ 0 h 19976"/>
              <a:gd name="connsiteX3" fmla="*/ 7231 w 13634"/>
              <a:gd name="connsiteY3" fmla="*/ 19971 h 19976"/>
              <a:gd name="connsiteX4" fmla="*/ 0 w 13634"/>
              <a:gd name="connsiteY4" fmla="*/ 19976 h 19976"/>
              <a:gd name="connsiteX0" fmla="*/ 0 w 14447"/>
              <a:gd name="connsiteY0" fmla="*/ 19738 h 19971"/>
              <a:gd name="connsiteX1" fmla="*/ 7747 w 14447"/>
              <a:gd name="connsiteY1" fmla="*/ 377 h 19971"/>
              <a:gd name="connsiteX2" fmla="*/ 14447 w 14447"/>
              <a:gd name="connsiteY2" fmla="*/ 0 h 19971"/>
              <a:gd name="connsiteX3" fmla="*/ 8044 w 14447"/>
              <a:gd name="connsiteY3" fmla="*/ 19971 h 19971"/>
              <a:gd name="connsiteX4" fmla="*/ 0 w 14447"/>
              <a:gd name="connsiteY4" fmla="*/ 19738 h 19971"/>
              <a:gd name="connsiteX0" fmla="*/ 0 w 14447"/>
              <a:gd name="connsiteY0" fmla="*/ 19738 h 19738"/>
              <a:gd name="connsiteX1" fmla="*/ 7747 w 14447"/>
              <a:gd name="connsiteY1" fmla="*/ 377 h 19738"/>
              <a:gd name="connsiteX2" fmla="*/ 14447 w 14447"/>
              <a:gd name="connsiteY2" fmla="*/ 0 h 19738"/>
              <a:gd name="connsiteX3" fmla="*/ 5604 w 14447"/>
              <a:gd name="connsiteY3" fmla="*/ 19614 h 19738"/>
              <a:gd name="connsiteX4" fmla="*/ 0 w 14447"/>
              <a:gd name="connsiteY4" fmla="*/ 19738 h 19738"/>
              <a:gd name="connsiteX0" fmla="*/ 0 w 14447"/>
              <a:gd name="connsiteY0" fmla="*/ 19738 h 19738"/>
              <a:gd name="connsiteX1" fmla="*/ 7747 w 14447"/>
              <a:gd name="connsiteY1" fmla="*/ 377 h 19738"/>
              <a:gd name="connsiteX2" fmla="*/ 14447 w 14447"/>
              <a:gd name="connsiteY2" fmla="*/ 0 h 19738"/>
              <a:gd name="connsiteX3" fmla="*/ 4370 w 14447"/>
              <a:gd name="connsiteY3" fmla="*/ 19495 h 19738"/>
              <a:gd name="connsiteX4" fmla="*/ 0 w 14447"/>
              <a:gd name="connsiteY4" fmla="*/ 19738 h 19738"/>
              <a:gd name="connsiteX0" fmla="*/ 0 w 14447"/>
              <a:gd name="connsiteY0" fmla="*/ 19738 h 19738"/>
              <a:gd name="connsiteX1" fmla="*/ 7747 w 14447"/>
              <a:gd name="connsiteY1" fmla="*/ 377 h 19738"/>
              <a:gd name="connsiteX2" fmla="*/ 14447 w 14447"/>
              <a:gd name="connsiteY2" fmla="*/ 0 h 19738"/>
              <a:gd name="connsiteX3" fmla="*/ 4931 w 14447"/>
              <a:gd name="connsiteY3" fmla="*/ 19713 h 19738"/>
              <a:gd name="connsiteX4" fmla="*/ 0 w 14447"/>
              <a:gd name="connsiteY4" fmla="*/ 19738 h 19738"/>
              <a:gd name="connsiteX0" fmla="*/ 0 w 12989"/>
              <a:gd name="connsiteY0" fmla="*/ 19817 h 19817"/>
              <a:gd name="connsiteX1" fmla="*/ 7747 w 12989"/>
              <a:gd name="connsiteY1" fmla="*/ 456 h 19817"/>
              <a:gd name="connsiteX2" fmla="*/ 12989 w 12989"/>
              <a:gd name="connsiteY2" fmla="*/ 0 h 19817"/>
              <a:gd name="connsiteX3" fmla="*/ 4931 w 12989"/>
              <a:gd name="connsiteY3" fmla="*/ 19792 h 19817"/>
              <a:gd name="connsiteX4" fmla="*/ 0 w 12989"/>
              <a:gd name="connsiteY4" fmla="*/ 19817 h 19817"/>
              <a:gd name="connsiteX0" fmla="*/ 0 w 14083"/>
              <a:gd name="connsiteY0" fmla="*/ 20075 h 20075"/>
              <a:gd name="connsiteX1" fmla="*/ 7747 w 14083"/>
              <a:gd name="connsiteY1" fmla="*/ 714 h 20075"/>
              <a:gd name="connsiteX2" fmla="*/ 14083 w 14083"/>
              <a:gd name="connsiteY2" fmla="*/ 0 h 20075"/>
              <a:gd name="connsiteX3" fmla="*/ 4931 w 14083"/>
              <a:gd name="connsiteY3" fmla="*/ 20050 h 20075"/>
              <a:gd name="connsiteX4" fmla="*/ 0 w 14083"/>
              <a:gd name="connsiteY4" fmla="*/ 20075 h 20075"/>
              <a:gd name="connsiteX0" fmla="*/ 0 w 14083"/>
              <a:gd name="connsiteY0" fmla="*/ 20075 h 20075"/>
              <a:gd name="connsiteX1" fmla="*/ 7747 w 14083"/>
              <a:gd name="connsiteY1" fmla="*/ 714 h 20075"/>
              <a:gd name="connsiteX2" fmla="*/ 14083 w 14083"/>
              <a:gd name="connsiteY2" fmla="*/ 0 h 20075"/>
              <a:gd name="connsiteX3" fmla="*/ 5436 w 14083"/>
              <a:gd name="connsiteY3" fmla="*/ 19911 h 20075"/>
              <a:gd name="connsiteX4" fmla="*/ 0 w 14083"/>
              <a:gd name="connsiteY4" fmla="*/ 20075 h 20075"/>
              <a:gd name="connsiteX0" fmla="*/ 0 w 14083"/>
              <a:gd name="connsiteY0" fmla="*/ 20075 h 20075"/>
              <a:gd name="connsiteX1" fmla="*/ 9822 w 14083"/>
              <a:gd name="connsiteY1" fmla="*/ 516 h 20075"/>
              <a:gd name="connsiteX2" fmla="*/ 14083 w 14083"/>
              <a:gd name="connsiteY2" fmla="*/ 0 h 20075"/>
              <a:gd name="connsiteX3" fmla="*/ 5436 w 14083"/>
              <a:gd name="connsiteY3" fmla="*/ 19911 h 20075"/>
              <a:gd name="connsiteX4" fmla="*/ 0 w 14083"/>
              <a:gd name="connsiteY4" fmla="*/ 20075 h 20075"/>
              <a:gd name="connsiteX0" fmla="*/ 0 w 14083"/>
              <a:gd name="connsiteY0" fmla="*/ 20115 h 20115"/>
              <a:gd name="connsiteX1" fmla="*/ 8308 w 14083"/>
              <a:gd name="connsiteY1" fmla="*/ 0 h 20115"/>
              <a:gd name="connsiteX2" fmla="*/ 14083 w 14083"/>
              <a:gd name="connsiteY2" fmla="*/ 40 h 20115"/>
              <a:gd name="connsiteX3" fmla="*/ 5436 w 14083"/>
              <a:gd name="connsiteY3" fmla="*/ 19951 h 20115"/>
              <a:gd name="connsiteX4" fmla="*/ 0 w 14083"/>
              <a:gd name="connsiteY4" fmla="*/ 20115 h 20115"/>
              <a:gd name="connsiteX0" fmla="*/ 0 w 14027"/>
              <a:gd name="connsiteY0" fmla="*/ 20115 h 20115"/>
              <a:gd name="connsiteX1" fmla="*/ 8308 w 14027"/>
              <a:gd name="connsiteY1" fmla="*/ 0 h 20115"/>
              <a:gd name="connsiteX2" fmla="*/ 14027 w 14027"/>
              <a:gd name="connsiteY2" fmla="*/ 0 h 20115"/>
              <a:gd name="connsiteX3" fmla="*/ 5436 w 14027"/>
              <a:gd name="connsiteY3" fmla="*/ 19951 h 20115"/>
              <a:gd name="connsiteX4" fmla="*/ 0 w 14027"/>
              <a:gd name="connsiteY4" fmla="*/ 20115 h 20115"/>
              <a:gd name="connsiteX0" fmla="*/ 0 w 14111"/>
              <a:gd name="connsiteY0" fmla="*/ 19996 h 19996"/>
              <a:gd name="connsiteX1" fmla="*/ 8392 w 14111"/>
              <a:gd name="connsiteY1" fmla="*/ 0 h 19996"/>
              <a:gd name="connsiteX2" fmla="*/ 14111 w 14111"/>
              <a:gd name="connsiteY2" fmla="*/ 0 h 19996"/>
              <a:gd name="connsiteX3" fmla="*/ 5520 w 14111"/>
              <a:gd name="connsiteY3" fmla="*/ 19951 h 19996"/>
              <a:gd name="connsiteX4" fmla="*/ 0 w 14111"/>
              <a:gd name="connsiteY4" fmla="*/ 19996 h 19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 h="19996">
                <a:moveTo>
                  <a:pt x="0" y="19996"/>
                </a:moveTo>
                <a:lnTo>
                  <a:pt x="8392" y="0"/>
                </a:lnTo>
                <a:lnTo>
                  <a:pt x="14111" y="0"/>
                </a:lnTo>
                <a:lnTo>
                  <a:pt x="5520" y="19951"/>
                </a:lnTo>
                <a:lnTo>
                  <a:pt x="0" y="1999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Picture Placeholder 2">
            <a:extLst>
              <a:ext uri="{FF2B5EF4-FFF2-40B4-BE49-F238E27FC236}">
                <a16:creationId xmlns:a16="http://schemas.microsoft.com/office/drawing/2014/main" id="{DC602D3C-0CEE-487E-ACBB-E1C4D1994E51}"/>
              </a:ext>
            </a:extLst>
          </p:cNvPr>
          <p:cNvSpPr>
            <a:spLocks noGrp="1"/>
          </p:cNvSpPr>
          <p:nvPr>
            <p:ph type="pic" sz="quarter" idx="11"/>
          </p:nvPr>
        </p:nvSpPr>
        <p:spPr>
          <a:xfrm>
            <a:off x="520700" y="504825"/>
            <a:ext cx="11671300" cy="6353175"/>
          </a:xfrm>
        </p:spPr>
        <p:txBody>
          <a:bodyPr/>
          <a:lstStyle/>
          <a:p>
            <a:endParaRPr lang="en-US" dirty="0"/>
          </a:p>
        </p:txBody>
      </p:sp>
      <p:sp>
        <p:nvSpPr>
          <p:cNvPr id="2" name="Title 1">
            <a:extLst>
              <a:ext uri="{FF2B5EF4-FFF2-40B4-BE49-F238E27FC236}">
                <a16:creationId xmlns:a16="http://schemas.microsoft.com/office/drawing/2014/main" id="{4EF7A7E8-A987-4EAF-8B56-809C243E7424}"/>
              </a:ext>
            </a:extLst>
          </p:cNvPr>
          <p:cNvSpPr>
            <a:spLocks noGrp="1"/>
          </p:cNvSpPr>
          <p:nvPr>
            <p:ph type="ctrTitle"/>
          </p:nvPr>
        </p:nvSpPr>
        <p:spPr>
          <a:xfrm>
            <a:off x="1260174" y="559017"/>
            <a:ext cx="5000516" cy="2128441"/>
          </a:xfrm>
        </p:spPr>
        <p:txBody>
          <a:bodyPr anchor="b" anchorCtr="0">
            <a:noAutofit/>
          </a:bodyPr>
          <a:lstStyle>
            <a:lvl1pPr algn="l">
              <a:lnSpc>
                <a:spcPct val="100000"/>
              </a:lnSpc>
              <a:defRPr sz="68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55811A2-89B5-46E7-987D-28F3BAE90D74}"/>
              </a:ext>
            </a:extLst>
          </p:cNvPr>
          <p:cNvSpPr>
            <a:spLocks noGrp="1"/>
          </p:cNvSpPr>
          <p:nvPr>
            <p:ph type="subTitle" idx="1" hasCustomPrompt="1"/>
          </p:nvPr>
        </p:nvSpPr>
        <p:spPr>
          <a:xfrm>
            <a:off x="1363413" y="2764910"/>
            <a:ext cx="4903163" cy="490099"/>
          </a:xfrm>
        </p:spPr>
        <p:txBody>
          <a:bodyPr>
            <a:noAutofit/>
          </a:bodyPr>
          <a:lstStyle>
            <a:lvl1pPr marL="0" indent="0" algn="l">
              <a:lnSpc>
                <a:spcPts val="2500"/>
              </a:lnSpc>
              <a:spcAft>
                <a:spcPts val="800"/>
              </a:spcAft>
              <a:buNone/>
              <a:defRPr sz="1600" b="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494893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CEC5B-E7CF-48B4-AC30-891D39AAA2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B344E9-2EEE-4EFA-BA0B-3AC1077A8D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C4CBB6-EDEE-4CFC-AF89-C8800A881713}"/>
              </a:ext>
            </a:extLst>
          </p:cNvPr>
          <p:cNvSpPr>
            <a:spLocks noGrp="1"/>
          </p:cNvSpPr>
          <p:nvPr>
            <p:ph type="dt" sz="half" idx="10"/>
          </p:nvPr>
        </p:nvSpPr>
        <p:spPr/>
        <p:txBody>
          <a:bodyPr/>
          <a:lstStyle/>
          <a:p>
            <a:fld id="{816F9D3F-C2C1-4305-8CA0-162599D9CCD7}" type="datetimeFigureOut">
              <a:rPr lang="en-US" smtClean="0"/>
              <a:t>1/28/2021</a:t>
            </a:fld>
            <a:endParaRPr lang="en-US"/>
          </a:p>
        </p:txBody>
      </p:sp>
      <p:sp>
        <p:nvSpPr>
          <p:cNvPr id="5" name="Footer Placeholder 4">
            <a:extLst>
              <a:ext uri="{FF2B5EF4-FFF2-40B4-BE49-F238E27FC236}">
                <a16:creationId xmlns:a16="http://schemas.microsoft.com/office/drawing/2014/main" id="{77744CE5-CE75-479A-8BC6-A845D7A8C4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D7E4ED-9F50-4578-B995-FA62D1D623A5}"/>
              </a:ext>
            </a:extLst>
          </p:cNvPr>
          <p:cNvSpPr>
            <a:spLocks noGrp="1"/>
          </p:cNvSpPr>
          <p:nvPr>
            <p:ph type="sldNum" sz="quarter" idx="12"/>
          </p:nvPr>
        </p:nvSpPr>
        <p:spPr/>
        <p:txBody>
          <a:bodyPr/>
          <a:lstStyle/>
          <a:p>
            <a:fld id="{621CBFC9-9541-49F6-A112-94FB5A27127A}" type="slidenum">
              <a:rPr lang="en-US" smtClean="0"/>
              <a:t>‹#›</a:t>
            </a:fld>
            <a:endParaRPr lang="en-US"/>
          </a:p>
        </p:txBody>
      </p:sp>
    </p:spTree>
    <p:extLst>
      <p:ext uri="{BB962C8B-B14F-4D97-AF65-F5344CB8AC3E}">
        <p14:creationId xmlns:p14="http://schemas.microsoft.com/office/powerpoint/2010/main" val="40311699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F927D-871A-405F-9EA7-335B2A4736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0E693B-7F69-4139-A56B-6487A9DCC4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8E1200-1F86-4351-A54A-9F45594621FD}"/>
              </a:ext>
            </a:extLst>
          </p:cNvPr>
          <p:cNvSpPr>
            <a:spLocks noGrp="1"/>
          </p:cNvSpPr>
          <p:nvPr>
            <p:ph type="dt" sz="half" idx="10"/>
          </p:nvPr>
        </p:nvSpPr>
        <p:spPr/>
        <p:txBody>
          <a:bodyPr/>
          <a:lstStyle/>
          <a:p>
            <a:fld id="{816F9D3F-C2C1-4305-8CA0-162599D9CCD7}" type="datetimeFigureOut">
              <a:rPr lang="en-US" smtClean="0"/>
              <a:t>1/28/2021</a:t>
            </a:fld>
            <a:endParaRPr lang="en-US"/>
          </a:p>
        </p:txBody>
      </p:sp>
      <p:sp>
        <p:nvSpPr>
          <p:cNvPr id="5" name="Footer Placeholder 4">
            <a:extLst>
              <a:ext uri="{FF2B5EF4-FFF2-40B4-BE49-F238E27FC236}">
                <a16:creationId xmlns:a16="http://schemas.microsoft.com/office/drawing/2014/main" id="{F8B625F4-075E-451D-9DFA-426A762EA0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563229-5FD0-44D4-8C1B-837AC69DE268}"/>
              </a:ext>
            </a:extLst>
          </p:cNvPr>
          <p:cNvSpPr>
            <a:spLocks noGrp="1"/>
          </p:cNvSpPr>
          <p:nvPr>
            <p:ph type="sldNum" sz="quarter" idx="12"/>
          </p:nvPr>
        </p:nvSpPr>
        <p:spPr/>
        <p:txBody>
          <a:bodyPr/>
          <a:lstStyle/>
          <a:p>
            <a:fld id="{621CBFC9-9541-49F6-A112-94FB5A27127A}" type="slidenum">
              <a:rPr lang="en-US" smtClean="0"/>
              <a:t>‹#›</a:t>
            </a:fld>
            <a:endParaRPr lang="en-US"/>
          </a:p>
        </p:txBody>
      </p:sp>
    </p:spTree>
    <p:extLst>
      <p:ext uri="{BB962C8B-B14F-4D97-AF65-F5344CB8AC3E}">
        <p14:creationId xmlns:p14="http://schemas.microsoft.com/office/powerpoint/2010/main" val="315102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9ED0C-C4E9-4619-968F-4A9580C254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A85E12-AEA7-4F29-A49D-96F5D140A0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8F465F-14CC-4768-A328-0116B0C183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917100-FAB5-4687-80FA-E0D9234FBF67}"/>
              </a:ext>
            </a:extLst>
          </p:cNvPr>
          <p:cNvSpPr>
            <a:spLocks noGrp="1"/>
          </p:cNvSpPr>
          <p:nvPr>
            <p:ph type="dt" sz="half" idx="10"/>
          </p:nvPr>
        </p:nvSpPr>
        <p:spPr/>
        <p:txBody>
          <a:bodyPr/>
          <a:lstStyle/>
          <a:p>
            <a:fld id="{816F9D3F-C2C1-4305-8CA0-162599D9CCD7}" type="datetimeFigureOut">
              <a:rPr lang="en-US" smtClean="0"/>
              <a:t>1/28/2021</a:t>
            </a:fld>
            <a:endParaRPr lang="en-US"/>
          </a:p>
        </p:txBody>
      </p:sp>
      <p:sp>
        <p:nvSpPr>
          <p:cNvPr id="6" name="Footer Placeholder 5">
            <a:extLst>
              <a:ext uri="{FF2B5EF4-FFF2-40B4-BE49-F238E27FC236}">
                <a16:creationId xmlns:a16="http://schemas.microsoft.com/office/drawing/2014/main" id="{010A6DDB-E6CF-4821-80B4-A45BF0E927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E36AE8-88E7-432F-AFE3-E4F51A786B39}"/>
              </a:ext>
            </a:extLst>
          </p:cNvPr>
          <p:cNvSpPr>
            <a:spLocks noGrp="1"/>
          </p:cNvSpPr>
          <p:nvPr>
            <p:ph type="sldNum" sz="quarter" idx="12"/>
          </p:nvPr>
        </p:nvSpPr>
        <p:spPr/>
        <p:txBody>
          <a:bodyPr/>
          <a:lstStyle/>
          <a:p>
            <a:fld id="{621CBFC9-9541-49F6-A112-94FB5A27127A}" type="slidenum">
              <a:rPr lang="en-US" smtClean="0"/>
              <a:t>‹#›</a:t>
            </a:fld>
            <a:endParaRPr lang="en-US"/>
          </a:p>
        </p:txBody>
      </p:sp>
    </p:spTree>
    <p:extLst>
      <p:ext uri="{BB962C8B-B14F-4D97-AF65-F5344CB8AC3E}">
        <p14:creationId xmlns:p14="http://schemas.microsoft.com/office/powerpoint/2010/main" val="41732389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FC19F-4F28-4FEB-A7EC-8A93C285CE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6AEDCC-7F62-49CA-BE58-121C12E5B1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B60172-88A1-41AF-A4C6-3EF31F16EB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31B2F9-7477-407D-A343-93D7226862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BF6085-DD0C-4BA7-9F5C-B965388831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12655-9373-4134-ACC6-6FAA7ECB5C11}"/>
              </a:ext>
            </a:extLst>
          </p:cNvPr>
          <p:cNvSpPr>
            <a:spLocks noGrp="1"/>
          </p:cNvSpPr>
          <p:nvPr>
            <p:ph type="dt" sz="half" idx="10"/>
          </p:nvPr>
        </p:nvSpPr>
        <p:spPr/>
        <p:txBody>
          <a:bodyPr/>
          <a:lstStyle/>
          <a:p>
            <a:fld id="{816F9D3F-C2C1-4305-8CA0-162599D9CCD7}" type="datetimeFigureOut">
              <a:rPr lang="en-US" smtClean="0"/>
              <a:t>1/28/2021</a:t>
            </a:fld>
            <a:endParaRPr lang="en-US"/>
          </a:p>
        </p:txBody>
      </p:sp>
      <p:sp>
        <p:nvSpPr>
          <p:cNvPr id="8" name="Footer Placeholder 7">
            <a:extLst>
              <a:ext uri="{FF2B5EF4-FFF2-40B4-BE49-F238E27FC236}">
                <a16:creationId xmlns:a16="http://schemas.microsoft.com/office/drawing/2014/main" id="{D8050F47-1E6C-4DC1-989C-FACDEB75E6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80CFC2-4DA7-4378-AA9E-BF507F9F76FF}"/>
              </a:ext>
            </a:extLst>
          </p:cNvPr>
          <p:cNvSpPr>
            <a:spLocks noGrp="1"/>
          </p:cNvSpPr>
          <p:nvPr>
            <p:ph type="sldNum" sz="quarter" idx="12"/>
          </p:nvPr>
        </p:nvSpPr>
        <p:spPr/>
        <p:txBody>
          <a:bodyPr/>
          <a:lstStyle/>
          <a:p>
            <a:fld id="{621CBFC9-9541-49F6-A112-94FB5A27127A}" type="slidenum">
              <a:rPr lang="en-US" smtClean="0"/>
              <a:t>‹#›</a:t>
            </a:fld>
            <a:endParaRPr lang="en-US"/>
          </a:p>
        </p:txBody>
      </p:sp>
    </p:spTree>
    <p:extLst>
      <p:ext uri="{BB962C8B-B14F-4D97-AF65-F5344CB8AC3E}">
        <p14:creationId xmlns:p14="http://schemas.microsoft.com/office/powerpoint/2010/main" val="39309686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012B0-7798-4361-B6EC-7AE2B07D44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FBA821-51B8-4AFB-ABB1-B7EAE4663CAF}"/>
              </a:ext>
            </a:extLst>
          </p:cNvPr>
          <p:cNvSpPr>
            <a:spLocks noGrp="1"/>
          </p:cNvSpPr>
          <p:nvPr>
            <p:ph type="dt" sz="half" idx="10"/>
          </p:nvPr>
        </p:nvSpPr>
        <p:spPr/>
        <p:txBody>
          <a:bodyPr/>
          <a:lstStyle/>
          <a:p>
            <a:fld id="{816F9D3F-C2C1-4305-8CA0-162599D9CCD7}" type="datetimeFigureOut">
              <a:rPr lang="en-US" smtClean="0"/>
              <a:t>1/28/2021</a:t>
            </a:fld>
            <a:endParaRPr lang="en-US"/>
          </a:p>
        </p:txBody>
      </p:sp>
      <p:sp>
        <p:nvSpPr>
          <p:cNvPr id="4" name="Footer Placeholder 3">
            <a:extLst>
              <a:ext uri="{FF2B5EF4-FFF2-40B4-BE49-F238E27FC236}">
                <a16:creationId xmlns:a16="http://schemas.microsoft.com/office/drawing/2014/main" id="{6E82E254-3B6E-4FB2-B598-586F074111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A9C44D-C578-4632-8B22-BBDF488C1C3B}"/>
              </a:ext>
            </a:extLst>
          </p:cNvPr>
          <p:cNvSpPr>
            <a:spLocks noGrp="1"/>
          </p:cNvSpPr>
          <p:nvPr>
            <p:ph type="sldNum" sz="quarter" idx="12"/>
          </p:nvPr>
        </p:nvSpPr>
        <p:spPr/>
        <p:txBody>
          <a:bodyPr/>
          <a:lstStyle/>
          <a:p>
            <a:fld id="{621CBFC9-9541-49F6-A112-94FB5A27127A}" type="slidenum">
              <a:rPr lang="en-US" smtClean="0"/>
              <a:t>‹#›</a:t>
            </a:fld>
            <a:endParaRPr lang="en-US"/>
          </a:p>
        </p:txBody>
      </p:sp>
    </p:spTree>
    <p:extLst>
      <p:ext uri="{BB962C8B-B14F-4D97-AF65-F5344CB8AC3E}">
        <p14:creationId xmlns:p14="http://schemas.microsoft.com/office/powerpoint/2010/main" val="38551837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D206C3-1F35-4A5A-9E35-B54C999F13B6}"/>
              </a:ext>
            </a:extLst>
          </p:cNvPr>
          <p:cNvSpPr>
            <a:spLocks noGrp="1"/>
          </p:cNvSpPr>
          <p:nvPr>
            <p:ph type="dt" sz="half" idx="10"/>
          </p:nvPr>
        </p:nvSpPr>
        <p:spPr/>
        <p:txBody>
          <a:bodyPr/>
          <a:lstStyle/>
          <a:p>
            <a:fld id="{816F9D3F-C2C1-4305-8CA0-162599D9CCD7}" type="datetimeFigureOut">
              <a:rPr lang="en-US" smtClean="0"/>
              <a:t>1/28/2021</a:t>
            </a:fld>
            <a:endParaRPr lang="en-US"/>
          </a:p>
        </p:txBody>
      </p:sp>
      <p:sp>
        <p:nvSpPr>
          <p:cNvPr id="3" name="Footer Placeholder 2">
            <a:extLst>
              <a:ext uri="{FF2B5EF4-FFF2-40B4-BE49-F238E27FC236}">
                <a16:creationId xmlns:a16="http://schemas.microsoft.com/office/drawing/2014/main" id="{0A211514-94D6-46E9-A0B9-C9FC9F57B1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3C333D-8D6C-4F44-8056-732050296A63}"/>
              </a:ext>
            </a:extLst>
          </p:cNvPr>
          <p:cNvSpPr>
            <a:spLocks noGrp="1"/>
          </p:cNvSpPr>
          <p:nvPr>
            <p:ph type="sldNum" sz="quarter" idx="12"/>
          </p:nvPr>
        </p:nvSpPr>
        <p:spPr/>
        <p:txBody>
          <a:bodyPr/>
          <a:lstStyle/>
          <a:p>
            <a:fld id="{621CBFC9-9541-49F6-A112-94FB5A27127A}" type="slidenum">
              <a:rPr lang="en-US" smtClean="0"/>
              <a:t>‹#›</a:t>
            </a:fld>
            <a:endParaRPr lang="en-US"/>
          </a:p>
        </p:txBody>
      </p:sp>
    </p:spTree>
    <p:extLst>
      <p:ext uri="{BB962C8B-B14F-4D97-AF65-F5344CB8AC3E}">
        <p14:creationId xmlns:p14="http://schemas.microsoft.com/office/powerpoint/2010/main" val="40682687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704DB-0099-4B1A-BA08-E0F554C5E7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8D3377-1BA2-4954-BA6D-CEC308DF06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8F5B69-EFD2-44E6-85FC-51D36E380F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498B28-A805-4FC8-923B-2675A28588A0}"/>
              </a:ext>
            </a:extLst>
          </p:cNvPr>
          <p:cNvSpPr>
            <a:spLocks noGrp="1"/>
          </p:cNvSpPr>
          <p:nvPr>
            <p:ph type="dt" sz="half" idx="10"/>
          </p:nvPr>
        </p:nvSpPr>
        <p:spPr/>
        <p:txBody>
          <a:bodyPr/>
          <a:lstStyle/>
          <a:p>
            <a:fld id="{816F9D3F-C2C1-4305-8CA0-162599D9CCD7}" type="datetimeFigureOut">
              <a:rPr lang="en-US" smtClean="0"/>
              <a:t>1/28/2021</a:t>
            </a:fld>
            <a:endParaRPr lang="en-US"/>
          </a:p>
        </p:txBody>
      </p:sp>
      <p:sp>
        <p:nvSpPr>
          <p:cNvPr id="6" name="Footer Placeholder 5">
            <a:extLst>
              <a:ext uri="{FF2B5EF4-FFF2-40B4-BE49-F238E27FC236}">
                <a16:creationId xmlns:a16="http://schemas.microsoft.com/office/drawing/2014/main" id="{1F289DB5-FA6C-4F9C-83EB-943AD5A2F9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A3745D-2075-4C1F-BF15-818EC2B65ED1}"/>
              </a:ext>
            </a:extLst>
          </p:cNvPr>
          <p:cNvSpPr>
            <a:spLocks noGrp="1"/>
          </p:cNvSpPr>
          <p:nvPr>
            <p:ph type="sldNum" sz="quarter" idx="12"/>
          </p:nvPr>
        </p:nvSpPr>
        <p:spPr/>
        <p:txBody>
          <a:bodyPr/>
          <a:lstStyle/>
          <a:p>
            <a:fld id="{621CBFC9-9541-49F6-A112-94FB5A27127A}" type="slidenum">
              <a:rPr lang="en-US" smtClean="0"/>
              <a:t>‹#›</a:t>
            </a:fld>
            <a:endParaRPr lang="en-US"/>
          </a:p>
        </p:txBody>
      </p:sp>
    </p:spTree>
    <p:extLst>
      <p:ext uri="{BB962C8B-B14F-4D97-AF65-F5344CB8AC3E}">
        <p14:creationId xmlns:p14="http://schemas.microsoft.com/office/powerpoint/2010/main" val="41024973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71C37-709A-4C9E-82C6-94523B5697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20C3E5-226C-4370-B46D-7C82462274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71EDBD-6220-41B3-A2D5-9585E4A9D1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092109-E115-42C6-AA1C-29A121B080A7}"/>
              </a:ext>
            </a:extLst>
          </p:cNvPr>
          <p:cNvSpPr>
            <a:spLocks noGrp="1"/>
          </p:cNvSpPr>
          <p:nvPr>
            <p:ph type="dt" sz="half" idx="10"/>
          </p:nvPr>
        </p:nvSpPr>
        <p:spPr/>
        <p:txBody>
          <a:bodyPr/>
          <a:lstStyle/>
          <a:p>
            <a:fld id="{816F9D3F-C2C1-4305-8CA0-162599D9CCD7}" type="datetimeFigureOut">
              <a:rPr lang="en-US" smtClean="0"/>
              <a:t>1/28/2021</a:t>
            </a:fld>
            <a:endParaRPr lang="en-US"/>
          </a:p>
        </p:txBody>
      </p:sp>
      <p:sp>
        <p:nvSpPr>
          <p:cNvPr id="6" name="Footer Placeholder 5">
            <a:extLst>
              <a:ext uri="{FF2B5EF4-FFF2-40B4-BE49-F238E27FC236}">
                <a16:creationId xmlns:a16="http://schemas.microsoft.com/office/drawing/2014/main" id="{452B6933-5626-4A87-BCAA-F1A53F858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080420-DC74-4E6A-95CE-C47583700806}"/>
              </a:ext>
            </a:extLst>
          </p:cNvPr>
          <p:cNvSpPr>
            <a:spLocks noGrp="1"/>
          </p:cNvSpPr>
          <p:nvPr>
            <p:ph type="sldNum" sz="quarter" idx="12"/>
          </p:nvPr>
        </p:nvSpPr>
        <p:spPr/>
        <p:txBody>
          <a:bodyPr/>
          <a:lstStyle/>
          <a:p>
            <a:fld id="{621CBFC9-9541-49F6-A112-94FB5A27127A}" type="slidenum">
              <a:rPr lang="en-US" smtClean="0"/>
              <a:t>‹#›</a:t>
            </a:fld>
            <a:endParaRPr lang="en-US"/>
          </a:p>
        </p:txBody>
      </p:sp>
    </p:spTree>
    <p:extLst>
      <p:ext uri="{BB962C8B-B14F-4D97-AF65-F5344CB8AC3E}">
        <p14:creationId xmlns:p14="http://schemas.microsoft.com/office/powerpoint/2010/main" val="34874214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8F0AA-7E24-4215-8145-9E647EAF16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6759F7-FB8E-4EF9-BD85-CBA78B4A4D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1F85C8-1575-4E74-8D87-299DE5D0C07E}"/>
              </a:ext>
            </a:extLst>
          </p:cNvPr>
          <p:cNvSpPr>
            <a:spLocks noGrp="1"/>
          </p:cNvSpPr>
          <p:nvPr>
            <p:ph type="dt" sz="half" idx="10"/>
          </p:nvPr>
        </p:nvSpPr>
        <p:spPr/>
        <p:txBody>
          <a:bodyPr/>
          <a:lstStyle/>
          <a:p>
            <a:fld id="{816F9D3F-C2C1-4305-8CA0-162599D9CCD7}" type="datetimeFigureOut">
              <a:rPr lang="en-US" smtClean="0"/>
              <a:t>1/28/2021</a:t>
            </a:fld>
            <a:endParaRPr lang="en-US"/>
          </a:p>
        </p:txBody>
      </p:sp>
      <p:sp>
        <p:nvSpPr>
          <p:cNvPr id="5" name="Footer Placeholder 4">
            <a:extLst>
              <a:ext uri="{FF2B5EF4-FFF2-40B4-BE49-F238E27FC236}">
                <a16:creationId xmlns:a16="http://schemas.microsoft.com/office/drawing/2014/main" id="{B5A09EDF-67E2-418B-B915-FFDFA097E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E192F0-3EDF-4612-BD17-A9F1E41BBDC8}"/>
              </a:ext>
            </a:extLst>
          </p:cNvPr>
          <p:cNvSpPr>
            <a:spLocks noGrp="1"/>
          </p:cNvSpPr>
          <p:nvPr>
            <p:ph type="sldNum" sz="quarter" idx="12"/>
          </p:nvPr>
        </p:nvSpPr>
        <p:spPr/>
        <p:txBody>
          <a:bodyPr/>
          <a:lstStyle/>
          <a:p>
            <a:fld id="{621CBFC9-9541-49F6-A112-94FB5A27127A}" type="slidenum">
              <a:rPr lang="en-US" smtClean="0"/>
              <a:t>‹#›</a:t>
            </a:fld>
            <a:endParaRPr lang="en-US"/>
          </a:p>
        </p:txBody>
      </p:sp>
    </p:spTree>
    <p:extLst>
      <p:ext uri="{BB962C8B-B14F-4D97-AF65-F5344CB8AC3E}">
        <p14:creationId xmlns:p14="http://schemas.microsoft.com/office/powerpoint/2010/main" val="9718328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597089-37DA-42DF-9933-D9C4426E81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13B1B8-B263-4BA2-8104-629A1906A5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7EEB37-DD32-45DA-92CD-F41A4D6CF49C}"/>
              </a:ext>
            </a:extLst>
          </p:cNvPr>
          <p:cNvSpPr>
            <a:spLocks noGrp="1"/>
          </p:cNvSpPr>
          <p:nvPr>
            <p:ph type="dt" sz="half" idx="10"/>
          </p:nvPr>
        </p:nvSpPr>
        <p:spPr/>
        <p:txBody>
          <a:bodyPr/>
          <a:lstStyle/>
          <a:p>
            <a:fld id="{816F9D3F-C2C1-4305-8CA0-162599D9CCD7}" type="datetimeFigureOut">
              <a:rPr lang="en-US" smtClean="0"/>
              <a:t>1/28/2021</a:t>
            </a:fld>
            <a:endParaRPr lang="en-US"/>
          </a:p>
        </p:txBody>
      </p:sp>
      <p:sp>
        <p:nvSpPr>
          <p:cNvPr id="5" name="Footer Placeholder 4">
            <a:extLst>
              <a:ext uri="{FF2B5EF4-FFF2-40B4-BE49-F238E27FC236}">
                <a16:creationId xmlns:a16="http://schemas.microsoft.com/office/drawing/2014/main" id="{8F1D8A1E-6754-448F-A87B-5A0D2E6979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BA413-3267-44E3-BEB4-AB1183C707D9}"/>
              </a:ext>
            </a:extLst>
          </p:cNvPr>
          <p:cNvSpPr>
            <a:spLocks noGrp="1"/>
          </p:cNvSpPr>
          <p:nvPr>
            <p:ph type="sldNum" sz="quarter" idx="12"/>
          </p:nvPr>
        </p:nvSpPr>
        <p:spPr/>
        <p:txBody>
          <a:bodyPr/>
          <a:lstStyle/>
          <a:p>
            <a:fld id="{621CBFC9-9541-49F6-A112-94FB5A27127A}" type="slidenum">
              <a:rPr lang="en-US" smtClean="0"/>
              <a:t>‹#›</a:t>
            </a:fld>
            <a:endParaRPr lang="en-US"/>
          </a:p>
        </p:txBody>
      </p:sp>
    </p:spTree>
    <p:extLst>
      <p:ext uri="{BB962C8B-B14F-4D97-AF65-F5344CB8AC3E}">
        <p14:creationId xmlns:p14="http://schemas.microsoft.com/office/powerpoint/2010/main" val="1097818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ack_Orange_Quote">
    <p:spTree>
      <p:nvGrpSpPr>
        <p:cNvPr id="1" name=""/>
        <p:cNvGrpSpPr/>
        <p:nvPr/>
      </p:nvGrpSpPr>
      <p:grpSpPr>
        <a:xfrm>
          <a:off x="0" y="0"/>
          <a:ext cx="0" cy="0"/>
          <a:chOff x="0" y="0"/>
          <a:chExt cx="0" cy="0"/>
        </a:xfrm>
      </p:grpSpPr>
      <p:sp>
        <p:nvSpPr>
          <p:cNvPr id="31" name="Flowchart: Data 19">
            <a:extLst>
              <a:ext uri="{FF2B5EF4-FFF2-40B4-BE49-F238E27FC236}">
                <a16:creationId xmlns:a16="http://schemas.microsoft.com/office/drawing/2014/main" id="{673DE666-BA2F-4062-A551-E176DA92E280}"/>
              </a:ext>
            </a:extLst>
          </p:cNvPr>
          <p:cNvSpPr/>
          <p:nvPr userDrawn="1"/>
        </p:nvSpPr>
        <p:spPr>
          <a:xfrm>
            <a:off x="0" y="-2144"/>
            <a:ext cx="3433601" cy="687558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117"/>
              <a:gd name="connsiteY0" fmla="*/ 10058 h 10058"/>
              <a:gd name="connsiteX1" fmla="*/ 2117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3731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7060 w 10117"/>
              <a:gd name="connsiteY3" fmla="*/ 10058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6708 w 10117"/>
              <a:gd name="connsiteY3" fmla="*/ 10058 h 10058"/>
              <a:gd name="connsiteX4" fmla="*/ 0 w 10117"/>
              <a:gd name="connsiteY4" fmla="*/ 10058 h 10058"/>
              <a:gd name="connsiteX0" fmla="*/ 0 w 10117"/>
              <a:gd name="connsiteY0" fmla="*/ 10058 h 10116"/>
              <a:gd name="connsiteX1" fmla="*/ 2997 w 10117"/>
              <a:gd name="connsiteY1" fmla="*/ 0 h 10116"/>
              <a:gd name="connsiteX2" fmla="*/ 10117 w 10117"/>
              <a:gd name="connsiteY2" fmla="*/ 0 h 10116"/>
              <a:gd name="connsiteX3" fmla="*/ 6767 w 10117"/>
              <a:gd name="connsiteY3" fmla="*/ 10116 h 10116"/>
              <a:gd name="connsiteX4" fmla="*/ 0 w 10117"/>
              <a:gd name="connsiteY4" fmla="*/ 10058 h 10116"/>
              <a:gd name="connsiteX0" fmla="*/ 0 w 10264"/>
              <a:gd name="connsiteY0" fmla="*/ 10116 h 10116"/>
              <a:gd name="connsiteX1" fmla="*/ 3144 w 10264"/>
              <a:gd name="connsiteY1" fmla="*/ 0 h 10116"/>
              <a:gd name="connsiteX2" fmla="*/ 10264 w 10264"/>
              <a:gd name="connsiteY2" fmla="*/ 0 h 10116"/>
              <a:gd name="connsiteX3" fmla="*/ 6914 w 10264"/>
              <a:gd name="connsiteY3" fmla="*/ 10116 h 10116"/>
              <a:gd name="connsiteX4" fmla="*/ 0 w 10264"/>
              <a:gd name="connsiteY4" fmla="*/ 10116 h 10116"/>
              <a:gd name="connsiteX0" fmla="*/ 0 w 10264"/>
              <a:gd name="connsiteY0" fmla="*/ 10116 h 10145"/>
              <a:gd name="connsiteX1" fmla="*/ 3144 w 10264"/>
              <a:gd name="connsiteY1" fmla="*/ 0 h 10145"/>
              <a:gd name="connsiteX2" fmla="*/ 10264 w 10264"/>
              <a:gd name="connsiteY2" fmla="*/ 0 h 10145"/>
              <a:gd name="connsiteX3" fmla="*/ 7002 w 10264"/>
              <a:gd name="connsiteY3" fmla="*/ 10145 h 10145"/>
              <a:gd name="connsiteX4" fmla="*/ 0 w 10264"/>
              <a:gd name="connsiteY4" fmla="*/ 10116 h 10145"/>
              <a:gd name="connsiteX0" fmla="*/ 0 w 13434"/>
              <a:gd name="connsiteY0" fmla="*/ 20349 h 20349"/>
              <a:gd name="connsiteX1" fmla="*/ 6314 w 13434"/>
              <a:gd name="connsiteY1" fmla="*/ 0 h 20349"/>
              <a:gd name="connsiteX2" fmla="*/ 13434 w 13434"/>
              <a:gd name="connsiteY2" fmla="*/ 0 h 20349"/>
              <a:gd name="connsiteX3" fmla="*/ 10172 w 13434"/>
              <a:gd name="connsiteY3" fmla="*/ 10145 h 20349"/>
              <a:gd name="connsiteX4" fmla="*/ 0 w 13434"/>
              <a:gd name="connsiteY4" fmla="*/ 20349 h 20349"/>
              <a:gd name="connsiteX0" fmla="*/ 0 w 13434"/>
              <a:gd name="connsiteY0" fmla="*/ 20349 h 20349"/>
              <a:gd name="connsiteX1" fmla="*/ 6314 w 13434"/>
              <a:gd name="connsiteY1" fmla="*/ 0 h 20349"/>
              <a:gd name="connsiteX2" fmla="*/ 13434 w 13434"/>
              <a:gd name="connsiteY2" fmla="*/ 0 h 20349"/>
              <a:gd name="connsiteX3" fmla="*/ 7031 w 13434"/>
              <a:gd name="connsiteY3" fmla="*/ 19971 h 20349"/>
              <a:gd name="connsiteX4" fmla="*/ 0 w 13434"/>
              <a:gd name="connsiteY4" fmla="*/ 20349 h 20349"/>
              <a:gd name="connsiteX0" fmla="*/ 0 w 13346"/>
              <a:gd name="connsiteY0" fmla="*/ 20029 h 20029"/>
              <a:gd name="connsiteX1" fmla="*/ 6226 w 13346"/>
              <a:gd name="connsiteY1" fmla="*/ 0 h 20029"/>
              <a:gd name="connsiteX2" fmla="*/ 13346 w 13346"/>
              <a:gd name="connsiteY2" fmla="*/ 0 h 20029"/>
              <a:gd name="connsiteX3" fmla="*/ 6943 w 13346"/>
              <a:gd name="connsiteY3" fmla="*/ 19971 h 20029"/>
              <a:gd name="connsiteX4" fmla="*/ 0 w 13346"/>
              <a:gd name="connsiteY4" fmla="*/ 20029 h 20029"/>
              <a:gd name="connsiteX0" fmla="*/ 0 w 13346"/>
              <a:gd name="connsiteY0" fmla="*/ 20087 h 20087"/>
              <a:gd name="connsiteX1" fmla="*/ 6226 w 13346"/>
              <a:gd name="connsiteY1" fmla="*/ 0 h 20087"/>
              <a:gd name="connsiteX2" fmla="*/ 13346 w 13346"/>
              <a:gd name="connsiteY2" fmla="*/ 0 h 20087"/>
              <a:gd name="connsiteX3" fmla="*/ 6943 w 13346"/>
              <a:gd name="connsiteY3" fmla="*/ 19971 h 20087"/>
              <a:gd name="connsiteX4" fmla="*/ 0 w 13346"/>
              <a:gd name="connsiteY4" fmla="*/ 20087 h 20087"/>
              <a:gd name="connsiteX0" fmla="*/ 0 w 13317"/>
              <a:gd name="connsiteY0" fmla="*/ 19942 h 19971"/>
              <a:gd name="connsiteX1" fmla="*/ 6197 w 13317"/>
              <a:gd name="connsiteY1" fmla="*/ 0 h 19971"/>
              <a:gd name="connsiteX2" fmla="*/ 13317 w 13317"/>
              <a:gd name="connsiteY2" fmla="*/ 0 h 19971"/>
              <a:gd name="connsiteX3" fmla="*/ 6914 w 13317"/>
              <a:gd name="connsiteY3" fmla="*/ 19971 h 19971"/>
              <a:gd name="connsiteX4" fmla="*/ 0 w 13317"/>
              <a:gd name="connsiteY4" fmla="*/ 19942 h 19971"/>
              <a:gd name="connsiteX0" fmla="*/ 0 w 13346"/>
              <a:gd name="connsiteY0" fmla="*/ 20029 h 20029"/>
              <a:gd name="connsiteX1" fmla="*/ 6226 w 13346"/>
              <a:gd name="connsiteY1" fmla="*/ 0 h 20029"/>
              <a:gd name="connsiteX2" fmla="*/ 13346 w 13346"/>
              <a:gd name="connsiteY2" fmla="*/ 0 h 20029"/>
              <a:gd name="connsiteX3" fmla="*/ 6943 w 13346"/>
              <a:gd name="connsiteY3" fmla="*/ 19971 h 20029"/>
              <a:gd name="connsiteX4" fmla="*/ 0 w 13346"/>
              <a:gd name="connsiteY4" fmla="*/ 20029 h 20029"/>
              <a:gd name="connsiteX0" fmla="*/ 0 w 13346"/>
              <a:gd name="connsiteY0" fmla="*/ 19942 h 19971"/>
              <a:gd name="connsiteX1" fmla="*/ 6226 w 13346"/>
              <a:gd name="connsiteY1" fmla="*/ 0 h 19971"/>
              <a:gd name="connsiteX2" fmla="*/ 13346 w 13346"/>
              <a:gd name="connsiteY2" fmla="*/ 0 h 19971"/>
              <a:gd name="connsiteX3" fmla="*/ 6943 w 13346"/>
              <a:gd name="connsiteY3" fmla="*/ 19971 h 19971"/>
              <a:gd name="connsiteX4" fmla="*/ 0 w 13346"/>
              <a:gd name="connsiteY4" fmla="*/ 19942 h 19971"/>
              <a:gd name="connsiteX0" fmla="*/ 0 w 13754"/>
              <a:gd name="connsiteY0" fmla="*/ 19897 h 19971"/>
              <a:gd name="connsiteX1" fmla="*/ 6634 w 13754"/>
              <a:gd name="connsiteY1" fmla="*/ 0 h 19971"/>
              <a:gd name="connsiteX2" fmla="*/ 13754 w 13754"/>
              <a:gd name="connsiteY2" fmla="*/ 0 h 19971"/>
              <a:gd name="connsiteX3" fmla="*/ 7351 w 13754"/>
              <a:gd name="connsiteY3" fmla="*/ 19971 h 19971"/>
              <a:gd name="connsiteX4" fmla="*/ 0 w 13754"/>
              <a:gd name="connsiteY4" fmla="*/ 19897 h 19971"/>
              <a:gd name="connsiteX0" fmla="*/ 0 w 13634"/>
              <a:gd name="connsiteY0" fmla="*/ 19976 h 19976"/>
              <a:gd name="connsiteX1" fmla="*/ 6514 w 13634"/>
              <a:gd name="connsiteY1" fmla="*/ 0 h 19976"/>
              <a:gd name="connsiteX2" fmla="*/ 13634 w 13634"/>
              <a:gd name="connsiteY2" fmla="*/ 0 h 19976"/>
              <a:gd name="connsiteX3" fmla="*/ 7231 w 13634"/>
              <a:gd name="connsiteY3" fmla="*/ 19971 h 19976"/>
              <a:gd name="connsiteX4" fmla="*/ 0 w 13634"/>
              <a:gd name="connsiteY4" fmla="*/ 19976 h 19976"/>
              <a:gd name="connsiteX0" fmla="*/ 0 w 13634"/>
              <a:gd name="connsiteY0" fmla="*/ 19976 h 19976"/>
              <a:gd name="connsiteX1" fmla="*/ 8589 w 13634"/>
              <a:gd name="connsiteY1" fmla="*/ 695 h 19976"/>
              <a:gd name="connsiteX2" fmla="*/ 13634 w 13634"/>
              <a:gd name="connsiteY2" fmla="*/ 0 h 19976"/>
              <a:gd name="connsiteX3" fmla="*/ 7231 w 13634"/>
              <a:gd name="connsiteY3" fmla="*/ 19971 h 19976"/>
              <a:gd name="connsiteX4" fmla="*/ 0 w 13634"/>
              <a:gd name="connsiteY4" fmla="*/ 19976 h 19976"/>
              <a:gd name="connsiteX0" fmla="*/ 0 w 13634"/>
              <a:gd name="connsiteY0" fmla="*/ 19976 h 19976"/>
              <a:gd name="connsiteX1" fmla="*/ 6934 w 13634"/>
              <a:gd name="connsiteY1" fmla="*/ 377 h 19976"/>
              <a:gd name="connsiteX2" fmla="*/ 13634 w 13634"/>
              <a:gd name="connsiteY2" fmla="*/ 0 h 19976"/>
              <a:gd name="connsiteX3" fmla="*/ 7231 w 13634"/>
              <a:gd name="connsiteY3" fmla="*/ 19971 h 19976"/>
              <a:gd name="connsiteX4" fmla="*/ 0 w 13634"/>
              <a:gd name="connsiteY4" fmla="*/ 19976 h 19976"/>
              <a:gd name="connsiteX0" fmla="*/ 0 w 14447"/>
              <a:gd name="connsiteY0" fmla="*/ 19738 h 19971"/>
              <a:gd name="connsiteX1" fmla="*/ 7747 w 14447"/>
              <a:gd name="connsiteY1" fmla="*/ 377 h 19971"/>
              <a:gd name="connsiteX2" fmla="*/ 14447 w 14447"/>
              <a:gd name="connsiteY2" fmla="*/ 0 h 19971"/>
              <a:gd name="connsiteX3" fmla="*/ 8044 w 14447"/>
              <a:gd name="connsiteY3" fmla="*/ 19971 h 19971"/>
              <a:gd name="connsiteX4" fmla="*/ 0 w 14447"/>
              <a:gd name="connsiteY4" fmla="*/ 19738 h 19971"/>
              <a:gd name="connsiteX0" fmla="*/ 0 w 14447"/>
              <a:gd name="connsiteY0" fmla="*/ 19738 h 19738"/>
              <a:gd name="connsiteX1" fmla="*/ 7747 w 14447"/>
              <a:gd name="connsiteY1" fmla="*/ 377 h 19738"/>
              <a:gd name="connsiteX2" fmla="*/ 14447 w 14447"/>
              <a:gd name="connsiteY2" fmla="*/ 0 h 19738"/>
              <a:gd name="connsiteX3" fmla="*/ 5604 w 14447"/>
              <a:gd name="connsiteY3" fmla="*/ 19614 h 19738"/>
              <a:gd name="connsiteX4" fmla="*/ 0 w 14447"/>
              <a:gd name="connsiteY4" fmla="*/ 19738 h 19738"/>
              <a:gd name="connsiteX0" fmla="*/ 0 w 14447"/>
              <a:gd name="connsiteY0" fmla="*/ 19738 h 19738"/>
              <a:gd name="connsiteX1" fmla="*/ 7747 w 14447"/>
              <a:gd name="connsiteY1" fmla="*/ 377 h 19738"/>
              <a:gd name="connsiteX2" fmla="*/ 14447 w 14447"/>
              <a:gd name="connsiteY2" fmla="*/ 0 h 19738"/>
              <a:gd name="connsiteX3" fmla="*/ 4370 w 14447"/>
              <a:gd name="connsiteY3" fmla="*/ 19495 h 19738"/>
              <a:gd name="connsiteX4" fmla="*/ 0 w 14447"/>
              <a:gd name="connsiteY4" fmla="*/ 19738 h 19738"/>
              <a:gd name="connsiteX0" fmla="*/ 0 w 14447"/>
              <a:gd name="connsiteY0" fmla="*/ 19738 h 19738"/>
              <a:gd name="connsiteX1" fmla="*/ 7747 w 14447"/>
              <a:gd name="connsiteY1" fmla="*/ 377 h 19738"/>
              <a:gd name="connsiteX2" fmla="*/ 14447 w 14447"/>
              <a:gd name="connsiteY2" fmla="*/ 0 h 19738"/>
              <a:gd name="connsiteX3" fmla="*/ 4931 w 14447"/>
              <a:gd name="connsiteY3" fmla="*/ 19713 h 19738"/>
              <a:gd name="connsiteX4" fmla="*/ 0 w 14447"/>
              <a:gd name="connsiteY4" fmla="*/ 19738 h 19738"/>
              <a:gd name="connsiteX0" fmla="*/ 0 w 12989"/>
              <a:gd name="connsiteY0" fmla="*/ 19817 h 19817"/>
              <a:gd name="connsiteX1" fmla="*/ 7747 w 12989"/>
              <a:gd name="connsiteY1" fmla="*/ 456 h 19817"/>
              <a:gd name="connsiteX2" fmla="*/ 12989 w 12989"/>
              <a:gd name="connsiteY2" fmla="*/ 0 h 19817"/>
              <a:gd name="connsiteX3" fmla="*/ 4931 w 12989"/>
              <a:gd name="connsiteY3" fmla="*/ 19792 h 19817"/>
              <a:gd name="connsiteX4" fmla="*/ 0 w 12989"/>
              <a:gd name="connsiteY4" fmla="*/ 19817 h 19817"/>
              <a:gd name="connsiteX0" fmla="*/ 0 w 14083"/>
              <a:gd name="connsiteY0" fmla="*/ 20075 h 20075"/>
              <a:gd name="connsiteX1" fmla="*/ 7747 w 14083"/>
              <a:gd name="connsiteY1" fmla="*/ 714 h 20075"/>
              <a:gd name="connsiteX2" fmla="*/ 14083 w 14083"/>
              <a:gd name="connsiteY2" fmla="*/ 0 h 20075"/>
              <a:gd name="connsiteX3" fmla="*/ 4931 w 14083"/>
              <a:gd name="connsiteY3" fmla="*/ 20050 h 20075"/>
              <a:gd name="connsiteX4" fmla="*/ 0 w 14083"/>
              <a:gd name="connsiteY4" fmla="*/ 20075 h 20075"/>
              <a:gd name="connsiteX0" fmla="*/ 0 w 14083"/>
              <a:gd name="connsiteY0" fmla="*/ 20075 h 20075"/>
              <a:gd name="connsiteX1" fmla="*/ 7747 w 14083"/>
              <a:gd name="connsiteY1" fmla="*/ 714 h 20075"/>
              <a:gd name="connsiteX2" fmla="*/ 14083 w 14083"/>
              <a:gd name="connsiteY2" fmla="*/ 0 h 20075"/>
              <a:gd name="connsiteX3" fmla="*/ 5436 w 14083"/>
              <a:gd name="connsiteY3" fmla="*/ 19911 h 20075"/>
              <a:gd name="connsiteX4" fmla="*/ 0 w 14083"/>
              <a:gd name="connsiteY4" fmla="*/ 20075 h 20075"/>
              <a:gd name="connsiteX0" fmla="*/ 0 w 14083"/>
              <a:gd name="connsiteY0" fmla="*/ 20075 h 20075"/>
              <a:gd name="connsiteX1" fmla="*/ 9822 w 14083"/>
              <a:gd name="connsiteY1" fmla="*/ 516 h 20075"/>
              <a:gd name="connsiteX2" fmla="*/ 14083 w 14083"/>
              <a:gd name="connsiteY2" fmla="*/ 0 h 20075"/>
              <a:gd name="connsiteX3" fmla="*/ 5436 w 14083"/>
              <a:gd name="connsiteY3" fmla="*/ 19911 h 20075"/>
              <a:gd name="connsiteX4" fmla="*/ 0 w 14083"/>
              <a:gd name="connsiteY4" fmla="*/ 20075 h 20075"/>
              <a:gd name="connsiteX0" fmla="*/ 0 w 14083"/>
              <a:gd name="connsiteY0" fmla="*/ 20115 h 20115"/>
              <a:gd name="connsiteX1" fmla="*/ 8308 w 14083"/>
              <a:gd name="connsiteY1" fmla="*/ 0 h 20115"/>
              <a:gd name="connsiteX2" fmla="*/ 14083 w 14083"/>
              <a:gd name="connsiteY2" fmla="*/ 40 h 20115"/>
              <a:gd name="connsiteX3" fmla="*/ 5436 w 14083"/>
              <a:gd name="connsiteY3" fmla="*/ 19951 h 20115"/>
              <a:gd name="connsiteX4" fmla="*/ 0 w 14083"/>
              <a:gd name="connsiteY4" fmla="*/ 20115 h 20115"/>
              <a:gd name="connsiteX0" fmla="*/ 0 w 14027"/>
              <a:gd name="connsiteY0" fmla="*/ 20115 h 20115"/>
              <a:gd name="connsiteX1" fmla="*/ 8308 w 14027"/>
              <a:gd name="connsiteY1" fmla="*/ 0 h 20115"/>
              <a:gd name="connsiteX2" fmla="*/ 14027 w 14027"/>
              <a:gd name="connsiteY2" fmla="*/ 0 h 20115"/>
              <a:gd name="connsiteX3" fmla="*/ 5436 w 14027"/>
              <a:gd name="connsiteY3" fmla="*/ 19951 h 20115"/>
              <a:gd name="connsiteX4" fmla="*/ 0 w 14027"/>
              <a:gd name="connsiteY4" fmla="*/ 20115 h 20115"/>
              <a:gd name="connsiteX0" fmla="*/ 0 w 14111"/>
              <a:gd name="connsiteY0" fmla="*/ 19996 h 19996"/>
              <a:gd name="connsiteX1" fmla="*/ 8392 w 14111"/>
              <a:gd name="connsiteY1" fmla="*/ 0 h 19996"/>
              <a:gd name="connsiteX2" fmla="*/ 14111 w 14111"/>
              <a:gd name="connsiteY2" fmla="*/ 0 h 19996"/>
              <a:gd name="connsiteX3" fmla="*/ 5520 w 14111"/>
              <a:gd name="connsiteY3" fmla="*/ 19951 h 19996"/>
              <a:gd name="connsiteX4" fmla="*/ 0 w 14111"/>
              <a:gd name="connsiteY4" fmla="*/ 19996 h 19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 h="19996">
                <a:moveTo>
                  <a:pt x="0" y="19996"/>
                </a:moveTo>
                <a:lnTo>
                  <a:pt x="8392" y="0"/>
                </a:lnTo>
                <a:lnTo>
                  <a:pt x="14111" y="0"/>
                </a:lnTo>
                <a:lnTo>
                  <a:pt x="5520" y="19951"/>
                </a:lnTo>
                <a:lnTo>
                  <a:pt x="0" y="1999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Picture Placeholder 2">
            <a:extLst>
              <a:ext uri="{FF2B5EF4-FFF2-40B4-BE49-F238E27FC236}">
                <a16:creationId xmlns:a16="http://schemas.microsoft.com/office/drawing/2014/main" id="{DC602D3C-0CEE-487E-ACBB-E1C4D1994E51}"/>
              </a:ext>
            </a:extLst>
          </p:cNvPr>
          <p:cNvSpPr>
            <a:spLocks noGrp="1"/>
          </p:cNvSpPr>
          <p:nvPr>
            <p:ph type="pic" sz="quarter" idx="11"/>
          </p:nvPr>
        </p:nvSpPr>
        <p:spPr>
          <a:xfrm>
            <a:off x="520700" y="504825"/>
            <a:ext cx="11671300" cy="6353175"/>
          </a:xfrm>
        </p:spPr>
        <p:txBody>
          <a:bodyPr/>
          <a:lstStyle/>
          <a:p>
            <a:endParaRPr lang="en-US" dirty="0"/>
          </a:p>
        </p:txBody>
      </p:sp>
      <p:sp>
        <p:nvSpPr>
          <p:cNvPr id="2" name="Title 1">
            <a:extLst>
              <a:ext uri="{FF2B5EF4-FFF2-40B4-BE49-F238E27FC236}">
                <a16:creationId xmlns:a16="http://schemas.microsoft.com/office/drawing/2014/main" id="{4EF7A7E8-A987-4EAF-8B56-809C243E7424}"/>
              </a:ext>
            </a:extLst>
          </p:cNvPr>
          <p:cNvSpPr>
            <a:spLocks noGrp="1"/>
          </p:cNvSpPr>
          <p:nvPr>
            <p:ph type="ctrTitle"/>
          </p:nvPr>
        </p:nvSpPr>
        <p:spPr>
          <a:xfrm>
            <a:off x="865887" y="733008"/>
            <a:ext cx="5000516" cy="2128441"/>
          </a:xfrm>
        </p:spPr>
        <p:txBody>
          <a:bodyPr anchor="b" anchorCtr="0">
            <a:noAutofit/>
          </a:bodyPr>
          <a:lstStyle>
            <a:lvl1pPr algn="l">
              <a:lnSpc>
                <a:spcPct val="100000"/>
              </a:lnSpc>
              <a:defRPr sz="3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D55811A2-89B5-46E7-987D-28F3BAE90D74}"/>
              </a:ext>
            </a:extLst>
          </p:cNvPr>
          <p:cNvSpPr>
            <a:spLocks noGrp="1"/>
          </p:cNvSpPr>
          <p:nvPr>
            <p:ph type="subTitle" idx="1" hasCustomPrompt="1"/>
          </p:nvPr>
        </p:nvSpPr>
        <p:spPr>
          <a:xfrm>
            <a:off x="865887" y="3089632"/>
            <a:ext cx="5624854" cy="490099"/>
          </a:xfrm>
        </p:spPr>
        <p:txBody>
          <a:bodyPr vert="horz" lIns="91440" tIns="45720" rIns="91440" bIns="45720" rtlCol="0">
            <a:noAutofit/>
          </a:bodyPr>
          <a:lstStyle>
            <a:lvl1pPr marL="0" indent="0">
              <a:buNone/>
              <a:defRPr lang="en-US" sz="1400" kern="1200" cap="all" spc="300" baseline="0" dirty="0"/>
            </a:lvl1pPr>
          </a:lstStyle>
          <a:p>
            <a:pPr lvl="0"/>
            <a:r>
              <a:rPr lang="en-US" dirty="0"/>
              <a:t>Click to edit master subtitle style</a:t>
            </a:r>
          </a:p>
        </p:txBody>
      </p:sp>
    </p:spTree>
    <p:extLst>
      <p:ext uri="{BB962C8B-B14F-4D97-AF65-F5344CB8AC3E}">
        <p14:creationId xmlns:p14="http://schemas.microsoft.com/office/powerpoint/2010/main" val="2853976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BCFD965-A48A-403D-A653-D1771C0A7E6E}"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93C358-11DB-44D9-9AD8-6D6CEC7C5C4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5361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CFD965-A48A-403D-A653-D1771C0A7E6E}"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93C358-11DB-44D9-9AD8-6D6CEC7C5C40}" type="slidenum">
              <a:rPr lang="en-US" smtClean="0"/>
              <a:t>‹#›</a:t>
            </a:fld>
            <a:endParaRPr lang="en-US"/>
          </a:p>
        </p:txBody>
      </p:sp>
    </p:spTree>
    <p:extLst>
      <p:ext uri="{BB962C8B-B14F-4D97-AF65-F5344CB8AC3E}">
        <p14:creationId xmlns:p14="http://schemas.microsoft.com/office/powerpoint/2010/main" val="19407099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CFD965-A48A-403D-A653-D1771C0A7E6E}"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93C358-11DB-44D9-9AD8-6D6CEC7C5C4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9623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CFD965-A48A-403D-A653-D1771C0A7E6E}"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93C358-11DB-44D9-9AD8-6D6CEC7C5C40}" type="slidenum">
              <a:rPr lang="en-US" smtClean="0"/>
              <a:t>‹#›</a:t>
            </a:fld>
            <a:endParaRPr lang="en-US"/>
          </a:p>
        </p:txBody>
      </p:sp>
    </p:spTree>
    <p:extLst>
      <p:ext uri="{BB962C8B-B14F-4D97-AF65-F5344CB8AC3E}">
        <p14:creationId xmlns:p14="http://schemas.microsoft.com/office/powerpoint/2010/main" val="21830455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BCFD965-A48A-403D-A653-D1771C0A7E6E}" type="datetimeFigureOut">
              <a:rPr lang="en-US" smtClean="0"/>
              <a:t>1/28/2021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93C358-11DB-44D9-9AD8-6D6CEC7C5C40}" type="slidenum">
              <a:rPr lang="en-US" smtClean="0"/>
              <a:t>‹#›</a:t>
            </a:fld>
            <a:endParaRPr lang="en-US"/>
          </a:p>
        </p:txBody>
      </p:sp>
    </p:spTree>
    <p:extLst>
      <p:ext uri="{BB962C8B-B14F-4D97-AF65-F5344CB8AC3E}">
        <p14:creationId xmlns:p14="http://schemas.microsoft.com/office/powerpoint/2010/main" val="42691055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BCFD965-A48A-403D-A653-D1771C0A7E6E}" type="datetimeFigureOut">
              <a:rPr lang="en-US" smtClean="0"/>
              <a:t>1/28/2021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93C358-11DB-44D9-9AD8-6D6CEC7C5C40}" type="slidenum">
              <a:rPr lang="en-US" smtClean="0"/>
              <a:t>‹#›</a:t>
            </a:fld>
            <a:endParaRPr lang="en-US"/>
          </a:p>
        </p:txBody>
      </p:sp>
    </p:spTree>
    <p:extLst>
      <p:ext uri="{BB962C8B-B14F-4D97-AF65-F5344CB8AC3E}">
        <p14:creationId xmlns:p14="http://schemas.microsoft.com/office/powerpoint/2010/main" val="27338128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BCFD965-A48A-403D-A653-D1771C0A7E6E}" type="datetimeFigureOut">
              <a:rPr lang="en-US" smtClean="0"/>
              <a:t>1/28/2021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193C358-11DB-44D9-9AD8-6D6CEC7C5C40}" type="slidenum">
              <a:rPr lang="en-US" smtClean="0"/>
              <a:t>‹#›</a:t>
            </a:fld>
            <a:endParaRPr lang="en-US"/>
          </a:p>
        </p:txBody>
      </p:sp>
    </p:spTree>
    <p:extLst>
      <p:ext uri="{BB962C8B-B14F-4D97-AF65-F5344CB8AC3E}">
        <p14:creationId xmlns:p14="http://schemas.microsoft.com/office/powerpoint/2010/main" val="4246929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BCFD965-A48A-403D-A653-D1771C0A7E6E}" type="datetimeFigureOut">
              <a:rPr lang="en-US" smtClean="0"/>
              <a:t>1/28/2021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193C358-11DB-44D9-9AD8-6D6CEC7C5C40}" type="slidenum">
              <a:rPr lang="en-US" smtClean="0"/>
              <a:t>‹#›</a:t>
            </a:fld>
            <a:endParaRPr lang="en-US"/>
          </a:p>
        </p:txBody>
      </p:sp>
    </p:spTree>
    <p:extLst>
      <p:ext uri="{BB962C8B-B14F-4D97-AF65-F5344CB8AC3E}">
        <p14:creationId xmlns:p14="http://schemas.microsoft.com/office/powerpoint/2010/main" val="25072098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CFD965-A48A-403D-A653-D1771C0A7E6E}"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93C358-11DB-44D9-9AD8-6D6CEC7C5C40}" type="slidenum">
              <a:rPr lang="en-US" smtClean="0"/>
              <a:t>‹#›</a:t>
            </a:fld>
            <a:endParaRPr lang="en-US"/>
          </a:p>
        </p:txBody>
      </p:sp>
    </p:spTree>
    <p:extLst>
      <p:ext uri="{BB962C8B-B14F-4D97-AF65-F5344CB8AC3E}">
        <p14:creationId xmlns:p14="http://schemas.microsoft.com/office/powerpoint/2010/main" val="10812922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CFD965-A48A-403D-A653-D1771C0A7E6E}"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93C358-11DB-44D9-9AD8-6D6CEC7C5C40}" type="slidenum">
              <a:rPr lang="en-US" smtClean="0"/>
              <a:t>‹#›</a:t>
            </a:fld>
            <a:endParaRPr lang="en-US"/>
          </a:p>
        </p:txBody>
      </p:sp>
    </p:spTree>
    <p:extLst>
      <p:ext uri="{BB962C8B-B14F-4D97-AF65-F5344CB8AC3E}">
        <p14:creationId xmlns:p14="http://schemas.microsoft.com/office/powerpoint/2010/main" val="1533442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ack_Green_Photo_TextStyle1">
    <p:spTree>
      <p:nvGrpSpPr>
        <p:cNvPr id="1" name=""/>
        <p:cNvGrpSpPr/>
        <p:nvPr/>
      </p:nvGrpSpPr>
      <p:grpSpPr>
        <a:xfrm>
          <a:off x="0" y="0"/>
          <a:ext cx="0" cy="0"/>
          <a:chOff x="0" y="0"/>
          <a:chExt cx="0" cy="0"/>
        </a:xfrm>
      </p:grpSpPr>
      <p:sp>
        <p:nvSpPr>
          <p:cNvPr id="31" name="Flowchart: Data 19">
            <a:extLst>
              <a:ext uri="{FF2B5EF4-FFF2-40B4-BE49-F238E27FC236}">
                <a16:creationId xmlns:a16="http://schemas.microsoft.com/office/drawing/2014/main" id="{673DE666-BA2F-4062-A551-E176DA92E280}"/>
              </a:ext>
            </a:extLst>
          </p:cNvPr>
          <p:cNvSpPr/>
          <p:nvPr userDrawn="1"/>
        </p:nvSpPr>
        <p:spPr>
          <a:xfrm>
            <a:off x="0" y="-2144"/>
            <a:ext cx="3433601" cy="687558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117"/>
              <a:gd name="connsiteY0" fmla="*/ 10058 h 10058"/>
              <a:gd name="connsiteX1" fmla="*/ 2117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3731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7060 w 10117"/>
              <a:gd name="connsiteY3" fmla="*/ 10058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6708 w 10117"/>
              <a:gd name="connsiteY3" fmla="*/ 10058 h 10058"/>
              <a:gd name="connsiteX4" fmla="*/ 0 w 10117"/>
              <a:gd name="connsiteY4" fmla="*/ 10058 h 10058"/>
              <a:gd name="connsiteX0" fmla="*/ 0 w 10117"/>
              <a:gd name="connsiteY0" fmla="*/ 10058 h 10116"/>
              <a:gd name="connsiteX1" fmla="*/ 2997 w 10117"/>
              <a:gd name="connsiteY1" fmla="*/ 0 h 10116"/>
              <a:gd name="connsiteX2" fmla="*/ 10117 w 10117"/>
              <a:gd name="connsiteY2" fmla="*/ 0 h 10116"/>
              <a:gd name="connsiteX3" fmla="*/ 6767 w 10117"/>
              <a:gd name="connsiteY3" fmla="*/ 10116 h 10116"/>
              <a:gd name="connsiteX4" fmla="*/ 0 w 10117"/>
              <a:gd name="connsiteY4" fmla="*/ 10058 h 10116"/>
              <a:gd name="connsiteX0" fmla="*/ 0 w 10264"/>
              <a:gd name="connsiteY0" fmla="*/ 10116 h 10116"/>
              <a:gd name="connsiteX1" fmla="*/ 3144 w 10264"/>
              <a:gd name="connsiteY1" fmla="*/ 0 h 10116"/>
              <a:gd name="connsiteX2" fmla="*/ 10264 w 10264"/>
              <a:gd name="connsiteY2" fmla="*/ 0 h 10116"/>
              <a:gd name="connsiteX3" fmla="*/ 6914 w 10264"/>
              <a:gd name="connsiteY3" fmla="*/ 10116 h 10116"/>
              <a:gd name="connsiteX4" fmla="*/ 0 w 10264"/>
              <a:gd name="connsiteY4" fmla="*/ 10116 h 10116"/>
              <a:gd name="connsiteX0" fmla="*/ 0 w 10264"/>
              <a:gd name="connsiteY0" fmla="*/ 10116 h 10145"/>
              <a:gd name="connsiteX1" fmla="*/ 3144 w 10264"/>
              <a:gd name="connsiteY1" fmla="*/ 0 h 10145"/>
              <a:gd name="connsiteX2" fmla="*/ 10264 w 10264"/>
              <a:gd name="connsiteY2" fmla="*/ 0 h 10145"/>
              <a:gd name="connsiteX3" fmla="*/ 7002 w 10264"/>
              <a:gd name="connsiteY3" fmla="*/ 10145 h 10145"/>
              <a:gd name="connsiteX4" fmla="*/ 0 w 10264"/>
              <a:gd name="connsiteY4" fmla="*/ 10116 h 10145"/>
              <a:gd name="connsiteX0" fmla="*/ 0 w 13434"/>
              <a:gd name="connsiteY0" fmla="*/ 20349 h 20349"/>
              <a:gd name="connsiteX1" fmla="*/ 6314 w 13434"/>
              <a:gd name="connsiteY1" fmla="*/ 0 h 20349"/>
              <a:gd name="connsiteX2" fmla="*/ 13434 w 13434"/>
              <a:gd name="connsiteY2" fmla="*/ 0 h 20349"/>
              <a:gd name="connsiteX3" fmla="*/ 10172 w 13434"/>
              <a:gd name="connsiteY3" fmla="*/ 10145 h 20349"/>
              <a:gd name="connsiteX4" fmla="*/ 0 w 13434"/>
              <a:gd name="connsiteY4" fmla="*/ 20349 h 20349"/>
              <a:gd name="connsiteX0" fmla="*/ 0 w 13434"/>
              <a:gd name="connsiteY0" fmla="*/ 20349 h 20349"/>
              <a:gd name="connsiteX1" fmla="*/ 6314 w 13434"/>
              <a:gd name="connsiteY1" fmla="*/ 0 h 20349"/>
              <a:gd name="connsiteX2" fmla="*/ 13434 w 13434"/>
              <a:gd name="connsiteY2" fmla="*/ 0 h 20349"/>
              <a:gd name="connsiteX3" fmla="*/ 7031 w 13434"/>
              <a:gd name="connsiteY3" fmla="*/ 19971 h 20349"/>
              <a:gd name="connsiteX4" fmla="*/ 0 w 13434"/>
              <a:gd name="connsiteY4" fmla="*/ 20349 h 20349"/>
              <a:gd name="connsiteX0" fmla="*/ 0 w 13346"/>
              <a:gd name="connsiteY0" fmla="*/ 20029 h 20029"/>
              <a:gd name="connsiteX1" fmla="*/ 6226 w 13346"/>
              <a:gd name="connsiteY1" fmla="*/ 0 h 20029"/>
              <a:gd name="connsiteX2" fmla="*/ 13346 w 13346"/>
              <a:gd name="connsiteY2" fmla="*/ 0 h 20029"/>
              <a:gd name="connsiteX3" fmla="*/ 6943 w 13346"/>
              <a:gd name="connsiteY3" fmla="*/ 19971 h 20029"/>
              <a:gd name="connsiteX4" fmla="*/ 0 w 13346"/>
              <a:gd name="connsiteY4" fmla="*/ 20029 h 20029"/>
              <a:gd name="connsiteX0" fmla="*/ 0 w 13346"/>
              <a:gd name="connsiteY0" fmla="*/ 20087 h 20087"/>
              <a:gd name="connsiteX1" fmla="*/ 6226 w 13346"/>
              <a:gd name="connsiteY1" fmla="*/ 0 h 20087"/>
              <a:gd name="connsiteX2" fmla="*/ 13346 w 13346"/>
              <a:gd name="connsiteY2" fmla="*/ 0 h 20087"/>
              <a:gd name="connsiteX3" fmla="*/ 6943 w 13346"/>
              <a:gd name="connsiteY3" fmla="*/ 19971 h 20087"/>
              <a:gd name="connsiteX4" fmla="*/ 0 w 13346"/>
              <a:gd name="connsiteY4" fmla="*/ 20087 h 20087"/>
              <a:gd name="connsiteX0" fmla="*/ 0 w 13317"/>
              <a:gd name="connsiteY0" fmla="*/ 19942 h 19971"/>
              <a:gd name="connsiteX1" fmla="*/ 6197 w 13317"/>
              <a:gd name="connsiteY1" fmla="*/ 0 h 19971"/>
              <a:gd name="connsiteX2" fmla="*/ 13317 w 13317"/>
              <a:gd name="connsiteY2" fmla="*/ 0 h 19971"/>
              <a:gd name="connsiteX3" fmla="*/ 6914 w 13317"/>
              <a:gd name="connsiteY3" fmla="*/ 19971 h 19971"/>
              <a:gd name="connsiteX4" fmla="*/ 0 w 13317"/>
              <a:gd name="connsiteY4" fmla="*/ 19942 h 19971"/>
              <a:gd name="connsiteX0" fmla="*/ 0 w 13346"/>
              <a:gd name="connsiteY0" fmla="*/ 20029 h 20029"/>
              <a:gd name="connsiteX1" fmla="*/ 6226 w 13346"/>
              <a:gd name="connsiteY1" fmla="*/ 0 h 20029"/>
              <a:gd name="connsiteX2" fmla="*/ 13346 w 13346"/>
              <a:gd name="connsiteY2" fmla="*/ 0 h 20029"/>
              <a:gd name="connsiteX3" fmla="*/ 6943 w 13346"/>
              <a:gd name="connsiteY3" fmla="*/ 19971 h 20029"/>
              <a:gd name="connsiteX4" fmla="*/ 0 w 13346"/>
              <a:gd name="connsiteY4" fmla="*/ 20029 h 20029"/>
              <a:gd name="connsiteX0" fmla="*/ 0 w 13346"/>
              <a:gd name="connsiteY0" fmla="*/ 19942 h 19971"/>
              <a:gd name="connsiteX1" fmla="*/ 6226 w 13346"/>
              <a:gd name="connsiteY1" fmla="*/ 0 h 19971"/>
              <a:gd name="connsiteX2" fmla="*/ 13346 w 13346"/>
              <a:gd name="connsiteY2" fmla="*/ 0 h 19971"/>
              <a:gd name="connsiteX3" fmla="*/ 6943 w 13346"/>
              <a:gd name="connsiteY3" fmla="*/ 19971 h 19971"/>
              <a:gd name="connsiteX4" fmla="*/ 0 w 13346"/>
              <a:gd name="connsiteY4" fmla="*/ 19942 h 19971"/>
              <a:gd name="connsiteX0" fmla="*/ 0 w 13754"/>
              <a:gd name="connsiteY0" fmla="*/ 19897 h 19971"/>
              <a:gd name="connsiteX1" fmla="*/ 6634 w 13754"/>
              <a:gd name="connsiteY1" fmla="*/ 0 h 19971"/>
              <a:gd name="connsiteX2" fmla="*/ 13754 w 13754"/>
              <a:gd name="connsiteY2" fmla="*/ 0 h 19971"/>
              <a:gd name="connsiteX3" fmla="*/ 7351 w 13754"/>
              <a:gd name="connsiteY3" fmla="*/ 19971 h 19971"/>
              <a:gd name="connsiteX4" fmla="*/ 0 w 13754"/>
              <a:gd name="connsiteY4" fmla="*/ 19897 h 19971"/>
              <a:gd name="connsiteX0" fmla="*/ 0 w 13634"/>
              <a:gd name="connsiteY0" fmla="*/ 19976 h 19976"/>
              <a:gd name="connsiteX1" fmla="*/ 6514 w 13634"/>
              <a:gd name="connsiteY1" fmla="*/ 0 h 19976"/>
              <a:gd name="connsiteX2" fmla="*/ 13634 w 13634"/>
              <a:gd name="connsiteY2" fmla="*/ 0 h 19976"/>
              <a:gd name="connsiteX3" fmla="*/ 7231 w 13634"/>
              <a:gd name="connsiteY3" fmla="*/ 19971 h 19976"/>
              <a:gd name="connsiteX4" fmla="*/ 0 w 13634"/>
              <a:gd name="connsiteY4" fmla="*/ 19976 h 19976"/>
              <a:gd name="connsiteX0" fmla="*/ 0 w 13634"/>
              <a:gd name="connsiteY0" fmla="*/ 19976 h 19976"/>
              <a:gd name="connsiteX1" fmla="*/ 8589 w 13634"/>
              <a:gd name="connsiteY1" fmla="*/ 695 h 19976"/>
              <a:gd name="connsiteX2" fmla="*/ 13634 w 13634"/>
              <a:gd name="connsiteY2" fmla="*/ 0 h 19976"/>
              <a:gd name="connsiteX3" fmla="*/ 7231 w 13634"/>
              <a:gd name="connsiteY3" fmla="*/ 19971 h 19976"/>
              <a:gd name="connsiteX4" fmla="*/ 0 w 13634"/>
              <a:gd name="connsiteY4" fmla="*/ 19976 h 19976"/>
              <a:gd name="connsiteX0" fmla="*/ 0 w 13634"/>
              <a:gd name="connsiteY0" fmla="*/ 19976 h 19976"/>
              <a:gd name="connsiteX1" fmla="*/ 6934 w 13634"/>
              <a:gd name="connsiteY1" fmla="*/ 377 h 19976"/>
              <a:gd name="connsiteX2" fmla="*/ 13634 w 13634"/>
              <a:gd name="connsiteY2" fmla="*/ 0 h 19976"/>
              <a:gd name="connsiteX3" fmla="*/ 7231 w 13634"/>
              <a:gd name="connsiteY3" fmla="*/ 19971 h 19976"/>
              <a:gd name="connsiteX4" fmla="*/ 0 w 13634"/>
              <a:gd name="connsiteY4" fmla="*/ 19976 h 19976"/>
              <a:gd name="connsiteX0" fmla="*/ 0 w 14447"/>
              <a:gd name="connsiteY0" fmla="*/ 19738 h 19971"/>
              <a:gd name="connsiteX1" fmla="*/ 7747 w 14447"/>
              <a:gd name="connsiteY1" fmla="*/ 377 h 19971"/>
              <a:gd name="connsiteX2" fmla="*/ 14447 w 14447"/>
              <a:gd name="connsiteY2" fmla="*/ 0 h 19971"/>
              <a:gd name="connsiteX3" fmla="*/ 8044 w 14447"/>
              <a:gd name="connsiteY3" fmla="*/ 19971 h 19971"/>
              <a:gd name="connsiteX4" fmla="*/ 0 w 14447"/>
              <a:gd name="connsiteY4" fmla="*/ 19738 h 19971"/>
              <a:gd name="connsiteX0" fmla="*/ 0 w 14447"/>
              <a:gd name="connsiteY0" fmla="*/ 19738 h 19738"/>
              <a:gd name="connsiteX1" fmla="*/ 7747 w 14447"/>
              <a:gd name="connsiteY1" fmla="*/ 377 h 19738"/>
              <a:gd name="connsiteX2" fmla="*/ 14447 w 14447"/>
              <a:gd name="connsiteY2" fmla="*/ 0 h 19738"/>
              <a:gd name="connsiteX3" fmla="*/ 5604 w 14447"/>
              <a:gd name="connsiteY3" fmla="*/ 19614 h 19738"/>
              <a:gd name="connsiteX4" fmla="*/ 0 w 14447"/>
              <a:gd name="connsiteY4" fmla="*/ 19738 h 19738"/>
              <a:gd name="connsiteX0" fmla="*/ 0 w 14447"/>
              <a:gd name="connsiteY0" fmla="*/ 19738 h 19738"/>
              <a:gd name="connsiteX1" fmla="*/ 7747 w 14447"/>
              <a:gd name="connsiteY1" fmla="*/ 377 h 19738"/>
              <a:gd name="connsiteX2" fmla="*/ 14447 w 14447"/>
              <a:gd name="connsiteY2" fmla="*/ 0 h 19738"/>
              <a:gd name="connsiteX3" fmla="*/ 4370 w 14447"/>
              <a:gd name="connsiteY3" fmla="*/ 19495 h 19738"/>
              <a:gd name="connsiteX4" fmla="*/ 0 w 14447"/>
              <a:gd name="connsiteY4" fmla="*/ 19738 h 19738"/>
              <a:gd name="connsiteX0" fmla="*/ 0 w 14447"/>
              <a:gd name="connsiteY0" fmla="*/ 19738 h 19738"/>
              <a:gd name="connsiteX1" fmla="*/ 7747 w 14447"/>
              <a:gd name="connsiteY1" fmla="*/ 377 h 19738"/>
              <a:gd name="connsiteX2" fmla="*/ 14447 w 14447"/>
              <a:gd name="connsiteY2" fmla="*/ 0 h 19738"/>
              <a:gd name="connsiteX3" fmla="*/ 4931 w 14447"/>
              <a:gd name="connsiteY3" fmla="*/ 19713 h 19738"/>
              <a:gd name="connsiteX4" fmla="*/ 0 w 14447"/>
              <a:gd name="connsiteY4" fmla="*/ 19738 h 19738"/>
              <a:gd name="connsiteX0" fmla="*/ 0 w 12989"/>
              <a:gd name="connsiteY0" fmla="*/ 19817 h 19817"/>
              <a:gd name="connsiteX1" fmla="*/ 7747 w 12989"/>
              <a:gd name="connsiteY1" fmla="*/ 456 h 19817"/>
              <a:gd name="connsiteX2" fmla="*/ 12989 w 12989"/>
              <a:gd name="connsiteY2" fmla="*/ 0 h 19817"/>
              <a:gd name="connsiteX3" fmla="*/ 4931 w 12989"/>
              <a:gd name="connsiteY3" fmla="*/ 19792 h 19817"/>
              <a:gd name="connsiteX4" fmla="*/ 0 w 12989"/>
              <a:gd name="connsiteY4" fmla="*/ 19817 h 19817"/>
              <a:gd name="connsiteX0" fmla="*/ 0 w 14083"/>
              <a:gd name="connsiteY0" fmla="*/ 20075 h 20075"/>
              <a:gd name="connsiteX1" fmla="*/ 7747 w 14083"/>
              <a:gd name="connsiteY1" fmla="*/ 714 h 20075"/>
              <a:gd name="connsiteX2" fmla="*/ 14083 w 14083"/>
              <a:gd name="connsiteY2" fmla="*/ 0 h 20075"/>
              <a:gd name="connsiteX3" fmla="*/ 4931 w 14083"/>
              <a:gd name="connsiteY3" fmla="*/ 20050 h 20075"/>
              <a:gd name="connsiteX4" fmla="*/ 0 w 14083"/>
              <a:gd name="connsiteY4" fmla="*/ 20075 h 20075"/>
              <a:gd name="connsiteX0" fmla="*/ 0 w 14083"/>
              <a:gd name="connsiteY0" fmla="*/ 20075 h 20075"/>
              <a:gd name="connsiteX1" fmla="*/ 7747 w 14083"/>
              <a:gd name="connsiteY1" fmla="*/ 714 h 20075"/>
              <a:gd name="connsiteX2" fmla="*/ 14083 w 14083"/>
              <a:gd name="connsiteY2" fmla="*/ 0 h 20075"/>
              <a:gd name="connsiteX3" fmla="*/ 5436 w 14083"/>
              <a:gd name="connsiteY3" fmla="*/ 19911 h 20075"/>
              <a:gd name="connsiteX4" fmla="*/ 0 w 14083"/>
              <a:gd name="connsiteY4" fmla="*/ 20075 h 20075"/>
              <a:gd name="connsiteX0" fmla="*/ 0 w 14083"/>
              <a:gd name="connsiteY0" fmla="*/ 20075 h 20075"/>
              <a:gd name="connsiteX1" fmla="*/ 9822 w 14083"/>
              <a:gd name="connsiteY1" fmla="*/ 516 h 20075"/>
              <a:gd name="connsiteX2" fmla="*/ 14083 w 14083"/>
              <a:gd name="connsiteY2" fmla="*/ 0 h 20075"/>
              <a:gd name="connsiteX3" fmla="*/ 5436 w 14083"/>
              <a:gd name="connsiteY3" fmla="*/ 19911 h 20075"/>
              <a:gd name="connsiteX4" fmla="*/ 0 w 14083"/>
              <a:gd name="connsiteY4" fmla="*/ 20075 h 20075"/>
              <a:gd name="connsiteX0" fmla="*/ 0 w 14083"/>
              <a:gd name="connsiteY0" fmla="*/ 20115 h 20115"/>
              <a:gd name="connsiteX1" fmla="*/ 8308 w 14083"/>
              <a:gd name="connsiteY1" fmla="*/ 0 h 20115"/>
              <a:gd name="connsiteX2" fmla="*/ 14083 w 14083"/>
              <a:gd name="connsiteY2" fmla="*/ 40 h 20115"/>
              <a:gd name="connsiteX3" fmla="*/ 5436 w 14083"/>
              <a:gd name="connsiteY3" fmla="*/ 19951 h 20115"/>
              <a:gd name="connsiteX4" fmla="*/ 0 w 14083"/>
              <a:gd name="connsiteY4" fmla="*/ 20115 h 20115"/>
              <a:gd name="connsiteX0" fmla="*/ 0 w 14027"/>
              <a:gd name="connsiteY0" fmla="*/ 20115 h 20115"/>
              <a:gd name="connsiteX1" fmla="*/ 8308 w 14027"/>
              <a:gd name="connsiteY1" fmla="*/ 0 h 20115"/>
              <a:gd name="connsiteX2" fmla="*/ 14027 w 14027"/>
              <a:gd name="connsiteY2" fmla="*/ 0 h 20115"/>
              <a:gd name="connsiteX3" fmla="*/ 5436 w 14027"/>
              <a:gd name="connsiteY3" fmla="*/ 19951 h 20115"/>
              <a:gd name="connsiteX4" fmla="*/ 0 w 14027"/>
              <a:gd name="connsiteY4" fmla="*/ 20115 h 20115"/>
              <a:gd name="connsiteX0" fmla="*/ 0 w 14111"/>
              <a:gd name="connsiteY0" fmla="*/ 19996 h 19996"/>
              <a:gd name="connsiteX1" fmla="*/ 8392 w 14111"/>
              <a:gd name="connsiteY1" fmla="*/ 0 h 19996"/>
              <a:gd name="connsiteX2" fmla="*/ 14111 w 14111"/>
              <a:gd name="connsiteY2" fmla="*/ 0 h 19996"/>
              <a:gd name="connsiteX3" fmla="*/ 5520 w 14111"/>
              <a:gd name="connsiteY3" fmla="*/ 19951 h 19996"/>
              <a:gd name="connsiteX4" fmla="*/ 0 w 14111"/>
              <a:gd name="connsiteY4" fmla="*/ 19996 h 19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 h="19996">
                <a:moveTo>
                  <a:pt x="0" y="19996"/>
                </a:moveTo>
                <a:lnTo>
                  <a:pt x="8392" y="0"/>
                </a:lnTo>
                <a:lnTo>
                  <a:pt x="14111" y="0"/>
                </a:lnTo>
                <a:lnTo>
                  <a:pt x="5520" y="19951"/>
                </a:lnTo>
                <a:lnTo>
                  <a:pt x="0" y="1999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Picture Placeholder 2">
            <a:extLst>
              <a:ext uri="{FF2B5EF4-FFF2-40B4-BE49-F238E27FC236}">
                <a16:creationId xmlns:a16="http://schemas.microsoft.com/office/drawing/2014/main" id="{DC602D3C-0CEE-487E-ACBB-E1C4D1994E51}"/>
              </a:ext>
            </a:extLst>
          </p:cNvPr>
          <p:cNvSpPr>
            <a:spLocks noGrp="1"/>
          </p:cNvSpPr>
          <p:nvPr>
            <p:ph type="pic" sz="quarter" idx="11"/>
          </p:nvPr>
        </p:nvSpPr>
        <p:spPr>
          <a:xfrm>
            <a:off x="520700" y="504825"/>
            <a:ext cx="11671300" cy="6353175"/>
          </a:xfrm>
        </p:spPr>
        <p:txBody>
          <a:bodyPr/>
          <a:lstStyle/>
          <a:p>
            <a:endParaRPr lang="en-US" dirty="0"/>
          </a:p>
        </p:txBody>
      </p:sp>
      <p:sp>
        <p:nvSpPr>
          <p:cNvPr id="2" name="Title 1">
            <a:extLst>
              <a:ext uri="{FF2B5EF4-FFF2-40B4-BE49-F238E27FC236}">
                <a16:creationId xmlns:a16="http://schemas.microsoft.com/office/drawing/2014/main" id="{4EF7A7E8-A987-4EAF-8B56-809C243E7424}"/>
              </a:ext>
            </a:extLst>
          </p:cNvPr>
          <p:cNvSpPr>
            <a:spLocks noGrp="1"/>
          </p:cNvSpPr>
          <p:nvPr>
            <p:ph type="ctrTitle"/>
          </p:nvPr>
        </p:nvSpPr>
        <p:spPr>
          <a:xfrm>
            <a:off x="1260174" y="559017"/>
            <a:ext cx="5000516" cy="2128441"/>
          </a:xfrm>
        </p:spPr>
        <p:txBody>
          <a:bodyPr anchor="b" anchorCtr="0">
            <a:noAutofit/>
          </a:bodyPr>
          <a:lstStyle>
            <a:lvl1pPr algn="l">
              <a:lnSpc>
                <a:spcPct val="100000"/>
              </a:lnSpc>
              <a:defRPr sz="68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55811A2-89B5-46E7-987D-28F3BAE90D74}"/>
              </a:ext>
            </a:extLst>
          </p:cNvPr>
          <p:cNvSpPr>
            <a:spLocks noGrp="1"/>
          </p:cNvSpPr>
          <p:nvPr>
            <p:ph type="subTitle" idx="1" hasCustomPrompt="1"/>
          </p:nvPr>
        </p:nvSpPr>
        <p:spPr>
          <a:xfrm>
            <a:off x="1363413" y="2764910"/>
            <a:ext cx="4903163" cy="490099"/>
          </a:xfrm>
        </p:spPr>
        <p:txBody>
          <a:bodyPr>
            <a:noAutofit/>
          </a:bodyPr>
          <a:lstStyle>
            <a:lvl1pPr marL="0" indent="0" algn="l">
              <a:lnSpc>
                <a:spcPts val="2500"/>
              </a:lnSpc>
              <a:spcAft>
                <a:spcPts val="800"/>
              </a:spcAft>
              <a:buNone/>
              <a:defRPr sz="1600" b="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91340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CFD965-A48A-403D-A653-D1771C0A7E6E}"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93C358-11DB-44D9-9AD8-6D6CEC7C5C40}" type="slidenum">
              <a:rPr lang="en-US" smtClean="0"/>
              <a:t>‹#›</a:t>
            </a:fld>
            <a:endParaRPr lang="en-US"/>
          </a:p>
        </p:txBody>
      </p:sp>
    </p:spTree>
    <p:extLst>
      <p:ext uri="{BB962C8B-B14F-4D97-AF65-F5344CB8AC3E}">
        <p14:creationId xmlns:p14="http://schemas.microsoft.com/office/powerpoint/2010/main" val="2969862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7D69B91-2147-AE44-9A29-A3A04B6CEA19}"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CAF5E3-590F-234E-9775-BAC5EAE49265}" type="slidenum">
              <a:rPr lang="en-US" smtClean="0"/>
              <a:t>‹#›</a:t>
            </a:fld>
            <a:endParaRPr lang="en-US"/>
          </a:p>
        </p:txBody>
      </p:sp>
    </p:spTree>
    <p:extLst>
      <p:ext uri="{BB962C8B-B14F-4D97-AF65-F5344CB8AC3E}">
        <p14:creationId xmlns:p14="http://schemas.microsoft.com/office/powerpoint/2010/main" val="9912322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D69B91-2147-AE44-9A29-A3A04B6CEA19}"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CAF5E3-590F-234E-9775-BAC5EAE49265}" type="slidenum">
              <a:rPr lang="en-US" smtClean="0"/>
              <a:t>‹#›</a:t>
            </a:fld>
            <a:endParaRPr lang="en-US"/>
          </a:p>
        </p:txBody>
      </p:sp>
    </p:spTree>
    <p:extLst>
      <p:ext uri="{BB962C8B-B14F-4D97-AF65-F5344CB8AC3E}">
        <p14:creationId xmlns:p14="http://schemas.microsoft.com/office/powerpoint/2010/main" val="32857154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D69B91-2147-AE44-9A29-A3A04B6CEA19}"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CAF5E3-590F-234E-9775-BAC5EAE49265}" type="slidenum">
              <a:rPr lang="en-US" smtClean="0"/>
              <a:t>‹#›</a:t>
            </a:fld>
            <a:endParaRPr lang="en-US"/>
          </a:p>
        </p:txBody>
      </p:sp>
    </p:spTree>
    <p:extLst>
      <p:ext uri="{BB962C8B-B14F-4D97-AF65-F5344CB8AC3E}">
        <p14:creationId xmlns:p14="http://schemas.microsoft.com/office/powerpoint/2010/main" val="7543391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D69B91-2147-AE44-9A29-A3A04B6CEA19}"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CAF5E3-590F-234E-9775-BAC5EAE49265}" type="slidenum">
              <a:rPr lang="en-US" smtClean="0"/>
              <a:t>‹#›</a:t>
            </a:fld>
            <a:endParaRPr lang="en-US"/>
          </a:p>
        </p:txBody>
      </p:sp>
    </p:spTree>
    <p:extLst>
      <p:ext uri="{BB962C8B-B14F-4D97-AF65-F5344CB8AC3E}">
        <p14:creationId xmlns:p14="http://schemas.microsoft.com/office/powerpoint/2010/main" val="13754799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D69B91-2147-AE44-9A29-A3A04B6CEA19}" type="datetimeFigureOut">
              <a:rPr lang="en-US" smtClean="0"/>
              <a:t>1/28/2021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CAF5E3-590F-234E-9775-BAC5EAE49265}" type="slidenum">
              <a:rPr lang="en-US" smtClean="0"/>
              <a:t>‹#›</a:t>
            </a:fld>
            <a:endParaRPr lang="en-US"/>
          </a:p>
        </p:txBody>
      </p:sp>
    </p:spTree>
    <p:extLst>
      <p:ext uri="{BB962C8B-B14F-4D97-AF65-F5344CB8AC3E}">
        <p14:creationId xmlns:p14="http://schemas.microsoft.com/office/powerpoint/2010/main" val="38190283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D69B91-2147-AE44-9A29-A3A04B6CEA19}" type="datetimeFigureOut">
              <a:rPr lang="en-US" smtClean="0"/>
              <a:t>1/28/2021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CAF5E3-590F-234E-9775-BAC5EAE49265}" type="slidenum">
              <a:rPr lang="en-US" smtClean="0"/>
              <a:t>‹#›</a:t>
            </a:fld>
            <a:endParaRPr lang="en-US"/>
          </a:p>
        </p:txBody>
      </p:sp>
    </p:spTree>
    <p:extLst>
      <p:ext uri="{BB962C8B-B14F-4D97-AF65-F5344CB8AC3E}">
        <p14:creationId xmlns:p14="http://schemas.microsoft.com/office/powerpoint/2010/main" val="1338103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D69B91-2147-AE44-9A29-A3A04B6CEA19}" type="datetimeFigureOut">
              <a:rPr lang="en-US" smtClean="0"/>
              <a:t>1/28/2021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CAF5E3-590F-234E-9775-BAC5EAE49265}" type="slidenum">
              <a:rPr lang="en-US" smtClean="0"/>
              <a:t>‹#›</a:t>
            </a:fld>
            <a:endParaRPr lang="en-US"/>
          </a:p>
        </p:txBody>
      </p:sp>
    </p:spTree>
    <p:extLst>
      <p:ext uri="{BB962C8B-B14F-4D97-AF65-F5344CB8AC3E}">
        <p14:creationId xmlns:p14="http://schemas.microsoft.com/office/powerpoint/2010/main" val="5855065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7D69B91-2147-AE44-9A29-A3A04B6CEA19}"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CAF5E3-590F-234E-9775-BAC5EAE49265}" type="slidenum">
              <a:rPr lang="en-US" smtClean="0"/>
              <a:t>‹#›</a:t>
            </a:fld>
            <a:endParaRPr lang="en-US"/>
          </a:p>
        </p:txBody>
      </p:sp>
    </p:spTree>
    <p:extLst>
      <p:ext uri="{BB962C8B-B14F-4D97-AF65-F5344CB8AC3E}">
        <p14:creationId xmlns:p14="http://schemas.microsoft.com/office/powerpoint/2010/main" val="1902872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7D69B91-2147-AE44-9A29-A3A04B6CEA19}"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CAF5E3-590F-234E-9775-BAC5EAE49265}" type="slidenum">
              <a:rPr lang="en-US" smtClean="0"/>
              <a:t>‹#›</a:t>
            </a:fld>
            <a:endParaRPr lang="en-US"/>
          </a:p>
        </p:txBody>
      </p:sp>
    </p:spTree>
    <p:extLst>
      <p:ext uri="{BB962C8B-B14F-4D97-AF65-F5344CB8AC3E}">
        <p14:creationId xmlns:p14="http://schemas.microsoft.com/office/powerpoint/2010/main" val="1239238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ck_Green_Photo_TextStyle2">
    <p:spTree>
      <p:nvGrpSpPr>
        <p:cNvPr id="1" name=""/>
        <p:cNvGrpSpPr/>
        <p:nvPr/>
      </p:nvGrpSpPr>
      <p:grpSpPr>
        <a:xfrm>
          <a:off x="0" y="0"/>
          <a:ext cx="0" cy="0"/>
          <a:chOff x="0" y="0"/>
          <a:chExt cx="0" cy="0"/>
        </a:xfrm>
      </p:grpSpPr>
      <p:sp>
        <p:nvSpPr>
          <p:cNvPr id="31" name="Flowchart: Data 19">
            <a:extLst>
              <a:ext uri="{FF2B5EF4-FFF2-40B4-BE49-F238E27FC236}">
                <a16:creationId xmlns:a16="http://schemas.microsoft.com/office/drawing/2014/main" id="{673DE666-BA2F-4062-A551-E176DA92E280}"/>
              </a:ext>
            </a:extLst>
          </p:cNvPr>
          <p:cNvSpPr/>
          <p:nvPr userDrawn="1"/>
        </p:nvSpPr>
        <p:spPr>
          <a:xfrm>
            <a:off x="0" y="-2144"/>
            <a:ext cx="3433601" cy="687558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117"/>
              <a:gd name="connsiteY0" fmla="*/ 10058 h 10058"/>
              <a:gd name="connsiteX1" fmla="*/ 2117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3731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7060 w 10117"/>
              <a:gd name="connsiteY3" fmla="*/ 10058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6708 w 10117"/>
              <a:gd name="connsiteY3" fmla="*/ 10058 h 10058"/>
              <a:gd name="connsiteX4" fmla="*/ 0 w 10117"/>
              <a:gd name="connsiteY4" fmla="*/ 10058 h 10058"/>
              <a:gd name="connsiteX0" fmla="*/ 0 w 10117"/>
              <a:gd name="connsiteY0" fmla="*/ 10058 h 10116"/>
              <a:gd name="connsiteX1" fmla="*/ 2997 w 10117"/>
              <a:gd name="connsiteY1" fmla="*/ 0 h 10116"/>
              <a:gd name="connsiteX2" fmla="*/ 10117 w 10117"/>
              <a:gd name="connsiteY2" fmla="*/ 0 h 10116"/>
              <a:gd name="connsiteX3" fmla="*/ 6767 w 10117"/>
              <a:gd name="connsiteY3" fmla="*/ 10116 h 10116"/>
              <a:gd name="connsiteX4" fmla="*/ 0 w 10117"/>
              <a:gd name="connsiteY4" fmla="*/ 10058 h 10116"/>
              <a:gd name="connsiteX0" fmla="*/ 0 w 10264"/>
              <a:gd name="connsiteY0" fmla="*/ 10116 h 10116"/>
              <a:gd name="connsiteX1" fmla="*/ 3144 w 10264"/>
              <a:gd name="connsiteY1" fmla="*/ 0 h 10116"/>
              <a:gd name="connsiteX2" fmla="*/ 10264 w 10264"/>
              <a:gd name="connsiteY2" fmla="*/ 0 h 10116"/>
              <a:gd name="connsiteX3" fmla="*/ 6914 w 10264"/>
              <a:gd name="connsiteY3" fmla="*/ 10116 h 10116"/>
              <a:gd name="connsiteX4" fmla="*/ 0 w 10264"/>
              <a:gd name="connsiteY4" fmla="*/ 10116 h 10116"/>
              <a:gd name="connsiteX0" fmla="*/ 0 w 10264"/>
              <a:gd name="connsiteY0" fmla="*/ 10116 h 10145"/>
              <a:gd name="connsiteX1" fmla="*/ 3144 w 10264"/>
              <a:gd name="connsiteY1" fmla="*/ 0 h 10145"/>
              <a:gd name="connsiteX2" fmla="*/ 10264 w 10264"/>
              <a:gd name="connsiteY2" fmla="*/ 0 h 10145"/>
              <a:gd name="connsiteX3" fmla="*/ 7002 w 10264"/>
              <a:gd name="connsiteY3" fmla="*/ 10145 h 10145"/>
              <a:gd name="connsiteX4" fmla="*/ 0 w 10264"/>
              <a:gd name="connsiteY4" fmla="*/ 10116 h 10145"/>
              <a:gd name="connsiteX0" fmla="*/ 0 w 13434"/>
              <a:gd name="connsiteY0" fmla="*/ 20349 h 20349"/>
              <a:gd name="connsiteX1" fmla="*/ 6314 w 13434"/>
              <a:gd name="connsiteY1" fmla="*/ 0 h 20349"/>
              <a:gd name="connsiteX2" fmla="*/ 13434 w 13434"/>
              <a:gd name="connsiteY2" fmla="*/ 0 h 20349"/>
              <a:gd name="connsiteX3" fmla="*/ 10172 w 13434"/>
              <a:gd name="connsiteY3" fmla="*/ 10145 h 20349"/>
              <a:gd name="connsiteX4" fmla="*/ 0 w 13434"/>
              <a:gd name="connsiteY4" fmla="*/ 20349 h 20349"/>
              <a:gd name="connsiteX0" fmla="*/ 0 w 13434"/>
              <a:gd name="connsiteY0" fmla="*/ 20349 h 20349"/>
              <a:gd name="connsiteX1" fmla="*/ 6314 w 13434"/>
              <a:gd name="connsiteY1" fmla="*/ 0 h 20349"/>
              <a:gd name="connsiteX2" fmla="*/ 13434 w 13434"/>
              <a:gd name="connsiteY2" fmla="*/ 0 h 20349"/>
              <a:gd name="connsiteX3" fmla="*/ 7031 w 13434"/>
              <a:gd name="connsiteY3" fmla="*/ 19971 h 20349"/>
              <a:gd name="connsiteX4" fmla="*/ 0 w 13434"/>
              <a:gd name="connsiteY4" fmla="*/ 20349 h 20349"/>
              <a:gd name="connsiteX0" fmla="*/ 0 w 13346"/>
              <a:gd name="connsiteY0" fmla="*/ 20029 h 20029"/>
              <a:gd name="connsiteX1" fmla="*/ 6226 w 13346"/>
              <a:gd name="connsiteY1" fmla="*/ 0 h 20029"/>
              <a:gd name="connsiteX2" fmla="*/ 13346 w 13346"/>
              <a:gd name="connsiteY2" fmla="*/ 0 h 20029"/>
              <a:gd name="connsiteX3" fmla="*/ 6943 w 13346"/>
              <a:gd name="connsiteY3" fmla="*/ 19971 h 20029"/>
              <a:gd name="connsiteX4" fmla="*/ 0 w 13346"/>
              <a:gd name="connsiteY4" fmla="*/ 20029 h 20029"/>
              <a:gd name="connsiteX0" fmla="*/ 0 w 13346"/>
              <a:gd name="connsiteY0" fmla="*/ 20087 h 20087"/>
              <a:gd name="connsiteX1" fmla="*/ 6226 w 13346"/>
              <a:gd name="connsiteY1" fmla="*/ 0 h 20087"/>
              <a:gd name="connsiteX2" fmla="*/ 13346 w 13346"/>
              <a:gd name="connsiteY2" fmla="*/ 0 h 20087"/>
              <a:gd name="connsiteX3" fmla="*/ 6943 w 13346"/>
              <a:gd name="connsiteY3" fmla="*/ 19971 h 20087"/>
              <a:gd name="connsiteX4" fmla="*/ 0 w 13346"/>
              <a:gd name="connsiteY4" fmla="*/ 20087 h 20087"/>
              <a:gd name="connsiteX0" fmla="*/ 0 w 13317"/>
              <a:gd name="connsiteY0" fmla="*/ 19942 h 19971"/>
              <a:gd name="connsiteX1" fmla="*/ 6197 w 13317"/>
              <a:gd name="connsiteY1" fmla="*/ 0 h 19971"/>
              <a:gd name="connsiteX2" fmla="*/ 13317 w 13317"/>
              <a:gd name="connsiteY2" fmla="*/ 0 h 19971"/>
              <a:gd name="connsiteX3" fmla="*/ 6914 w 13317"/>
              <a:gd name="connsiteY3" fmla="*/ 19971 h 19971"/>
              <a:gd name="connsiteX4" fmla="*/ 0 w 13317"/>
              <a:gd name="connsiteY4" fmla="*/ 19942 h 19971"/>
              <a:gd name="connsiteX0" fmla="*/ 0 w 13346"/>
              <a:gd name="connsiteY0" fmla="*/ 20029 h 20029"/>
              <a:gd name="connsiteX1" fmla="*/ 6226 w 13346"/>
              <a:gd name="connsiteY1" fmla="*/ 0 h 20029"/>
              <a:gd name="connsiteX2" fmla="*/ 13346 w 13346"/>
              <a:gd name="connsiteY2" fmla="*/ 0 h 20029"/>
              <a:gd name="connsiteX3" fmla="*/ 6943 w 13346"/>
              <a:gd name="connsiteY3" fmla="*/ 19971 h 20029"/>
              <a:gd name="connsiteX4" fmla="*/ 0 w 13346"/>
              <a:gd name="connsiteY4" fmla="*/ 20029 h 20029"/>
              <a:gd name="connsiteX0" fmla="*/ 0 w 13346"/>
              <a:gd name="connsiteY0" fmla="*/ 19942 h 19971"/>
              <a:gd name="connsiteX1" fmla="*/ 6226 w 13346"/>
              <a:gd name="connsiteY1" fmla="*/ 0 h 19971"/>
              <a:gd name="connsiteX2" fmla="*/ 13346 w 13346"/>
              <a:gd name="connsiteY2" fmla="*/ 0 h 19971"/>
              <a:gd name="connsiteX3" fmla="*/ 6943 w 13346"/>
              <a:gd name="connsiteY3" fmla="*/ 19971 h 19971"/>
              <a:gd name="connsiteX4" fmla="*/ 0 w 13346"/>
              <a:gd name="connsiteY4" fmla="*/ 19942 h 19971"/>
              <a:gd name="connsiteX0" fmla="*/ 0 w 13754"/>
              <a:gd name="connsiteY0" fmla="*/ 19897 h 19971"/>
              <a:gd name="connsiteX1" fmla="*/ 6634 w 13754"/>
              <a:gd name="connsiteY1" fmla="*/ 0 h 19971"/>
              <a:gd name="connsiteX2" fmla="*/ 13754 w 13754"/>
              <a:gd name="connsiteY2" fmla="*/ 0 h 19971"/>
              <a:gd name="connsiteX3" fmla="*/ 7351 w 13754"/>
              <a:gd name="connsiteY3" fmla="*/ 19971 h 19971"/>
              <a:gd name="connsiteX4" fmla="*/ 0 w 13754"/>
              <a:gd name="connsiteY4" fmla="*/ 19897 h 19971"/>
              <a:gd name="connsiteX0" fmla="*/ 0 w 13634"/>
              <a:gd name="connsiteY0" fmla="*/ 19976 h 19976"/>
              <a:gd name="connsiteX1" fmla="*/ 6514 w 13634"/>
              <a:gd name="connsiteY1" fmla="*/ 0 h 19976"/>
              <a:gd name="connsiteX2" fmla="*/ 13634 w 13634"/>
              <a:gd name="connsiteY2" fmla="*/ 0 h 19976"/>
              <a:gd name="connsiteX3" fmla="*/ 7231 w 13634"/>
              <a:gd name="connsiteY3" fmla="*/ 19971 h 19976"/>
              <a:gd name="connsiteX4" fmla="*/ 0 w 13634"/>
              <a:gd name="connsiteY4" fmla="*/ 19976 h 19976"/>
              <a:gd name="connsiteX0" fmla="*/ 0 w 13634"/>
              <a:gd name="connsiteY0" fmla="*/ 19976 h 19976"/>
              <a:gd name="connsiteX1" fmla="*/ 8589 w 13634"/>
              <a:gd name="connsiteY1" fmla="*/ 695 h 19976"/>
              <a:gd name="connsiteX2" fmla="*/ 13634 w 13634"/>
              <a:gd name="connsiteY2" fmla="*/ 0 h 19976"/>
              <a:gd name="connsiteX3" fmla="*/ 7231 w 13634"/>
              <a:gd name="connsiteY3" fmla="*/ 19971 h 19976"/>
              <a:gd name="connsiteX4" fmla="*/ 0 w 13634"/>
              <a:gd name="connsiteY4" fmla="*/ 19976 h 19976"/>
              <a:gd name="connsiteX0" fmla="*/ 0 w 13634"/>
              <a:gd name="connsiteY0" fmla="*/ 19976 h 19976"/>
              <a:gd name="connsiteX1" fmla="*/ 6934 w 13634"/>
              <a:gd name="connsiteY1" fmla="*/ 377 h 19976"/>
              <a:gd name="connsiteX2" fmla="*/ 13634 w 13634"/>
              <a:gd name="connsiteY2" fmla="*/ 0 h 19976"/>
              <a:gd name="connsiteX3" fmla="*/ 7231 w 13634"/>
              <a:gd name="connsiteY3" fmla="*/ 19971 h 19976"/>
              <a:gd name="connsiteX4" fmla="*/ 0 w 13634"/>
              <a:gd name="connsiteY4" fmla="*/ 19976 h 19976"/>
              <a:gd name="connsiteX0" fmla="*/ 0 w 14447"/>
              <a:gd name="connsiteY0" fmla="*/ 19738 h 19971"/>
              <a:gd name="connsiteX1" fmla="*/ 7747 w 14447"/>
              <a:gd name="connsiteY1" fmla="*/ 377 h 19971"/>
              <a:gd name="connsiteX2" fmla="*/ 14447 w 14447"/>
              <a:gd name="connsiteY2" fmla="*/ 0 h 19971"/>
              <a:gd name="connsiteX3" fmla="*/ 8044 w 14447"/>
              <a:gd name="connsiteY3" fmla="*/ 19971 h 19971"/>
              <a:gd name="connsiteX4" fmla="*/ 0 w 14447"/>
              <a:gd name="connsiteY4" fmla="*/ 19738 h 19971"/>
              <a:gd name="connsiteX0" fmla="*/ 0 w 14447"/>
              <a:gd name="connsiteY0" fmla="*/ 19738 h 19738"/>
              <a:gd name="connsiteX1" fmla="*/ 7747 w 14447"/>
              <a:gd name="connsiteY1" fmla="*/ 377 h 19738"/>
              <a:gd name="connsiteX2" fmla="*/ 14447 w 14447"/>
              <a:gd name="connsiteY2" fmla="*/ 0 h 19738"/>
              <a:gd name="connsiteX3" fmla="*/ 5604 w 14447"/>
              <a:gd name="connsiteY3" fmla="*/ 19614 h 19738"/>
              <a:gd name="connsiteX4" fmla="*/ 0 w 14447"/>
              <a:gd name="connsiteY4" fmla="*/ 19738 h 19738"/>
              <a:gd name="connsiteX0" fmla="*/ 0 w 14447"/>
              <a:gd name="connsiteY0" fmla="*/ 19738 h 19738"/>
              <a:gd name="connsiteX1" fmla="*/ 7747 w 14447"/>
              <a:gd name="connsiteY1" fmla="*/ 377 h 19738"/>
              <a:gd name="connsiteX2" fmla="*/ 14447 w 14447"/>
              <a:gd name="connsiteY2" fmla="*/ 0 h 19738"/>
              <a:gd name="connsiteX3" fmla="*/ 4370 w 14447"/>
              <a:gd name="connsiteY3" fmla="*/ 19495 h 19738"/>
              <a:gd name="connsiteX4" fmla="*/ 0 w 14447"/>
              <a:gd name="connsiteY4" fmla="*/ 19738 h 19738"/>
              <a:gd name="connsiteX0" fmla="*/ 0 w 14447"/>
              <a:gd name="connsiteY0" fmla="*/ 19738 h 19738"/>
              <a:gd name="connsiteX1" fmla="*/ 7747 w 14447"/>
              <a:gd name="connsiteY1" fmla="*/ 377 h 19738"/>
              <a:gd name="connsiteX2" fmla="*/ 14447 w 14447"/>
              <a:gd name="connsiteY2" fmla="*/ 0 h 19738"/>
              <a:gd name="connsiteX3" fmla="*/ 4931 w 14447"/>
              <a:gd name="connsiteY3" fmla="*/ 19713 h 19738"/>
              <a:gd name="connsiteX4" fmla="*/ 0 w 14447"/>
              <a:gd name="connsiteY4" fmla="*/ 19738 h 19738"/>
              <a:gd name="connsiteX0" fmla="*/ 0 w 12989"/>
              <a:gd name="connsiteY0" fmla="*/ 19817 h 19817"/>
              <a:gd name="connsiteX1" fmla="*/ 7747 w 12989"/>
              <a:gd name="connsiteY1" fmla="*/ 456 h 19817"/>
              <a:gd name="connsiteX2" fmla="*/ 12989 w 12989"/>
              <a:gd name="connsiteY2" fmla="*/ 0 h 19817"/>
              <a:gd name="connsiteX3" fmla="*/ 4931 w 12989"/>
              <a:gd name="connsiteY3" fmla="*/ 19792 h 19817"/>
              <a:gd name="connsiteX4" fmla="*/ 0 w 12989"/>
              <a:gd name="connsiteY4" fmla="*/ 19817 h 19817"/>
              <a:gd name="connsiteX0" fmla="*/ 0 w 14083"/>
              <a:gd name="connsiteY0" fmla="*/ 20075 h 20075"/>
              <a:gd name="connsiteX1" fmla="*/ 7747 w 14083"/>
              <a:gd name="connsiteY1" fmla="*/ 714 h 20075"/>
              <a:gd name="connsiteX2" fmla="*/ 14083 w 14083"/>
              <a:gd name="connsiteY2" fmla="*/ 0 h 20075"/>
              <a:gd name="connsiteX3" fmla="*/ 4931 w 14083"/>
              <a:gd name="connsiteY3" fmla="*/ 20050 h 20075"/>
              <a:gd name="connsiteX4" fmla="*/ 0 w 14083"/>
              <a:gd name="connsiteY4" fmla="*/ 20075 h 20075"/>
              <a:gd name="connsiteX0" fmla="*/ 0 w 14083"/>
              <a:gd name="connsiteY0" fmla="*/ 20075 h 20075"/>
              <a:gd name="connsiteX1" fmla="*/ 7747 w 14083"/>
              <a:gd name="connsiteY1" fmla="*/ 714 h 20075"/>
              <a:gd name="connsiteX2" fmla="*/ 14083 w 14083"/>
              <a:gd name="connsiteY2" fmla="*/ 0 h 20075"/>
              <a:gd name="connsiteX3" fmla="*/ 5436 w 14083"/>
              <a:gd name="connsiteY3" fmla="*/ 19911 h 20075"/>
              <a:gd name="connsiteX4" fmla="*/ 0 w 14083"/>
              <a:gd name="connsiteY4" fmla="*/ 20075 h 20075"/>
              <a:gd name="connsiteX0" fmla="*/ 0 w 14083"/>
              <a:gd name="connsiteY0" fmla="*/ 20075 h 20075"/>
              <a:gd name="connsiteX1" fmla="*/ 9822 w 14083"/>
              <a:gd name="connsiteY1" fmla="*/ 516 h 20075"/>
              <a:gd name="connsiteX2" fmla="*/ 14083 w 14083"/>
              <a:gd name="connsiteY2" fmla="*/ 0 h 20075"/>
              <a:gd name="connsiteX3" fmla="*/ 5436 w 14083"/>
              <a:gd name="connsiteY3" fmla="*/ 19911 h 20075"/>
              <a:gd name="connsiteX4" fmla="*/ 0 w 14083"/>
              <a:gd name="connsiteY4" fmla="*/ 20075 h 20075"/>
              <a:gd name="connsiteX0" fmla="*/ 0 w 14083"/>
              <a:gd name="connsiteY0" fmla="*/ 20115 h 20115"/>
              <a:gd name="connsiteX1" fmla="*/ 8308 w 14083"/>
              <a:gd name="connsiteY1" fmla="*/ 0 h 20115"/>
              <a:gd name="connsiteX2" fmla="*/ 14083 w 14083"/>
              <a:gd name="connsiteY2" fmla="*/ 40 h 20115"/>
              <a:gd name="connsiteX3" fmla="*/ 5436 w 14083"/>
              <a:gd name="connsiteY3" fmla="*/ 19951 h 20115"/>
              <a:gd name="connsiteX4" fmla="*/ 0 w 14083"/>
              <a:gd name="connsiteY4" fmla="*/ 20115 h 20115"/>
              <a:gd name="connsiteX0" fmla="*/ 0 w 14027"/>
              <a:gd name="connsiteY0" fmla="*/ 20115 h 20115"/>
              <a:gd name="connsiteX1" fmla="*/ 8308 w 14027"/>
              <a:gd name="connsiteY1" fmla="*/ 0 h 20115"/>
              <a:gd name="connsiteX2" fmla="*/ 14027 w 14027"/>
              <a:gd name="connsiteY2" fmla="*/ 0 h 20115"/>
              <a:gd name="connsiteX3" fmla="*/ 5436 w 14027"/>
              <a:gd name="connsiteY3" fmla="*/ 19951 h 20115"/>
              <a:gd name="connsiteX4" fmla="*/ 0 w 14027"/>
              <a:gd name="connsiteY4" fmla="*/ 20115 h 20115"/>
              <a:gd name="connsiteX0" fmla="*/ 0 w 14111"/>
              <a:gd name="connsiteY0" fmla="*/ 19996 h 19996"/>
              <a:gd name="connsiteX1" fmla="*/ 8392 w 14111"/>
              <a:gd name="connsiteY1" fmla="*/ 0 h 19996"/>
              <a:gd name="connsiteX2" fmla="*/ 14111 w 14111"/>
              <a:gd name="connsiteY2" fmla="*/ 0 h 19996"/>
              <a:gd name="connsiteX3" fmla="*/ 5520 w 14111"/>
              <a:gd name="connsiteY3" fmla="*/ 19951 h 19996"/>
              <a:gd name="connsiteX4" fmla="*/ 0 w 14111"/>
              <a:gd name="connsiteY4" fmla="*/ 19996 h 19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 h="19996">
                <a:moveTo>
                  <a:pt x="0" y="19996"/>
                </a:moveTo>
                <a:lnTo>
                  <a:pt x="8392" y="0"/>
                </a:lnTo>
                <a:lnTo>
                  <a:pt x="14111" y="0"/>
                </a:lnTo>
                <a:lnTo>
                  <a:pt x="5520" y="19951"/>
                </a:lnTo>
                <a:lnTo>
                  <a:pt x="0" y="1999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Picture Placeholder 2">
            <a:extLst>
              <a:ext uri="{FF2B5EF4-FFF2-40B4-BE49-F238E27FC236}">
                <a16:creationId xmlns:a16="http://schemas.microsoft.com/office/drawing/2014/main" id="{DC602D3C-0CEE-487E-ACBB-E1C4D1994E51}"/>
              </a:ext>
            </a:extLst>
          </p:cNvPr>
          <p:cNvSpPr>
            <a:spLocks noGrp="1"/>
          </p:cNvSpPr>
          <p:nvPr>
            <p:ph type="pic" sz="quarter" idx="11"/>
          </p:nvPr>
        </p:nvSpPr>
        <p:spPr>
          <a:xfrm>
            <a:off x="520700" y="504825"/>
            <a:ext cx="11671300" cy="6353175"/>
          </a:xfrm>
        </p:spPr>
        <p:txBody>
          <a:bodyPr/>
          <a:lstStyle/>
          <a:p>
            <a:endParaRPr lang="en-US" dirty="0"/>
          </a:p>
        </p:txBody>
      </p:sp>
      <p:sp>
        <p:nvSpPr>
          <p:cNvPr id="2" name="Title 1">
            <a:extLst>
              <a:ext uri="{FF2B5EF4-FFF2-40B4-BE49-F238E27FC236}">
                <a16:creationId xmlns:a16="http://schemas.microsoft.com/office/drawing/2014/main" id="{4EF7A7E8-A987-4EAF-8B56-809C243E7424}"/>
              </a:ext>
            </a:extLst>
          </p:cNvPr>
          <p:cNvSpPr>
            <a:spLocks noGrp="1"/>
          </p:cNvSpPr>
          <p:nvPr>
            <p:ph type="ctrTitle"/>
          </p:nvPr>
        </p:nvSpPr>
        <p:spPr>
          <a:xfrm>
            <a:off x="1260174" y="559017"/>
            <a:ext cx="5000516" cy="2128441"/>
          </a:xfrm>
        </p:spPr>
        <p:txBody>
          <a:bodyPr anchor="b" anchorCtr="0">
            <a:noAutofit/>
          </a:bodyPr>
          <a:lstStyle>
            <a:lvl1pPr algn="l">
              <a:lnSpc>
                <a:spcPct val="100000"/>
              </a:lnSpc>
              <a:defRPr sz="68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55811A2-89B5-46E7-987D-28F3BAE90D74}"/>
              </a:ext>
            </a:extLst>
          </p:cNvPr>
          <p:cNvSpPr>
            <a:spLocks noGrp="1"/>
          </p:cNvSpPr>
          <p:nvPr>
            <p:ph type="subTitle" idx="1" hasCustomPrompt="1"/>
          </p:nvPr>
        </p:nvSpPr>
        <p:spPr>
          <a:xfrm>
            <a:off x="1363413" y="2764910"/>
            <a:ext cx="4903163" cy="802749"/>
          </a:xfrm>
        </p:spPr>
        <p:txBody>
          <a:bodyPr vert="horz" lIns="91440" tIns="45720" rIns="91440" bIns="45720" rtlCol="0">
            <a:noAutofit/>
          </a:bodyPr>
          <a:lstStyle>
            <a:lvl1pPr marL="0" indent="0">
              <a:buNone/>
              <a:defRPr lang="en-US" sz="1400" cap="all" spc="300" baseline="0" dirty="0">
                <a:solidFill>
                  <a:schemeClr val="bg1"/>
                </a:solidFill>
                <a:cs typeface="+mn-cs"/>
              </a:defRPr>
            </a:lvl1pPr>
          </a:lstStyle>
          <a:p>
            <a:pPr lvl="0">
              <a:lnSpc>
                <a:spcPts val="2500"/>
              </a:lnSpc>
            </a:pPr>
            <a:r>
              <a:rPr lang="en-US" dirty="0"/>
              <a:t>Click to edit master subtitle style</a:t>
            </a:r>
          </a:p>
        </p:txBody>
      </p:sp>
    </p:spTree>
    <p:extLst>
      <p:ext uri="{BB962C8B-B14F-4D97-AF65-F5344CB8AC3E}">
        <p14:creationId xmlns:p14="http://schemas.microsoft.com/office/powerpoint/2010/main" val="5979763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D69B91-2147-AE44-9A29-A3A04B6CEA19}"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CAF5E3-590F-234E-9775-BAC5EAE49265}" type="slidenum">
              <a:rPr lang="en-US" smtClean="0"/>
              <a:t>‹#›</a:t>
            </a:fld>
            <a:endParaRPr lang="en-US"/>
          </a:p>
        </p:txBody>
      </p:sp>
    </p:spTree>
    <p:extLst>
      <p:ext uri="{BB962C8B-B14F-4D97-AF65-F5344CB8AC3E}">
        <p14:creationId xmlns:p14="http://schemas.microsoft.com/office/powerpoint/2010/main" val="4990859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D69B91-2147-AE44-9A29-A3A04B6CEA19}"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CAF5E3-590F-234E-9775-BAC5EAE49265}" type="slidenum">
              <a:rPr lang="en-US" smtClean="0"/>
              <a:t>‹#›</a:t>
            </a:fld>
            <a:endParaRPr lang="en-US"/>
          </a:p>
        </p:txBody>
      </p:sp>
    </p:spTree>
    <p:extLst>
      <p:ext uri="{BB962C8B-B14F-4D97-AF65-F5344CB8AC3E}">
        <p14:creationId xmlns:p14="http://schemas.microsoft.com/office/powerpoint/2010/main" val="178445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7D69B91-2147-AE44-9A29-A3A04B6CEA19}"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CAF5E3-590F-234E-9775-BAC5EAE49265}" type="slidenum">
              <a:rPr lang="en-US" smtClean="0"/>
              <a:t>‹#›</a:t>
            </a:fld>
            <a:endParaRPr lang="en-US"/>
          </a:p>
        </p:txBody>
      </p:sp>
    </p:spTree>
    <p:extLst>
      <p:ext uri="{BB962C8B-B14F-4D97-AF65-F5344CB8AC3E}">
        <p14:creationId xmlns:p14="http://schemas.microsoft.com/office/powerpoint/2010/main" val="39513015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2912614988"/>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7428333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1/28/2021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735677657"/>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1/28/2021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0513710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1/28/2021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790747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1059792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065959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rack_Green_Photo_TextStyle1">
    <p:spTree>
      <p:nvGrpSpPr>
        <p:cNvPr id="1" name=""/>
        <p:cNvGrpSpPr/>
        <p:nvPr/>
      </p:nvGrpSpPr>
      <p:grpSpPr>
        <a:xfrm>
          <a:off x="0" y="0"/>
          <a:ext cx="0" cy="0"/>
          <a:chOff x="0" y="0"/>
          <a:chExt cx="0" cy="0"/>
        </a:xfrm>
      </p:grpSpPr>
      <p:sp>
        <p:nvSpPr>
          <p:cNvPr id="31" name="Flowchart: Data 19">
            <a:extLst>
              <a:ext uri="{FF2B5EF4-FFF2-40B4-BE49-F238E27FC236}">
                <a16:creationId xmlns:a16="http://schemas.microsoft.com/office/drawing/2014/main" id="{673DE666-BA2F-4062-A551-E176DA92E280}"/>
              </a:ext>
            </a:extLst>
          </p:cNvPr>
          <p:cNvSpPr/>
          <p:nvPr userDrawn="1"/>
        </p:nvSpPr>
        <p:spPr>
          <a:xfrm>
            <a:off x="0" y="-2144"/>
            <a:ext cx="3433601" cy="687558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117"/>
              <a:gd name="connsiteY0" fmla="*/ 10058 h 10058"/>
              <a:gd name="connsiteX1" fmla="*/ 2117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3731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7060 w 10117"/>
              <a:gd name="connsiteY3" fmla="*/ 10058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6708 w 10117"/>
              <a:gd name="connsiteY3" fmla="*/ 10058 h 10058"/>
              <a:gd name="connsiteX4" fmla="*/ 0 w 10117"/>
              <a:gd name="connsiteY4" fmla="*/ 10058 h 10058"/>
              <a:gd name="connsiteX0" fmla="*/ 0 w 10117"/>
              <a:gd name="connsiteY0" fmla="*/ 10058 h 10116"/>
              <a:gd name="connsiteX1" fmla="*/ 2997 w 10117"/>
              <a:gd name="connsiteY1" fmla="*/ 0 h 10116"/>
              <a:gd name="connsiteX2" fmla="*/ 10117 w 10117"/>
              <a:gd name="connsiteY2" fmla="*/ 0 h 10116"/>
              <a:gd name="connsiteX3" fmla="*/ 6767 w 10117"/>
              <a:gd name="connsiteY3" fmla="*/ 10116 h 10116"/>
              <a:gd name="connsiteX4" fmla="*/ 0 w 10117"/>
              <a:gd name="connsiteY4" fmla="*/ 10058 h 10116"/>
              <a:gd name="connsiteX0" fmla="*/ 0 w 10264"/>
              <a:gd name="connsiteY0" fmla="*/ 10116 h 10116"/>
              <a:gd name="connsiteX1" fmla="*/ 3144 w 10264"/>
              <a:gd name="connsiteY1" fmla="*/ 0 h 10116"/>
              <a:gd name="connsiteX2" fmla="*/ 10264 w 10264"/>
              <a:gd name="connsiteY2" fmla="*/ 0 h 10116"/>
              <a:gd name="connsiteX3" fmla="*/ 6914 w 10264"/>
              <a:gd name="connsiteY3" fmla="*/ 10116 h 10116"/>
              <a:gd name="connsiteX4" fmla="*/ 0 w 10264"/>
              <a:gd name="connsiteY4" fmla="*/ 10116 h 10116"/>
              <a:gd name="connsiteX0" fmla="*/ 0 w 10264"/>
              <a:gd name="connsiteY0" fmla="*/ 10116 h 10145"/>
              <a:gd name="connsiteX1" fmla="*/ 3144 w 10264"/>
              <a:gd name="connsiteY1" fmla="*/ 0 h 10145"/>
              <a:gd name="connsiteX2" fmla="*/ 10264 w 10264"/>
              <a:gd name="connsiteY2" fmla="*/ 0 h 10145"/>
              <a:gd name="connsiteX3" fmla="*/ 7002 w 10264"/>
              <a:gd name="connsiteY3" fmla="*/ 10145 h 10145"/>
              <a:gd name="connsiteX4" fmla="*/ 0 w 10264"/>
              <a:gd name="connsiteY4" fmla="*/ 10116 h 10145"/>
              <a:gd name="connsiteX0" fmla="*/ 0 w 13434"/>
              <a:gd name="connsiteY0" fmla="*/ 20349 h 20349"/>
              <a:gd name="connsiteX1" fmla="*/ 6314 w 13434"/>
              <a:gd name="connsiteY1" fmla="*/ 0 h 20349"/>
              <a:gd name="connsiteX2" fmla="*/ 13434 w 13434"/>
              <a:gd name="connsiteY2" fmla="*/ 0 h 20349"/>
              <a:gd name="connsiteX3" fmla="*/ 10172 w 13434"/>
              <a:gd name="connsiteY3" fmla="*/ 10145 h 20349"/>
              <a:gd name="connsiteX4" fmla="*/ 0 w 13434"/>
              <a:gd name="connsiteY4" fmla="*/ 20349 h 20349"/>
              <a:gd name="connsiteX0" fmla="*/ 0 w 13434"/>
              <a:gd name="connsiteY0" fmla="*/ 20349 h 20349"/>
              <a:gd name="connsiteX1" fmla="*/ 6314 w 13434"/>
              <a:gd name="connsiteY1" fmla="*/ 0 h 20349"/>
              <a:gd name="connsiteX2" fmla="*/ 13434 w 13434"/>
              <a:gd name="connsiteY2" fmla="*/ 0 h 20349"/>
              <a:gd name="connsiteX3" fmla="*/ 7031 w 13434"/>
              <a:gd name="connsiteY3" fmla="*/ 19971 h 20349"/>
              <a:gd name="connsiteX4" fmla="*/ 0 w 13434"/>
              <a:gd name="connsiteY4" fmla="*/ 20349 h 20349"/>
              <a:gd name="connsiteX0" fmla="*/ 0 w 13346"/>
              <a:gd name="connsiteY0" fmla="*/ 20029 h 20029"/>
              <a:gd name="connsiteX1" fmla="*/ 6226 w 13346"/>
              <a:gd name="connsiteY1" fmla="*/ 0 h 20029"/>
              <a:gd name="connsiteX2" fmla="*/ 13346 w 13346"/>
              <a:gd name="connsiteY2" fmla="*/ 0 h 20029"/>
              <a:gd name="connsiteX3" fmla="*/ 6943 w 13346"/>
              <a:gd name="connsiteY3" fmla="*/ 19971 h 20029"/>
              <a:gd name="connsiteX4" fmla="*/ 0 w 13346"/>
              <a:gd name="connsiteY4" fmla="*/ 20029 h 20029"/>
              <a:gd name="connsiteX0" fmla="*/ 0 w 13346"/>
              <a:gd name="connsiteY0" fmla="*/ 20087 h 20087"/>
              <a:gd name="connsiteX1" fmla="*/ 6226 w 13346"/>
              <a:gd name="connsiteY1" fmla="*/ 0 h 20087"/>
              <a:gd name="connsiteX2" fmla="*/ 13346 w 13346"/>
              <a:gd name="connsiteY2" fmla="*/ 0 h 20087"/>
              <a:gd name="connsiteX3" fmla="*/ 6943 w 13346"/>
              <a:gd name="connsiteY3" fmla="*/ 19971 h 20087"/>
              <a:gd name="connsiteX4" fmla="*/ 0 w 13346"/>
              <a:gd name="connsiteY4" fmla="*/ 20087 h 20087"/>
              <a:gd name="connsiteX0" fmla="*/ 0 w 13317"/>
              <a:gd name="connsiteY0" fmla="*/ 19942 h 19971"/>
              <a:gd name="connsiteX1" fmla="*/ 6197 w 13317"/>
              <a:gd name="connsiteY1" fmla="*/ 0 h 19971"/>
              <a:gd name="connsiteX2" fmla="*/ 13317 w 13317"/>
              <a:gd name="connsiteY2" fmla="*/ 0 h 19971"/>
              <a:gd name="connsiteX3" fmla="*/ 6914 w 13317"/>
              <a:gd name="connsiteY3" fmla="*/ 19971 h 19971"/>
              <a:gd name="connsiteX4" fmla="*/ 0 w 13317"/>
              <a:gd name="connsiteY4" fmla="*/ 19942 h 19971"/>
              <a:gd name="connsiteX0" fmla="*/ 0 w 13346"/>
              <a:gd name="connsiteY0" fmla="*/ 20029 h 20029"/>
              <a:gd name="connsiteX1" fmla="*/ 6226 w 13346"/>
              <a:gd name="connsiteY1" fmla="*/ 0 h 20029"/>
              <a:gd name="connsiteX2" fmla="*/ 13346 w 13346"/>
              <a:gd name="connsiteY2" fmla="*/ 0 h 20029"/>
              <a:gd name="connsiteX3" fmla="*/ 6943 w 13346"/>
              <a:gd name="connsiteY3" fmla="*/ 19971 h 20029"/>
              <a:gd name="connsiteX4" fmla="*/ 0 w 13346"/>
              <a:gd name="connsiteY4" fmla="*/ 20029 h 20029"/>
              <a:gd name="connsiteX0" fmla="*/ 0 w 13346"/>
              <a:gd name="connsiteY0" fmla="*/ 19942 h 19971"/>
              <a:gd name="connsiteX1" fmla="*/ 6226 w 13346"/>
              <a:gd name="connsiteY1" fmla="*/ 0 h 19971"/>
              <a:gd name="connsiteX2" fmla="*/ 13346 w 13346"/>
              <a:gd name="connsiteY2" fmla="*/ 0 h 19971"/>
              <a:gd name="connsiteX3" fmla="*/ 6943 w 13346"/>
              <a:gd name="connsiteY3" fmla="*/ 19971 h 19971"/>
              <a:gd name="connsiteX4" fmla="*/ 0 w 13346"/>
              <a:gd name="connsiteY4" fmla="*/ 19942 h 19971"/>
              <a:gd name="connsiteX0" fmla="*/ 0 w 13754"/>
              <a:gd name="connsiteY0" fmla="*/ 19897 h 19971"/>
              <a:gd name="connsiteX1" fmla="*/ 6634 w 13754"/>
              <a:gd name="connsiteY1" fmla="*/ 0 h 19971"/>
              <a:gd name="connsiteX2" fmla="*/ 13754 w 13754"/>
              <a:gd name="connsiteY2" fmla="*/ 0 h 19971"/>
              <a:gd name="connsiteX3" fmla="*/ 7351 w 13754"/>
              <a:gd name="connsiteY3" fmla="*/ 19971 h 19971"/>
              <a:gd name="connsiteX4" fmla="*/ 0 w 13754"/>
              <a:gd name="connsiteY4" fmla="*/ 19897 h 19971"/>
              <a:gd name="connsiteX0" fmla="*/ 0 w 13634"/>
              <a:gd name="connsiteY0" fmla="*/ 19976 h 19976"/>
              <a:gd name="connsiteX1" fmla="*/ 6514 w 13634"/>
              <a:gd name="connsiteY1" fmla="*/ 0 h 19976"/>
              <a:gd name="connsiteX2" fmla="*/ 13634 w 13634"/>
              <a:gd name="connsiteY2" fmla="*/ 0 h 19976"/>
              <a:gd name="connsiteX3" fmla="*/ 7231 w 13634"/>
              <a:gd name="connsiteY3" fmla="*/ 19971 h 19976"/>
              <a:gd name="connsiteX4" fmla="*/ 0 w 13634"/>
              <a:gd name="connsiteY4" fmla="*/ 19976 h 19976"/>
              <a:gd name="connsiteX0" fmla="*/ 0 w 13634"/>
              <a:gd name="connsiteY0" fmla="*/ 19976 h 19976"/>
              <a:gd name="connsiteX1" fmla="*/ 8589 w 13634"/>
              <a:gd name="connsiteY1" fmla="*/ 695 h 19976"/>
              <a:gd name="connsiteX2" fmla="*/ 13634 w 13634"/>
              <a:gd name="connsiteY2" fmla="*/ 0 h 19976"/>
              <a:gd name="connsiteX3" fmla="*/ 7231 w 13634"/>
              <a:gd name="connsiteY3" fmla="*/ 19971 h 19976"/>
              <a:gd name="connsiteX4" fmla="*/ 0 w 13634"/>
              <a:gd name="connsiteY4" fmla="*/ 19976 h 19976"/>
              <a:gd name="connsiteX0" fmla="*/ 0 w 13634"/>
              <a:gd name="connsiteY0" fmla="*/ 19976 h 19976"/>
              <a:gd name="connsiteX1" fmla="*/ 6934 w 13634"/>
              <a:gd name="connsiteY1" fmla="*/ 377 h 19976"/>
              <a:gd name="connsiteX2" fmla="*/ 13634 w 13634"/>
              <a:gd name="connsiteY2" fmla="*/ 0 h 19976"/>
              <a:gd name="connsiteX3" fmla="*/ 7231 w 13634"/>
              <a:gd name="connsiteY3" fmla="*/ 19971 h 19976"/>
              <a:gd name="connsiteX4" fmla="*/ 0 w 13634"/>
              <a:gd name="connsiteY4" fmla="*/ 19976 h 19976"/>
              <a:gd name="connsiteX0" fmla="*/ 0 w 14447"/>
              <a:gd name="connsiteY0" fmla="*/ 19738 h 19971"/>
              <a:gd name="connsiteX1" fmla="*/ 7747 w 14447"/>
              <a:gd name="connsiteY1" fmla="*/ 377 h 19971"/>
              <a:gd name="connsiteX2" fmla="*/ 14447 w 14447"/>
              <a:gd name="connsiteY2" fmla="*/ 0 h 19971"/>
              <a:gd name="connsiteX3" fmla="*/ 8044 w 14447"/>
              <a:gd name="connsiteY3" fmla="*/ 19971 h 19971"/>
              <a:gd name="connsiteX4" fmla="*/ 0 w 14447"/>
              <a:gd name="connsiteY4" fmla="*/ 19738 h 19971"/>
              <a:gd name="connsiteX0" fmla="*/ 0 w 14447"/>
              <a:gd name="connsiteY0" fmla="*/ 19738 h 19738"/>
              <a:gd name="connsiteX1" fmla="*/ 7747 w 14447"/>
              <a:gd name="connsiteY1" fmla="*/ 377 h 19738"/>
              <a:gd name="connsiteX2" fmla="*/ 14447 w 14447"/>
              <a:gd name="connsiteY2" fmla="*/ 0 h 19738"/>
              <a:gd name="connsiteX3" fmla="*/ 5604 w 14447"/>
              <a:gd name="connsiteY3" fmla="*/ 19614 h 19738"/>
              <a:gd name="connsiteX4" fmla="*/ 0 w 14447"/>
              <a:gd name="connsiteY4" fmla="*/ 19738 h 19738"/>
              <a:gd name="connsiteX0" fmla="*/ 0 w 14447"/>
              <a:gd name="connsiteY0" fmla="*/ 19738 h 19738"/>
              <a:gd name="connsiteX1" fmla="*/ 7747 w 14447"/>
              <a:gd name="connsiteY1" fmla="*/ 377 h 19738"/>
              <a:gd name="connsiteX2" fmla="*/ 14447 w 14447"/>
              <a:gd name="connsiteY2" fmla="*/ 0 h 19738"/>
              <a:gd name="connsiteX3" fmla="*/ 4370 w 14447"/>
              <a:gd name="connsiteY3" fmla="*/ 19495 h 19738"/>
              <a:gd name="connsiteX4" fmla="*/ 0 w 14447"/>
              <a:gd name="connsiteY4" fmla="*/ 19738 h 19738"/>
              <a:gd name="connsiteX0" fmla="*/ 0 w 14447"/>
              <a:gd name="connsiteY0" fmla="*/ 19738 h 19738"/>
              <a:gd name="connsiteX1" fmla="*/ 7747 w 14447"/>
              <a:gd name="connsiteY1" fmla="*/ 377 h 19738"/>
              <a:gd name="connsiteX2" fmla="*/ 14447 w 14447"/>
              <a:gd name="connsiteY2" fmla="*/ 0 h 19738"/>
              <a:gd name="connsiteX3" fmla="*/ 4931 w 14447"/>
              <a:gd name="connsiteY3" fmla="*/ 19713 h 19738"/>
              <a:gd name="connsiteX4" fmla="*/ 0 w 14447"/>
              <a:gd name="connsiteY4" fmla="*/ 19738 h 19738"/>
              <a:gd name="connsiteX0" fmla="*/ 0 w 12989"/>
              <a:gd name="connsiteY0" fmla="*/ 19817 h 19817"/>
              <a:gd name="connsiteX1" fmla="*/ 7747 w 12989"/>
              <a:gd name="connsiteY1" fmla="*/ 456 h 19817"/>
              <a:gd name="connsiteX2" fmla="*/ 12989 w 12989"/>
              <a:gd name="connsiteY2" fmla="*/ 0 h 19817"/>
              <a:gd name="connsiteX3" fmla="*/ 4931 w 12989"/>
              <a:gd name="connsiteY3" fmla="*/ 19792 h 19817"/>
              <a:gd name="connsiteX4" fmla="*/ 0 w 12989"/>
              <a:gd name="connsiteY4" fmla="*/ 19817 h 19817"/>
              <a:gd name="connsiteX0" fmla="*/ 0 w 14083"/>
              <a:gd name="connsiteY0" fmla="*/ 20075 h 20075"/>
              <a:gd name="connsiteX1" fmla="*/ 7747 w 14083"/>
              <a:gd name="connsiteY1" fmla="*/ 714 h 20075"/>
              <a:gd name="connsiteX2" fmla="*/ 14083 w 14083"/>
              <a:gd name="connsiteY2" fmla="*/ 0 h 20075"/>
              <a:gd name="connsiteX3" fmla="*/ 4931 w 14083"/>
              <a:gd name="connsiteY3" fmla="*/ 20050 h 20075"/>
              <a:gd name="connsiteX4" fmla="*/ 0 w 14083"/>
              <a:gd name="connsiteY4" fmla="*/ 20075 h 20075"/>
              <a:gd name="connsiteX0" fmla="*/ 0 w 14083"/>
              <a:gd name="connsiteY0" fmla="*/ 20075 h 20075"/>
              <a:gd name="connsiteX1" fmla="*/ 7747 w 14083"/>
              <a:gd name="connsiteY1" fmla="*/ 714 h 20075"/>
              <a:gd name="connsiteX2" fmla="*/ 14083 w 14083"/>
              <a:gd name="connsiteY2" fmla="*/ 0 h 20075"/>
              <a:gd name="connsiteX3" fmla="*/ 5436 w 14083"/>
              <a:gd name="connsiteY3" fmla="*/ 19911 h 20075"/>
              <a:gd name="connsiteX4" fmla="*/ 0 w 14083"/>
              <a:gd name="connsiteY4" fmla="*/ 20075 h 20075"/>
              <a:gd name="connsiteX0" fmla="*/ 0 w 14083"/>
              <a:gd name="connsiteY0" fmla="*/ 20075 h 20075"/>
              <a:gd name="connsiteX1" fmla="*/ 9822 w 14083"/>
              <a:gd name="connsiteY1" fmla="*/ 516 h 20075"/>
              <a:gd name="connsiteX2" fmla="*/ 14083 w 14083"/>
              <a:gd name="connsiteY2" fmla="*/ 0 h 20075"/>
              <a:gd name="connsiteX3" fmla="*/ 5436 w 14083"/>
              <a:gd name="connsiteY3" fmla="*/ 19911 h 20075"/>
              <a:gd name="connsiteX4" fmla="*/ 0 w 14083"/>
              <a:gd name="connsiteY4" fmla="*/ 20075 h 20075"/>
              <a:gd name="connsiteX0" fmla="*/ 0 w 14083"/>
              <a:gd name="connsiteY0" fmla="*/ 20115 h 20115"/>
              <a:gd name="connsiteX1" fmla="*/ 8308 w 14083"/>
              <a:gd name="connsiteY1" fmla="*/ 0 h 20115"/>
              <a:gd name="connsiteX2" fmla="*/ 14083 w 14083"/>
              <a:gd name="connsiteY2" fmla="*/ 40 h 20115"/>
              <a:gd name="connsiteX3" fmla="*/ 5436 w 14083"/>
              <a:gd name="connsiteY3" fmla="*/ 19951 h 20115"/>
              <a:gd name="connsiteX4" fmla="*/ 0 w 14083"/>
              <a:gd name="connsiteY4" fmla="*/ 20115 h 20115"/>
              <a:gd name="connsiteX0" fmla="*/ 0 w 14027"/>
              <a:gd name="connsiteY0" fmla="*/ 20115 h 20115"/>
              <a:gd name="connsiteX1" fmla="*/ 8308 w 14027"/>
              <a:gd name="connsiteY1" fmla="*/ 0 h 20115"/>
              <a:gd name="connsiteX2" fmla="*/ 14027 w 14027"/>
              <a:gd name="connsiteY2" fmla="*/ 0 h 20115"/>
              <a:gd name="connsiteX3" fmla="*/ 5436 w 14027"/>
              <a:gd name="connsiteY3" fmla="*/ 19951 h 20115"/>
              <a:gd name="connsiteX4" fmla="*/ 0 w 14027"/>
              <a:gd name="connsiteY4" fmla="*/ 20115 h 20115"/>
              <a:gd name="connsiteX0" fmla="*/ 0 w 14111"/>
              <a:gd name="connsiteY0" fmla="*/ 19996 h 19996"/>
              <a:gd name="connsiteX1" fmla="*/ 8392 w 14111"/>
              <a:gd name="connsiteY1" fmla="*/ 0 h 19996"/>
              <a:gd name="connsiteX2" fmla="*/ 14111 w 14111"/>
              <a:gd name="connsiteY2" fmla="*/ 0 h 19996"/>
              <a:gd name="connsiteX3" fmla="*/ 5520 w 14111"/>
              <a:gd name="connsiteY3" fmla="*/ 19951 h 19996"/>
              <a:gd name="connsiteX4" fmla="*/ 0 w 14111"/>
              <a:gd name="connsiteY4" fmla="*/ 19996 h 19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 h="19996">
                <a:moveTo>
                  <a:pt x="0" y="19996"/>
                </a:moveTo>
                <a:lnTo>
                  <a:pt x="8392" y="0"/>
                </a:lnTo>
                <a:lnTo>
                  <a:pt x="14111" y="0"/>
                </a:lnTo>
                <a:lnTo>
                  <a:pt x="5520" y="19951"/>
                </a:lnTo>
                <a:lnTo>
                  <a:pt x="0" y="1999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Rectangle 3">
            <a:extLst>
              <a:ext uri="{FF2B5EF4-FFF2-40B4-BE49-F238E27FC236}">
                <a16:creationId xmlns:a16="http://schemas.microsoft.com/office/drawing/2014/main" id="{FCD31059-F9FB-416C-BD09-A2805CA2D3CC}"/>
              </a:ext>
            </a:extLst>
          </p:cNvPr>
          <p:cNvSpPr/>
          <p:nvPr userDrawn="1"/>
        </p:nvSpPr>
        <p:spPr>
          <a:xfrm>
            <a:off x="520700" y="504825"/>
            <a:ext cx="11671300" cy="63531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F7A7E8-A987-4EAF-8B56-809C243E7424}"/>
              </a:ext>
            </a:extLst>
          </p:cNvPr>
          <p:cNvSpPr>
            <a:spLocks noGrp="1"/>
          </p:cNvSpPr>
          <p:nvPr>
            <p:ph type="ctrTitle"/>
          </p:nvPr>
        </p:nvSpPr>
        <p:spPr>
          <a:xfrm>
            <a:off x="1260173" y="559017"/>
            <a:ext cx="10613963" cy="1517977"/>
          </a:xfrm>
        </p:spPr>
        <p:txBody>
          <a:bodyPr anchor="b" anchorCtr="0">
            <a:noAutofit/>
          </a:bodyPr>
          <a:lstStyle>
            <a:lvl1pPr algn="l">
              <a:lnSpc>
                <a:spcPct val="100000"/>
              </a:lnSpc>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55811A2-89B5-46E7-987D-28F3BAE90D74}"/>
              </a:ext>
            </a:extLst>
          </p:cNvPr>
          <p:cNvSpPr>
            <a:spLocks noGrp="1"/>
          </p:cNvSpPr>
          <p:nvPr>
            <p:ph type="subTitle" idx="1" hasCustomPrompt="1"/>
          </p:nvPr>
        </p:nvSpPr>
        <p:spPr>
          <a:xfrm>
            <a:off x="1363413" y="2764910"/>
            <a:ext cx="5984444" cy="490099"/>
          </a:xfrm>
        </p:spPr>
        <p:txBody>
          <a:bodyPr vert="horz" lIns="91440" tIns="45720" rIns="91440" bIns="45720" rtlCol="0">
            <a:noAutofit/>
          </a:bodyPr>
          <a:lstStyle>
            <a:lvl1pPr>
              <a:defRPr lang="en-US" sz="1400" spc="300" dirty="0">
                <a:solidFill>
                  <a:schemeClr val="accent1"/>
                </a:solidFill>
              </a:defRPr>
            </a:lvl1pPr>
          </a:lstStyle>
          <a:p>
            <a:pPr marL="0" lvl="0" indent="0">
              <a:buNone/>
            </a:pPr>
            <a:r>
              <a:rPr lang="en-US" dirty="0"/>
              <a:t>CLICK TO EDIT MASTER SUBTITLE STYLE</a:t>
            </a:r>
          </a:p>
        </p:txBody>
      </p:sp>
    </p:spTree>
    <p:extLst>
      <p:ext uri="{BB962C8B-B14F-4D97-AF65-F5344CB8AC3E}">
        <p14:creationId xmlns:p14="http://schemas.microsoft.com/office/powerpoint/2010/main" val="24788283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1/28/2021</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42408914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1/28/2021</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6805007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9687634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554024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t Layout with Pi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4AA6FB-09DD-4967-B728-252D2701D50C}"/>
              </a:ext>
            </a:extLst>
          </p:cNvPr>
          <p:cNvSpPr/>
          <p:nvPr userDrawn="1"/>
        </p:nvSpPr>
        <p:spPr>
          <a:xfrm>
            <a:off x="519695" y="504824"/>
            <a:ext cx="11672304" cy="63531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2">
            <a:extLst>
              <a:ext uri="{FF2B5EF4-FFF2-40B4-BE49-F238E27FC236}">
                <a16:creationId xmlns:a16="http://schemas.microsoft.com/office/drawing/2014/main" id="{522277BD-7200-45F9-829F-05D2C988AD2E}"/>
              </a:ext>
            </a:extLst>
          </p:cNvPr>
          <p:cNvSpPr>
            <a:spLocks noGrp="1"/>
          </p:cNvSpPr>
          <p:nvPr>
            <p:ph type="pic" sz="quarter" idx="10"/>
          </p:nvPr>
        </p:nvSpPr>
        <p:spPr>
          <a:xfrm>
            <a:off x="8006988" y="504824"/>
            <a:ext cx="4185012" cy="2541305"/>
          </a:xfrm>
        </p:spPr>
        <p:txBody>
          <a:bodyPr/>
          <a:lstStyle/>
          <a:p>
            <a:endParaRPr lang="en-US" dirty="0"/>
          </a:p>
        </p:txBody>
      </p:sp>
      <p:sp>
        <p:nvSpPr>
          <p:cNvPr id="9" name="Title 1">
            <a:extLst>
              <a:ext uri="{FF2B5EF4-FFF2-40B4-BE49-F238E27FC236}">
                <a16:creationId xmlns:a16="http://schemas.microsoft.com/office/drawing/2014/main" id="{26EC24B9-A173-4070-BC98-30F06D2C1B31}"/>
              </a:ext>
            </a:extLst>
          </p:cNvPr>
          <p:cNvSpPr>
            <a:spLocks noGrp="1"/>
          </p:cNvSpPr>
          <p:nvPr>
            <p:ph type="ctrTitle"/>
          </p:nvPr>
        </p:nvSpPr>
        <p:spPr>
          <a:xfrm>
            <a:off x="957832" y="917688"/>
            <a:ext cx="6991547" cy="2128441"/>
          </a:xfrm>
        </p:spPr>
        <p:txBody>
          <a:bodyPr anchor="t" anchorCtr="0">
            <a:noAutofit/>
          </a:bodyPr>
          <a:lstStyle>
            <a:lvl1pPr algn="l">
              <a:lnSpc>
                <a:spcPct val="100000"/>
              </a:lnSpc>
              <a:defRPr sz="6000">
                <a:solidFill>
                  <a:schemeClr val="bg1"/>
                </a:solidFill>
              </a:defRPr>
            </a:lvl1pPr>
          </a:lstStyle>
          <a:p>
            <a:r>
              <a:rPr lang="en-US" dirty="0"/>
              <a:t>Click to edit Master title style</a:t>
            </a:r>
          </a:p>
        </p:txBody>
      </p:sp>
      <p:sp>
        <p:nvSpPr>
          <p:cNvPr id="10" name="Subtitle 2">
            <a:extLst>
              <a:ext uri="{FF2B5EF4-FFF2-40B4-BE49-F238E27FC236}">
                <a16:creationId xmlns:a16="http://schemas.microsoft.com/office/drawing/2014/main" id="{B03D9C7C-8140-4311-8FFF-CEC6F280701C}"/>
              </a:ext>
            </a:extLst>
          </p:cNvPr>
          <p:cNvSpPr>
            <a:spLocks noGrp="1"/>
          </p:cNvSpPr>
          <p:nvPr>
            <p:ph type="subTitle" idx="1" hasCustomPrompt="1"/>
          </p:nvPr>
        </p:nvSpPr>
        <p:spPr>
          <a:xfrm>
            <a:off x="1005084" y="3517986"/>
            <a:ext cx="10133970" cy="563563"/>
          </a:xfrm>
        </p:spPr>
        <p:txBody>
          <a:bodyPr vert="horz" lIns="91440" tIns="45720" rIns="91440" bIns="45720" rtlCol="0">
            <a:noAutofit/>
          </a:bodyPr>
          <a:lstStyle>
            <a:lvl1pPr marL="0" indent="0">
              <a:buNone/>
              <a:defRPr lang="en-US" sz="1400" spc="300" dirty="0">
                <a:solidFill>
                  <a:schemeClr val="accent1"/>
                </a:solidFill>
              </a:defRPr>
            </a:lvl1pPr>
          </a:lstStyle>
          <a:p>
            <a:pPr marL="228600" lvl="0" indent="-228600"/>
            <a:r>
              <a:rPr lang="en-US" dirty="0"/>
              <a:t>CLICK TO EDIT MASTER SUBTITLE STYLE</a:t>
            </a:r>
          </a:p>
        </p:txBody>
      </p:sp>
    </p:spTree>
    <p:extLst>
      <p:ext uri="{BB962C8B-B14F-4D97-AF65-F5344CB8AC3E}">
        <p14:creationId xmlns:p14="http://schemas.microsoft.com/office/powerpoint/2010/main" val="1271976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en_bg_withPi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0BC5D5-4AEC-4C0C-B31A-7AD3627E4CA6}"/>
              </a:ext>
            </a:extLst>
          </p:cNvPr>
          <p:cNvSpPr/>
          <p:nvPr userDrawn="1"/>
        </p:nvSpPr>
        <p:spPr>
          <a:xfrm>
            <a:off x="510118" y="502920"/>
            <a:ext cx="11681882" cy="63550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3" name="Picture Placeholder 2">
            <a:extLst>
              <a:ext uri="{FF2B5EF4-FFF2-40B4-BE49-F238E27FC236}">
                <a16:creationId xmlns:a16="http://schemas.microsoft.com/office/drawing/2014/main" id="{829906F8-F159-402D-8720-2CDC361571AF}"/>
              </a:ext>
            </a:extLst>
          </p:cNvPr>
          <p:cNvSpPr>
            <a:spLocks noGrp="1"/>
          </p:cNvSpPr>
          <p:nvPr>
            <p:ph type="pic" sz="quarter" idx="10"/>
          </p:nvPr>
        </p:nvSpPr>
        <p:spPr>
          <a:xfrm>
            <a:off x="509588" y="502920"/>
            <a:ext cx="6832600" cy="5852160"/>
          </a:xfrm>
        </p:spPr>
        <p:txBody>
          <a:bodyPr/>
          <a:lstStyle/>
          <a:p>
            <a:endParaRPr lang="en-US" dirty="0"/>
          </a:p>
        </p:txBody>
      </p:sp>
      <p:sp>
        <p:nvSpPr>
          <p:cNvPr id="20" name="Title 1">
            <a:extLst>
              <a:ext uri="{FF2B5EF4-FFF2-40B4-BE49-F238E27FC236}">
                <a16:creationId xmlns:a16="http://schemas.microsoft.com/office/drawing/2014/main" id="{54EA1341-1743-437B-86EB-5BB078C48A73}"/>
              </a:ext>
            </a:extLst>
          </p:cNvPr>
          <p:cNvSpPr>
            <a:spLocks noGrp="1"/>
          </p:cNvSpPr>
          <p:nvPr>
            <p:ph type="ctrTitle"/>
          </p:nvPr>
        </p:nvSpPr>
        <p:spPr>
          <a:xfrm>
            <a:off x="961398" y="827139"/>
            <a:ext cx="6280060" cy="2128441"/>
          </a:xfrm>
        </p:spPr>
        <p:txBody>
          <a:bodyPr anchor="t" anchorCtr="0">
            <a:noAutofit/>
          </a:bodyPr>
          <a:lstStyle>
            <a:lvl1pPr algn="l">
              <a:lnSpc>
                <a:spcPct val="100000"/>
              </a:lnSpc>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576625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F0802A-480D-4972-B49A-35B6B0F03954}"/>
              </a:ext>
            </a:extLst>
          </p:cNvPr>
          <p:cNvSpPr>
            <a:spLocks noGrp="1"/>
          </p:cNvSpPr>
          <p:nvPr>
            <p:ph type="title"/>
          </p:nvPr>
        </p:nvSpPr>
        <p:spPr>
          <a:xfrm>
            <a:off x="597408" y="232663"/>
            <a:ext cx="10997184" cy="896747"/>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ED774925-2655-4CD9-AEB8-CC52722F5D76}"/>
              </a:ext>
            </a:extLst>
          </p:cNvPr>
          <p:cNvSpPr>
            <a:spLocks noGrp="1"/>
          </p:cNvSpPr>
          <p:nvPr>
            <p:ph type="body" idx="1"/>
          </p:nvPr>
        </p:nvSpPr>
        <p:spPr>
          <a:xfrm>
            <a:off x="597408" y="1357953"/>
            <a:ext cx="10997184" cy="4565176"/>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4042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400" kern="1200">
          <a:solidFill>
            <a:schemeClr val="tx1"/>
          </a:solidFill>
          <a:latin typeface="+mj-lt"/>
          <a:ea typeface="+mj-ea"/>
          <a:cs typeface="Times New Roman" panose="02020603050405020304" pitchFamily="18" charset="0"/>
        </a:defRPr>
      </a:lvl1pPr>
    </p:titleStyle>
    <p:body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20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100000"/>
        </a:lnSpc>
        <a:spcBef>
          <a:spcPts val="0"/>
        </a:spcBef>
        <a:spcAft>
          <a:spcPts val="800"/>
        </a:spcAft>
        <a:buClr>
          <a:schemeClr val="accent3"/>
        </a:buClr>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0"/>
        </a:spcBef>
        <a:spcAft>
          <a:spcPts val="800"/>
        </a:spcAft>
        <a:buClr>
          <a:schemeClr val="tx1"/>
        </a:buClr>
        <a:buFont typeface="Arial" panose="020B0604020202020204" pitchFamily="34" charset="0"/>
        <a:buChar char="•"/>
        <a:defRPr sz="1600" kern="1200">
          <a:solidFill>
            <a:schemeClr val="accent1"/>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0"/>
        </a:spcBef>
        <a:spcAft>
          <a:spcPts val="800"/>
        </a:spcAft>
        <a:buFont typeface="Arial" panose="020B0604020202020204" pitchFamily="34" charset="0"/>
        <a:buChar char="•"/>
        <a:defRPr sz="14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0"/>
        </a:spcBef>
        <a:spcAft>
          <a:spcPts val="800"/>
        </a:spcAft>
        <a:buFont typeface="Arial" panose="020B0604020202020204" pitchFamily="34" charset="0"/>
        <a:buChar char="•"/>
        <a:defRPr sz="14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F6D6D5-1C39-4379-BA91-D6A82301C9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C97D1D-2E69-49C0-AD32-75B489EFF3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12026-AB7B-4912-B586-154C806443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B13961-07B4-493E-980E-C41CAB1642E1}" type="datetimeFigureOut">
              <a:rPr lang="en-US" smtClean="0"/>
              <a:t>1/28/2021</a:t>
            </a:fld>
            <a:endParaRPr lang="en-US"/>
          </a:p>
        </p:txBody>
      </p:sp>
      <p:sp>
        <p:nvSpPr>
          <p:cNvPr id="5" name="Footer Placeholder 4">
            <a:extLst>
              <a:ext uri="{FF2B5EF4-FFF2-40B4-BE49-F238E27FC236}">
                <a16:creationId xmlns:a16="http://schemas.microsoft.com/office/drawing/2014/main" id="{1C839873-8040-4BDE-B998-AF542A16B3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E3F47C-4128-4585-A4A7-FE50BC43EA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9C3433-6CAB-4BA9-B3DE-8C20D8C613A4}" type="slidenum">
              <a:rPr lang="en-US" smtClean="0"/>
              <a:t>‹#›</a:t>
            </a:fld>
            <a:endParaRPr lang="en-US"/>
          </a:p>
        </p:txBody>
      </p:sp>
    </p:spTree>
    <p:extLst>
      <p:ext uri="{BB962C8B-B14F-4D97-AF65-F5344CB8AC3E}">
        <p14:creationId xmlns:p14="http://schemas.microsoft.com/office/powerpoint/2010/main" val="29031064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4FADBC-F4A0-4FB9-B512-A287BB5FE8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CCE0FA-B6AA-4991-994F-D4C486387F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7697B3-06AF-457E-BBC3-C05DCCF8C8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6F9D3F-C2C1-4305-8CA0-162599D9CCD7}" type="datetimeFigureOut">
              <a:rPr lang="en-US" smtClean="0"/>
              <a:t>1/28/2021</a:t>
            </a:fld>
            <a:endParaRPr lang="en-US"/>
          </a:p>
        </p:txBody>
      </p:sp>
      <p:sp>
        <p:nvSpPr>
          <p:cNvPr id="5" name="Footer Placeholder 4">
            <a:extLst>
              <a:ext uri="{FF2B5EF4-FFF2-40B4-BE49-F238E27FC236}">
                <a16:creationId xmlns:a16="http://schemas.microsoft.com/office/drawing/2014/main" id="{5529FBA4-DCB7-43C5-9AF0-A5582C15F3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BE2A00-20BF-4F2F-9153-A3DBA23278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1CBFC9-9541-49F6-A112-94FB5A27127A}" type="slidenum">
              <a:rPr lang="en-US" smtClean="0"/>
              <a:t>‹#›</a:t>
            </a:fld>
            <a:endParaRPr lang="en-US"/>
          </a:p>
        </p:txBody>
      </p:sp>
    </p:spTree>
    <p:extLst>
      <p:ext uri="{BB962C8B-B14F-4D97-AF65-F5344CB8AC3E}">
        <p14:creationId xmlns:p14="http://schemas.microsoft.com/office/powerpoint/2010/main" val="74145135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BCFD965-A48A-403D-A653-D1771C0A7E6E}" type="datetimeFigureOut">
              <a:rPr lang="en-US" smtClean="0"/>
              <a:t>1/28/2021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193C358-11DB-44D9-9AD8-6D6CEC7C5C40}"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904183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stStyle>
          <a:p>
            <a:fld id="{37D69B91-2147-AE44-9A29-A3A04B6CEA19}" type="datetimeFigureOut">
              <a:rPr lang="en-US" smtClean="0"/>
              <a:t>1/28/2021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stStyle>
          <a:p>
            <a:fld id="{37CAF5E3-590F-234E-9775-BAC5EAE49265}" type="slidenum">
              <a:rPr lang="en-US" smtClean="0"/>
              <a:t>‹#›</a:t>
            </a:fld>
            <a:endParaRPr lang="en-US"/>
          </a:p>
        </p:txBody>
      </p:sp>
    </p:spTree>
    <p:extLst>
      <p:ext uri="{BB962C8B-B14F-4D97-AF65-F5344CB8AC3E}">
        <p14:creationId xmlns:p14="http://schemas.microsoft.com/office/powerpoint/2010/main" val="7472102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1/28/2021</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extLst>
      <p:ext uri="{BB962C8B-B14F-4D97-AF65-F5344CB8AC3E}">
        <p14:creationId xmlns:p14="http://schemas.microsoft.com/office/powerpoint/2010/main" val="264706653"/>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1.xml"/><Relationship Id="rId1" Type="http://schemas.openxmlformats.org/officeDocument/2006/relationships/vmlDrawing" Target="../drawings/vmlDrawing1.vml"/><Relationship Id="rId5" Type="http://schemas.openxmlformats.org/officeDocument/2006/relationships/chart" Target="../charts/chart1.xml"/><Relationship Id="rId4" Type="http://schemas.openxmlformats.org/officeDocument/2006/relationships/image" Target="../media/image5.wmf"/></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8" Type="http://schemas.openxmlformats.org/officeDocument/2006/relationships/hyperlink" Target="https://icondoit.wordpress.com/category/alpha-numeric/" TargetMode="External"/><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6.xml"/><Relationship Id="rId6" Type="http://schemas.openxmlformats.org/officeDocument/2006/relationships/image" Target="../media/image14.png"/><Relationship Id="rId11" Type="http://schemas.openxmlformats.org/officeDocument/2006/relationships/image" Target="../media/image18.sv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hyperlink" Target="https://pixabay.com/en/tractor-agriculture-farm-farming-159802/" TargetMode="External"/><Relationship Id="rId9" Type="http://schemas.openxmlformats.org/officeDocument/2006/relationships/image" Target="../media/image16.jpg"/></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1.xml"/><Relationship Id="rId16" Type="http://schemas.openxmlformats.org/officeDocument/2006/relationships/image" Target="../media/image35.png"/><Relationship Id="rId1" Type="http://schemas.openxmlformats.org/officeDocument/2006/relationships/slideLayout" Target="../slideLayouts/slideLayout29.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1.xml"/><Relationship Id="rId1" Type="http://schemas.openxmlformats.org/officeDocument/2006/relationships/vmlDrawing" Target="../drawings/vmlDrawing2.vml"/><Relationship Id="rId5" Type="http://schemas.openxmlformats.org/officeDocument/2006/relationships/chart" Target="../charts/chart2.xml"/><Relationship Id="rId4" Type="http://schemas.openxmlformats.org/officeDocument/2006/relationships/image" Target="../media/image5.wmf"/></Relationships>
</file>

<file path=ppt/slides/_rels/slide4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5.png"/><Relationship Id="rId3" Type="http://schemas.openxmlformats.org/officeDocument/2006/relationships/image" Target="../media/image36.jpeg"/><Relationship Id="rId7" Type="http://schemas.openxmlformats.org/officeDocument/2006/relationships/image" Target="../media/image22.png"/><Relationship Id="rId12" Type="http://schemas.openxmlformats.org/officeDocument/2006/relationships/image" Target="../media/image42.png"/><Relationship Id="rId17" Type="http://schemas.openxmlformats.org/officeDocument/2006/relationships/image" Target="../media/image28.png"/><Relationship Id="rId2" Type="http://schemas.openxmlformats.org/officeDocument/2006/relationships/notesSlide" Target="../notesSlides/notesSlide12.xml"/><Relationship Id="rId16" Type="http://schemas.openxmlformats.org/officeDocument/2006/relationships/image" Target="../media/image43.png"/><Relationship Id="rId1" Type="http://schemas.openxmlformats.org/officeDocument/2006/relationships/slideLayout" Target="../slideLayouts/slideLayout29.xml"/><Relationship Id="rId6" Type="http://schemas.openxmlformats.org/officeDocument/2006/relationships/image" Target="../media/image39.png"/><Relationship Id="rId11" Type="http://schemas.openxmlformats.org/officeDocument/2006/relationships/image" Target="../media/image24.png"/><Relationship Id="rId5" Type="http://schemas.openxmlformats.org/officeDocument/2006/relationships/image" Target="../media/image38.jpg"/><Relationship Id="rId15" Type="http://schemas.openxmlformats.org/officeDocument/2006/relationships/image" Target="../media/image27.png"/><Relationship Id="rId10" Type="http://schemas.openxmlformats.org/officeDocument/2006/relationships/image" Target="../media/image23.png"/><Relationship Id="rId4" Type="http://schemas.openxmlformats.org/officeDocument/2006/relationships/image" Target="../media/image37.png"/><Relationship Id="rId9" Type="http://schemas.openxmlformats.org/officeDocument/2006/relationships/image" Target="../media/image41.png"/><Relationship Id="rId1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hyperlink" Target="mailto:kboomer@foundationfar.org" TargetMode="External"/><Relationship Id="rId7" Type="http://schemas.openxmlformats.org/officeDocument/2006/relationships/image" Target="../media/image3.jpeg"/><Relationship Id="rId2" Type="http://schemas.openxmlformats.org/officeDocument/2006/relationships/image" Target="../media/image44.jpeg"/><Relationship Id="rId1" Type="http://schemas.openxmlformats.org/officeDocument/2006/relationships/slideLayout" Target="../slideLayouts/slideLayout13.xml"/><Relationship Id="rId6" Type="http://schemas.openxmlformats.org/officeDocument/2006/relationships/image" Target="cid:image005.png@01D584DB.85109B60" TargetMode="External"/><Relationship Id="rId5" Type="http://schemas.openxmlformats.org/officeDocument/2006/relationships/image" Target="../media/image45.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51.xml"/><Relationship Id="rId1" Type="http://schemas.openxmlformats.org/officeDocument/2006/relationships/vmlDrawing" Target="../drawings/vmlDrawing3.vml"/><Relationship Id="rId5" Type="http://schemas.openxmlformats.org/officeDocument/2006/relationships/chart" Target="../charts/chart3.xml"/><Relationship Id="rId4" Type="http://schemas.openxmlformats.org/officeDocument/2006/relationships/image" Target="../media/image5.w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51.xml"/><Relationship Id="rId1" Type="http://schemas.openxmlformats.org/officeDocument/2006/relationships/vmlDrawing" Target="../drawings/vmlDrawing4.vml"/><Relationship Id="rId5" Type="http://schemas.openxmlformats.org/officeDocument/2006/relationships/chart" Target="../charts/chart4.xml"/><Relationship Id="rId4" Type="http://schemas.openxmlformats.org/officeDocument/2006/relationships/image" Target="../media/image5.wmf"/></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F5EE6458-8008-4D99-99E1-8F1C288676D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6765" r="6765"/>
          <a:stretch/>
        </p:blipFill>
        <p:spPr>
          <a:xfrm>
            <a:off x="3108326" y="-7938"/>
            <a:ext cx="9083674" cy="6865938"/>
          </a:xfrm>
        </p:spPr>
      </p:pic>
      <p:sp>
        <p:nvSpPr>
          <p:cNvPr id="8" name="Rectangle 7">
            <a:extLst>
              <a:ext uri="{FF2B5EF4-FFF2-40B4-BE49-F238E27FC236}">
                <a16:creationId xmlns:a16="http://schemas.microsoft.com/office/drawing/2014/main" id="{198BB878-6892-4DB5-9D77-0AD5C2D43ABA}"/>
              </a:ext>
            </a:extLst>
          </p:cNvPr>
          <p:cNvSpPr/>
          <p:nvPr/>
        </p:nvSpPr>
        <p:spPr>
          <a:xfrm>
            <a:off x="3108326" y="7937"/>
            <a:ext cx="8908355" cy="6850063"/>
          </a:xfrm>
          <a:prstGeom prst="rect">
            <a:avLst/>
          </a:prstGeom>
          <a:gradFill>
            <a:gsLst>
              <a:gs pos="0">
                <a:schemeClr val="tx2">
                  <a:alpha val="29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2" name="Rectangle 1">
            <a:extLst>
              <a:ext uri="{FF2B5EF4-FFF2-40B4-BE49-F238E27FC236}">
                <a16:creationId xmlns:a16="http://schemas.microsoft.com/office/drawing/2014/main" id="{AF8223B9-B8BA-7947-B08E-8C64BD08E2E8}"/>
              </a:ext>
            </a:extLst>
          </p:cNvPr>
          <p:cNvSpPr/>
          <p:nvPr/>
        </p:nvSpPr>
        <p:spPr>
          <a:xfrm>
            <a:off x="625032" y="544009"/>
            <a:ext cx="4082847" cy="40896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prstClr val="white"/>
              </a:solidFill>
              <a:effectLst/>
              <a:uLnTx/>
              <a:uFillTx/>
              <a:latin typeface="Verdana"/>
              <a:ea typeface="+mn-ea"/>
              <a:cs typeface="+mn-cs"/>
            </a:endParaRPr>
          </a:p>
        </p:txBody>
      </p:sp>
      <p:sp>
        <p:nvSpPr>
          <p:cNvPr id="9" name="Subtitle 2">
            <a:extLst>
              <a:ext uri="{FF2B5EF4-FFF2-40B4-BE49-F238E27FC236}">
                <a16:creationId xmlns:a16="http://schemas.microsoft.com/office/drawing/2014/main" id="{EFA55844-D0D3-4766-BA6B-E562357D8E81}"/>
              </a:ext>
            </a:extLst>
          </p:cNvPr>
          <p:cNvSpPr txBox="1">
            <a:spLocks/>
          </p:cNvSpPr>
          <p:nvPr/>
        </p:nvSpPr>
        <p:spPr>
          <a:xfrm>
            <a:off x="441254" y="1286931"/>
            <a:ext cx="4450402" cy="2603790"/>
          </a:xfrm>
          <a:prstGeom prst="rect">
            <a:avLst/>
          </a:prstGeom>
        </p:spPr>
        <p:txBody>
          <a:bodyPr lIns="548640" tIns="548640" rIns="548640" bIns="548640" anchor="ctr" anchorCtr="0">
            <a:noAutofit/>
          </a:bodyPr>
          <a:lstStyle>
            <a:lvl1pPr marL="0" indent="0" algn="l" defTabSz="914400" rtl="0" eaLnBrk="1" latinLnBrk="0" hangingPunct="1">
              <a:lnSpc>
                <a:spcPct val="90000"/>
              </a:lnSpc>
              <a:spcBef>
                <a:spcPts val="0"/>
              </a:spcBef>
              <a:spcAft>
                <a:spcPts val="800"/>
              </a:spcAft>
              <a:buClr>
                <a:schemeClr val="accent1"/>
              </a:buClr>
              <a:buFont typeface="Arial" panose="020B0604020202020204" pitchFamily="34" charset="0"/>
              <a:buNone/>
              <a:defRPr sz="1800" kern="1200" cap="all" spc="150" baseline="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0"/>
              </a:spcBef>
              <a:spcAft>
                <a:spcPts val="800"/>
              </a:spcAft>
              <a:buClr>
                <a:schemeClr val="accent3"/>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0"/>
              </a:spcBef>
              <a:spcAft>
                <a:spcPts val="800"/>
              </a:spcAft>
              <a:buClr>
                <a:schemeClr val="bg2"/>
              </a:buClr>
              <a:buFont typeface="Arial" panose="020B0604020202020204" pitchFamily="34" charset="0"/>
              <a:buNone/>
              <a:defRPr sz="1800" kern="1200">
                <a:solidFill>
                  <a:schemeClr val="accent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0"/>
              </a:spcBef>
              <a:spcAft>
                <a:spcPts val="800"/>
              </a:spcAft>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0"/>
              </a:spcBef>
              <a:spcAft>
                <a:spcPts val="800"/>
              </a:spcAft>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800"/>
              </a:spcAft>
              <a:buClr>
                <a:srgbClr val="4CBD98"/>
              </a:buClr>
              <a:buSzTx/>
              <a:buFont typeface="Arial" panose="020B0604020202020204" pitchFamily="34" charset="0"/>
              <a:buNone/>
              <a:tabLst/>
              <a:defRPr/>
            </a:pPr>
            <a:r>
              <a:rPr kumimoji="0" lang="en-US" sz="4500" b="0" i="0" u="none" strike="noStrike" kern="1200" cap="none" spc="0" normalizeH="0" baseline="0" noProof="0" dirty="0">
                <a:ln>
                  <a:noFill/>
                </a:ln>
                <a:solidFill>
                  <a:prstClr val="white"/>
                </a:solidFill>
                <a:effectLst/>
                <a:uLnTx/>
                <a:uFillTx/>
                <a:latin typeface="Cambria"/>
                <a:ea typeface="+mn-ea"/>
                <a:cs typeface="Arial" panose="020B0604020202020204" pitchFamily="34" charset="0"/>
              </a:rPr>
              <a:t>Session V: Cross-Walking Perspectives</a:t>
            </a:r>
          </a:p>
        </p:txBody>
      </p:sp>
      <p:pic>
        <p:nvPicPr>
          <p:cNvPr id="3" name="Picture 2">
            <a:extLst>
              <a:ext uri="{FF2B5EF4-FFF2-40B4-BE49-F238E27FC236}">
                <a16:creationId xmlns:a16="http://schemas.microsoft.com/office/drawing/2014/main" id="{17B6500B-3574-448E-A1AD-7B2D7B5237A7}"/>
              </a:ext>
            </a:extLst>
          </p:cNvPr>
          <p:cNvPicPr>
            <a:picLocks noChangeAspect="1"/>
          </p:cNvPicPr>
          <p:nvPr/>
        </p:nvPicPr>
        <p:blipFill>
          <a:blip r:embed="rId4"/>
          <a:stretch>
            <a:fillRect/>
          </a:stretch>
        </p:blipFill>
        <p:spPr>
          <a:xfrm>
            <a:off x="1718376" y="6058679"/>
            <a:ext cx="1896158" cy="510624"/>
          </a:xfrm>
          <a:prstGeom prst="rect">
            <a:avLst/>
          </a:prstGeom>
        </p:spPr>
      </p:pic>
      <p:pic>
        <p:nvPicPr>
          <p:cNvPr id="7" name="Picture 6" descr="Walton Family Foundation Expands Economic Research Efforts to Focus on  Entrepreneurship and Millennials | Business Wire">
            <a:extLst>
              <a:ext uri="{FF2B5EF4-FFF2-40B4-BE49-F238E27FC236}">
                <a16:creationId xmlns:a16="http://schemas.microsoft.com/office/drawing/2014/main" id="{D5F68E15-0173-4A5C-81CF-BFA7E98CA5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333" t="25784" r="13333" b="28762"/>
          <a:stretch/>
        </p:blipFill>
        <p:spPr bwMode="auto">
          <a:xfrm>
            <a:off x="3742592" y="5986435"/>
            <a:ext cx="1725701" cy="557618"/>
          </a:xfrm>
          <a:prstGeom prst="rect">
            <a:avLst/>
          </a:prstGeom>
          <a:noFill/>
          <a:ln>
            <a:noFill/>
          </a:ln>
          <a:extLst>
            <a:ext uri="{53640926-AAD7-44D8-BBD7-CCE9431645EC}">
              <a14:shadowObscured xmlns:a14="http://schemas.microsoft.com/office/drawing/2010/main"/>
            </a:ext>
          </a:extLst>
        </p:spPr>
      </p:pic>
      <p:pic>
        <p:nvPicPr>
          <p:cNvPr id="10" name="image1.png">
            <a:extLst>
              <a:ext uri="{FF2B5EF4-FFF2-40B4-BE49-F238E27FC236}">
                <a16:creationId xmlns:a16="http://schemas.microsoft.com/office/drawing/2014/main" id="{883EBDE8-3FBD-408B-AB59-69A3322485D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62240" y="5823257"/>
            <a:ext cx="880637" cy="883973"/>
          </a:xfrm>
          <a:prstGeom prst="rect">
            <a:avLst/>
          </a:prstGeom>
          <a:noFill/>
          <a:ln>
            <a:noFill/>
          </a:ln>
        </p:spPr>
      </p:pic>
    </p:spTree>
    <p:extLst>
      <p:ext uri="{BB962C8B-B14F-4D97-AF65-F5344CB8AC3E}">
        <p14:creationId xmlns:p14="http://schemas.microsoft.com/office/powerpoint/2010/main" val="3670661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34DC6-0A20-4A4B-8B4C-DD9E4FC5D470}"/>
              </a:ext>
            </a:extLst>
          </p:cNvPr>
          <p:cNvSpPr>
            <a:spLocks noGrp="1"/>
          </p:cNvSpPr>
          <p:nvPr>
            <p:ph type="ctrTitle"/>
          </p:nvPr>
        </p:nvSpPr>
        <p:spPr>
          <a:xfrm>
            <a:off x="1352550" y="530867"/>
            <a:ext cx="8677275" cy="1023938"/>
          </a:xfrm>
        </p:spPr>
        <p:txBody>
          <a:bodyPr>
            <a:normAutofit/>
          </a:bodyPr>
          <a:lstStyle/>
          <a:p>
            <a:r>
              <a:rPr lang="en-US" sz="2800" b="1" dirty="0">
                <a:solidFill>
                  <a:schemeClr val="tx1"/>
                </a:solidFill>
                <a:latin typeface="Calibri" panose="020F0502020204030204" pitchFamily="34" charset="0"/>
                <a:cs typeface="Calibri" panose="020F0502020204030204" pitchFamily="34" charset="0"/>
              </a:rPr>
              <a:t>Advancing Outreach Effectiveness to Improve Conservation Practice Adoption</a:t>
            </a:r>
            <a:endParaRPr lang="en-US" sz="2800" dirty="0"/>
          </a:p>
        </p:txBody>
      </p:sp>
      <p:sp>
        <p:nvSpPr>
          <p:cNvPr id="3" name="Subtitle 2">
            <a:extLst>
              <a:ext uri="{FF2B5EF4-FFF2-40B4-BE49-F238E27FC236}">
                <a16:creationId xmlns:a16="http://schemas.microsoft.com/office/drawing/2014/main" id="{086FE942-0380-4C70-9D04-39D8FE097413}"/>
              </a:ext>
            </a:extLst>
          </p:cNvPr>
          <p:cNvSpPr>
            <a:spLocks noGrp="1"/>
          </p:cNvSpPr>
          <p:nvPr>
            <p:ph type="subTitle" idx="1"/>
          </p:nvPr>
        </p:nvSpPr>
        <p:spPr>
          <a:xfrm>
            <a:off x="2309812" y="2730499"/>
            <a:ext cx="6467475" cy="3749034"/>
          </a:xfrm>
        </p:spPr>
        <p:txBody>
          <a:bodyPr>
            <a:normAutofit/>
          </a:bodyPr>
          <a:lstStyle/>
          <a:p>
            <a:pPr algn="l"/>
            <a:r>
              <a:rPr lang="en-US" sz="3600" dirty="0"/>
              <a:t>Financial</a:t>
            </a:r>
          </a:p>
          <a:p>
            <a:pPr algn="l"/>
            <a:r>
              <a:rPr lang="en-US" sz="3600" dirty="0"/>
              <a:t>Risk</a:t>
            </a:r>
          </a:p>
          <a:p>
            <a:pPr algn="l"/>
            <a:r>
              <a:rPr lang="en-US" sz="3600" dirty="0"/>
              <a:t>Knowledge (information)</a:t>
            </a:r>
          </a:p>
          <a:p>
            <a:pPr algn="l"/>
            <a:r>
              <a:rPr lang="en-US" sz="3600" dirty="0"/>
              <a:t>Constraints</a:t>
            </a:r>
          </a:p>
          <a:p>
            <a:pPr algn="l"/>
            <a:r>
              <a:rPr lang="en-US" sz="3600" dirty="0"/>
              <a:t>Evaluation</a:t>
            </a:r>
          </a:p>
        </p:txBody>
      </p:sp>
      <p:pic>
        <p:nvPicPr>
          <p:cNvPr id="5" name="Picture 4">
            <a:extLst>
              <a:ext uri="{FF2B5EF4-FFF2-40B4-BE49-F238E27FC236}">
                <a16:creationId xmlns:a16="http://schemas.microsoft.com/office/drawing/2014/main" id="{518257A6-A8B7-4C24-807C-5C22657D78BF}"/>
              </a:ext>
            </a:extLst>
          </p:cNvPr>
          <p:cNvPicPr>
            <a:picLocks noChangeAspect="1"/>
          </p:cNvPicPr>
          <p:nvPr/>
        </p:nvPicPr>
        <p:blipFill rotWithShape="1">
          <a:blip r:embed="rId2">
            <a:extLst>
              <a:ext uri="{28A0092B-C50C-407E-A947-70E740481C1C}">
                <a14:useLocalDpi xmlns:a14="http://schemas.microsoft.com/office/drawing/2010/main" val="0"/>
              </a:ext>
            </a:extLst>
          </a:blip>
          <a:srcRect l="4937" r="12835" b="1909"/>
          <a:stretch/>
        </p:blipFill>
        <p:spPr>
          <a:xfrm>
            <a:off x="7617460" y="3429000"/>
            <a:ext cx="3891280" cy="2611119"/>
          </a:xfrm>
          <a:prstGeom prst="rect">
            <a:avLst/>
          </a:prstGeom>
        </p:spPr>
      </p:pic>
      <p:sp>
        <p:nvSpPr>
          <p:cNvPr id="6" name="TextBox 5">
            <a:extLst>
              <a:ext uri="{FF2B5EF4-FFF2-40B4-BE49-F238E27FC236}">
                <a16:creationId xmlns:a16="http://schemas.microsoft.com/office/drawing/2014/main" id="{809E29E0-325C-476D-8CEA-5F79B9011D40}"/>
              </a:ext>
            </a:extLst>
          </p:cNvPr>
          <p:cNvSpPr txBox="1"/>
          <p:nvPr/>
        </p:nvSpPr>
        <p:spPr>
          <a:xfrm>
            <a:off x="1524000" y="1704975"/>
            <a:ext cx="8039100" cy="722955"/>
          </a:xfrm>
          <a:prstGeom prst="rect">
            <a:avLst/>
          </a:prstGeom>
          <a:noFill/>
        </p:spPr>
        <p:txBody>
          <a:bodyPr wrap="square" rtlCol="0">
            <a:spAutoFit/>
          </a:body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2400" b="1" i="0" u="none" strike="noStrike" kern="1200" cap="none" spc="-5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SYNTHESIS of SESSION II:</a:t>
            </a:r>
          </a:p>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2400" b="1" i="0" u="none" strike="noStrike" kern="1200" cap="none" spc="-5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What About Farmer Concerns &amp; Priorities is Least Understood? </a:t>
            </a:r>
          </a:p>
        </p:txBody>
      </p:sp>
    </p:spTree>
    <p:extLst>
      <p:ext uri="{BB962C8B-B14F-4D97-AF65-F5344CB8AC3E}">
        <p14:creationId xmlns:p14="http://schemas.microsoft.com/office/powerpoint/2010/main" val="340905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790AD8-8F6B-4652-A228-40694FEBDB58}"/>
              </a:ext>
            </a:extLst>
          </p:cNvPr>
          <p:cNvSpPr>
            <a:spLocks noGrp="1"/>
          </p:cNvSpPr>
          <p:nvPr>
            <p:ph type="body" idx="1"/>
          </p:nvPr>
        </p:nvSpPr>
        <p:spPr/>
        <p:txBody>
          <a:bodyPr/>
          <a:lstStyle/>
          <a:p>
            <a:r>
              <a:rPr lang="en-US" dirty="0"/>
              <a:t>Can this Framework Serve as a Predictive model for Conservation Practice Adoption?</a:t>
            </a:r>
          </a:p>
        </p:txBody>
      </p:sp>
      <p:pic>
        <p:nvPicPr>
          <p:cNvPr id="6" name="Picture 5">
            <a:extLst>
              <a:ext uri="{FF2B5EF4-FFF2-40B4-BE49-F238E27FC236}">
                <a16:creationId xmlns:a16="http://schemas.microsoft.com/office/drawing/2014/main" id="{D06D5F09-EBCF-4412-A586-FBB7DD0972DF}"/>
              </a:ext>
            </a:extLst>
          </p:cNvPr>
          <p:cNvPicPr>
            <a:picLocks noChangeAspect="1"/>
          </p:cNvPicPr>
          <p:nvPr/>
        </p:nvPicPr>
        <p:blipFill>
          <a:blip r:embed="rId2"/>
          <a:stretch>
            <a:fillRect/>
          </a:stretch>
        </p:blipFill>
        <p:spPr>
          <a:xfrm>
            <a:off x="1558636" y="913897"/>
            <a:ext cx="8381340" cy="3256269"/>
          </a:xfrm>
          <a:prstGeom prst="rect">
            <a:avLst/>
          </a:prstGeom>
        </p:spPr>
      </p:pic>
    </p:spTree>
    <p:extLst>
      <p:ext uri="{BB962C8B-B14F-4D97-AF65-F5344CB8AC3E}">
        <p14:creationId xmlns:p14="http://schemas.microsoft.com/office/powerpoint/2010/main" val="1860020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50">
            <a:extLst>
              <a:ext uri="{FF2B5EF4-FFF2-40B4-BE49-F238E27FC236}">
                <a16:creationId xmlns:a16="http://schemas.microsoft.com/office/drawing/2014/main" id="{E837286B-6B26-4DFB-8E4C-4F00FF72F87C}"/>
              </a:ext>
            </a:extLst>
          </p:cNvPr>
          <p:cNvSpPr>
            <a:spLocks noGrp="1"/>
          </p:cNvSpPr>
          <p:nvPr>
            <p:ph type="title"/>
          </p:nvPr>
        </p:nvSpPr>
        <p:spPr/>
        <p:txBody>
          <a:bodyPr/>
          <a:lstStyle/>
          <a:p>
            <a:r>
              <a:rPr lang="en-US" dirty="0"/>
              <a:t>Take-home Points</a:t>
            </a:r>
          </a:p>
        </p:txBody>
      </p:sp>
      <p:sp>
        <p:nvSpPr>
          <p:cNvPr id="52" name="Content Placeholder 51">
            <a:extLst>
              <a:ext uri="{FF2B5EF4-FFF2-40B4-BE49-F238E27FC236}">
                <a16:creationId xmlns:a16="http://schemas.microsoft.com/office/drawing/2014/main" id="{741C6440-604E-406A-A0FF-43931FE47FC7}"/>
              </a:ext>
            </a:extLst>
          </p:cNvPr>
          <p:cNvSpPr>
            <a:spLocks noGrp="1"/>
          </p:cNvSpPr>
          <p:nvPr>
            <p:ph idx="1"/>
          </p:nvPr>
        </p:nvSpPr>
        <p:spPr/>
        <p:txBody>
          <a:bodyPr/>
          <a:lstStyle/>
          <a:p>
            <a:r>
              <a:rPr lang="en-US" dirty="0"/>
              <a:t>Does the skeleton of the framework provide a useful sequence of events?</a:t>
            </a:r>
          </a:p>
          <a:p>
            <a:pPr lvl="1"/>
            <a:r>
              <a:rPr lang="en-US" dirty="0"/>
              <a:t>Yes</a:t>
            </a:r>
          </a:p>
          <a:p>
            <a:pPr lvl="1"/>
            <a:endParaRPr lang="en-US" dirty="0"/>
          </a:p>
          <a:p>
            <a:r>
              <a:rPr lang="en-US" dirty="0"/>
              <a:t>Does the framework, as is, provide a useful conceptual structure to discuss practices?</a:t>
            </a:r>
          </a:p>
          <a:p>
            <a:pPr lvl="1"/>
            <a:r>
              <a:rPr lang="en-US" dirty="0"/>
              <a:t>Yes</a:t>
            </a:r>
            <a:br>
              <a:rPr lang="en-US" dirty="0"/>
            </a:br>
            <a:endParaRPr lang="en-US" dirty="0"/>
          </a:p>
          <a:p>
            <a:r>
              <a:rPr lang="en-US" dirty="0"/>
              <a:t>Can the framework, as is, be the basis of a predictive model for conservation adoption?</a:t>
            </a:r>
          </a:p>
          <a:p>
            <a:pPr lvl="1"/>
            <a:r>
              <a:rPr lang="en-US" dirty="0"/>
              <a:t>No</a:t>
            </a:r>
          </a:p>
          <a:p>
            <a:pPr lvl="1"/>
            <a:r>
              <a:rPr lang="en-US" dirty="0"/>
              <a:t>There are some missing elements</a:t>
            </a:r>
          </a:p>
          <a:p>
            <a:pPr lvl="1"/>
            <a:r>
              <a:rPr lang="en-US" dirty="0"/>
              <a:t>The causal linkages are not yet clear</a:t>
            </a:r>
          </a:p>
          <a:p>
            <a:pPr lvl="1"/>
            <a:r>
              <a:rPr lang="en-US" dirty="0"/>
              <a:t>But there’s promise…</a:t>
            </a:r>
          </a:p>
        </p:txBody>
      </p:sp>
    </p:spTree>
    <p:extLst>
      <p:ext uri="{BB962C8B-B14F-4D97-AF65-F5344CB8AC3E}">
        <p14:creationId xmlns:p14="http://schemas.microsoft.com/office/powerpoint/2010/main" val="598733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C7F60-DC51-4072-AA31-419477B425FA}"/>
              </a:ext>
            </a:extLst>
          </p:cNvPr>
          <p:cNvSpPr>
            <a:spLocks noGrp="1"/>
          </p:cNvSpPr>
          <p:nvPr>
            <p:ph type="title"/>
          </p:nvPr>
        </p:nvSpPr>
        <p:spPr/>
        <p:txBody>
          <a:bodyPr/>
          <a:lstStyle/>
          <a:p>
            <a:r>
              <a:rPr lang="en-US" dirty="0"/>
              <a:t>Trust, Relationship, Durability</a:t>
            </a:r>
          </a:p>
        </p:txBody>
      </p:sp>
      <p:sp>
        <p:nvSpPr>
          <p:cNvPr id="3" name="Content Placeholder 2">
            <a:extLst>
              <a:ext uri="{FF2B5EF4-FFF2-40B4-BE49-F238E27FC236}">
                <a16:creationId xmlns:a16="http://schemas.microsoft.com/office/drawing/2014/main" id="{26CC5D8C-F39D-487C-A968-90AA38559320}"/>
              </a:ext>
            </a:extLst>
          </p:cNvPr>
          <p:cNvSpPr>
            <a:spLocks noGrp="1"/>
          </p:cNvSpPr>
          <p:nvPr>
            <p:ph idx="1"/>
          </p:nvPr>
        </p:nvSpPr>
        <p:spPr/>
        <p:txBody>
          <a:bodyPr/>
          <a:lstStyle/>
          <a:p>
            <a:r>
              <a:rPr lang="en-US" dirty="0"/>
              <a:t>The relationship of the TSP to the local community is a foundational element </a:t>
            </a:r>
          </a:p>
          <a:p>
            <a:pPr lvl="1"/>
            <a:r>
              <a:rPr lang="en-US" dirty="0"/>
              <a:t>Long-term relationship</a:t>
            </a:r>
          </a:p>
          <a:p>
            <a:pPr lvl="1"/>
            <a:r>
              <a:rPr lang="en-US" dirty="0"/>
              <a:t>Connection to the community</a:t>
            </a:r>
          </a:p>
          <a:p>
            <a:pPr lvl="1"/>
            <a:r>
              <a:rPr lang="en-US" dirty="0"/>
              <a:t>Trust</a:t>
            </a:r>
          </a:p>
          <a:p>
            <a:pPr lvl="1"/>
            <a:endParaRPr lang="en-US" dirty="0"/>
          </a:p>
          <a:p>
            <a:r>
              <a:rPr lang="en-US" dirty="0"/>
              <a:t>The hypothesis is that the nature of this relationship is a predictive factor in understanding the effect of any outreach practice</a:t>
            </a:r>
          </a:p>
          <a:p>
            <a:endParaRPr lang="en-US" dirty="0"/>
          </a:p>
          <a:p>
            <a:r>
              <a:rPr lang="en-US" dirty="0"/>
              <a:t>A number of the activities that TSP’s undertake are specifically designed to help develop this relationship</a:t>
            </a:r>
          </a:p>
        </p:txBody>
      </p:sp>
      <p:sp>
        <p:nvSpPr>
          <p:cNvPr id="4" name="TextBox 3">
            <a:extLst>
              <a:ext uri="{FF2B5EF4-FFF2-40B4-BE49-F238E27FC236}">
                <a16:creationId xmlns:a16="http://schemas.microsoft.com/office/drawing/2014/main" id="{858D0EEF-C625-4BAD-85FB-7A11B07AAB40}"/>
              </a:ext>
            </a:extLst>
          </p:cNvPr>
          <p:cNvSpPr txBox="1"/>
          <p:nvPr/>
        </p:nvSpPr>
        <p:spPr>
          <a:xfrm>
            <a:off x="228600" y="207818"/>
            <a:ext cx="3460173" cy="369332"/>
          </a:xfrm>
          <a:prstGeom prst="rect">
            <a:avLst/>
          </a:prstGeom>
          <a:solidFill>
            <a:schemeClr val="accent2"/>
          </a:solid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Insights from Breakout Discussions</a:t>
            </a:r>
          </a:p>
        </p:txBody>
      </p:sp>
    </p:spTree>
    <p:extLst>
      <p:ext uri="{BB962C8B-B14F-4D97-AF65-F5344CB8AC3E}">
        <p14:creationId xmlns:p14="http://schemas.microsoft.com/office/powerpoint/2010/main" val="1802977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65A3-52DB-4A1D-A4D7-0820E8C06259}"/>
              </a:ext>
            </a:extLst>
          </p:cNvPr>
          <p:cNvSpPr>
            <a:spLocks noGrp="1"/>
          </p:cNvSpPr>
          <p:nvPr>
            <p:ph type="title"/>
          </p:nvPr>
        </p:nvSpPr>
        <p:spPr/>
        <p:txBody>
          <a:bodyPr/>
          <a:lstStyle/>
          <a:p>
            <a:r>
              <a:rPr lang="en-US" dirty="0"/>
              <a:t>Individuality of Farmer Perspectives</a:t>
            </a:r>
          </a:p>
        </p:txBody>
      </p:sp>
      <p:sp>
        <p:nvSpPr>
          <p:cNvPr id="3" name="Content Placeholder 2">
            <a:extLst>
              <a:ext uri="{FF2B5EF4-FFF2-40B4-BE49-F238E27FC236}">
                <a16:creationId xmlns:a16="http://schemas.microsoft.com/office/drawing/2014/main" id="{7C827CAD-023B-43C5-B4F5-61B88FAD9D0D}"/>
              </a:ext>
            </a:extLst>
          </p:cNvPr>
          <p:cNvSpPr>
            <a:spLocks noGrp="1"/>
          </p:cNvSpPr>
          <p:nvPr>
            <p:ph idx="1"/>
          </p:nvPr>
        </p:nvSpPr>
        <p:spPr/>
        <p:txBody>
          <a:bodyPr/>
          <a:lstStyle/>
          <a:p>
            <a:r>
              <a:rPr lang="en-US" dirty="0"/>
              <a:t>The framework needs to acknowledge the role of farm and farmer characteristics as important predictors of many of the later steps</a:t>
            </a:r>
          </a:p>
          <a:p>
            <a:pPr lvl="1"/>
            <a:r>
              <a:rPr lang="en-US" dirty="0"/>
              <a:t>See Linda’s presentation on Tuesday</a:t>
            </a:r>
          </a:p>
          <a:p>
            <a:pPr lvl="1"/>
            <a:endParaRPr lang="en-US" dirty="0"/>
          </a:p>
          <a:p>
            <a:r>
              <a:rPr lang="en-US" dirty="0"/>
              <a:t>Outreach practitioners have an important awareness step themselves</a:t>
            </a:r>
          </a:p>
          <a:p>
            <a:pPr lvl="1"/>
            <a:r>
              <a:rPr lang="en-US" dirty="0"/>
              <a:t>Awareness of the local community context</a:t>
            </a:r>
          </a:p>
          <a:p>
            <a:pPr lvl="1"/>
            <a:r>
              <a:rPr lang="en-US" dirty="0"/>
              <a:t>Awareness of the individual farm context</a:t>
            </a:r>
          </a:p>
          <a:p>
            <a:pPr lvl="1"/>
            <a:endParaRPr lang="en-US" dirty="0"/>
          </a:p>
          <a:p>
            <a:r>
              <a:rPr lang="en-US" dirty="0"/>
              <a:t>What are the farm and farmer characteristics that are the best predictors of the various transitions?</a:t>
            </a:r>
          </a:p>
          <a:p>
            <a:pPr lvl="1"/>
            <a:r>
              <a:rPr lang="en-US" dirty="0"/>
              <a:t>How can outreach strategies be customized in respond to that knowledge?</a:t>
            </a:r>
          </a:p>
        </p:txBody>
      </p:sp>
      <p:sp>
        <p:nvSpPr>
          <p:cNvPr id="4" name="TextBox 3">
            <a:extLst>
              <a:ext uri="{FF2B5EF4-FFF2-40B4-BE49-F238E27FC236}">
                <a16:creationId xmlns:a16="http://schemas.microsoft.com/office/drawing/2014/main" id="{A8A5BC14-85FF-4AFE-B612-9230B121C32C}"/>
              </a:ext>
            </a:extLst>
          </p:cNvPr>
          <p:cNvSpPr txBox="1"/>
          <p:nvPr/>
        </p:nvSpPr>
        <p:spPr>
          <a:xfrm>
            <a:off x="228600" y="207818"/>
            <a:ext cx="3460173" cy="369332"/>
          </a:xfrm>
          <a:prstGeom prst="rect">
            <a:avLst/>
          </a:prstGeom>
          <a:solidFill>
            <a:schemeClr val="accent2"/>
          </a:solid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Insights from Breakout Discussions</a:t>
            </a:r>
          </a:p>
        </p:txBody>
      </p:sp>
    </p:spTree>
    <p:extLst>
      <p:ext uri="{BB962C8B-B14F-4D97-AF65-F5344CB8AC3E}">
        <p14:creationId xmlns:p14="http://schemas.microsoft.com/office/powerpoint/2010/main" val="1858473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16D97-A4C1-49BA-8611-A4A079627340}"/>
              </a:ext>
            </a:extLst>
          </p:cNvPr>
          <p:cNvSpPr>
            <a:spLocks noGrp="1"/>
          </p:cNvSpPr>
          <p:nvPr>
            <p:ph type="title"/>
          </p:nvPr>
        </p:nvSpPr>
        <p:spPr/>
        <p:txBody>
          <a:bodyPr/>
          <a:lstStyle/>
          <a:p>
            <a:r>
              <a:rPr lang="en-US" dirty="0"/>
              <a:t>Clarity about Values, Beliefs, Attitudes</a:t>
            </a:r>
          </a:p>
        </p:txBody>
      </p:sp>
      <p:sp>
        <p:nvSpPr>
          <p:cNvPr id="3" name="Content Placeholder 2">
            <a:extLst>
              <a:ext uri="{FF2B5EF4-FFF2-40B4-BE49-F238E27FC236}">
                <a16:creationId xmlns:a16="http://schemas.microsoft.com/office/drawing/2014/main" id="{1148A55A-6B2D-44B1-BB00-A569BA656D4C}"/>
              </a:ext>
            </a:extLst>
          </p:cNvPr>
          <p:cNvSpPr>
            <a:spLocks noGrp="1"/>
          </p:cNvSpPr>
          <p:nvPr>
            <p:ph idx="1"/>
          </p:nvPr>
        </p:nvSpPr>
        <p:spPr/>
        <p:txBody>
          <a:bodyPr/>
          <a:lstStyle/>
          <a:p>
            <a:r>
              <a:rPr lang="en-US" dirty="0"/>
              <a:t>The framework would benefit from explicit recognition of the </a:t>
            </a:r>
            <a:r>
              <a:rPr lang="en-US" i="1" dirty="0"/>
              <a:t>fundamental objectives </a:t>
            </a:r>
            <a:r>
              <a:rPr lang="en-US" dirty="0"/>
              <a:t>of the farmer or landowner</a:t>
            </a:r>
          </a:p>
          <a:p>
            <a:pPr lvl="1"/>
            <a:r>
              <a:rPr lang="en-US" dirty="0"/>
              <a:t>That is, some marriage of prescriptive and descriptive decision theory might be valuable</a:t>
            </a:r>
          </a:p>
          <a:p>
            <a:pPr lvl="1"/>
            <a:r>
              <a:rPr lang="en-US" dirty="0"/>
              <a:t>A better understanding of the common array of fundamental objectives would help</a:t>
            </a:r>
          </a:p>
          <a:p>
            <a:pPr lvl="2"/>
            <a:r>
              <a:rPr lang="en-US" dirty="0"/>
              <a:t>Economic objectives</a:t>
            </a:r>
          </a:p>
          <a:p>
            <a:pPr lvl="2"/>
            <a:r>
              <a:rPr lang="en-US" dirty="0"/>
              <a:t>Conservation objectives</a:t>
            </a:r>
          </a:p>
          <a:p>
            <a:pPr lvl="2"/>
            <a:r>
              <a:rPr lang="en-US" dirty="0"/>
              <a:t>Impacts to neighbors and community</a:t>
            </a:r>
          </a:p>
          <a:p>
            <a:pPr lvl="2"/>
            <a:r>
              <a:rPr lang="en-US" dirty="0"/>
              <a:t>Reputation (of farmer)</a:t>
            </a:r>
          </a:p>
          <a:p>
            <a:pPr lvl="2"/>
            <a:r>
              <a:rPr lang="en-US" dirty="0"/>
              <a:t>Generational legacy</a:t>
            </a:r>
          </a:p>
          <a:p>
            <a:pPr lvl="1"/>
            <a:endParaRPr lang="en-US" dirty="0"/>
          </a:p>
          <a:p>
            <a:r>
              <a:rPr lang="en-US" dirty="0"/>
              <a:t>The relationship between values, beliefs, and attitudes is more complex than characterized</a:t>
            </a:r>
          </a:p>
          <a:p>
            <a:pPr lvl="1"/>
            <a:r>
              <a:rPr lang="en-US" dirty="0"/>
              <a:t>The causal connections could be better depicted</a:t>
            </a:r>
          </a:p>
        </p:txBody>
      </p:sp>
      <p:sp>
        <p:nvSpPr>
          <p:cNvPr id="4" name="TextBox 3">
            <a:extLst>
              <a:ext uri="{FF2B5EF4-FFF2-40B4-BE49-F238E27FC236}">
                <a16:creationId xmlns:a16="http://schemas.microsoft.com/office/drawing/2014/main" id="{D8E138CD-3F0E-4FFB-9B25-6704AC84E439}"/>
              </a:ext>
            </a:extLst>
          </p:cNvPr>
          <p:cNvSpPr txBox="1"/>
          <p:nvPr/>
        </p:nvSpPr>
        <p:spPr>
          <a:xfrm>
            <a:off x="228600" y="207818"/>
            <a:ext cx="3460173" cy="369332"/>
          </a:xfrm>
          <a:prstGeom prst="rect">
            <a:avLst/>
          </a:prstGeom>
          <a:solidFill>
            <a:schemeClr val="accent2"/>
          </a:solid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Insights from Breakout Discussions</a:t>
            </a:r>
          </a:p>
        </p:txBody>
      </p:sp>
    </p:spTree>
    <p:extLst>
      <p:ext uri="{BB962C8B-B14F-4D97-AF65-F5344CB8AC3E}">
        <p14:creationId xmlns:p14="http://schemas.microsoft.com/office/powerpoint/2010/main" val="2903368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E5BA4-ADFF-4888-B895-CA362DFADF8C}"/>
              </a:ext>
            </a:extLst>
          </p:cNvPr>
          <p:cNvSpPr>
            <a:spLocks noGrp="1"/>
          </p:cNvSpPr>
          <p:nvPr>
            <p:ph type="title"/>
          </p:nvPr>
        </p:nvSpPr>
        <p:spPr/>
        <p:txBody>
          <a:bodyPr/>
          <a:lstStyle/>
          <a:p>
            <a:r>
              <a:rPr lang="en-US" dirty="0"/>
              <a:t>There’s more than 1 kind of awareness</a:t>
            </a:r>
          </a:p>
        </p:txBody>
      </p:sp>
      <p:sp>
        <p:nvSpPr>
          <p:cNvPr id="3" name="Content Placeholder 2">
            <a:extLst>
              <a:ext uri="{FF2B5EF4-FFF2-40B4-BE49-F238E27FC236}">
                <a16:creationId xmlns:a16="http://schemas.microsoft.com/office/drawing/2014/main" id="{84AE68B9-A8B3-4929-BFD7-354CCF14D31D}"/>
              </a:ext>
            </a:extLst>
          </p:cNvPr>
          <p:cNvSpPr>
            <a:spLocks noGrp="1"/>
          </p:cNvSpPr>
          <p:nvPr>
            <p:ph idx="1"/>
          </p:nvPr>
        </p:nvSpPr>
        <p:spPr/>
        <p:txBody>
          <a:bodyPr/>
          <a:lstStyle/>
          <a:p>
            <a:r>
              <a:rPr lang="en-US" dirty="0"/>
              <a:t>Awareness of the existence of conservation practices and programs</a:t>
            </a:r>
          </a:p>
          <a:p>
            <a:endParaRPr lang="en-US" dirty="0"/>
          </a:p>
          <a:p>
            <a:r>
              <a:rPr lang="en-US" dirty="0"/>
              <a:t>Awareness of the costs and benefits of conservation practices</a:t>
            </a:r>
          </a:p>
          <a:p>
            <a:endParaRPr lang="en-US" dirty="0"/>
          </a:p>
          <a:p>
            <a:r>
              <a:rPr lang="en-US" dirty="0"/>
              <a:t>Awareness of the specific regulatory requirements, permits, paperwork, and other implementation considerations</a:t>
            </a:r>
          </a:p>
        </p:txBody>
      </p:sp>
      <p:sp>
        <p:nvSpPr>
          <p:cNvPr id="4" name="TextBox 3">
            <a:extLst>
              <a:ext uri="{FF2B5EF4-FFF2-40B4-BE49-F238E27FC236}">
                <a16:creationId xmlns:a16="http://schemas.microsoft.com/office/drawing/2014/main" id="{D8CCBE24-571E-4B85-A8B6-FD7ECF71126B}"/>
              </a:ext>
            </a:extLst>
          </p:cNvPr>
          <p:cNvSpPr txBox="1"/>
          <p:nvPr/>
        </p:nvSpPr>
        <p:spPr>
          <a:xfrm>
            <a:off x="228600" y="207818"/>
            <a:ext cx="3460173" cy="369332"/>
          </a:xfrm>
          <a:prstGeom prst="rect">
            <a:avLst/>
          </a:prstGeom>
          <a:solidFill>
            <a:schemeClr val="accent2"/>
          </a:solid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Insights from Breakout Discussions</a:t>
            </a:r>
          </a:p>
        </p:txBody>
      </p:sp>
    </p:spTree>
    <p:extLst>
      <p:ext uri="{BB962C8B-B14F-4D97-AF65-F5344CB8AC3E}">
        <p14:creationId xmlns:p14="http://schemas.microsoft.com/office/powerpoint/2010/main" val="1281117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2669-482C-4C0D-8542-C94E879F9A27}"/>
              </a:ext>
            </a:extLst>
          </p:cNvPr>
          <p:cNvSpPr>
            <a:spLocks noGrp="1"/>
          </p:cNvSpPr>
          <p:nvPr>
            <p:ph type="title"/>
          </p:nvPr>
        </p:nvSpPr>
        <p:spPr/>
        <p:txBody>
          <a:bodyPr/>
          <a:lstStyle/>
          <a:p>
            <a:r>
              <a:rPr lang="en-US" dirty="0"/>
              <a:t>The Role of Norms is More Complex</a:t>
            </a:r>
          </a:p>
        </p:txBody>
      </p:sp>
      <p:sp>
        <p:nvSpPr>
          <p:cNvPr id="3" name="Content Placeholder 2">
            <a:extLst>
              <a:ext uri="{FF2B5EF4-FFF2-40B4-BE49-F238E27FC236}">
                <a16:creationId xmlns:a16="http://schemas.microsoft.com/office/drawing/2014/main" id="{259E2913-6112-4CA4-9F54-9CCD837D5708}"/>
              </a:ext>
            </a:extLst>
          </p:cNvPr>
          <p:cNvSpPr>
            <a:spLocks noGrp="1"/>
          </p:cNvSpPr>
          <p:nvPr>
            <p:ph idx="1"/>
          </p:nvPr>
        </p:nvSpPr>
        <p:spPr/>
        <p:txBody>
          <a:bodyPr/>
          <a:lstStyle/>
          <a:p>
            <a:r>
              <a:rPr lang="en-US" dirty="0"/>
              <a:t>Norms affect intention (commitment) as much as they affect behavior (adoption)</a:t>
            </a:r>
          </a:p>
          <a:p>
            <a:endParaRPr lang="en-US" dirty="0"/>
          </a:p>
          <a:p>
            <a:r>
              <a:rPr lang="en-US" dirty="0"/>
              <a:t>Norms can change</a:t>
            </a:r>
          </a:p>
          <a:p>
            <a:pPr lvl="1"/>
            <a:r>
              <a:rPr lang="en-US" dirty="0"/>
              <a:t>What are the factors that affect norms?</a:t>
            </a:r>
            <a:br>
              <a:rPr lang="en-US" dirty="0"/>
            </a:br>
            <a:endParaRPr lang="en-US" dirty="0"/>
          </a:p>
          <a:p>
            <a:r>
              <a:rPr lang="en-US" dirty="0"/>
              <a:t>Are there outreach practices that specifically address norms?</a:t>
            </a:r>
          </a:p>
        </p:txBody>
      </p:sp>
      <p:sp>
        <p:nvSpPr>
          <p:cNvPr id="4" name="TextBox 3">
            <a:extLst>
              <a:ext uri="{FF2B5EF4-FFF2-40B4-BE49-F238E27FC236}">
                <a16:creationId xmlns:a16="http://schemas.microsoft.com/office/drawing/2014/main" id="{DED89CE3-8AB4-4764-BE77-D25E7D45EB40}"/>
              </a:ext>
            </a:extLst>
          </p:cNvPr>
          <p:cNvSpPr txBox="1"/>
          <p:nvPr/>
        </p:nvSpPr>
        <p:spPr>
          <a:xfrm>
            <a:off x="228600" y="207818"/>
            <a:ext cx="3460173" cy="369332"/>
          </a:xfrm>
          <a:prstGeom prst="rect">
            <a:avLst/>
          </a:prstGeom>
          <a:solidFill>
            <a:schemeClr val="accent2"/>
          </a:solid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Insights from Breakout Discussions</a:t>
            </a:r>
          </a:p>
        </p:txBody>
      </p:sp>
    </p:spTree>
    <p:extLst>
      <p:ext uri="{BB962C8B-B14F-4D97-AF65-F5344CB8AC3E}">
        <p14:creationId xmlns:p14="http://schemas.microsoft.com/office/powerpoint/2010/main" val="1166056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76AE1-D7CD-4428-B56F-3CAB3B88855A}"/>
              </a:ext>
            </a:extLst>
          </p:cNvPr>
          <p:cNvSpPr>
            <a:spLocks noGrp="1"/>
          </p:cNvSpPr>
          <p:nvPr>
            <p:ph type="title"/>
          </p:nvPr>
        </p:nvSpPr>
        <p:spPr/>
        <p:txBody>
          <a:bodyPr/>
          <a:lstStyle/>
          <a:p>
            <a:r>
              <a:rPr lang="en-US" dirty="0"/>
              <a:t>Formation of Attitudes</a:t>
            </a:r>
          </a:p>
        </p:txBody>
      </p:sp>
      <p:sp>
        <p:nvSpPr>
          <p:cNvPr id="3" name="Content Placeholder 2">
            <a:extLst>
              <a:ext uri="{FF2B5EF4-FFF2-40B4-BE49-F238E27FC236}">
                <a16:creationId xmlns:a16="http://schemas.microsoft.com/office/drawing/2014/main" id="{F372DD52-B419-418A-9C2C-E089CC243D92}"/>
              </a:ext>
            </a:extLst>
          </p:cNvPr>
          <p:cNvSpPr>
            <a:spLocks noGrp="1"/>
          </p:cNvSpPr>
          <p:nvPr>
            <p:ph idx="1"/>
          </p:nvPr>
        </p:nvSpPr>
        <p:spPr/>
        <p:txBody>
          <a:bodyPr/>
          <a:lstStyle/>
          <a:p>
            <a:r>
              <a:rPr lang="en-US" dirty="0"/>
              <a:t>How are farmer’s synthesizing the information available to them, the beliefs and values they hold, to determine an attitude about practices?</a:t>
            </a:r>
          </a:p>
          <a:p>
            <a:pPr lvl="1"/>
            <a:r>
              <a:rPr lang="en-US" dirty="0"/>
              <a:t>Weighing conflicting objectives</a:t>
            </a:r>
          </a:p>
          <a:p>
            <a:pPr lvl="1"/>
            <a:r>
              <a:rPr lang="en-US" dirty="0"/>
              <a:t>Grappling with risk</a:t>
            </a:r>
          </a:p>
          <a:p>
            <a:pPr lvl="1"/>
            <a:r>
              <a:rPr lang="en-US" dirty="0"/>
              <a:t>Considering short- vs. long-term costs and benefits</a:t>
            </a:r>
          </a:p>
          <a:p>
            <a:pPr lvl="1"/>
            <a:r>
              <a:rPr lang="en-US" dirty="0"/>
              <a:t>Thinking about portfolios of actions: how conservation actions integrate with farm operations</a:t>
            </a:r>
          </a:p>
        </p:txBody>
      </p:sp>
      <p:sp>
        <p:nvSpPr>
          <p:cNvPr id="4" name="TextBox 3">
            <a:extLst>
              <a:ext uri="{FF2B5EF4-FFF2-40B4-BE49-F238E27FC236}">
                <a16:creationId xmlns:a16="http://schemas.microsoft.com/office/drawing/2014/main" id="{1D908454-3367-484B-9AC6-05BB93219BE2}"/>
              </a:ext>
            </a:extLst>
          </p:cNvPr>
          <p:cNvSpPr txBox="1"/>
          <p:nvPr/>
        </p:nvSpPr>
        <p:spPr>
          <a:xfrm>
            <a:off x="228600" y="207818"/>
            <a:ext cx="3460173" cy="369332"/>
          </a:xfrm>
          <a:prstGeom prst="rect">
            <a:avLst/>
          </a:prstGeom>
          <a:solidFill>
            <a:schemeClr val="accent2"/>
          </a:solid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Insights from Breakout Discussions</a:t>
            </a:r>
          </a:p>
        </p:txBody>
      </p:sp>
    </p:spTree>
    <p:extLst>
      <p:ext uri="{BB962C8B-B14F-4D97-AF65-F5344CB8AC3E}">
        <p14:creationId xmlns:p14="http://schemas.microsoft.com/office/powerpoint/2010/main" val="4219826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C8708-79C6-4AC5-BF91-E6A31BF788D7}"/>
              </a:ext>
            </a:extLst>
          </p:cNvPr>
          <p:cNvSpPr>
            <a:spLocks noGrp="1"/>
          </p:cNvSpPr>
          <p:nvPr>
            <p:ph type="title"/>
          </p:nvPr>
        </p:nvSpPr>
        <p:spPr/>
        <p:txBody>
          <a:bodyPr/>
          <a:lstStyle/>
          <a:p>
            <a:r>
              <a:rPr lang="en-US" dirty="0"/>
              <a:t>Importance of Persistence</a:t>
            </a:r>
          </a:p>
        </p:txBody>
      </p:sp>
      <p:sp>
        <p:nvSpPr>
          <p:cNvPr id="3" name="Content Placeholder 2">
            <a:extLst>
              <a:ext uri="{FF2B5EF4-FFF2-40B4-BE49-F238E27FC236}">
                <a16:creationId xmlns:a16="http://schemas.microsoft.com/office/drawing/2014/main" id="{5AAEB6B9-8851-4A13-9646-0C927F01EC52}"/>
              </a:ext>
            </a:extLst>
          </p:cNvPr>
          <p:cNvSpPr>
            <a:spLocks noGrp="1"/>
          </p:cNvSpPr>
          <p:nvPr>
            <p:ph idx="1"/>
          </p:nvPr>
        </p:nvSpPr>
        <p:spPr/>
        <p:txBody>
          <a:bodyPr/>
          <a:lstStyle/>
          <a:p>
            <a:r>
              <a:rPr lang="en-US" dirty="0"/>
              <a:t>There are steps after adoption</a:t>
            </a:r>
          </a:p>
          <a:p>
            <a:pPr lvl="1"/>
            <a:r>
              <a:rPr lang="en-US" dirty="0"/>
              <a:t>Persistence of conservation practices</a:t>
            </a:r>
          </a:p>
          <a:p>
            <a:pPr lvl="1"/>
            <a:r>
              <a:rPr lang="en-US" dirty="0"/>
              <a:t>Adaptation to changing regulatory environments</a:t>
            </a:r>
          </a:p>
          <a:p>
            <a:pPr lvl="1"/>
            <a:r>
              <a:rPr lang="en-US" dirty="0"/>
              <a:t>Feedback from adoption to improvement of outreach practices</a:t>
            </a:r>
          </a:p>
        </p:txBody>
      </p:sp>
      <p:sp>
        <p:nvSpPr>
          <p:cNvPr id="4" name="TextBox 3">
            <a:extLst>
              <a:ext uri="{FF2B5EF4-FFF2-40B4-BE49-F238E27FC236}">
                <a16:creationId xmlns:a16="http://schemas.microsoft.com/office/drawing/2014/main" id="{B967712C-CA9D-43C0-8808-C90C1B341F4C}"/>
              </a:ext>
            </a:extLst>
          </p:cNvPr>
          <p:cNvSpPr txBox="1"/>
          <p:nvPr/>
        </p:nvSpPr>
        <p:spPr>
          <a:xfrm>
            <a:off x="228600" y="207818"/>
            <a:ext cx="3460173" cy="369332"/>
          </a:xfrm>
          <a:prstGeom prst="rect">
            <a:avLst/>
          </a:prstGeom>
          <a:solidFill>
            <a:schemeClr val="accent2"/>
          </a:solid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Insights from Breakout Discussions</a:t>
            </a:r>
          </a:p>
        </p:txBody>
      </p:sp>
    </p:spTree>
    <p:extLst>
      <p:ext uri="{BB962C8B-B14F-4D97-AF65-F5344CB8AC3E}">
        <p14:creationId xmlns:p14="http://schemas.microsoft.com/office/powerpoint/2010/main" val="930335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73465-C028-4098-8B25-FAD0B8307996}"/>
              </a:ext>
            </a:extLst>
          </p:cNvPr>
          <p:cNvSpPr txBox="1">
            <a:spLocks/>
          </p:cNvSpPr>
          <p:nvPr/>
        </p:nvSpPr>
        <p:spPr>
          <a:xfrm>
            <a:off x="419100" y="170632"/>
            <a:ext cx="11353800" cy="1325563"/>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600" b="1" i="0" u="none" strike="noStrike" kern="1200" cap="none" spc="-50" normalizeH="0" baseline="0" noProof="0" dirty="0">
                <a:ln>
                  <a:noFill/>
                </a:ln>
                <a:solidFill>
                  <a:prstClr val="black"/>
                </a:solidFill>
                <a:effectLst/>
                <a:uLnTx/>
                <a:uFillTx/>
                <a:latin typeface="Cambria" panose="02040503050406030204" pitchFamily="18" charset="0"/>
                <a:ea typeface="+mj-ea"/>
                <a:cs typeface="Calibri" panose="020F0502020204030204" pitchFamily="34" charset="0"/>
              </a:rPr>
              <a:t>Advancing Outreach Effectiveness to Improve Conservation Practice Adoption: </a:t>
            </a:r>
            <a:r>
              <a:rPr kumimoji="0" lang="en-US" sz="3600" b="1" i="0" u="none" strike="noStrike" kern="1200" cap="none" spc="-50" normalizeH="0" baseline="0" noProof="0" dirty="0">
                <a:ln>
                  <a:noFill/>
                </a:ln>
                <a:solidFill>
                  <a:prstClr val="white">
                    <a:lumMod val="50000"/>
                  </a:prstClr>
                </a:solidFill>
                <a:effectLst/>
                <a:uLnTx/>
                <a:uFillTx/>
                <a:latin typeface="Cambria" panose="02040503050406030204" pitchFamily="18" charset="0"/>
                <a:ea typeface="+mj-ea"/>
                <a:cs typeface="Calibri" panose="020F0502020204030204" pitchFamily="34" charset="0"/>
              </a:rPr>
              <a:t>Today’s Agenda</a:t>
            </a:r>
            <a:endParaRPr kumimoji="0" lang="en-US" sz="3600" b="1" i="0" u="none" strike="noStrike" kern="1200" cap="none" spc="-50" normalizeH="0" baseline="0" noProof="0" dirty="0">
              <a:ln>
                <a:noFill/>
              </a:ln>
              <a:solidFill>
                <a:prstClr val="black"/>
              </a:solidFill>
              <a:effectLst/>
              <a:uLnTx/>
              <a:uFillTx/>
              <a:latin typeface="Cambria" panose="02040503050406030204" pitchFamily="18" charset="0"/>
              <a:ea typeface="+mj-ea"/>
              <a:cs typeface="+mj-cs"/>
            </a:endParaRPr>
          </a:p>
        </p:txBody>
      </p:sp>
      <p:sp>
        <p:nvSpPr>
          <p:cNvPr id="3" name="Content Placeholder 2">
            <a:extLst>
              <a:ext uri="{FF2B5EF4-FFF2-40B4-BE49-F238E27FC236}">
                <a16:creationId xmlns:a16="http://schemas.microsoft.com/office/drawing/2014/main" id="{88073591-AE72-41A2-AC4A-7F80CC5EF563}"/>
              </a:ext>
            </a:extLst>
          </p:cNvPr>
          <p:cNvSpPr txBox="1">
            <a:spLocks/>
          </p:cNvSpPr>
          <p:nvPr/>
        </p:nvSpPr>
        <p:spPr>
          <a:xfrm>
            <a:off x="419100" y="1465041"/>
            <a:ext cx="10755983" cy="4918891"/>
          </a:xfrm>
          <a:prstGeom prst="rect">
            <a:avLst/>
          </a:prstGeom>
        </p:spPr>
        <p:txBody>
          <a:bodyPr>
            <a:norm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20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100000"/>
              </a:lnSpc>
              <a:spcBef>
                <a:spcPts val="0"/>
              </a:spcBef>
              <a:spcAft>
                <a:spcPts val="800"/>
              </a:spcAft>
              <a:buClr>
                <a:schemeClr val="accent3"/>
              </a:buClr>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0"/>
              </a:spcBef>
              <a:spcAft>
                <a:spcPts val="800"/>
              </a:spcAft>
              <a:buClr>
                <a:schemeClr val="tx1"/>
              </a:buClr>
              <a:buFont typeface="Arial" panose="020B0604020202020204" pitchFamily="34" charset="0"/>
              <a:buChar char="•"/>
              <a:defRPr sz="1600" kern="1200">
                <a:solidFill>
                  <a:schemeClr val="accent1"/>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0"/>
              </a:spcBef>
              <a:spcAft>
                <a:spcPts val="800"/>
              </a:spcAft>
              <a:buFont typeface="Arial" panose="020B0604020202020204" pitchFamily="34" charset="0"/>
              <a:buChar char="•"/>
              <a:defRPr sz="14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0"/>
              </a:spcBef>
              <a:spcAft>
                <a:spcPts val="800"/>
              </a:spcAft>
              <a:buFont typeface="Arial" panose="020B0604020202020204" pitchFamily="34" charset="0"/>
              <a:buChar char="•"/>
              <a:defRPr sz="14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
                <a:srgbClr val="4CBD98"/>
              </a:buClr>
              <a:buSzTx/>
              <a:buFont typeface="Arial" panose="020B0604020202020204" pitchFamily="34" charset="0"/>
              <a:buNone/>
              <a:tabLst/>
              <a:defRPr/>
            </a:pPr>
            <a:r>
              <a:rPr kumimoji="0" lang="en-US" sz="2000" b="1" i="0" u="none" strike="noStrike" kern="1200" cap="none" spc="0" normalizeH="0" baseline="0" noProof="0" dirty="0">
                <a:ln>
                  <a:noFill/>
                </a:ln>
                <a:solidFill>
                  <a:srgbClr val="413D49"/>
                </a:solidFill>
                <a:effectLst/>
                <a:uLnTx/>
                <a:uFillTx/>
                <a:latin typeface="Cambria" panose="02040503050406030204" pitchFamily="18" charset="0"/>
                <a:ea typeface="+mn-ea"/>
                <a:cs typeface="Arial" panose="020B0604020202020204" pitchFamily="34" charset="0"/>
              </a:rPr>
              <a:t>SESSION V: Cross-walking Perspectives and Tying it Together</a:t>
            </a:r>
          </a:p>
          <a:p>
            <a:pPr marL="0" marR="0" lvl="0" indent="0" algn="l" defTabSz="1152525" rtl="0" eaLnBrk="1" fontAlgn="auto" latinLnBrk="0" hangingPunct="1">
              <a:lnSpc>
                <a:spcPct val="100000"/>
              </a:lnSpc>
              <a:spcBef>
                <a:spcPts val="0"/>
              </a:spcBef>
              <a:spcAft>
                <a:spcPts val="1000"/>
              </a:spcAft>
              <a:buClr>
                <a:srgbClr val="4CBD98"/>
              </a:buClr>
              <a:buSzTx/>
              <a:buFont typeface="Arial" panose="020B0604020202020204" pitchFamily="34" charset="0"/>
              <a:buNone/>
              <a:tabLst/>
              <a:defRPr/>
            </a:pPr>
            <a:r>
              <a:rPr kumimoji="0" lang="en-US" sz="2400" b="0" i="0" u="none" strike="noStrike" kern="1200" cap="none" spc="0" normalizeH="0" baseline="0" noProof="0" dirty="0">
                <a:ln>
                  <a:noFill/>
                </a:ln>
                <a:solidFill>
                  <a:srgbClr val="413D49"/>
                </a:solidFill>
                <a:effectLst/>
                <a:uLnTx/>
                <a:uFillTx/>
                <a:latin typeface="Cambria" panose="02040503050406030204" pitchFamily="18" charset="0"/>
                <a:ea typeface="+mn-ea"/>
                <a:cs typeface="Arial" panose="020B0604020202020204" pitchFamily="34" charset="0"/>
              </a:rPr>
              <a:t>  9:30	Welcome Back, Day 2 Reflections</a:t>
            </a:r>
          </a:p>
          <a:p>
            <a:pPr marL="0" marR="0" lvl="0" indent="0" algn="l" defTabSz="1152525" rtl="0" eaLnBrk="1" fontAlgn="auto" latinLnBrk="0" hangingPunct="1">
              <a:lnSpc>
                <a:spcPct val="100000"/>
              </a:lnSpc>
              <a:spcBef>
                <a:spcPts val="0"/>
              </a:spcBef>
              <a:spcAft>
                <a:spcPts val="1000"/>
              </a:spcAft>
              <a:buClr>
                <a:srgbClr val="4CBD98"/>
              </a:buClr>
              <a:buSzTx/>
              <a:buFont typeface="Arial" panose="020B0604020202020204" pitchFamily="34" charset="0"/>
              <a:buNone/>
              <a:tabLst/>
              <a:defRPr/>
            </a:pPr>
            <a:r>
              <a:rPr kumimoji="0" lang="en-US" sz="2400" b="0" i="0" u="none" strike="noStrike" kern="1200" cap="none" spc="0" normalizeH="0" baseline="0" noProof="0" dirty="0">
                <a:ln>
                  <a:noFill/>
                </a:ln>
                <a:solidFill>
                  <a:srgbClr val="413D49"/>
                </a:solidFill>
                <a:effectLst/>
                <a:uLnTx/>
                <a:uFillTx/>
                <a:latin typeface="Cambria" panose="02040503050406030204" pitchFamily="18" charset="0"/>
                <a:ea typeface="+mn-ea"/>
                <a:cs typeface="Arial" panose="020B0604020202020204" pitchFamily="34" charset="0"/>
              </a:rPr>
              <a:t>  9:40	Results and Findings</a:t>
            </a:r>
          </a:p>
          <a:p>
            <a:pPr marL="1774825" marR="0" lvl="0" indent="-228600" algn="l" defTabSz="1152525" rtl="0" eaLnBrk="1" fontAlgn="auto" latinLnBrk="0" hangingPunct="1">
              <a:lnSpc>
                <a:spcPct val="100000"/>
              </a:lnSpc>
              <a:spcBef>
                <a:spcPts val="0"/>
              </a:spcBef>
              <a:spcAft>
                <a:spcPts val="1000"/>
              </a:spcAft>
              <a:buClr>
                <a:srgbClr val="4CBD98"/>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13D49"/>
                </a:solidFill>
                <a:effectLst/>
                <a:uLnTx/>
                <a:uFillTx/>
                <a:latin typeface="Cambria" panose="02040503050406030204" pitchFamily="18" charset="0"/>
                <a:ea typeface="+mn-ea"/>
                <a:cs typeface="Arial" panose="020B0604020202020204" pitchFamily="34" charset="0"/>
              </a:rPr>
              <a:t>Operator Concerns </a:t>
            </a:r>
          </a:p>
          <a:p>
            <a:pPr marL="1774825" marR="0" lvl="0" indent="-228600" algn="l" defTabSz="1152525" rtl="0" eaLnBrk="1" fontAlgn="auto" latinLnBrk="0" hangingPunct="1">
              <a:lnSpc>
                <a:spcPct val="100000"/>
              </a:lnSpc>
              <a:spcBef>
                <a:spcPts val="0"/>
              </a:spcBef>
              <a:spcAft>
                <a:spcPts val="1000"/>
              </a:spcAft>
              <a:buClr>
                <a:srgbClr val="4CBD98"/>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13D49"/>
                </a:solidFill>
                <a:effectLst/>
                <a:uLnTx/>
                <a:uFillTx/>
                <a:latin typeface="Cambria" panose="02040503050406030204" pitchFamily="18" charset="0"/>
                <a:ea typeface="+mn-ea"/>
                <a:cs typeface="Arial" panose="020B0604020202020204" pitchFamily="34" charset="0"/>
              </a:rPr>
              <a:t>Understanding the Farmer Decision-Making Process</a:t>
            </a:r>
          </a:p>
          <a:p>
            <a:pPr marL="1774825" marR="0" lvl="0" indent="-228600" algn="l" defTabSz="1152525" rtl="0" eaLnBrk="1" fontAlgn="auto" latinLnBrk="0" hangingPunct="1">
              <a:lnSpc>
                <a:spcPct val="100000"/>
              </a:lnSpc>
              <a:spcBef>
                <a:spcPts val="0"/>
              </a:spcBef>
              <a:spcAft>
                <a:spcPts val="1000"/>
              </a:spcAft>
              <a:buClr>
                <a:srgbClr val="4CBD98"/>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13D49"/>
                </a:solidFill>
                <a:effectLst/>
                <a:uLnTx/>
                <a:uFillTx/>
                <a:latin typeface="Cambria" panose="02040503050406030204" pitchFamily="18" charset="0"/>
                <a:ea typeface="+mn-ea"/>
                <a:cs typeface="Arial" panose="020B0604020202020204" pitchFamily="34" charset="0"/>
              </a:rPr>
              <a:t>Outreach Exchange</a:t>
            </a:r>
          </a:p>
          <a:p>
            <a:pPr marL="1774825" marR="0" lvl="0" indent="-228600" algn="l" defTabSz="1152525" rtl="0" eaLnBrk="1" fontAlgn="auto" latinLnBrk="0" hangingPunct="1">
              <a:lnSpc>
                <a:spcPct val="100000"/>
              </a:lnSpc>
              <a:spcBef>
                <a:spcPts val="0"/>
              </a:spcBef>
              <a:spcAft>
                <a:spcPts val="1000"/>
              </a:spcAft>
              <a:buClr>
                <a:srgbClr val="4CBD98"/>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13D49"/>
                </a:solidFill>
                <a:effectLst/>
                <a:uLnTx/>
                <a:uFillTx/>
                <a:latin typeface="Cambria" panose="02040503050406030204" pitchFamily="18" charset="0"/>
                <a:ea typeface="+mn-ea"/>
                <a:cs typeface="Arial" panose="020B0604020202020204" pitchFamily="34" charset="0"/>
              </a:rPr>
              <a:t>Crosswalk Synthesis</a:t>
            </a:r>
          </a:p>
          <a:p>
            <a:pPr marL="1146175" marR="0" lvl="0" indent="-1146175" algn="l" defTabSz="1152525" rtl="0" eaLnBrk="1" fontAlgn="auto" latinLnBrk="0" hangingPunct="1">
              <a:lnSpc>
                <a:spcPct val="100000"/>
              </a:lnSpc>
              <a:spcBef>
                <a:spcPts val="0"/>
              </a:spcBef>
              <a:spcAft>
                <a:spcPts val="1000"/>
              </a:spcAft>
              <a:buClr>
                <a:srgbClr val="4CBD98"/>
              </a:buClr>
              <a:buSzTx/>
              <a:buFont typeface="Arial" panose="020B0604020202020204" pitchFamily="34" charset="0"/>
              <a:buNone/>
              <a:tabLst/>
              <a:defRPr/>
            </a:pPr>
            <a:r>
              <a:rPr kumimoji="0" lang="en-US" sz="2400" b="0" i="0" u="none" strike="noStrike" kern="1200" cap="none" spc="0" normalizeH="0" baseline="0" noProof="0" dirty="0">
                <a:ln>
                  <a:noFill/>
                </a:ln>
                <a:solidFill>
                  <a:srgbClr val="413D49"/>
                </a:solidFill>
                <a:effectLst/>
                <a:uLnTx/>
                <a:uFillTx/>
                <a:latin typeface="Cambria" panose="02040503050406030204" pitchFamily="18" charset="0"/>
                <a:ea typeface="+mn-ea"/>
                <a:cs typeface="Arial" panose="020B0604020202020204" pitchFamily="34" charset="0"/>
              </a:rPr>
              <a:t>10:40	</a:t>
            </a:r>
            <a:r>
              <a:rPr kumimoji="0" lang="en-US" sz="2400" b="0" i="1" u="none" strike="noStrike" kern="1200" cap="none" spc="0" normalizeH="0" baseline="0" noProof="0" dirty="0">
                <a:ln>
                  <a:noFill/>
                </a:ln>
                <a:solidFill>
                  <a:srgbClr val="413D49"/>
                </a:solidFill>
                <a:effectLst/>
                <a:uLnTx/>
                <a:uFillTx/>
                <a:latin typeface="Cambria" panose="02040503050406030204" pitchFamily="18" charset="0"/>
                <a:ea typeface="+mn-ea"/>
                <a:cs typeface="Arial" panose="020B0604020202020204" pitchFamily="34" charset="0"/>
              </a:rPr>
              <a:t>Break – 5 minutes </a:t>
            </a:r>
          </a:p>
          <a:p>
            <a:pPr marL="0" marR="0" lvl="0" indent="0" algn="l" defTabSz="1152525" rtl="0" eaLnBrk="1" fontAlgn="auto" latinLnBrk="0" hangingPunct="1">
              <a:lnSpc>
                <a:spcPct val="100000"/>
              </a:lnSpc>
              <a:spcBef>
                <a:spcPts val="0"/>
              </a:spcBef>
              <a:spcAft>
                <a:spcPts val="1000"/>
              </a:spcAft>
              <a:buClr>
                <a:srgbClr val="4CBD98"/>
              </a:buClr>
              <a:buSzTx/>
              <a:buFont typeface="Arial" panose="020B0604020202020204" pitchFamily="34" charset="0"/>
              <a:buNone/>
              <a:tabLst/>
              <a:defRPr/>
            </a:pPr>
            <a:r>
              <a:rPr kumimoji="0" lang="en-US" sz="2400" b="0" i="0" u="none" strike="noStrike" kern="1200" cap="none" spc="0" normalizeH="0" baseline="0" noProof="0" dirty="0">
                <a:ln>
                  <a:noFill/>
                </a:ln>
                <a:solidFill>
                  <a:srgbClr val="413D49"/>
                </a:solidFill>
                <a:effectLst/>
                <a:uLnTx/>
                <a:uFillTx/>
                <a:latin typeface="Cambria" panose="02040503050406030204" pitchFamily="18" charset="0"/>
                <a:ea typeface="+mn-ea"/>
                <a:cs typeface="Arial" panose="020B0604020202020204" pitchFamily="34" charset="0"/>
              </a:rPr>
              <a:t>10:45	Breakout Discussions</a:t>
            </a:r>
          </a:p>
          <a:p>
            <a:pPr marL="0" marR="0" lvl="0" indent="0" algn="l" defTabSz="1152525" rtl="0" eaLnBrk="1" fontAlgn="auto" latinLnBrk="0" hangingPunct="1">
              <a:lnSpc>
                <a:spcPct val="100000"/>
              </a:lnSpc>
              <a:spcBef>
                <a:spcPts val="0"/>
              </a:spcBef>
              <a:spcAft>
                <a:spcPts val="1000"/>
              </a:spcAft>
              <a:buClr>
                <a:srgbClr val="4CBD98"/>
              </a:buClr>
              <a:buSzTx/>
              <a:buFont typeface="Arial" panose="020B0604020202020204" pitchFamily="34" charset="0"/>
              <a:buNone/>
              <a:tabLst/>
              <a:defRPr/>
            </a:pPr>
            <a:r>
              <a:rPr kumimoji="0" lang="en-US" sz="2400" b="0" i="0" u="none" strike="noStrike" kern="1200" cap="none" spc="0" normalizeH="0" baseline="0" noProof="0" dirty="0">
                <a:ln>
                  <a:noFill/>
                </a:ln>
                <a:solidFill>
                  <a:srgbClr val="413D49"/>
                </a:solidFill>
                <a:effectLst/>
                <a:uLnTx/>
                <a:uFillTx/>
                <a:latin typeface="Cambria" panose="02040503050406030204" pitchFamily="18" charset="0"/>
                <a:ea typeface="+mn-ea"/>
                <a:cs typeface="Arial" panose="020B0604020202020204" pitchFamily="34" charset="0"/>
              </a:rPr>
              <a:t>11:15  	</a:t>
            </a:r>
            <a:r>
              <a:rPr kumimoji="0" lang="en-US" sz="2400" b="0" i="1" u="none" strike="noStrike" kern="1200" cap="none" spc="0" normalizeH="0" baseline="0" noProof="0" dirty="0">
                <a:ln>
                  <a:noFill/>
                </a:ln>
                <a:solidFill>
                  <a:srgbClr val="413D49"/>
                </a:solidFill>
                <a:effectLst/>
                <a:uLnTx/>
                <a:uFillTx/>
                <a:latin typeface="Cambria" panose="02040503050406030204" pitchFamily="18" charset="0"/>
                <a:ea typeface="+mn-ea"/>
                <a:cs typeface="Arial" panose="020B0604020202020204" pitchFamily="34" charset="0"/>
              </a:rPr>
              <a:t>Break – 15 minutes </a:t>
            </a:r>
          </a:p>
        </p:txBody>
      </p:sp>
    </p:spTree>
    <p:extLst>
      <p:ext uri="{BB962C8B-B14F-4D97-AF65-F5344CB8AC3E}">
        <p14:creationId xmlns:p14="http://schemas.microsoft.com/office/powerpoint/2010/main" val="1398115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BF569-58CB-47D7-8070-64A04781C21B}"/>
              </a:ext>
            </a:extLst>
          </p:cNvPr>
          <p:cNvSpPr>
            <a:spLocks noGrp="1"/>
          </p:cNvSpPr>
          <p:nvPr>
            <p:ph type="title"/>
          </p:nvPr>
        </p:nvSpPr>
        <p:spPr/>
        <p:txBody>
          <a:bodyPr/>
          <a:lstStyle/>
          <a:p>
            <a:r>
              <a:rPr lang="en-US" dirty="0"/>
              <a:t>The Farmer’s Decision</a:t>
            </a:r>
          </a:p>
        </p:txBody>
      </p:sp>
      <p:sp>
        <p:nvSpPr>
          <p:cNvPr id="3" name="Text Placeholder 2">
            <a:extLst>
              <a:ext uri="{FF2B5EF4-FFF2-40B4-BE49-F238E27FC236}">
                <a16:creationId xmlns:a16="http://schemas.microsoft.com/office/drawing/2014/main" id="{078C5488-BF2F-4D37-8098-DA64156CD91E}"/>
              </a:ext>
            </a:extLst>
          </p:cNvPr>
          <p:cNvSpPr>
            <a:spLocks noGrp="1"/>
          </p:cNvSpPr>
          <p:nvPr>
            <p:ph type="body" idx="1"/>
          </p:nvPr>
        </p:nvSpPr>
        <p:spPr/>
        <p:txBody>
          <a:bodyPr/>
          <a:lstStyle/>
          <a:p>
            <a:r>
              <a:rPr lang="en-US" dirty="0"/>
              <a:t>Combining LENSES: </a:t>
            </a:r>
            <a:br>
              <a:rPr lang="en-US" dirty="0"/>
            </a:br>
            <a:r>
              <a:rPr lang="en-US" dirty="0"/>
              <a:t>Decision Analysis &amp; Behavioral Economics</a:t>
            </a:r>
          </a:p>
        </p:txBody>
      </p:sp>
    </p:spTree>
    <p:extLst>
      <p:ext uri="{BB962C8B-B14F-4D97-AF65-F5344CB8AC3E}">
        <p14:creationId xmlns:p14="http://schemas.microsoft.com/office/powerpoint/2010/main" val="686936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DD6D73F-77FA-48B9-A152-20074965DE84}"/>
              </a:ext>
            </a:extLst>
          </p:cNvPr>
          <p:cNvGrpSpPr/>
          <p:nvPr/>
        </p:nvGrpSpPr>
        <p:grpSpPr>
          <a:xfrm>
            <a:off x="1032994" y="2665871"/>
            <a:ext cx="9859271" cy="1143000"/>
            <a:chOff x="1064166" y="1886552"/>
            <a:chExt cx="9859271" cy="1143000"/>
          </a:xfrm>
        </p:grpSpPr>
        <p:sp>
          <p:nvSpPr>
            <p:cNvPr id="11" name="Flowchart: Terminator 10">
              <a:extLst>
                <a:ext uri="{FF2B5EF4-FFF2-40B4-BE49-F238E27FC236}">
                  <a16:creationId xmlns:a16="http://schemas.microsoft.com/office/drawing/2014/main" id="{C5B7FA2C-0287-4D4D-BACD-4919F4F0F450}"/>
                </a:ext>
              </a:extLst>
            </p:cNvPr>
            <p:cNvSpPr/>
            <p:nvPr/>
          </p:nvSpPr>
          <p:spPr>
            <a:xfrm>
              <a:off x="9368957" y="1886552"/>
              <a:ext cx="1554480" cy="1143000"/>
            </a:xfrm>
            <a:prstGeom prst="flowChartTermina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Implementing the Practice (Behavior)</a:t>
              </a:r>
            </a:p>
          </p:txBody>
        </p:sp>
        <p:sp>
          <p:nvSpPr>
            <p:cNvPr id="74" name="Flowchart: Terminator 73">
              <a:extLst>
                <a:ext uri="{FF2B5EF4-FFF2-40B4-BE49-F238E27FC236}">
                  <a16:creationId xmlns:a16="http://schemas.microsoft.com/office/drawing/2014/main" id="{CC02FCA6-8B57-4F62-9FD6-0BBDA51CBB4B}"/>
                </a:ext>
              </a:extLst>
            </p:cNvPr>
            <p:cNvSpPr/>
            <p:nvPr/>
          </p:nvSpPr>
          <p:spPr>
            <a:xfrm>
              <a:off x="6600694" y="1886552"/>
              <a:ext cx="1554480" cy="1143000"/>
            </a:xfrm>
            <a:prstGeom prst="flowChartTermina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Generating Commitment (Intention)</a:t>
              </a:r>
            </a:p>
          </p:txBody>
        </p:sp>
        <p:sp>
          <p:nvSpPr>
            <p:cNvPr id="124" name="Flowchart: Terminator 123">
              <a:extLst>
                <a:ext uri="{FF2B5EF4-FFF2-40B4-BE49-F238E27FC236}">
                  <a16:creationId xmlns:a16="http://schemas.microsoft.com/office/drawing/2014/main" id="{5B951A93-76EB-4C7B-B137-7AB6B804AB63}"/>
                </a:ext>
              </a:extLst>
            </p:cNvPr>
            <p:cNvSpPr/>
            <p:nvPr/>
          </p:nvSpPr>
          <p:spPr>
            <a:xfrm>
              <a:off x="3832430" y="1886552"/>
              <a:ext cx="1554480" cy="1143000"/>
            </a:xfrm>
            <a:prstGeom prst="flowChartTermina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Creating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Awareness</a:t>
              </a:r>
            </a:p>
          </p:txBody>
        </p:sp>
        <p:sp>
          <p:nvSpPr>
            <p:cNvPr id="49" name="Flowchart: Terminator 48">
              <a:extLst>
                <a:ext uri="{FF2B5EF4-FFF2-40B4-BE49-F238E27FC236}">
                  <a16:creationId xmlns:a16="http://schemas.microsoft.com/office/drawing/2014/main" id="{BCEAAA47-6772-4905-8C48-B5AADD7CC3E3}"/>
                </a:ext>
              </a:extLst>
            </p:cNvPr>
            <p:cNvSpPr/>
            <p:nvPr/>
          </p:nvSpPr>
          <p:spPr>
            <a:xfrm>
              <a:off x="1064166" y="1886552"/>
              <a:ext cx="1554480" cy="1143000"/>
            </a:xfrm>
            <a:prstGeom prst="flowChartTermina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Starting Point</a:t>
              </a:r>
              <a:endPar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endParaRPr>
            </a:p>
          </p:txBody>
        </p:sp>
        <p:cxnSp>
          <p:nvCxnSpPr>
            <p:cNvPr id="70" name="Straight Connector 69">
              <a:extLst>
                <a:ext uri="{FF2B5EF4-FFF2-40B4-BE49-F238E27FC236}">
                  <a16:creationId xmlns:a16="http://schemas.microsoft.com/office/drawing/2014/main" id="{F9EB7B18-9BCC-47BB-9B8E-1CE7EFDE262C}"/>
                </a:ext>
              </a:extLst>
            </p:cNvPr>
            <p:cNvCxnSpPr>
              <a:cxnSpLocks/>
              <a:stCxn id="74" idx="3"/>
              <a:endCxn id="11" idx="1"/>
            </p:cNvCxnSpPr>
            <p:nvPr/>
          </p:nvCxnSpPr>
          <p:spPr>
            <a:xfrm>
              <a:off x="8155174" y="2458052"/>
              <a:ext cx="1213783" cy="0"/>
            </a:xfrm>
            <a:prstGeom prst="line">
              <a:avLst/>
            </a:prstGeom>
            <a:ln w="63500">
              <a:solidFill>
                <a:schemeClr val="accent4"/>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60B0CE9-250B-4D96-A2E3-2597977F40B2}"/>
                </a:ext>
              </a:extLst>
            </p:cNvPr>
            <p:cNvCxnSpPr>
              <a:cxnSpLocks/>
              <a:stCxn id="124" idx="3"/>
              <a:endCxn id="74" idx="1"/>
            </p:cNvCxnSpPr>
            <p:nvPr/>
          </p:nvCxnSpPr>
          <p:spPr>
            <a:xfrm>
              <a:off x="5386910" y="2458052"/>
              <a:ext cx="1213784" cy="0"/>
            </a:xfrm>
            <a:prstGeom prst="line">
              <a:avLst/>
            </a:prstGeom>
            <a:ln w="63500">
              <a:solidFill>
                <a:schemeClr val="accent4"/>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A88C39E-1C00-4104-AD79-EE1CB21FA391}"/>
                </a:ext>
              </a:extLst>
            </p:cNvPr>
            <p:cNvCxnSpPr>
              <a:cxnSpLocks/>
              <a:stCxn id="49" idx="3"/>
              <a:endCxn id="124" idx="1"/>
            </p:cNvCxnSpPr>
            <p:nvPr/>
          </p:nvCxnSpPr>
          <p:spPr>
            <a:xfrm>
              <a:off x="2618646" y="2458052"/>
              <a:ext cx="1213784" cy="0"/>
            </a:xfrm>
            <a:prstGeom prst="line">
              <a:avLst/>
            </a:prstGeom>
            <a:ln w="63500">
              <a:solidFill>
                <a:schemeClr val="accent4"/>
              </a:solidFill>
              <a:prstDash val="solid"/>
              <a:tailEnd type="stealth" w="lg" len="lg"/>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6FEEEB44-9FEF-424F-9726-30B9D9ABB360}"/>
              </a:ext>
            </a:extLst>
          </p:cNvPr>
          <p:cNvGrpSpPr/>
          <p:nvPr/>
        </p:nvGrpSpPr>
        <p:grpSpPr>
          <a:xfrm>
            <a:off x="2220239" y="3500261"/>
            <a:ext cx="1948254" cy="1852743"/>
            <a:chOff x="2220239" y="3500261"/>
            <a:chExt cx="1948254" cy="1852743"/>
          </a:xfrm>
        </p:grpSpPr>
        <p:grpSp>
          <p:nvGrpSpPr>
            <p:cNvPr id="13" name="Group 12">
              <a:extLst>
                <a:ext uri="{FF2B5EF4-FFF2-40B4-BE49-F238E27FC236}">
                  <a16:creationId xmlns:a16="http://schemas.microsoft.com/office/drawing/2014/main" id="{89809DA5-D54F-4E25-A71A-BBCBFFD94312}"/>
                </a:ext>
              </a:extLst>
            </p:cNvPr>
            <p:cNvGrpSpPr/>
            <p:nvPr/>
          </p:nvGrpSpPr>
          <p:grpSpPr>
            <a:xfrm>
              <a:off x="2600006" y="3500261"/>
              <a:ext cx="1188720" cy="1188720"/>
              <a:chOff x="5325134" y="3163500"/>
              <a:chExt cx="1188720" cy="1188720"/>
            </a:xfrm>
          </p:grpSpPr>
          <p:sp>
            <p:nvSpPr>
              <p:cNvPr id="14" name="Flowchart: Connector 13">
                <a:extLst>
                  <a:ext uri="{FF2B5EF4-FFF2-40B4-BE49-F238E27FC236}">
                    <a16:creationId xmlns:a16="http://schemas.microsoft.com/office/drawing/2014/main" id="{D61B6668-F9E0-41A6-8B84-9DD88FCBF5B9}"/>
                  </a:ext>
                </a:extLst>
              </p:cNvPr>
              <p:cNvSpPr/>
              <p:nvPr/>
            </p:nvSpPr>
            <p:spPr>
              <a:xfrm>
                <a:off x="5325134" y="3163500"/>
                <a:ext cx="1188720" cy="1188720"/>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Trust</a:t>
                </a:r>
              </a:p>
            </p:txBody>
          </p:sp>
          <p:sp>
            <p:nvSpPr>
              <p:cNvPr id="15" name="Flowchart: Connector 14">
                <a:extLst>
                  <a:ext uri="{FF2B5EF4-FFF2-40B4-BE49-F238E27FC236}">
                    <a16:creationId xmlns:a16="http://schemas.microsoft.com/office/drawing/2014/main" id="{F7903741-E21A-4FA2-B40E-B59CB8E6B3D2}"/>
                  </a:ext>
                </a:extLst>
              </p:cNvPr>
              <p:cNvSpPr/>
              <p:nvPr/>
            </p:nvSpPr>
            <p:spPr>
              <a:xfrm>
                <a:off x="5404382" y="3242748"/>
                <a:ext cx="1030224" cy="103022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Knowledge</a:t>
                </a:r>
              </a:p>
            </p:txBody>
          </p:sp>
        </p:grpSp>
        <p:sp>
          <p:nvSpPr>
            <p:cNvPr id="5" name="TextBox 4">
              <a:extLst>
                <a:ext uri="{FF2B5EF4-FFF2-40B4-BE49-F238E27FC236}">
                  <a16:creationId xmlns:a16="http://schemas.microsoft.com/office/drawing/2014/main" id="{0E629F40-C553-4FDB-9207-F83B073D1E95}"/>
                </a:ext>
              </a:extLst>
            </p:cNvPr>
            <p:cNvSpPr txBox="1"/>
            <p:nvPr/>
          </p:nvSpPr>
          <p:spPr>
            <a:xfrm>
              <a:off x="2220239" y="4768229"/>
              <a:ext cx="19482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Information specific to an opportunity</a:t>
              </a:r>
            </a:p>
          </p:txBody>
        </p:sp>
      </p:grpSp>
      <p:grpSp>
        <p:nvGrpSpPr>
          <p:cNvPr id="7" name="Group 6">
            <a:extLst>
              <a:ext uri="{FF2B5EF4-FFF2-40B4-BE49-F238E27FC236}">
                <a16:creationId xmlns:a16="http://schemas.microsoft.com/office/drawing/2014/main" id="{0BEA4661-2122-4A65-A05C-9287E16A0081}"/>
              </a:ext>
            </a:extLst>
          </p:cNvPr>
          <p:cNvGrpSpPr/>
          <p:nvPr/>
        </p:nvGrpSpPr>
        <p:grpSpPr>
          <a:xfrm>
            <a:off x="5001035" y="4015373"/>
            <a:ext cx="1948254" cy="2414849"/>
            <a:chOff x="5001035" y="4015373"/>
            <a:chExt cx="1948254" cy="2414849"/>
          </a:xfrm>
        </p:grpSpPr>
        <p:grpSp>
          <p:nvGrpSpPr>
            <p:cNvPr id="16" name="Group 15">
              <a:extLst>
                <a:ext uri="{FF2B5EF4-FFF2-40B4-BE49-F238E27FC236}">
                  <a16:creationId xmlns:a16="http://schemas.microsoft.com/office/drawing/2014/main" id="{9E265ECD-5CE9-4F34-8BFE-9F76F472AA45}"/>
                </a:ext>
              </a:extLst>
            </p:cNvPr>
            <p:cNvGrpSpPr/>
            <p:nvPr/>
          </p:nvGrpSpPr>
          <p:grpSpPr>
            <a:xfrm>
              <a:off x="5380802" y="4015373"/>
              <a:ext cx="1188720" cy="1188720"/>
              <a:chOff x="5325134" y="3163500"/>
              <a:chExt cx="1188720" cy="1188720"/>
            </a:xfrm>
          </p:grpSpPr>
          <p:sp>
            <p:nvSpPr>
              <p:cNvPr id="17" name="Flowchart: Connector 16">
                <a:extLst>
                  <a:ext uri="{FF2B5EF4-FFF2-40B4-BE49-F238E27FC236}">
                    <a16:creationId xmlns:a16="http://schemas.microsoft.com/office/drawing/2014/main" id="{35D4CC43-5054-4631-84C3-B4B87D403BC7}"/>
                  </a:ext>
                </a:extLst>
              </p:cNvPr>
              <p:cNvSpPr/>
              <p:nvPr/>
            </p:nvSpPr>
            <p:spPr>
              <a:xfrm>
                <a:off x="5325134" y="3163500"/>
                <a:ext cx="1188720" cy="1188720"/>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Trust</a:t>
                </a:r>
              </a:p>
            </p:txBody>
          </p:sp>
          <p:sp>
            <p:nvSpPr>
              <p:cNvPr id="19" name="Flowchart: Connector 18">
                <a:extLst>
                  <a:ext uri="{FF2B5EF4-FFF2-40B4-BE49-F238E27FC236}">
                    <a16:creationId xmlns:a16="http://schemas.microsoft.com/office/drawing/2014/main" id="{54C597DF-1F4A-4E3B-BBEA-275177351330}"/>
                  </a:ext>
                </a:extLst>
              </p:cNvPr>
              <p:cNvSpPr/>
              <p:nvPr/>
            </p:nvSpPr>
            <p:spPr>
              <a:xfrm>
                <a:off x="5404382" y="3242748"/>
                <a:ext cx="1030224" cy="103022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Beliefs</a:t>
                </a:r>
              </a:p>
            </p:txBody>
          </p:sp>
        </p:grpSp>
        <p:sp>
          <p:nvSpPr>
            <p:cNvPr id="29" name="TextBox 28">
              <a:extLst>
                <a:ext uri="{FF2B5EF4-FFF2-40B4-BE49-F238E27FC236}">
                  <a16:creationId xmlns:a16="http://schemas.microsoft.com/office/drawing/2014/main" id="{2107CF33-1A9E-4C9B-AB6C-F3ED2546A644}"/>
                </a:ext>
              </a:extLst>
            </p:cNvPr>
            <p:cNvSpPr txBox="1"/>
            <p:nvPr/>
          </p:nvSpPr>
          <p:spPr>
            <a:xfrm>
              <a:off x="5001035" y="5353004"/>
              <a:ext cx="194825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Deep-seated values and worldviews that serve as goals and guide actions</a:t>
              </a:r>
            </a:p>
          </p:txBody>
        </p:sp>
      </p:grpSp>
      <p:grpSp>
        <p:nvGrpSpPr>
          <p:cNvPr id="8" name="Group 7">
            <a:extLst>
              <a:ext uri="{FF2B5EF4-FFF2-40B4-BE49-F238E27FC236}">
                <a16:creationId xmlns:a16="http://schemas.microsoft.com/office/drawing/2014/main" id="{A7E30D04-01DD-425E-A47E-6622D00EDA88}"/>
              </a:ext>
            </a:extLst>
          </p:cNvPr>
          <p:cNvGrpSpPr/>
          <p:nvPr/>
        </p:nvGrpSpPr>
        <p:grpSpPr>
          <a:xfrm>
            <a:off x="4678791" y="463655"/>
            <a:ext cx="2567678" cy="2122968"/>
            <a:chOff x="4678791" y="463655"/>
            <a:chExt cx="2567678" cy="2122968"/>
          </a:xfrm>
        </p:grpSpPr>
        <p:grpSp>
          <p:nvGrpSpPr>
            <p:cNvPr id="20" name="Group 19">
              <a:extLst>
                <a:ext uri="{FF2B5EF4-FFF2-40B4-BE49-F238E27FC236}">
                  <a16:creationId xmlns:a16="http://schemas.microsoft.com/office/drawing/2014/main" id="{72C3AFBC-412A-4ADD-A06D-C4C807396582}"/>
                </a:ext>
              </a:extLst>
            </p:cNvPr>
            <p:cNvGrpSpPr/>
            <p:nvPr/>
          </p:nvGrpSpPr>
          <p:grpSpPr>
            <a:xfrm>
              <a:off x="5380802" y="1397903"/>
              <a:ext cx="1188720" cy="1188720"/>
              <a:chOff x="5342067" y="1864207"/>
              <a:chExt cx="1188720" cy="1188720"/>
            </a:xfrm>
          </p:grpSpPr>
          <p:sp>
            <p:nvSpPr>
              <p:cNvPr id="21" name="Flowchart: Connector 20">
                <a:extLst>
                  <a:ext uri="{FF2B5EF4-FFF2-40B4-BE49-F238E27FC236}">
                    <a16:creationId xmlns:a16="http://schemas.microsoft.com/office/drawing/2014/main" id="{1C83BD3F-E273-42FA-B477-B775D3834CA8}"/>
                  </a:ext>
                </a:extLst>
              </p:cNvPr>
              <p:cNvSpPr/>
              <p:nvPr/>
            </p:nvSpPr>
            <p:spPr>
              <a:xfrm>
                <a:off x="5342067" y="1864207"/>
                <a:ext cx="1188720" cy="1188720"/>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Trust</a:t>
                </a:r>
              </a:p>
            </p:txBody>
          </p:sp>
          <p:sp>
            <p:nvSpPr>
              <p:cNvPr id="22" name="Flowchart: Connector 21">
                <a:extLst>
                  <a:ext uri="{FF2B5EF4-FFF2-40B4-BE49-F238E27FC236}">
                    <a16:creationId xmlns:a16="http://schemas.microsoft.com/office/drawing/2014/main" id="{CAF3FD10-74FF-4A5B-B0E0-6BD156EDC26A}"/>
                  </a:ext>
                </a:extLst>
              </p:cNvPr>
              <p:cNvSpPr/>
              <p:nvPr/>
            </p:nvSpPr>
            <p:spPr>
              <a:xfrm>
                <a:off x="5421315" y="1943455"/>
                <a:ext cx="1030224" cy="103022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Attitudes</a:t>
                </a:r>
              </a:p>
            </p:txBody>
          </p:sp>
        </p:grpSp>
        <p:sp>
          <p:nvSpPr>
            <p:cNvPr id="30" name="TextBox 29">
              <a:extLst>
                <a:ext uri="{FF2B5EF4-FFF2-40B4-BE49-F238E27FC236}">
                  <a16:creationId xmlns:a16="http://schemas.microsoft.com/office/drawing/2014/main" id="{CFB15387-002C-499C-9AEE-3A2C6BE3DCF7}"/>
                </a:ext>
              </a:extLst>
            </p:cNvPr>
            <p:cNvSpPr txBox="1"/>
            <p:nvPr/>
          </p:nvSpPr>
          <p:spPr>
            <a:xfrm>
              <a:off x="4678791" y="463655"/>
              <a:ext cx="25676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Positive or negative evaluations of a behavior, informed by beliefs</a:t>
              </a:r>
            </a:p>
          </p:txBody>
        </p:sp>
      </p:grpSp>
      <p:grpSp>
        <p:nvGrpSpPr>
          <p:cNvPr id="10" name="Group 9">
            <a:extLst>
              <a:ext uri="{FF2B5EF4-FFF2-40B4-BE49-F238E27FC236}">
                <a16:creationId xmlns:a16="http://schemas.microsoft.com/office/drawing/2014/main" id="{F7DD6B99-3317-40A7-9EEC-06CCB4915A31}"/>
              </a:ext>
            </a:extLst>
          </p:cNvPr>
          <p:cNvGrpSpPr/>
          <p:nvPr/>
        </p:nvGrpSpPr>
        <p:grpSpPr>
          <a:xfrm>
            <a:off x="7756766" y="619902"/>
            <a:ext cx="1948254" cy="1966721"/>
            <a:chOff x="7756766" y="619902"/>
            <a:chExt cx="1948254" cy="1966721"/>
          </a:xfrm>
        </p:grpSpPr>
        <p:grpSp>
          <p:nvGrpSpPr>
            <p:cNvPr id="26" name="Group 25">
              <a:extLst>
                <a:ext uri="{FF2B5EF4-FFF2-40B4-BE49-F238E27FC236}">
                  <a16:creationId xmlns:a16="http://schemas.microsoft.com/office/drawing/2014/main" id="{A9052E89-974E-4590-919B-A7BE361518F7}"/>
                </a:ext>
              </a:extLst>
            </p:cNvPr>
            <p:cNvGrpSpPr/>
            <p:nvPr/>
          </p:nvGrpSpPr>
          <p:grpSpPr>
            <a:xfrm>
              <a:off x="8124002" y="1397903"/>
              <a:ext cx="1188720" cy="1188720"/>
              <a:chOff x="9131928" y="1921511"/>
              <a:chExt cx="1188720" cy="1188720"/>
            </a:xfrm>
          </p:grpSpPr>
          <p:sp>
            <p:nvSpPr>
              <p:cNvPr id="27" name="Flowchart: Connector 26">
                <a:extLst>
                  <a:ext uri="{FF2B5EF4-FFF2-40B4-BE49-F238E27FC236}">
                    <a16:creationId xmlns:a16="http://schemas.microsoft.com/office/drawing/2014/main" id="{0419E038-BB25-4C48-A64C-E4D6F3F6DC1E}"/>
                  </a:ext>
                </a:extLst>
              </p:cNvPr>
              <p:cNvSpPr/>
              <p:nvPr/>
            </p:nvSpPr>
            <p:spPr>
              <a:xfrm>
                <a:off x="9131928" y="1921511"/>
                <a:ext cx="1188720" cy="1188720"/>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Trust</a:t>
                </a:r>
              </a:p>
            </p:txBody>
          </p:sp>
          <p:sp>
            <p:nvSpPr>
              <p:cNvPr id="28" name="Flowchart: Connector 27">
                <a:extLst>
                  <a:ext uri="{FF2B5EF4-FFF2-40B4-BE49-F238E27FC236}">
                    <a16:creationId xmlns:a16="http://schemas.microsoft.com/office/drawing/2014/main" id="{E37C2D0C-2DFC-4684-838C-006524BB4042}"/>
                  </a:ext>
                </a:extLst>
              </p:cNvPr>
              <p:cNvSpPr/>
              <p:nvPr/>
            </p:nvSpPr>
            <p:spPr>
              <a:xfrm>
                <a:off x="9211176" y="2000759"/>
                <a:ext cx="1030224" cy="103022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Norms</a:t>
                </a:r>
              </a:p>
            </p:txBody>
          </p:sp>
        </p:grpSp>
        <p:sp>
          <p:nvSpPr>
            <p:cNvPr id="31" name="TextBox 30">
              <a:extLst>
                <a:ext uri="{FF2B5EF4-FFF2-40B4-BE49-F238E27FC236}">
                  <a16:creationId xmlns:a16="http://schemas.microsoft.com/office/drawing/2014/main" id="{B4BF37D9-69AE-40B8-A0EE-CE1270A906EF}"/>
                </a:ext>
              </a:extLst>
            </p:cNvPr>
            <p:cNvSpPr txBox="1"/>
            <p:nvPr/>
          </p:nvSpPr>
          <p:spPr>
            <a:xfrm>
              <a:off x="7756766" y="619902"/>
              <a:ext cx="19482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Social influences or constraints</a:t>
              </a:r>
            </a:p>
          </p:txBody>
        </p:sp>
      </p:grpSp>
      <p:grpSp>
        <p:nvGrpSpPr>
          <p:cNvPr id="9" name="Group 8">
            <a:extLst>
              <a:ext uri="{FF2B5EF4-FFF2-40B4-BE49-F238E27FC236}">
                <a16:creationId xmlns:a16="http://schemas.microsoft.com/office/drawing/2014/main" id="{3001C1B3-46A4-43AB-969A-E82F7AB7CB47}"/>
              </a:ext>
            </a:extLst>
          </p:cNvPr>
          <p:cNvGrpSpPr/>
          <p:nvPr/>
        </p:nvGrpSpPr>
        <p:grpSpPr>
          <a:xfrm>
            <a:off x="7744235" y="4015373"/>
            <a:ext cx="1948254" cy="2147598"/>
            <a:chOff x="7744235" y="4015373"/>
            <a:chExt cx="1948254" cy="2147598"/>
          </a:xfrm>
        </p:grpSpPr>
        <p:grpSp>
          <p:nvGrpSpPr>
            <p:cNvPr id="23" name="Group 22">
              <a:extLst>
                <a:ext uri="{FF2B5EF4-FFF2-40B4-BE49-F238E27FC236}">
                  <a16:creationId xmlns:a16="http://schemas.microsoft.com/office/drawing/2014/main" id="{C045392B-A80C-4F33-B180-F453841A71DD}"/>
                </a:ext>
              </a:extLst>
            </p:cNvPr>
            <p:cNvGrpSpPr/>
            <p:nvPr/>
          </p:nvGrpSpPr>
          <p:grpSpPr>
            <a:xfrm>
              <a:off x="8124002" y="4015373"/>
              <a:ext cx="1188720" cy="1188720"/>
              <a:chOff x="5325134" y="3163500"/>
              <a:chExt cx="1188720" cy="1188720"/>
            </a:xfrm>
          </p:grpSpPr>
          <p:sp>
            <p:nvSpPr>
              <p:cNvPr id="24" name="Flowchart: Connector 23">
                <a:extLst>
                  <a:ext uri="{FF2B5EF4-FFF2-40B4-BE49-F238E27FC236}">
                    <a16:creationId xmlns:a16="http://schemas.microsoft.com/office/drawing/2014/main" id="{37431E58-FE2F-4D0C-9D1B-1204678C9258}"/>
                  </a:ext>
                </a:extLst>
              </p:cNvPr>
              <p:cNvSpPr/>
              <p:nvPr/>
            </p:nvSpPr>
            <p:spPr>
              <a:xfrm>
                <a:off x="5325134" y="3163500"/>
                <a:ext cx="1188720" cy="1188720"/>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Trust</a:t>
                </a:r>
              </a:p>
            </p:txBody>
          </p:sp>
          <p:sp>
            <p:nvSpPr>
              <p:cNvPr id="25" name="Flowchart: Connector 24">
                <a:extLst>
                  <a:ext uri="{FF2B5EF4-FFF2-40B4-BE49-F238E27FC236}">
                    <a16:creationId xmlns:a16="http://schemas.microsoft.com/office/drawing/2014/main" id="{E449A08E-3452-4319-A6B6-D4FDA80137EB}"/>
                  </a:ext>
                </a:extLst>
              </p:cNvPr>
              <p:cNvSpPr/>
              <p:nvPr/>
            </p:nvSpPr>
            <p:spPr>
              <a:xfrm>
                <a:off x="5404382" y="3242748"/>
                <a:ext cx="1030224" cy="103022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Constraints</a:t>
                </a:r>
              </a:p>
            </p:txBody>
          </p:sp>
        </p:grpSp>
        <p:sp>
          <p:nvSpPr>
            <p:cNvPr id="32" name="TextBox 31">
              <a:extLst>
                <a:ext uri="{FF2B5EF4-FFF2-40B4-BE49-F238E27FC236}">
                  <a16:creationId xmlns:a16="http://schemas.microsoft.com/office/drawing/2014/main" id="{4C81DF05-8F5A-4F17-BB6E-6BEC9689C4A1}"/>
                </a:ext>
              </a:extLst>
            </p:cNvPr>
            <p:cNvSpPr txBox="1"/>
            <p:nvPr/>
          </p:nvSpPr>
          <p:spPr>
            <a:xfrm>
              <a:off x="7744235" y="5331974"/>
              <a:ext cx="194825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Physical, economic, regulatory, and other barriers to adoption</a:t>
              </a:r>
            </a:p>
          </p:txBody>
        </p:sp>
      </p:grpSp>
      <p:sp>
        <p:nvSpPr>
          <p:cNvPr id="33" name="TextBox 32">
            <a:extLst>
              <a:ext uri="{FF2B5EF4-FFF2-40B4-BE49-F238E27FC236}">
                <a16:creationId xmlns:a16="http://schemas.microsoft.com/office/drawing/2014/main" id="{1D354A54-40EB-4A43-BA85-64062BC9C1ED}"/>
              </a:ext>
            </a:extLst>
          </p:cNvPr>
          <p:cNvSpPr txBox="1"/>
          <p:nvPr/>
        </p:nvSpPr>
        <p:spPr>
          <a:xfrm>
            <a:off x="301337" y="463655"/>
            <a:ext cx="43774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 Working Framework</a:t>
            </a:r>
          </a:p>
        </p:txBody>
      </p:sp>
      <p:sp>
        <p:nvSpPr>
          <p:cNvPr id="39" name="TextBox 38">
            <a:extLst>
              <a:ext uri="{FF2B5EF4-FFF2-40B4-BE49-F238E27FC236}">
                <a16:creationId xmlns:a16="http://schemas.microsoft.com/office/drawing/2014/main" id="{0220C33D-7D66-4F6C-BDF7-A58E52FA00DA}"/>
              </a:ext>
            </a:extLst>
          </p:cNvPr>
          <p:cNvSpPr txBox="1"/>
          <p:nvPr/>
        </p:nvSpPr>
        <p:spPr>
          <a:xfrm>
            <a:off x="789709" y="904181"/>
            <a:ext cx="33787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For understanding and predicting adoption decisions</a:t>
            </a:r>
          </a:p>
        </p:txBody>
      </p:sp>
    </p:spTree>
    <p:extLst>
      <p:ext uri="{BB962C8B-B14F-4D97-AF65-F5344CB8AC3E}">
        <p14:creationId xmlns:p14="http://schemas.microsoft.com/office/powerpoint/2010/main" val="2989740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2" name="Group 121">
            <a:extLst>
              <a:ext uri="{FF2B5EF4-FFF2-40B4-BE49-F238E27FC236}">
                <a16:creationId xmlns:a16="http://schemas.microsoft.com/office/drawing/2014/main" id="{34C92000-8B39-4567-9106-1B6996BDC410}"/>
              </a:ext>
            </a:extLst>
          </p:cNvPr>
          <p:cNvGrpSpPr/>
          <p:nvPr/>
        </p:nvGrpSpPr>
        <p:grpSpPr>
          <a:xfrm>
            <a:off x="3744965" y="735874"/>
            <a:ext cx="7017346" cy="4565334"/>
            <a:chOff x="3744965" y="735874"/>
            <a:chExt cx="7017346" cy="4565334"/>
          </a:xfrm>
        </p:grpSpPr>
        <p:cxnSp>
          <p:nvCxnSpPr>
            <p:cNvPr id="120" name="Connector: Curved 119">
              <a:extLst>
                <a:ext uri="{FF2B5EF4-FFF2-40B4-BE49-F238E27FC236}">
                  <a16:creationId xmlns:a16="http://schemas.microsoft.com/office/drawing/2014/main" id="{8B11880A-DF0F-4AC8-8C7C-90ACC752C01E}"/>
                </a:ext>
              </a:extLst>
            </p:cNvPr>
            <p:cNvCxnSpPr>
              <a:cxnSpLocks/>
              <a:stCxn id="54" idx="2"/>
              <a:endCxn id="42" idx="6"/>
            </p:cNvCxnSpPr>
            <p:nvPr/>
          </p:nvCxnSpPr>
          <p:spPr>
            <a:xfrm rot="5400000">
              <a:off x="6449356" y="124199"/>
              <a:ext cx="1608564" cy="7017345"/>
            </a:xfrm>
            <a:prstGeom prst="curvedConnector2">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Connector: Curved 116">
              <a:extLst>
                <a:ext uri="{FF2B5EF4-FFF2-40B4-BE49-F238E27FC236}">
                  <a16:creationId xmlns:a16="http://schemas.microsoft.com/office/drawing/2014/main" id="{1482C261-BBD1-40CE-9475-539DD136597D}"/>
                </a:ext>
              </a:extLst>
            </p:cNvPr>
            <p:cNvCxnSpPr>
              <a:cxnSpLocks/>
              <a:stCxn id="54" idx="0"/>
              <a:endCxn id="38" idx="6"/>
            </p:cNvCxnSpPr>
            <p:nvPr/>
          </p:nvCxnSpPr>
          <p:spPr>
            <a:xfrm rot="16200000" flipV="1">
              <a:off x="7657735" y="-1418987"/>
              <a:ext cx="935514" cy="5273637"/>
            </a:xfrm>
            <a:prstGeom prst="curvedConnector2">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Connector: Curved 107">
              <a:extLst>
                <a:ext uri="{FF2B5EF4-FFF2-40B4-BE49-F238E27FC236}">
                  <a16:creationId xmlns:a16="http://schemas.microsoft.com/office/drawing/2014/main" id="{7605C47A-8179-41D9-A8D8-91E5B2BD2FA9}"/>
                </a:ext>
              </a:extLst>
            </p:cNvPr>
            <p:cNvCxnSpPr>
              <a:stCxn id="54" idx="0"/>
              <a:endCxn id="27" idx="6"/>
            </p:cNvCxnSpPr>
            <p:nvPr/>
          </p:nvCxnSpPr>
          <p:spPr>
            <a:xfrm rot="16200000" flipV="1">
              <a:off x="8775675" y="-301046"/>
              <a:ext cx="949715" cy="3023556"/>
            </a:xfrm>
            <a:prstGeom prst="curvedConnector2">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Connector: Curved 109">
              <a:extLst>
                <a:ext uri="{FF2B5EF4-FFF2-40B4-BE49-F238E27FC236}">
                  <a16:creationId xmlns:a16="http://schemas.microsoft.com/office/drawing/2014/main" id="{9F05F058-991F-4033-9DDB-0F30CC564B41}"/>
                </a:ext>
              </a:extLst>
            </p:cNvPr>
            <p:cNvCxnSpPr>
              <a:cxnSpLocks/>
              <a:stCxn id="54" idx="2"/>
              <a:endCxn id="45" idx="6"/>
            </p:cNvCxnSpPr>
            <p:nvPr/>
          </p:nvCxnSpPr>
          <p:spPr>
            <a:xfrm rot="5400000">
              <a:off x="8358606" y="1742715"/>
              <a:ext cx="1317830" cy="3489579"/>
            </a:xfrm>
            <a:prstGeom prst="curvedConnector2">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Connector: Curved 113">
              <a:extLst>
                <a:ext uri="{FF2B5EF4-FFF2-40B4-BE49-F238E27FC236}">
                  <a16:creationId xmlns:a16="http://schemas.microsoft.com/office/drawing/2014/main" id="{A5B872E3-3310-4479-A798-935B0AFF4BBE}"/>
                </a:ext>
              </a:extLst>
            </p:cNvPr>
            <p:cNvCxnSpPr>
              <a:cxnSpLocks/>
              <a:stCxn id="54" idx="2"/>
              <a:endCxn id="24" idx="6"/>
            </p:cNvCxnSpPr>
            <p:nvPr/>
          </p:nvCxnSpPr>
          <p:spPr>
            <a:xfrm rot="5400000">
              <a:off x="8718178" y="3257075"/>
              <a:ext cx="2472618" cy="1615647"/>
            </a:xfrm>
            <a:prstGeom prst="curvedConnector2">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89809DA5-D54F-4E25-A71A-BBCBFFD94312}"/>
              </a:ext>
            </a:extLst>
          </p:cNvPr>
          <p:cNvGrpSpPr/>
          <p:nvPr/>
        </p:nvGrpSpPr>
        <p:grpSpPr>
          <a:xfrm>
            <a:off x="1635428" y="2739713"/>
            <a:ext cx="1188720" cy="1188720"/>
            <a:chOff x="5325134" y="3163500"/>
            <a:chExt cx="1188720" cy="1188720"/>
          </a:xfrm>
        </p:grpSpPr>
        <p:sp>
          <p:nvSpPr>
            <p:cNvPr id="14" name="Flowchart: Connector 13">
              <a:extLst>
                <a:ext uri="{FF2B5EF4-FFF2-40B4-BE49-F238E27FC236}">
                  <a16:creationId xmlns:a16="http://schemas.microsoft.com/office/drawing/2014/main" id="{D61B6668-F9E0-41A6-8B84-9DD88FCBF5B9}"/>
                </a:ext>
              </a:extLst>
            </p:cNvPr>
            <p:cNvSpPr/>
            <p:nvPr/>
          </p:nvSpPr>
          <p:spPr>
            <a:xfrm>
              <a:off x="5325134" y="3163500"/>
              <a:ext cx="1188720" cy="1188720"/>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Trust</a:t>
              </a:r>
            </a:p>
          </p:txBody>
        </p:sp>
        <p:sp>
          <p:nvSpPr>
            <p:cNvPr id="15" name="Flowchart: Connector 14">
              <a:extLst>
                <a:ext uri="{FF2B5EF4-FFF2-40B4-BE49-F238E27FC236}">
                  <a16:creationId xmlns:a16="http://schemas.microsoft.com/office/drawing/2014/main" id="{F7903741-E21A-4FA2-B40E-B59CB8E6B3D2}"/>
                </a:ext>
              </a:extLst>
            </p:cNvPr>
            <p:cNvSpPr/>
            <p:nvPr/>
          </p:nvSpPr>
          <p:spPr>
            <a:xfrm>
              <a:off x="5404382" y="3242748"/>
              <a:ext cx="1030224" cy="103022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Knowledge</a:t>
              </a:r>
              <a:b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I</a:t>
              </a:r>
            </a:p>
          </p:txBody>
        </p:sp>
      </p:grpSp>
      <p:grpSp>
        <p:nvGrpSpPr>
          <p:cNvPr id="16" name="Group 15">
            <a:extLst>
              <a:ext uri="{FF2B5EF4-FFF2-40B4-BE49-F238E27FC236}">
                <a16:creationId xmlns:a16="http://schemas.microsoft.com/office/drawing/2014/main" id="{9E265ECD-5CE9-4F34-8BFE-9F76F472AA45}"/>
              </a:ext>
            </a:extLst>
          </p:cNvPr>
          <p:cNvGrpSpPr/>
          <p:nvPr/>
        </p:nvGrpSpPr>
        <p:grpSpPr>
          <a:xfrm>
            <a:off x="3561323" y="5483147"/>
            <a:ext cx="1188720" cy="1188720"/>
            <a:chOff x="5325134" y="3163500"/>
            <a:chExt cx="1188720" cy="1188720"/>
          </a:xfrm>
        </p:grpSpPr>
        <p:sp>
          <p:nvSpPr>
            <p:cNvPr id="17" name="Flowchart: Connector 16">
              <a:extLst>
                <a:ext uri="{FF2B5EF4-FFF2-40B4-BE49-F238E27FC236}">
                  <a16:creationId xmlns:a16="http://schemas.microsoft.com/office/drawing/2014/main" id="{35D4CC43-5054-4631-84C3-B4B87D403BC7}"/>
                </a:ext>
              </a:extLst>
            </p:cNvPr>
            <p:cNvSpPr/>
            <p:nvPr/>
          </p:nvSpPr>
          <p:spPr>
            <a:xfrm>
              <a:off x="5325134" y="3163500"/>
              <a:ext cx="1188720" cy="1188720"/>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Trust</a:t>
              </a:r>
            </a:p>
          </p:txBody>
        </p:sp>
        <p:sp>
          <p:nvSpPr>
            <p:cNvPr id="19" name="Flowchart: Connector 18">
              <a:extLst>
                <a:ext uri="{FF2B5EF4-FFF2-40B4-BE49-F238E27FC236}">
                  <a16:creationId xmlns:a16="http://schemas.microsoft.com/office/drawing/2014/main" id="{54C597DF-1F4A-4E3B-BBEA-275177351330}"/>
                </a:ext>
              </a:extLst>
            </p:cNvPr>
            <p:cNvSpPr/>
            <p:nvPr/>
          </p:nvSpPr>
          <p:spPr>
            <a:xfrm>
              <a:off x="5404382" y="3242748"/>
              <a:ext cx="1030224" cy="103022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Beliefs</a:t>
              </a:r>
            </a:p>
          </p:txBody>
        </p:sp>
      </p:grpSp>
      <p:grpSp>
        <p:nvGrpSpPr>
          <p:cNvPr id="20" name="Group 19">
            <a:extLst>
              <a:ext uri="{FF2B5EF4-FFF2-40B4-BE49-F238E27FC236}">
                <a16:creationId xmlns:a16="http://schemas.microsoft.com/office/drawing/2014/main" id="{72C3AFBC-412A-4ADD-A06D-C4C807396582}"/>
              </a:ext>
            </a:extLst>
          </p:cNvPr>
          <p:cNvGrpSpPr/>
          <p:nvPr/>
        </p:nvGrpSpPr>
        <p:grpSpPr>
          <a:xfrm>
            <a:off x="4391507" y="3424270"/>
            <a:ext cx="1188720" cy="1188720"/>
            <a:chOff x="5342067" y="1864207"/>
            <a:chExt cx="1188720" cy="1188720"/>
          </a:xfrm>
        </p:grpSpPr>
        <p:sp>
          <p:nvSpPr>
            <p:cNvPr id="21" name="Flowchart: Connector 20">
              <a:extLst>
                <a:ext uri="{FF2B5EF4-FFF2-40B4-BE49-F238E27FC236}">
                  <a16:creationId xmlns:a16="http://schemas.microsoft.com/office/drawing/2014/main" id="{1C83BD3F-E273-42FA-B477-B775D3834CA8}"/>
                </a:ext>
              </a:extLst>
            </p:cNvPr>
            <p:cNvSpPr/>
            <p:nvPr/>
          </p:nvSpPr>
          <p:spPr>
            <a:xfrm>
              <a:off x="5342067" y="1864207"/>
              <a:ext cx="1188720" cy="1188720"/>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Trust</a:t>
              </a:r>
            </a:p>
          </p:txBody>
        </p:sp>
        <p:sp>
          <p:nvSpPr>
            <p:cNvPr id="22" name="Flowchart: Connector 21">
              <a:extLst>
                <a:ext uri="{FF2B5EF4-FFF2-40B4-BE49-F238E27FC236}">
                  <a16:creationId xmlns:a16="http://schemas.microsoft.com/office/drawing/2014/main" id="{CAF3FD10-74FF-4A5B-B0E0-6BD156EDC26A}"/>
                </a:ext>
              </a:extLst>
            </p:cNvPr>
            <p:cNvSpPr/>
            <p:nvPr/>
          </p:nvSpPr>
          <p:spPr>
            <a:xfrm>
              <a:off x="5421315" y="1943455"/>
              <a:ext cx="1030224" cy="103022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Attitudes</a:t>
              </a:r>
            </a:p>
          </p:txBody>
        </p:sp>
      </p:grpSp>
      <p:grpSp>
        <p:nvGrpSpPr>
          <p:cNvPr id="26" name="Group 25">
            <a:extLst>
              <a:ext uri="{FF2B5EF4-FFF2-40B4-BE49-F238E27FC236}">
                <a16:creationId xmlns:a16="http://schemas.microsoft.com/office/drawing/2014/main" id="{A9052E89-974E-4590-919B-A7BE361518F7}"/>
              </a:ext>
            </a:extLst>
          </p:cNvPr>
          <p:cNvGrpSpPr/>
          <p:nvPr/>
        </p:nvGrpSpPr>
        <p:grpSpPr>
          <a:xfrm>
            <a:off x="6550034" y="141514"/>
            <a:ext cx="1188720" cy="1188720"/>
            <a:chOff x="9131928" y="1921511"/>
            <a:chExt cx="1188720" cy="1188720"/>
          </a:xfrm>
        </p:grpSpPr>
        <p:sp>
          <p:nvSpPr>
            <p:cNvPr id="27" name="Flowchart: Connector 26">
              <a:extLst>
                <a:ext uri="{FF2B5EF4-FFF2-40B4-BE49-F238E27FC236}">
                  <a16:creationId xmlns:a16="http://schemas.microsoft.com/office/drawing/2014/main" id="{0419E038-BB25-4C48-A64C-E4D6F3F6DC1E}"/>
                </a:ext>
              </a:extLst>
            </p:cNvPr>
            <p:cNvSpPr/>
            <p:nvPr/>
          </p:nvSpPr>
          <p:spPr>
            <a:xfrm>
              <a:off x="9131928" y="1921511"/>
              <a:ext cx="1188720" cy="1188720"/>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Trust</a:t>
              </a:r>
            </a:p>
          </p:txBody>
        </p:sp>
        <p:sp>
          <p:nvSpPr>
            <p:cNvPr id="28" name="Flowchart: Connector 27">
              <a:extLst>
                <a:ext uri="{FF2B5EF4-FFF2-40B4-BE49-F238E27FC236}">
                  <a16:creationId xmlns:a16="http://schemas.microsoft.com/office/drawing/2014/main" id="{E37C2D0C-2DFC-4684-838C-006524BB4042}"/>
                </a:ext>
              </a:extLst>
            </p:cNvPr>
            <p:cNvSpPr/>
            <p:nvPr/>
          </p:nvSpPr>
          <p:spPr>
            <a:xfrm>
              <a:off x="9211176" y="2000759"/>
              <a:ext cx="1030224" cy="103022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Norms</a:t>
              </a:r>
            </a:p>
          </p:txBody>
        </p:sp>
      </p:grpSp>
      <p:grpSp>
        <p:nvGrpSpPr>
          <p:cNvPr id="23" name="Group 22">
            <a:extLst>
              <a:ext uri="{FF2B5EF4-FFF2-40B4-BE49-F238E27FC236}">
                <a16:creationId xmlns:a16="http://schemas.microsoft.com/office/drawing/2014/main" id="{C045392B-A80C-4F33-B180-F453841A71DD}"/>
              </a:ext>
            </a:extLst>
          </p:cNvPr>
          <p:cNvGrpSpPr/>
          <p:nvPr/>
        </p:nvGrpSpPr>
        <p:grpSpPr>
          <a:xfrm>
            <a:off x="7957943" y="4706847"/>
            <a:ext cx="1188720" cy="1188720"/>
            <a:chOff x="5325134" y="3163500"/>
            <a:chExt cx="1188720" cy="1188720"/>
          </a:xfrm>
        </p:grpSpPr>
        <p:sp>
          <p:nvSpPr>
            <p:cNvPr id="24" name="Flowchart: Connector 23">
              <a:extLst>
                <a:ext uri="{FF2B5EF4-FFF2-40B4-BE49-F238E27FC236}">
                  <a16:creationId xmlns:a16="http://schemas.microsoft.com/office/drawing/2014/main" id="{37431E58-FE2F-4D0C-9D1B-1204678C9258}"/>
                </a:ext>
              </a:extLst>
            </p:cNvPr>
            <p:cNvSpPr/>
            <p:nvPr/>
          </p:nvSpPr>
          <p:spPr>
            <a:xfrm>
              <a:off x="5325134" y="3163500"/>
              <a:ext cx="1188720" cy="1188720"/>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Trust</a:t>
              </a:r>
            </a:p>
          </p:txBody>
        </p:sp>
        <p:sp>
          <p:nvSpPr>
            <p:cNvPr id="25" name="Flowchart: Connector 24">
              <a:extLst>
                <a:ext uri="{FF2B5EF4-FFF2-40B4-BE49-F238E27FC236}">
                  <a16:creationId xmlns:a16="http://schemas.microsoft.com/office/drawing/2014/main" id="{E449A08E-3452-4319-A6B6-D4FDA80137EB}"/>
                </a:ext>
              </a:extLst>
            </p:cNvPr>
            <p:cNvSpPr/>
            <p:nvPr/>
          </p:nvSpPr>
          <p:spPr>
            <a:xfrm>
              <a:off x="5404382" y="3242748"/>
              <a:ext cx="1030224" cy="103022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Constraints</a:t>
              </a:r>
            </a:p>
          </p:txBody>
        </p:sp>
      </p:grpSp>
      <p:sp>
        <p:nvSpPr>
          <p:cNvPr id="33" name="TextBox 32">
            <a:extLst>
              <a:ext uri="{FF2B5EF4-FFF2-40B4-BE49-F238E27FC236}">
                <a16:creationId xmlns:a16="http://schemas.microsoft.com/office/drawing/2014/main" id="{1D354A54-40EB-4A43-BA85-64062BC9C1ED}"/>
              </a:ext>
            </a:extLst>
          </p:cNvPr>
          <p:cNvSpPr txBox="1"/>
          <p:nvPr/>
        </p:nvSpPr>
        <p:spPr>
          <a:xfrm>
            <a:off x="301337" y="463655"/>
            <a:ext cx="43774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 Revised Framework?</a:t>
            </a:r>
          </a:p>
        </p:txBody>
      </p:sp>
      <p:grpSp>
        <p:nvGrpSpPr>
          <p:cNvPr id="123" name="Group 122">
            <a:extLst>
              <a:ext uri="{FF2B5EF4-FFF2-40B4-BE49-F238E27FC236}">
                <a16:creationId xmlns:a16="http://schemas.microsoft.com/office/drawing/2014/main" id="{C86D7B20-F5AF-4E4A-8741-9F75422026A7}"/>
              </a:ext>
            </a:extLst>
          </p:cNvPr>
          <p:cNvGrpSpPr/>
          <p:nvPr/>
        </p:nvGrpSpPr>
        <p:grpSpPr>
          <a:xfrm>
            <a:off x="268286" y="1685589"/>
            <a:ext cx="8842068" cy="1143000"/>
            <a:chOff x="268286" y="1685589"/>
            <a:chExt cx="8842068" cy="1143000"/>
          </a:xfrm>
        </p:grpSpPr>
        <p:sp>
          <p:nvSpPr>
            <p:cNvPr id="11" name="Flowchart: Terminator 10">
              <a:extLst>
                <a:ext uri="{FF2B5EF4-FFF2-40B4-BE49-F238E27FC236}">
                  <a16:creationId xmlns:a16="http://schemas.microsoft.com/office/drawing/2014/main" id="{C5B7FA2C-0287-4D4D-BACD-4919F4F0F450}"/>
                </a:ext>
              </a:extLst>
            </p:cNvPr>
            <p:cNvSpPr/>
            <p:nvPr/>
          </p:nvSpPr>
          <p:spPr>
            <a:xfrm>
              <a:off x="7555874" y="1685589"/>
              <a:ext cx="1554480" cy="1143000"/>
            </a:xfrm>
            <a:prstGeom prst="flowChartTermina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Implementing the Practice (Behavior)</a:t>
              </a:r>
            </a:p>
          </p:txBody>
        </p:sp>
        <p:sp>
          <p:nvSpPr>
            <p:cNvPr id="74" name="Flowchart: Terminator 73">
              <a:extLst>
                <a:ext uri="{FF2B5EF4-FFF2-40B4-BE49-F238E27FC236}">
                  <a16:creationId xmlns:a16="http://schemas.microsoft.com/office/drawing/2014/main" id="{CC02FCA6-8B57-4F62-9FD6-0BBDA51CBB4B}"/>
                </a:ext>
              </a:extLst>
            </p:cNvPr>
            <p:cNvSpPr/>
            <p:nvPr/>
          </p:nvSpPr>
          <p:spPr>
            <a:xfrm>
              <a:off x="5126678" y="1685589"/>
              <a:ext cx="1554480" cy="1143000"/>
            </a:xfrm>
            <a:prstGeom prst="flowChartTermina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Generating Commitment (Intention)</a:t>
              </a:r>
            </a:p>
          </p:txBody>
        </p:sp>
        <p:sp>
          <p:nvSpPr>
            <p:cNvPr id="124" name="Flowchart: Terminator 123">
              <a:extLst>
                <a:ext uri="{FF2B5EF4-FFF2-40B4-BE49-F238E27FC236}">
                  <a16:creationId xmlns:a16="http://schemas.microsoft.com/office/drawing/2014/main" id="{5B951A93-76EB-4C7B-B137-7AB6B804AB63}"/>
                </a:ext>
              </a:extLst>
            </p:cNvPr>
            <p:cNvSpPr/>
            <p:nvPr/>
          </p:nvSpPr>
          <p:spPr>
            <a:xfrm>
              <a:off x="2697482" y="1685589"/>
              <a:ext cx="1554480" cy="1143000"/>
            </a:xfrm>
            <a:prstGeom prst="flowChartTermina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Creating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Awareness</a:t>
              </a:r>
            </a:p>
          </p:txBody>
        </p:sp>
        <p:sp>
          <p:nvSpPr>
            <p:cNvPr id="49" name="Flowchart: Terminator 48">
              <a:extLst>
                <a:ext uri="{FF2B5EF4-FFF2-40B4-BE49-F238E27FC236}">
                  <a16:creationId xmlns:a16="http://schemas.microsoft.com/office/drawing/2014/main" id="{BCEAAA47-6772-4905-8C48-B5AADD7CC3E3}"/>
                </a:ext>
              </a:extLst>
            </p:cNvPr>
            <p:cNvSpPr/>
            <p:nvPr/>
          </p:nvSpPr>
          <p:spPr>
            <a:xfrm>
              <a:off x="268286" y="1685589"/>
              <a:ext cx="1554480" cy="1143000"/>
            </a:xfrm>
            <a:prstGeom prst="flowChartTermina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Starting Point</a:t>
              </a:r>
              <a:endPar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endParaRPr>
            </a:p>
          </p:txBody>
        </p:sp>
        <p:cxnSp>
          <p:nvCxnSpPr>
            <p:cNvPr id="70" name="Straight Connector 69">
              <a:extLst>
                <a:ext uri="{FF2B5EF4-FFF2-40B4-BE49-F238E27FC236}">
                  <a16:creationId xmlns:a16="http://schemas.microsoft.com/office/drawing/2014/main" id="{F9EB7B18-9BCC-47BB-9B8E-1CE7EFDE262C}"/>
                </a:ext>
              </a:extLst>
            </p:cNvPr>
            <p:cNvCxnSpPr>
              <a:cxnSpLocks/>
              <a:stCxn id="74" idx="3"/>
              <a:endCxn id="11" idx="1"/>
            </p:cNvCxnSpPr>
            <p:nvPr/>
          </p:nvCxnSpPr>
          <p:spPr>
            <a:xfrm>
              <a:off x="6681158" y="2257089"/>
              <a:ext cx="874716" cy="0"/>
            </a:xfrm>
            <a:prstGeom prst="line">
              <a:avLst/>
            </a:prstGeom>
            <a:ln w="63500">
              <a:solidFill>
                <a:schemeClr val="accent4"/>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60B0CE9-250B-4D96-A2E3-2597977F40B2}"/>
                </a:ext>
              </a:extLst>
            </p:cNvPr>
            <p:cNvCxnSpPr>
              <a:cxnSpLocks/>
              <a:stCxn id="124" idx="3"/>
              <a:endCxn id="74" idx="1"/>
            </p:cNvCxnSpPr>
            <p:nvPr/>
          </p:nvCxnSpPr>
          <p:spPr>
            <a:xfrm>
              <a:off x="4251962" y="2257089"/>
              <a:ext cx="874716" cy="0"/>
            </a:xfrm>
            <a:prstGeom prst="line">
              <a:avLst/>
            </a:prstGeom>
            <a:ln w="63500">
              <a:solidFill>
                <a:schemeClr val="accent4"/>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A88C39E-1C00-4104-AD79-EE1CB21FA391}"/>
                </a:ext>
              </a:extLst>
            </p:cNvPr>
            <p:cNvCxnSpPr>
              <a:cxnSpLocks/>
              <a:stCxn id="49" idx="3"/>
              <a:endCxn id="124" idx="1"/>
            </p:cNvCxnSpPr>
            <p:nvPr/>
          </p:nvCxnSpPr>
          <p:spPr>
            <a:xfrm>
              <a:off x="1822766" y="2257089"/>
              <a:ext cx="874716" cy="0"/>
            </a:xfrm>
            <a:prstGeom prst="line">
              <a:avLst/>
            </a:prstGeom>
            <a:ln w="63500">
              <a:solidFill>
                <a:schemeClr val="accent4"/>
              </a:solidFill>
              <a:prstDash val="solid"/>
              <a:tailEnd type="stealth" w="lg" len="lg"/>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9F19E38B-0075-40B6-955D-BD392178769F}"/>
              </a:ext>
            </a:extLst>
          </p:cNvPr>
          <p:cNvGrpSpPr/>
          <p:nvPr/>
        </p:nvGrpSpPr>
        <p:grpSpPr>
          <a:xfrm>
            <a:off x="9110354" y="1685589"/>
            <a:ext cx="2429196" cy="1143000"/>
            <a:chOff x="9110354" y="1685589"/>
            <a:chExt cx="2429196" cy="1143000"/>
          </a:xfrm>
        </p:grpSpPr>
        <p:sp>
          <p:nvSpPr>
            <p:cNvPr id="54" name="Flowchart: Terminator 53">
              <a:extLst>
                <a:ext uri="{FF2B5EF4-FFF2-40B4-BE49-F238E27FC236}">
                  <a16:creationId xmlns:a16="http://schemas.microsoft.com/office/drawing/2014/main" id="{2416CDBB-855E-4F06-BD8C-31D02C3EF807}"/>
                </a:ext>
              </a:extLst>
            </p:cNvPr>
            <p:cNvSpPr/>
            <p:nvPr/>
          </p:nvSpPr>
          <p:spPr>
            <a:xfrm>
              <a:off x="9985070" y="1685589"/>
              <a:ext cx="1554480" cy="1143000"/>
            </a:xfrm>
            <a:prstGeom prst="flowChartTermina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Persistence</a:t>
              </a:r>
            </a:p>
          </p:txBody>
        </p:sp>
        <p:cxnSp>
          <p:nvCxnSpPr>
            <p:cNvPr id="59" name="Straight Connector 58">
              <a:extLst>
                <a:ext uri="{FF2B5EF4-FFF2-40B4-BE49-F238E27FC236}">
                  <a16:creationId xmlns:a16="http://schemas.microsoft.com/office/drawing/2014/main" id="{78A274C1-A64F-44FE-9426-9C2FA6D04797}"/>
                </a:ext>
              </a:extLst>
            </p:cNvPr>
            <p:cNvCxnSpPr>
              <a:cxnSpLocks/>
              <a:stCxn id="11" idx="3"/>
              <a:endCxn id="54" idx="1"/>
            </p:cNvCxnSpPr>
            <p:nvPr/>
          </p:nvCxnSpPr>
          <p:spPr>
            <a:xfrm>
              <a:off x="9110354" y="2257089"/>
              <a:ext cx="874716" cy="0"/>
            </a:xfrm>
            <a:prstGeom prst="line">
              <a:avLst/>
            </a:prstGeom>
            <a:ln w="63500">
              <a:solidFill>
                <a:schemeClr val="accent4"/>
              </a:solidFill>
              <a:prstDash val="solid"/>
              <a:tailEnd type="stealth" w="lg" len="lg"/>
            </a:ln>
          </p:spPr>
          <p:style>
            <a:lnRef idx="1">
              <a:schemeClr val="accent1"/>
            </a:lnRef>
            <a:fillRef idx="0">
              <a:schemeClr val="accent1"/>
            </a:fillRef>
            <a:effectRef idx="0">
              <a:schemeClr val="accent1"/>
            </a:effectRef>
            <a:fontRef idx="minor">
              <a:schemeClr val="tx1"/>
            </a:fontRef>
          </p:style>
        </p:cxnSp>
      </p:grpSp>
      <p:cxnSp>
        <p:nvCxnSpPr>
          <p:cNvPr id="58" name="Straight Arrow Connector 57">
            <a:extLst>
              <a:ext uri="{FF2B5EF4-FFF2-40B4-BE49-F238E27FC236}">
                <a16:creationId xmlns:a16="http://schemas.microsoft.com/office/drawing/2014/main" id="{D8F91D9D-B47A-4721-8B09-C71711140362}"/>
              </a:ext>
            </a:extLst>
          </p:cNvPr>
          <p:cNvCxnSpPr>
            <a:stCxn id="27" idx="3"/>
            <a:endCxn id="74" idx="0"/>
          </p:cNvCxnSpPr>
          <p:nvPr/>
        </p:nvCxnSpPr>
        <p:spPr>
          <a:xfrm flipH="1">
            <a:off x="5903918" y="1156150"/>
            <a:ext cx="820200" cy="5294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DAF75E62-283F-4869-B68D-6F8104A0451E}"/>
              </a:ext>
            </a:extLst>
          </p:cNvPr>
          <p:cNvCxnSpPr>
            <a:cxnSpLocks/>
            <a:stCxn id="22" idx="7"/>
            <a:endCxn id="74" idx="2"/>
          </p:cNvCxnSpPr>
          <p:nvPr/>
        </p:nvCxnSpPr>
        <p:spPr>
          <a:xfrm flipV="1">
            <a:off x="5350106" y="2828589"/>
            <a:ext cx="553812" cy="8258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7" name="Group 126">
            <a:extLst>
              <a:ext uri="{FF2B5EF4-FFF2-40B4-BE49-F238E27FC236}">
                <a16:creationId xmlns:a16="http://schemas.microsoft.com/office/drawing/2014/main" id="{1F01FB04-9EE8-457C-BF79-403D96C3DD30}"/>
              </a:ext>
            </a:extLst>
          </p:cNvPr>
          <p:cNvGrpSpPr/>
          <p:nvPr/>
        </p:nvGrpSpPr>
        <p:grpSpPr>
          <a:xfrm>
            <a:off x="248446" y="5483147"/>
            <a:ext cx="3312877" cy="1188720"/>
            <a:chOff x="248446" y="5483147"/>
            <a:chExt cx="3312877" cy="1188720"/>
          </a:xfrm>
        </p:grpSpPr>
        <p:grpSp>
          <p:nvGrpSpPr>
            <p:cNvPr id="47" name="Group 46">
              <a:extLst>
                <a:ext uri="{FF2B5EF4-FFF2-40B4-BE49-F238E27FC236}">
                  <a16:creationId xmlns:a16="http://schemas.microsoft.com/office/drawing/2014/main" id="{CAF1130D-8E6F-44B7-99A2-B14430024271}"/>
                </a:ext>
              </a:extLst>
            </p:cNvPr>
            <p:cNvGrpSpPr/>
            <p:nvPr/>
          </p:nvGrpSpPr>
          <p:grpSpPr>
            <a:xfrm>
              <a:off x="1888929" y="5483147"/>
              <a:ext cx="1188720" cy="1188720"/>
              <a:chOff x="5325134" y="3163500"/>
              <a:chExt cx="1188720" cy="1188720"/>
            </a:xfrm>
          </p:grpSpPr>
          <p:sp>
            <p:nvSpPr>
              <p:cNvPr id="48" name="Flowchart: Connector 47">
                <a:extLst>
                  <a:ext uri="{FF2B5EF4-FFF2-40B4-BE49-F238E27FC236}">
                    <a16:creationId xmlns:a16="http://schemas.microsoft.com/office/drawing/2014/main" id="{BBAC0C26-0088-4C69-9C31-A75EA3C29425}"/>
                  </a:ext>
                </a:extLst>
              </p:cNvPr>
              <p:cNvSpPr/>
              <p:nvPr/>
            </p:nvSpPr>
            <p:spPr>
              <a:xfrm>
                <a:off x="5325134" y="3163500"/>
                <a:ext cx="1188720" cy="1188720"/>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Trust</a:t>
                </a:r>
              </a:p>
            </p:txBody>
          </p:sp>
          <p:sp>
            <p:nvSpPr>
              <p:cNvPr id="50" name="Flowchart: Connector 49">
                <a:extLst>
                  <a:ext uri="{FF2B5EF4-FFF2-40B4-BE49-F238E27FC236}">
                    <a16:creationId xmlns:a16="http://schemas.microsoft.com/office/drawing/2014/main" id="{C6F8DD9D-4106-442A-80D5-6D691F4F46C0}"/>
                  </a:ext>
                </a:extLst>
              </p:cNvPr>
              <p:cNvSpPr/>
              <p:nvPr/>
            </p:nvSpPr>
            <p:spPr>
              <a:xfrm>
                <a:off x="5404382" y="3242748"/>
                <a:ext cx="1030224" cy="103022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Fundamental</a:t>
                </a:r>
                <a:b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Objectives</a:t>
                </a:r>
              </a:p>
            </p:txBody>
          </p:sp>
        </p:grpSp>
        <p:grpSp>
          <p:nvGrpSpPr>
            <p:cNvPr id="51" name="Group 50">
              <a:extLst>
                <a:ext uri="{FF2B5EF4-FFF2-40B4-BE49-F238E27FC236}">
                  <a16:creationId xmlns:a16="http://schemas.microsoft.com/office/drawing/2014/main" id="{C9E05E98-3EBE-49B8-80E3-42A0ED4EF40A}"/>
                </a:ext>
              </a:extLst>
            </p:cNvPr>
            <p:cNvGrpSpPr/>
            <p:nvPr/>
          </p:nvGrpSpPr>
          <p:grpSpPr>
            <a:xfrm>
              <a:off x="248446" y="5483147"/>
              <a:ext cx="1188720" cy="1188720"/>
              <a:chOff x="5325134" y="3163500"/>
              <a:chExt cx="1188720" cy="1188720"/>
            </a:xfrm>
          </p:grpSpPr>
          <p:sp>
            <p:nvSpPr>
              <p:cNvPr id="52" name="Flowchart: Connector 51">
                <a:extLst>
                  <a:ext uri="{FF2B5EF4-FFF2-40B4-BE49-F238E27FC236}">
                    <a16:creationId xmlns:a16="http://schemas.microsoft.com/office/drawing/2014/main" id="{A78215C1-291A-4656-988F-7BA7CBDBF823}"/>
                  </a:ext>
                </a:extLst>
              </p:cNvPr>
              <p:cNvSpPr/>
              <p:nvPr/>
            </p:nvSpPr>
            <p:spPr>
              <a:xfrm>
                <a:off x="5325134" y="3163500"/>
                <a:ext cx="1188720" cy="1188720"/>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Trust</a:t>
                </a:r>
              </a:p>
            </p:txBody>
          </p:sp>
          <p:sp>
            <p:nvSpPr>
              <p:cNvPr id="53" name="Flowchart: Connector 52">
                <a:extLst>
                  <a:ext uri="{FF2B5EF4-FFF2-40B4-BE49-F238E27FC236}">
                    <a16:creationId xmlns:a16="http://schemas.microsoft.com/office/drawing/2014/main" id="{3165893C-17C5-4094-A84B-44EE82019E1C}"/>
                  </a:ext>
                </a:extLst>
              </p:cNvPr>
              <p:cNvSpPr/>
              <p:nvPr/>
            </p:nvSpPr>
            <p:spPr>
              <a:xfrm>
                <a:off x="5404382" y="3242748"/>
                <a:ext cx="1030224" cy="103022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Farm-specific</a:t>
                </a:r>
                <a:b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Factors</a:t>
                </a:r>
              </a:p>
            </p:txBody>
          </p:sp>
        </p:grpSp>
        <p:cxnSp>
          <p:nvCxnSpPr>
            <p:cNvPr id="63" name="Straight Arrow Connector 62">
              <a:extLst>
                <a:ext uri="{FF2B5EF4-FFF2-40B4-BE49-F238E27FC236}">
                  <a16:creationId xmlns:a16="http://schemas.microsoft.com/office/drawing/2014/main" id="{1EBAFF85-CB42-40EA-B2E6-167F3C6C14C1}"/>
                </a:ext>
              </a:extLst>
            </p:cNvPr>
            <p:cNvCxnSpPr>
              <a:stCxn id="48" idx="6"/>
              <a:endCxn id="17" idx="2"/>
            </p:cNvCxnSpPr>
            <p:nvPr/>
          </p:nvCxnSpPr>
          <p:spPr>
            <a:xfrm>
              <a:off x="3077649" y="6077507"/>
              <a:ext cx="4836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3D4F29B8-BC19-4060-8F3E-076D1945B23B}"/>
                </a:ext>
              </a:extLst>
            </p:cNvPr>
            <p:cNvCxnSpPr>
              <a:cxnSpLocks/>
              <a:stCxn id="52" idx="6"/>
              <a:endCxn id="48" idx="2"/>
            </p:cNvCxnSpPr>
            <p:nvPr/>
          </p:nvCxnSpPr>
          <p:spPr>
            <a:xfrm>
              <a:off x="1437166" y="6077507"/>
              <a:ext cx="4517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67" name="Straight Arrow Connector 66">
            <a:extLst>
              <a:ext uri="{FF2B5EF4-FFF2-40B4-BE49-F238E27FC236}">
                <a16:creationId xmlns:a16="http://schemas.microsoft.com/office/drawing/2014/main" id="{C0647DF2-26A6-465D-AB9B-A749BF117AEC}"/>
              </a:ext>
            </a:extLst>
          </p:cNvPr>
          <p:cNvCxnSpPr>
            <a:cxnSpLocks/>
            <a:stCxn id="17" idx="7"/>
            <a:endCxn id="21" idx="4"/>
          </p:cNvCxnSpPr>
          <p:nvPr/>
        </p:nvCxnSpPr>
        <p:spPr>
          <a:xfrm flipV="1">
            <a:off x="4575959" y="4612990"/>
            <a:ext cx="409908" cy="10442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55DD6EAA-708A-42B1-B15F-6E69BC265E1A}"/>
              </a:ext>
            </a:extLst>
          </p:cNvPr>
          <p:cNvCxnSpPr>
            <a:stCxn id="27" idx="5"/>
            <a:endCxn id="11" idx="0"/>
          </p:cNvCxnSpPr>
          <p:nvPr/>
        </p:nvCxnSpPr>
        <p:spPr>
          <a:xfrm>
            <a:off x="7564670" y="1156150"/>
            <a:ext cx="768444" cy="5294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9DC4629B-7839-4066-96A7-2527149ACB14}"/>
              </a:ext>
            </a:extLst>
          </p:cNvPr>
          <p:cNvCxnSpPr>
            <a:cxnSpLocks/>
            <a:stCxn id="25" idx="0"/>
            <a:endCxn id="11" idx="2"/>
          </p:cNvCxnSpPr>
          <p:nvPr/>
        </p:nvCxnSpPr>
        <p:spPr>
          <a:xfrm flipH="1" flipV="1">
            <a:off x="8333114" y="2828589"/>
            <a:ext cx="219189" cy="19575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F9A82BF8-FA79-4397-BBE3-89166872D57B}"/>
              </a:ext>
            </a:extLst>
          </p:cNvPr>
          <p:cNvGrpSpPr/>
          <p:nvPr/>
        </p:nvGrpSpPr>
        <p:grpSpPr>
          <a:xfrm>
            <a:off x="2556245" y="2828589"/>
            <a:ext cx="5776869" cy="2202924"/>
            <a:chOff x="2556245" y="2828589"/>
            <a:chExt cx="5776869" cy="2202924"/>
          </a:xfrm>
        </p:grpSpPr>
        <p:grpSp>
          <p:nvGrpSpPr>
            <p:cNvPr id="41" name="Group 40">
              <a:extLst>
                <a:ext uri="{FF2B5EF4-FFF2-40B4-BE49-F238E27FC236}">
                  <a16:creationId xmlns:a16="http://schemas.microsoft.com/office/drawing/2014/main" id="{CAB8351B-0A69-4132-AB0C-289A93CE9722}"/>
                </a:ext>
              </a:extLst>
            </p:cNvPr>
            <p:cNvGrpSpPr/>
            <p:nvPr/>
          </p:nvGrpSpPr>
          <p:grpSpPr>
            <a:xfrm>
              <a:off x="2556245" y="3842793"/>
              <a:ext cx="1188720" cy="1188720"/>
              <a:chOff x="5325134" y="3163500"/>
              <a:chExt cx="1188720" cy="1188720"/>
            </a:xfrm>
          </p:grpSpPr>
          <p:sp>
            <p:nvSpPr>
              <p:cNvPr id="42" name="Flowchart: Connector 41">
                <a:extLst>
                  <a:ext uri="{FF2B5EF4-FFF2-40B4-BE49-F238E27FC236}">
                    <a16:creationId xmlns:a16="http://schemas.microsoft.com/office/drawing/2014/main" id="{CAB479B8-E0B5-45BF-AA8D-13B06686A920}"/>
                  </a:ext>
                </a:extLst>
              </p:cNvPr>
              <p:cNvSpPr/>
              <p:nvPr/>
            </p:nvSpPr>
            <p:spPr>
              <a:xfrm>
                <a:off x="5325134" y="3163500"/>
                <a:ext cx="1188720" cy="1188720"/>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Trust</a:t>
                </a:r>
              </a:p>
            </p:txBody>
          </p:sp>
          <p:sp>
            <p:nvSpPr>
              <p:cNvPr id="43" name="Flowchart: Connector 42">
                <a:extLst>
                  <a:ext uri="{FF2B5EF4-FFF2-40B4-BE49-F238E27FC236}">
                    <a16:creationId xmlns:a16="http://schemas.microsoft.com/office/drawing/2014/main" id="{3DC09D93-716E-47BA-A471-1224E20004A2}"/>
                  </a:ext>
                </a:extLst>
              </p:cNvPr>
              <p:cNvSpPr/>
              <p:nvPr/>
            </p:nvSpPr>
            <p:spPr>
              <a:xfrm>
                <a:off x="5404382" y="3242748"/>
                <a:ext cx="1030224" cy="103022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Knowledge</a:t>
                </a:r>
                <a:b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II</a:t>
                </a:r>
              </a:p>
            </p:txBody>
          </p:sp>
        </p:grpSp>
        <p:grpSp>
          <p:nvGrpSpPr>
            <p:cNvPr id="44" name="Group 43">
              <a:extLst>
                <a:ext uri="{FF2B5EF4-FFF2-40B4-BE49-F238E27FC236}">
                  <a16:creationId xmlns:a16="http://schemas.microsoft.com/office/drawing/2014/main" id="{B85601C5-4869-47B2-9B2F-8189C554A4F2}"/>
                </a:ext>
              </a:extLst>
            </p:cNvPr>
            <p:cNvGrpSpPr/>
            <p:nvPr/>
          </p:nvGrpSpPr>
          <p:grpSpPr>
            <a:xfrm>
              <a:off x="6084011" y="3552059"/>
              <a:ext cx="1188720" cy="1188720"/>
              <a:chOff x="5325134" y="3163500"/>
              <a:chExt cx="1188720" cy="1188720"/>
            </a:xfrm>
          </p:grpSpPr>
          <p:sp>
            <p:nvSpPr>
              <p:cNvPr id="45" name="Flowchart: Connector 44">
                <a:extLst>
                  <a:ext uri="{FF2B5EF4-FFF2-40B4-BE49-F238E27FC236}">
                    <a16:creationId xmlns:a16="http://schemas.microsoft.com/office/drawing/2014/main" id="{5DE6D087-B36B-4982-85B9-7D36E2749AAF}"/>
                  </a:ext>
                </a:extLst>
              </p:cNvPr>
              <p:cNvSpPr/>
              <p:nvPr/>
            </p:nvSpPr>
            <p:spPr>
              <a:xfrm>
                <a:off x="5325134" y="3163500"/>
                <a:ext cx="1188720" cy="1188720"/>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Trust</a:t>
                </a:r>
              </a:p>
            </p:txBody>
          </p:sp>
          <p:sp>
            <p:nvSpPr>
              <p:cNvPr id="46" name="Flowchart: Connector 45">
                <a:extLst>
                  <a:ext uri="{FF2B5EF4-FFF2-40B4-BE49-F238E27FC236}">
                    <a16:creationId xmlns:a16="http://schemas.microsoft.com/office/drawing/2014/main" id="{7161DFC4-71A4-4180-B327-3D275B7E42E6}"/>
                  </a:ext>
                </a:extLst>
              </p:cNvPr>
              <p:cNvSpPr/>
              <p:nvPr/>
            </p:nvSpPr>
            <p:spPr>
              <a:xfrm>
                <a:off x="5404382" y="3242748"/>
                <a:ext cx="1030224" cy="103022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Knowledge</a:t>
                </a:r>
                <a:b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III</a:t>
                </a:r>
              </a:p>
            </p:txBody>
          </p:sp>
        </p:grpSp>
        <p:cxnSp>
          <p:nvCxnSpPr>
            <p:cNvPr id="69" name="Straight Arrow Connector 68">
              <a:extLst>
                <a:ext uri="{FF2B5EF4-FFF2-40B4-BE49-F238E27FC236}">
                  <a16:creationId xmlns:a16="http://schemas.microsoft.com/office/drawing/2014/main" id="{E7657242-6576-4F08-BF70-A5E85603E37A}"/>
                </a:ext>
              </a:extLst>
            </p:cNvPr>
            <p:cNvCxnSpPr>
              <a:cxnSpLocks/>
              <a:stCxn id="42" idx="6"/>
              <a:endCxn id="21" idx="2"/>
            </p:cNvCxnSpPr>
            <p:nvPr/>
          </p:nvCxnSpPr>
          <p:spPr>
            <a:xfrm flipV="1">
              <a:off x="3744965" y="4018630"/>
              <a:ext cx="646542" cy="418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D26098B2-BE7A-42BA-B8BD-2D33FA419939}"/>
                </a:ext>
              </a:extLst>
            </p:cNvPr>
            <p:cNvCxnSpPr>
              <a:cxnSpLocks/>
              <a:stCxn id="45" idx="7"/>
              <a:endCxn id="11" idx="2"/>
            </p:cNvCxnSpPr>
            <p:nvPr/>
          </p:nvCxnSpPr>
          <p:spPr>
            <a:xfrm flipV="1">
              <a:off x="7098647" y="2828589"/>
              <a:ext cx="1234467" cy="897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C87A997-8DA9-41C2-BC15-6B23AFFCB248}"/>
              </a:ext>
            </a:extLst>
          </p:cNvPr>
          <p:cNvGrpSpPr/>
          <p:nvPr/>
        </p:nvGrpSpPr>
        <p:grpSpPr>
          <a:xfrm>
            <a:off x="3474722" y="155715"/>
            <a:ext cx="4081152" cy="2101374"/>
            <a:chOff x="3474722" y="155715"/>
            <a:chExt cx="4081152" cy="2101374"/>
          </a:xfrm>
        </p:grpSpPr>
        <p:grpSp>
          <p:nvGrpSpPr>
            <p:cNvPr id="37" name="Group 36">
              <a:extLst>
                <a:ext uri="{FF2B5EF4-FFF2-40B4-BE49-F238E27FC236}">
                  <a16:creationId xmlns:a16="http://schemas.microsoft.com/office/drawing/2014/main" id="{D79F1785-DFC1-4370-8B8D-2518926D9F99}"/>
                </a:ext>
              </a:extLst>
            </p:cNvPr>
            <p:cNvGrpSpPr/>
            <p:nvPr/>
          </p:nvGrpSpPr>
          <p:grpSpPr>
            <a:xfrm>
              <a:off x="4299953" y="155715"/>
              <a:ext cx="1188720" cy="1188720"/>
              <a:chOff x="5325134" y="3163500"/>
              <a:chExt cx="1188720" cy="1188720"/>
            </a:xfrm>
          </p:grpSpPr>
          <p:sp>
            <p:nvSpPr>
              <p:cNvPr id="38" name="Flowchart: Connector 37">
                <a:extLst>
                  <a:ext uri="{FF2B5EF4-FFF2-40B4-BE49-F238E27FC236}">
                    <a16:creationId xmlns:a16="http://schemas.microsoft.com/office/drawing/2014/main" id="{E9165F76-A019-4F03-ABCE-54F58D8FAD60}"/>
                  </a:ext>
                </a:extLst>
              </p:cNvPr>
              <p:cNvSpPr/>
              <p:nvPr/>
            </p:nvSpPr>
            <p:spPr>
              <a:xfrm>
                <a:off x="5325134" y="3163500"/>
                <a:ext cx="1188720" cy="1188720"/>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Trust</a:t>
                </a:r>
              </a:p>
            </p:txBody>
          </p:sp>
          <p:sp>
            <p:nvSpPr>
              <p:cNvPr id="40" name="Flowchart: Connector 39">
                <a:extLst>
                  <a:ext uri="{FF2B5EF4-FFF2-40B4-BE49-F238E27FC236}">
                    <a16:creationId xmlns:a16="http://schemas.microsoft.com/office/drawing/2014/main" id="{B10BBEA3-D0ED-4CC9-95EC-7F37A2D2A9C9}"/>
                  </a:ext>
                </a:extLst>
              </p:cNvPr>
              <p:cNvSpPr/>
              <p:nvPr/>
            </p:nvSpPr>
            <p:spPr>
              <a:xfrm>
                <a:off x="5404382" y="3242748"/>
                <a:ext cx="1030224" cy="103022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Trust &amp; </a:t>
                </a:r>
                <a:b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Relationship</a:t>
                </a:r>
              </a:p>
            </p:txBody>
          </p:sp>
        </p:grpSp>
        <p:cxnSp>
          <p:nvCxnSpPr>
            <p:cNvPr id="87" name="Straight Arrow Connector 86">
              <a:extLst>
                <a:ext uri="{FF2B5EF4-FFF2-40B4-BE49-F238E27FC236}">
                  <a16:creationId xmlns:a16="http://schemas.microsoft.com/office/drawing/2014/main" id="{876DC433-07F9-4198-BD7F-6574421C1FA8}"/>
                </a:ext>
              </a:extLst>
            </p:cNvPr>
            <p:cNvCxnSpPr>
              <a:cxnSpLocks/>
              <a:stCxn id="38" idx="3"/>
              <a:endCxn id="124" idx="0"/>
            </p:cNvCxnSpPr>
            <p:nvPr/>
          </p:nvCxnSpPr>
          <p:spPr>
            <a:xfrm flipH="1">
              <a:off x="3474722" y="1170351"/>
              <a:ext cx="999315" cy="515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D46845AD-111D-4740-8398-5D5FF2D0CBE8}"/>
                </a:ext>
              </a:extLst>
            </p:cNvPr>
            <p:cNvCxnSpPr>
              <a:cxnSpLocks/>
              <a:stCxn id="38" idx="5"/>
              <a:endCxn id="74" idx="0"/>
            </p:cNvCxnSpPr>
            <p:nvPr/>
          </p:nvCxnSpPr>
          <p:spPr>
            <a:xfrm>
              <a:off x="5314589" y="1170351"/>
              <a:ext cx="589329" cy="515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92AFEA66-B90D-4ED1-B0A6-0878EAB15827}"/>
                </a:ext>
              </a:extLst>
            </p:cNvPr>
            <p:cNvCxnSpPr>
              <a:cxnSpLocks/>
              <a:stCxn id="38" idx="6"/>
              <a:endCxn id="11" idx="1"/>
            </p:cNvCxnSpPr>
            <p:nvPr/>
          </p:nvCxnSpPr>
          <p:spPr>
            <a:xfrm>
              <a:off x="5488673" y="750075"/>
              <a:ext cx="2067201" cy="15070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Arrow Connector 92">
            <a:extLst>
              <a:ext uri="{FF2B5EF4-FFF2-40B4-BE49-F238E27FC236}">
                <a16:creationId xmlns:a16="http://schemas.microsoft.com/office/drawing/2014/main" id="{DC4C7BCA-1806-4625-89C8-BC71BABEAE14}"/>
              </a:ext>
            </a:extLst>
          </p:cNvPr>
          <p:cNvCxnSpPr>
            <a:cxnSpLocks/>
            <a:stCxn id="14" idx="6"/>
            <a:endCxn id="124" idx="2"/>
          </p:cNvCxnSpPr>
          <p:nvPr/>
        </p:nvCxnSpPr>
        <p:spPr>
          <a:xfrm flipV="1">
            <a:off x="2824148" y="2828589"/>
            <a:ext cx="650574" cy="505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9F492AF2-4E34-4F11-A0D6-F3224D1BB0A2}"/>
              </a:ext>
            </a:extLst>
          </p:cNvPr>
          <p:cNvSpPr txBox="1"/>
          <p:nvPr/>
        </p:nvSpPr>
        <p:spPr>
          <a:xfrm>
            <a:off x="3818738" y="4563361"/>
            <a:ext cx="864681"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 LOT to understand here</a:t>
            </a:r>
          </a:p>
        </p:txBody>
      </p:sp>
    </p:spTree>
    <p:extLst>
      <p:ext uri="{BB962C8B-B14F-4D97-AF65-F5344CB8AC3E}">
        <p14:creationId xmlns:p14="http://schemas.microsoft.com/office/powerpoint/2010/main" val="87561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wipe(up)">
                                      <p:cBhvr>
                                        <p:cTn id="7" dur="500"/>
                                        <p:tgtEl>
                                          <p:spTgt spid="1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7"/>
                                        </p:tgtEl>
                                        <p:attrNameLst>
                                          <p:attrName>style.visibility</p:attrName>
                                        </p:attrNameLst>
                                      </p:cBhvr>
                                      <p:to>
                                        <p:strVal val="visible"/>
                                      </p:to>
                                    </p:set>
                                    <p:animEffect transition="in" filter="wipe(left)">
                                      <p:cBhvr>
                                        <p:cTn id="12" dur="500"/>
                                        <p:tgtEl>
                                          <p:spTgt spid="1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8"/>
                                        </p:tgtEl>
                                        <p:attrNameLst>
                                          <p:attrName>style.visibility</p:attrName>
                                        </p:attrNameLst>
                                      </p:cBhvr>
                                      <p:to>
                                        <p:strVal val="visible"/>
                                      </p:to>
                                    </p:set>
                                    <p:animEffect transition="in" filter="wipe(down)">
                                      <p:cBhvr>
                                        <p:cTn id="17" dur="500"/>
                                        <p:tgtEl>
                                          <p:spTgt spid="1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5"/>
                                        </p:tgtEl>
                                        <p:attrNameLst>
                                          <p:attrName>style.visibility</p:attrName>
                                        </p:attrNameLst>
                                      </p:cBhvr>
                                      <p:to>
                                        <p:strVal val="visible"/>
                                      </p:to>
                                    </p:set>
                                    <p:animEffect transition="in" filter="wipe(left)">
                                      <p:cBhvr>
                                        <p:cTn id="22" dur="500"/>
                                        <p:tgtEl>
                                          <p:spTgt spid="1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22"/>
                                        </p:tgtEl>
                                        <p:attrNameLst>
                                          <p:attrName>style.visibility</p:attrName>
                                        </p:attrNameLst>
                                      </p:cBhvr>
                                      <p:to>
                                        <p:strVal val="visible"/>
                                      </p:to>
                                    </p:set>
                                    <p:animEffect transition="in" filter="wipe(right)">
                                      <p:cBhvr>
                                        <p:cTn id="27"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9B0BF-4DC3-4401-9B2F-F56FF395095A}"/>
              </a:ext>
            </a:extLst>
          </p:cNvPr>
          <p:cNvSpPr>
            <a:spLocks noGrp="1"/>
          </p:cNvSpPr>
          <p:nvPr>
            <p:ph type="title"/>
          </p:nvPr>
        </p:nvSpPr>
        <p:spPr/>
        <p:txBody>
          <a:bodyPr/>
          <a:lstStyle/>
          <a:p>
            <a:r>
              <a:rPr lang="en-US" dirty="0"/>
              <a:t>Closing Thoughts</a:t>
            </a:r>
          </a:p>
        </p:txBody>
      </p:sp>
      <p:sp>
        <p:nvSpPr>
          <p:cNvPr id="3" name="Content Placeholder 2">
            <a:extLst>
              <a:ext uri="{FF2B5EF4-FFF2-40B4-BE49-F238E27FC236}">
                <a16:creationId xmlns:a16="http://schemas.microsoft.com/office/drawing/2014/main" id="{42E5BCFA-BC9B-451C-AD3E-3059458549F6}"/>
              </a:ext>
            </a:extLst>
          </p:cNvPr>
          <p:cNvSpPr>
            <a:spLocks noGrp="1"/>
          </p:cNvSpPr>
          <p:nvPr>
            <p:ph idx="1"/>
          </p:nvPr>
        </p:nvSpPr>
        <p:spPr/>
        <p:txBody>
          <a:bodyPr/>
          <a:lstStyle/>
          <a:p>
            <a:r>
              <a:rPr lang="en-US" dirty="0"/>
              <a:t>This framework is a work in progress</a:t>
            </a:r>
          </a:p>
          <a:p>
            <a:pPr lvl="1"/>
            <a:r>
              <a:rPr lang="en-US" dirty="0"/>
              <a:t>But the conversations this week have been very fruitful</a:t>
            </a:r>
          </a:p>
          <a:p>
            <a:pPr lvl="1"/>
            <a:endParaRPr lang="en-US" dirty="0"/>
          </a:p>
          <a:p>
            <a:r>
              <a:rPr lang="en-US" dirty="0"/>
              <a:t>How important is it to develop a common framework for talking about these processes?</a:t>
            </a:r>
          </a:p>
          <a:p>
            <a:pPr lvl="1"/>
            <a:r>
              <a:rPr lang="en-US" dirty="0"/>
              <a:t>I want to argue it’s very important</a:t>
            </a:r>
          </a:p>
          <a:p>
            <a:pPr lvl="1"/>
            <a:endParaRPr lang="en-US" dirty="0"/>
          </a:p>
          <a:p>
            <a:r>
              <a:rPr lang="en-US" dirty="0"/>
              <a:t>A common framework</a:t>
            </a:r>
          </a:p>
          <a:p>
            <a:pPr lvl="1"/>
            <a:r>
              <a:rPr lang="en-US" dirty="0"/>
              <a:t>Allows clarity about hypotheses and causal assumptions</a:t>
            </a:r>
          </a:p>
          <a:p>
            <a:pPr lvl="1"/>
            <a:r>
              <a:rPr lang="en-US" dirty="0"/>
              <a:t>Allows development of clear empirical studies to test assumptions and effect strength</a:t>
            </a:r>
          </a:p>
          <a:p>
            <a:pPr lvl="1"/>
            <a:r>
              <a:rPr lang="en-US" dirty="0"/>
              <a:t>Allows learning to be passed more quickly among practitioners</a:t>
            </a:r>
          </a:p>
        </p:txBody>
      </p:sp>
    </p:spTree>
    <p:extLst>
      <p:ext uri="{BB962C8B-B14F-4D97-AF65-F5344CB8AC3E}">
        <p14:creationId xmlns:p14="http://schemas.microsoft.com/office/powerpoint/2010/main" val="948726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6216" y="530066"/>
            <a:ext cx="9133332" cy="1992883"/>
          </a:xfrm>
        </p:spPr>
        <p:txBody>
          <a:bodyPr>
            <a:normAutofit/>
          </a:bodyPr>
          <a:lstStyle/>
          <a:p>
            <a:r>
              <a:rPr lang="en-US" sz="3600" b="1" dirty="0"/>
              <a:t>Day 2, Session IV:</a:t>
            </a:r>
            <a:br>
              <a:rPr lang="en-US" sz="3600" b="1" dirty="0"/>
            </a:br>
            <a:r>
              <a:rPr lang="en-US" sz="3600" b="1" dirty="0"/>
              <a:t>breakout group Key Themes </a:t>
            </a:r>
            <a:endParaRPr lang="en-US" sz="3600" dirty="0"/>
          </a:p>
        </p:txBody>
      </p:sp>
      <p:pic>
        <p:nvPicPr>
          <p:cNvPr id="1026" name="Picture 2" descr="wo men standing in a field&#10;&#10;Description automatically generated with medium confi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85588"/>
            <a:ext cx="12068013" cy="23624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71607" y="3244334"/>
            <a:ext cx="312906"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srgbClr val="FFFFFF"/>
                </a:solidFill>
                <a:effectLst/>
                <a:uLnTx/>
                <a:uFillTx/>
                <a:latin typeface="Gill Sans MT" panose="020B0502020104020203"/>
                <a:ea typeface="+mn-ea"/>
                <a:cs typeface="+mn-cs"/>
              </a:rPr>
              <a:t>  </a:t>
            </a: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5" name="Rectangle 4"/>
          <p:cNvSpPr/>
          <p:nvPr/>
        </p:nvSpPr>
        <p:spPr>
          <a:xfrm>
            <a:off x="180813" y="5373334"/>
            <a:ext cx="8513736" cy="261610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charset="0"/>
                <a:ea typeface="+mn-ea"/>
                <a:cs typeface="+mn-cs"/>
              </a:rPr>
              <a:t>Advancing Outreach Effectiveness to Improve Conservation Practice Adoption</a:t>
            </a:r>
            <a:br>
              <a:rPr kumimoji="0" lang="en-US" sz="3200" b="1" i="0" u="none" strike="noStrike" kern="1200" cap="none" spc="0" normalizeH="0" baseline="0" noProof="0" dirty="0">
                <a:ln>
                  <a:noFill/>
                </a:ln>
                <a:solidFill>
                  <a:srgbClr val="000000"/>
                </a:solidFill>
                <a:effectLst/>
                <a:uLnTx/>
                <a:uFillTx/>
                <a:latin typeface="Cambria" charset="0"/>
                <a:ea typeface="+mn-ea"/>
                <a:cs typeface="+mn-cs"/>
              </a:rPr>
            </a:br>
            <a:br>
              <a:rPr kumimoji="0" lang="en-US" sz="3200" b="1" i="0" u="none" strike="noStrike" kern="1200" cap="none" spc="0" normalizeH="0" baseline="0" noProof="0" dirty="0">
                <a:ln>
                  <a:noFill/>
                </a:ln>
                <a:solidFill>
                  <a:srgbClr val="000000"/>
                </a:solidFill>
                <a:effectLst/>
                <a:uLnTx/>
                <a:uFillTx/>
                <a:latin typeface="Cambria" charset="0"/>
                <a:ea typeface="+mn-ea"/>
                <a:cs typeface="+mn-cs"/>
              </a:rPr>
            </a:br>
            <a:endParaRPr kumimoji="0" lang="en-US" sz="3200" b="0" i="0" u="none" strike="noStrike" kern="1200" cap="none" spc="0" normalizeH="0" baseline="0" noProof="0" dirty="0">
              <a:ln>
                <a:noFill/>
              </a:ln>
              <a:solidFill>
                <a:srgbClr val="FFFFFF"/>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b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811988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DA4541-429D-4412-A43A-362ACB53AC7A}"/>
              </a:ext>
            </a:extLst>
          </p:cNvPr>
          <p:cNvSpPr>
            <a:spLocks noGrp="1"/>
          </p:cNvSpPr>
          <p:nvPr>
            <p:ph idx="1"/>
          </p:nvPr>
        </p:nvSpPr>
        <p:spPr>
          <a:xfrm>
            <a:off x="331303" y="2727434"/>
            <a:ext cx="11516139" cy="3978166"/>
          </a:xfrm>
        </p:spPr>
        <p:txBody>
          <a:bodyPr>
            <a:normAutofit/>
          </a:bodyPr>
          <a:lstStyle/>
          <a:p>
            <a:r>
              <a:rPr lang="en-US" b="1" dirty="0"/>
              <a:t>Develop relationships with the communities </a:t>
            </a:r>
          </a:p>
          <a:p>
            <a:pPr lvl="1"/>
            <a:r>
              <a:rPr lang="en-US" dirty="0"/>
              <a:t>Relationships with long-term local staff, retailors; investing in the community</a:t>
            </a:r>
          </a:p>
          <a:p>
            <a:pPr lvl="1"/>
            <a:r>
              <a:rPr lang="en-US" dirty="0"/>
              <a:t>Working with multiple stakeholders in the community for improved communication-including Amish and religious communities; use local retailers to spread the message</a:t>
            </a:r>
          </a:p>
          <a:p>
            <a:pPr lvl="1"/>
            <a:r>
              <a:rPr lang="en-US" dirty="0"/>
              <a:t>Partner with trusted sources– who are they </a:t>
            </a:r>
          </a:p>
          <a:p>
            <a:pPr lvl="1"/>
            <a:r>
              <a:rPr lang="en-US" dirty="0"/>
              <a:t>Importance of strategies that are about developing trust and ties to the community, building relationships and understanding context, long-standing reputation of TSPs, durability of relationships matters</a:t>
            </a:r>
          </a:p>
          <a:p>
            <a:pPr lvl="1"/>
            <a:endParaRPr lang="en-US" dirty="0"/>
          </a:p>
          <a:p>
            <a:pPr lvl="1"/>
            <a:endParaRPr lang="en-US" dirty="0"/>
          </a:p>
        </p:txBody>
      </p:sp>
      <p:sp>
        <p:nvSpPr>
          <p:cNvPr id="4" name="Title 1">
            <a:extLst>
              <a:ext uri="{FF2B5EF4-FFF2-40B4-BE49-F238E27FC236}">
                <a16:creationId xmlns:a16="http://schemas.microsoft.com/office/drawing/2014/main" id="{26C6D020-F77B-4EB3-B966-D8F0ACFA3EC5}"/>
              </a:ext>
            </a:extLst>
          </p:cNvPr>
          <p:cNvSpPr>
            <a:spLocks noGrp="1"/>
          </p:cNvSpPr>
          <p:nvPr>
            <p:ph type="title"/>
          </p:nvPr>
        </p:nvSpPr>
        <p:spPr>
          <a:xfrm>
            <a:off x="534572" y="294787"/>
            <a:ext cx="10515600" cy="1325563"/>
          </a:xfrm>
        </p:spPr>
        <p:txBody>
          <a:bodyPr/>
          <a:lstStyle/>
          <a:p>
            <a:r>
              <a:rPr lang="en-US" b="1" dirty="0"/>
              <a:t>SESSION II: Outreach Strategy Exchange</a:t>
            </a:r>
          </a:p>
        </p:txBody>
      </p:sp>
    </p:spTree>
    <p:extLst>
      <p:ext uri="{BB962C8B-B14F-4D97-AF65-F5344CB8AC3E}">
        <p14:creationId xmlns:p14="http://schemas.microsoft.com/office/powerpoint/2010/main" val="1882858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DA4541-429D-4412-A43A-362ACB53AC7A}"/>
              </a:ext>
            </a:extLst>
          </p:cNvPr>
          <p:cNvSpPr>
            <a:spLocks noGrp="1"/>
          </p:cNvSpPr>
          <p:nvPr>
            <p:ph idx="1"/>
          </p:nvPr>
        </p:nvSpPr>
        <p:spPr>
          <a:xfrm>
            <a:off x="337930" y="2020728"/>
            <a:ext cx="11516139" cy="3481438"/>
          </a:xfrm>
        </p:spPr>
        <p:txBody>
          <a:bodyPr>
            <a:normAutofit lnSpcReduction="10000"/>
          </a:bodyPr>
          <a:lstStyle/>
          <a:p>
            <a:r>
              <a:rPr lang="en-US" b="1" dirty="0"/>
              <a:t>New approaches for outreach</a:t>
            </a:r>
            <a:r>
              <a:rPr lang="en-US" dirty="0"/>
              <a:t>: workshops, field demonstrations, social media, billboards, local radio stations and tv networks, ads at local movie theaters, programs at schools with provided take-home materials</a:t>
            </a:r>
          </a:p>
          <a:p>
            <a:pPr lvl="1"/>
            <a:r>
              <a:rPr lang="en-US" dirty="0"/>
              <a:t>Highlight stories of individual farmer experiences with conservation programs</a:t>
            </a:r>
          </a:p>
          <a:p>
            <a:pPr lvl="1"/>
            <a:r>
              <a:rPr lang="en-US" dirty="0"/>
              <a:t>Emphasized importance of using local avenues of outreach</a:t>
            </a:r>
          </a:p>
          <a:p>
            <a:pPr lvl="1"/>
            <a:r>
              <a:rPr lang="en-US" dirty="0"/>
              <a:t>With COVID preventing in-person outreach, these new approaches are important as ever. Post-COVID, in-person outreach is more effective</a:t>
            </a:r>
          </a:p>
          <a:p>
            <a:pPr lvl="1"/>
            <a:r>
              <a:rPr lang="en-US" dirty="0"/>
              <a:t>Focus on diversity of farmers: age, gender, </a:t>
            </a:r>
            <a:r>
              <a:rPr lang="en-US" dirty="0" err="1"/>
              <a:t>etc</a:t>
            </a:r>
            <a:endParaRPr lang="en-US" dirty="0"/>
          </a:p>
          <a:p>
            <a:pPr lvl="1"/>
            <a:r>
              <a:rPr lang="en-US" dirty="0"/>
              <a:t>Public/private partnerships</a:t>
            </a:r>
          </a:p>
          <a:p>
            <a:pPr lvl="1"/>
            <a:endParaRPr lang="en-US" dirty="0"/>
          </a:p>
          <a:p>
            <a:pPr lvl="1"/>
            <a:endParaRPr lang="en-US" dirty="0"/>
          </a:p>
        </p:txBody>
      </p:sp>
      <p:sp>
        <p:nvSpPr>
          <p:cNvPr id="4" name="Title 1">
            <a:extLst>
              <a:ext uri="{FF2B5EF4-FFF2-40B4-BE49-F238E27FC236}">
                <a16:creationId xmlns:a16="http://schemas.microsoft.com/office/drawing/2014/main" id="{CCDC2E72-7B33-4822-AD00-7C0225CEBEC2}"/>
              </a:ext>
            </a:extLst>
          </p:cNvPr>
          <p:cNvSpPr>
            <a:spLocks noGrp="1"/>
          </p:cNvSpPr>
          <p:nvPr>
            <p:ph type="title"/>
          </p:nvPr>
        </p:nvSpPr>
        <p:spPr>
          <a:xfrm>
            <a:off x="534572" y="294787"/>
            <a:ext cx="10515600" cy="1325563"/>
          </a:xfrm>
        </p:spPr>
        <p:txBody>
          <a:bodyPr/>
          <a:lstStyle/>
          <a:p>
            <a:r>
              <a:rPr lang="en-US" b="1" dirty="0"/>
              <a:t>SESSION II: Outreach Strategy Exchange</a:t>
            </a:r>
          </a:p>
        </p:txBody>
      </p:sp>
    </p:spTree>
    <p:extLst>
      <p:ext uri="{BB962C8B-B14F-4D97-AF65-F5344CB8AC3E}">
        <p14:creationId xmlns:p14="http://schemas.microsoft.com/office/powerpoint/2010/main" val="750322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DA4541-429D-4412-A43A-362ACB53AC7A}"/>
              </a:ext>
            </a:extLst>
          </p:cNvPr>
          <p:cNvSpPr>
            <a:spLocks noGrp="1"/>
          </p:cNvSpPr>
          <p:nvPr>
            <p:ph idx="1"/>
          </p:nvPr>
        </p:nvSpPr>
        <p:spPr>
          <a:xfrm>
            <a:off x="337930" y="2443655"/>
            <a:ext cx="11516139" cy="3584028"/>
          </a:xfrm>
        </p:spPr>
        <p:txBody>
          <a:bodyPr>
            <a:normAutofit/>
          </a:bodyPr>
          <a:lstStyle/>
          <a:p>
            <a:r>
              <a:rPr lang="en-US" b="1" dirty="0"/>
              <a:t>Develop relationships with the communities </a:t>
            </a:r>
          </a:p>
          <a:p>
            <a:pPr lvl="1"/>
            <a:r>
              <a:rPr lang="en-US" dirty="0"/>
              <a:t>Relationships with long-term local staff, retailors; investing in the community</a:t>
            </a:r>
          </a:p>
          <a:p>
            <a:pPr lvl="1"/>
            <a:r>
              <a:rPr lang="en-US" dirty="0"/>
              <a:t>Working with multiple stakeholders in the community for improved communication-including Amish and religious communities; use local retailers to spread the message</a:t>
            </a:r>
          </a:p>
          <a:p>
            <a:pPr lvl="1"/>
            <a:r>
              <a:rPr lang="en-US" dirty="0"/>
              <a:t>Partner with trusted sources– who are they </a:t>
            </a:r>
          </a:p>
          <a:p>
            <a:pPr lvl="1"/>
            <a:r>
              <a:rPr lang="en-US" dirty="0"/>
              <a:t>Importance of strategies that are about developing trust and ties to the community, building relationships and understanding context, long-standing reputation of TSPs, durability of relationships matters</a:t>
            </a:r>
          </a:p>
          <a:p>
            <a:pPr lvl="1"/>
            <a:endParaRPr lang="en-US" dirty="0"/>
          </a:p>
          <a:p>
            <a:pPr lvl="1"/>
            <a:endParaRPr lang="en-US" dirty="0"/>
          </a:p>
        </p:txBody>
      </p:sp>
      <p:sp>
        <p:nvSpPr>
          <p:cNvPr id="4" name="Title 1">
            <a:extLst>
              <a:ext uri="{FF2B5EF4-FFF2-40B4-BE49-F238E27FC236}">
                <a16:creationId xmlns:a16="http://schemas.microsoft.com/office/drawing/2014/main" id="{8990AD34-0130-4BCE-BDBE-379A897C2D74}"/>
              </a:ext>
            </a:extLst>
          </p:cNvPr>
          <p:cNvSpPr>
            <a:spLocks noGrp="1"/>
          </p:cNvSpPr>
          <p:nvPr>
            <p:ph type="title"/>
          </p:nvPr>
        </p:nvSpPr>
        <p:spPr>
          <a:xfrm>
            <a:off x="534572" y="294787"/>
            <a:ext cx="10515600" cy="1325563"/>
          </a:xfrm>
        </p:spPr>
        <p:txBody>
          <a:bodyPr/>
          <a:lstStyle/>
          <a:p>
            <a:r>
              <a:rPr lang="en-US" b="1" dirty="0"/>
              <a:t>SESSION II: Outreach Strategy Exchange</a:t>
            </a:r>
          </a:p>
        </p:txBody>
      </p:sp>
    </p:spTree>
    <p:extLst>
      <p:ext uri="{BB962C8B-B14F-4D97-AF65-F5344CB8AC3E}">
        <p14:creationId xmlns:p14="http://schemas.microsoft.com/office/powerpoint/2010/main" val="907690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A615D4-D52C-43A6-98B1-4B2F5E27486E}"/>
              </a:ext>
            </a:extLst>
          </p:cNvPr>
          <p:cNvSpPr>
            <a:spLocks noGrp="1"/>
          </p:cNvSpPr>
          <p:nvPr>
            <p:ph idx="1"/>
          </p:nvPr>
        </p:nvSpPr>
        <p:spPr>
          <a:xfrm>
            <a:off x="187569" y="2033752"/>
            <a:ext cx="11793416" cy="4484279"/>
          </a:xfrm>
        </p:spPr>
        <p:txBody>
          <a:bodyPr/>
          <a:lstStyle/>
          <a:p>
            <a:r>
              <a:rPr lang="en-US" b="1" dirty="0"/>
              <a:t>Make funding opportunities and helpful resources easily available </a:t>
            </a:r>
          </a:p>
          <a:p>
            <a:pPr lvl="1"/>
            <a:r>
              <a:rPr lang="en-US" dirty="0"/>
              <a:t>Private funding: farmers may not be aware of private funding sources or specific grant funding opportunities; instead of expecting them to do the research on their own, NGOs (such as TNC) should act as a funnel for a broad suite of opportunities; how to increase awareness of this resource?</a:t>
            </a:r>
          </a:p>
          <a:p>
            <a:pPr lvl="1"/>
            <a:r>
              <a:rPr lang="en-US" dirty="0"/>
              <a:t>TSPs as liaisons to understand farmer objectives and connect them with funding and resource opportunities that are relevant </a:t>
            </a:r>
          </a:p>
          <a:p>
            <a:pPr lvl="1"/>
            <a:r>
              <a:rPr lang="en-US" dirty="0"/>
              <a:t>Retailers could help direct programs by ordering equipment and assisting with scheduling plantings</a:t>
            </a:r>
          </a:p>
          <a:p>
            <a:pPr lvl="1"/>
            <a:r>
              <a:rPr lang="en-US" dirty="0"/>
              <a:t>Online tools to make regulatory paperwork easier</a:t>
            </a:r>
          </a:p>
        </p:txBody>
      </p:sp>
      <p:sp>
        <p:nvSpPr>
          <p:cNvPr id="4" name="Title 1">
            <a:extLst>
              <a:ext uri="{FF2B5EF4-FFF2-40B4-BE49-F238E27FC236}">
                <a16:creationId xmlns:a16="http://schemas.microsoft.com/office/drawing/2014/main" id="{57DB5000-2E8E-47E7-B6F0-7CCDF3CB6D73}"/>
              </a:ext>
            </a:extLst>
          </p:cNvPr>
          <p:cNvSpPr>
            <a:spLocks noGrp="1"/>
          </p:cNvSpPr>
          <p:nvPr>
            <p:ph type="title"/>
          </p:nvPr>
        </p:nvSpPr>
        <p:spPr>
          <a:xfrm>
            <a:off x="534572" y="294787"/>
            <a:ext cx="10515600" cy="1325563"/>
          </a:xfrm>
        </p:spPr>
        <p:txBody>
          <a:bodyPr/>
          <a:lstStyle/>
          <a:p>
            <a:r>
              <a:rPr lang="en-US" b="1" dirty="0"/>
              <a:t>SESSION II: Outreach Strategy Exchange</a:t>
            </a:r>
          </a:p>
        </p:txBody>
      </p:sp>
    </p:spTree>
    <p:extLst>
      <p:ext uri="{BB962C8B-B14F-4D97-AF65-F5344CB8AC3E}">
        <p14:creationId xmlns:p14="http://schemas.microsoft.com/office/powerpoint/2010/main" val="4170483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A615D4-D52C-43A6-98B1-4B2F5E27486E}"/>
              </a:ext>
            </a:extLst>
          </p:cNvPr>
          <p:cNvSpPr>
            <a:spLocks noGrp="1"/>
          </p:cNvSpPr>
          <p:nvPr>
            <p:ph idx="1"/>
          </p:nvPr>
        </p:nvSpPr>
        <p:spPr>
          <a:xfrm>
            <a:off x="398584" y="2490951"/>
            <a:ext cx="11793416" cy="3223038"/>
          </a:xfrm>
        </p:spPr>
        <p:txBody>
          <a:bodyPr/>
          <a:lstStyle/>
          <a:p>
            <a:r>
              <a:rPr lang="en-US" b="1" dirty="0"/>
              <a:t>Evaluating outreach effectiveness</a:t>
            </a:r>
          </a:p>
          <a:p>
            <a:pPr lvl="1"/>
            <a:r>
              <a:rPr lang="en-US" dirty="0"/>
              <a:t>Ranking system gives compliance farms higher priority, which is frustrating to early adopters </a:t>
            </a:r>
          </a:p>
          <a:p>
            <a:pPr lvl="1"/>
            <a:r>
              <a:rPr lang="en-US" dirty="0"/>
              <a:t>Explicitly map out strategy to reach adoption and where outreach fits in; focus on the whole system and how outreach fits in</a:t>
            </a:r>
            <a:r>
              <a:rPr lang="en-US" dirty="0">
                <a:sym typeface="Wingdings" panose="05000000000000000000" pitchFamily="2" charset="2"/>
              </a:rPr>
              <a:t> use this to evaluate overall effectiveness</a:t>
            </a:r>
          </a:p>
          <a:p>
            <a:pPr lvl="1"/>
            <a:r>
              <a:rPr lang="en-US" dirty="0">
                <a:sym typeface="Wingdings" panose="05000000000000000000" pitchFamily="2" charset="2"/>
              </a:rPr>
              <a:t>Hands-on projects to track effectiveness: what works and what doesn’t (research need)</a:t>
            </a:r>
            <a:endParaRPr lang="en-US" dirty="0"/>
          </a:p>
        </p:txBody>
      </p:sp>
      <p:sp>
        <p:nvSpPr>
          <p:cNvPr id="4" name="Title 1">
            <a:extLst>
              <a:ext uri="{FF2B5EF4-FFF2-40B4-BE49-F238E27FC236}">
                <a16:creationId xmlns:a16="http://schemas.microsoft.com/office/drawing/2014/main" id="{7FD10391-042E-4FAE-9137-8272D966490C}"/>
              </a:ext>
            </a:extLst>
          </p:cNvPr>
          <p:cNvSpPr>
            <a:spLocks noGrp="1"/>
          </p:cNvSpPr>
          <p:nvPr>
            <p:ph type="title"/>
          </p:nvPr>
        </p:nvSpPr>
        <p:spPr>
          <a:xfrm>
            <a:off x="534572" y="294787"/>
            <a:ext cx="10515600" cy="1325563"/>
          </a:xfrm>
        </p:spPr>
        <p:txBody>
          <a:bodyPr/>
          <a:lstStyle/>
          <a:p>
            <a:r>
              <a:rPr lang="en-US" b="1" dirty="0"/>
              <a:t>SESSION II: Outreach Strategy Exchange</a:t>
            </a:r>
          </a:p>
        </p:txBody>
      </p:sp>
    </p:spTree>
    <p:extLst>
      <p:ext uri="{BB962C8B-B14F-4D97-AF65-F5344CB8AC3E}">
        <p14:creationId xmlns:p14="http://schemas.microsoft.com/office/powerpoint/2010/main" val="87064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1809204" y="6202392"/>
          <a:ext cx="2358452" cy="457200"/>
        </p:xfrm>
        <a:graphic>
          <a:graphicData uri="http://schemas.openxmlformats.org/presentationml/2006/ole">
            <mc:AlternateContent xmlns:mc="http://schemas.openxmlformats.org/markup-compatibility/2006">
              <mc:Choice xmlns:v="urn:schemas-microsoft-com:vml" Requires="v">
                <p:oleObj spid="_x0000_s1027" r:id="rId3" imgW="0" imgH="0" progId="">
                  <p:embed/>
                </p:oleObj>
              </mc:Choice>
              <mc:Fallback>
                <p:oleObj r:id="rId3" imgW="0" imgH="0" progId="">
                  <p:embed/>
                  <p:pic>
                    <p:nvPicPr>
                      <p:cNvPr id="4" name="Object 3"/>
                      <p:cNvPicPr/>
                      <p:nvPr/>
                    </p:nvPicPr>
                    <p:blipFill>
                      <a:blip r:embed="rId4"/>
                      <a:srcRect/>
                      <a:stretch>
                        <a:fillRect/>
                      </a:stretch>
                    </p:blipFill>
                    <p:spPr>
                      <a:xfrm>
                        <a:off x="1809204" y="6202392"/>
                        <a:ext cx="2358452" cy="457200"/>
                      </a:xfrm>
                      <a:prstGeom prst="rect">
                        <a:avLst/>
                      </a:prstGeom>
                    </p:spPr>
                  </p:pic>
                </p:oleObj>
              </mc:Fallback>
            </mc:AlternateContent>
          </a:graphicData>
        </a:graphic>
      </p:graphicFrame>
      <p:sp>
        <p:nvSpPr>
          <p:cNvPr id="5" name="New shape"/>
          <p:cNvSpPr/>
          <p:nvPr/>
        </p:nvSpPr>
        <p:spPr>
          <a:xfrm>
            <a:off x="1905000" y="63500"/>
            <a:ext cx="7937500" cy="127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rPr>
              <a:t>Which sector do you represent?</a:t>
            </a:r>
          </a:p>
        </p:txBody>
      </p:sp>
      <p:graphicFrame>
        <p:nvGraphicFramePr>
          <p:cNvPr id="6" name="ChartObject"/>
          <p:cNvGraphicFramePr/>
          <p:nvPr/>
        </p:nvGraphicFramePr>
        <p:xfrm>
          <a:off x="1841500" y="1524000"/>
          <a:ext cx="7937500" cy="3810000"/>
        </p:xfrm>
        <a:graphic>
          <a:graphicData uri="http://schemas.openxmlformats.org/drawingml/2006/chart">
            <c:chart xmlns:c="http://schemas.openxmlformats.org/drawingml/2006/chart" xmlns:r="http://schemas.openxmlformats.org/officeDocument/2006/relationships" r:id="rId5"/>
          </a:graphicData>
        </a:graphic>
      </p:graphicFrame>
      <p:sp>
        <p:nvSpPr>
          <p:cNvPr id="7" name="New shape"/>
          <p:cNvSpPr/>
          <p:nvPr/>
        </p:nvSpPr>
        <p:spPr>
          <a:xfrm>
            <a:off x="1905000" y="5080000"/>
            <a:ext cx="7937500" cy="127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000000"/>
                </a:solidFill>
              </a:rPr>
              <a:t>Mean : 2.775  |  Confidence Interval @ 95% : [2.436 - 3.113]  |  Standard Deviation : 1.456  |  Standard Error : 0.173</a:t>
            </a:r>
          </a:p>
        </p:txBody>
      </p:sp>
    </p:spTree>
    <p:extLst>
      <p:ext uri="{BB962C8B-B14F-4D97-AF65-F5344CB8AC3E}">
        <p14:creationId xmlns:p14="http://schemas.microsoft.com/office/powerpoint/2010/main" val="4288592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6216" y="530066"/>
            <a:ext cx="9133332" cy="1992883"/>
          </a:xfrm>
        </p:spPr>
        <p:txBody>
          <a:bodyPr>
            <a:normAutofit/>
          </a:bodyPr>
          <a:lstStyle/>
          <a:p>
            <a:r>
              <a:rPr lang="en-US" sz="3600" b="1" dirty="0"/>
              <a:t>Day 2, Session IV:</a:t>
            </a:r>
            <a:br>
              <a:rPr lang="en-US" sz="3600" b="1" dirty="0"/>
            </a:br>
            <a:r>
              <a:rPr lang="en-US" sz="3600" b="1" dirty="0"/>
              <a:t>breakout group Key Themes </a:t>
            </a:r>
            <a:endParaRPr lang="en-US" sz="3600" dirty="0"/>
          </a:p>
        </p:txBody>
      </p:sp>
      <p:pic>
        <p:nvPicPr>
          <p:cNvPr id="1026" name="Picture 2" descr="wo men standing in a field&#10;&#10;Description automatically generated with medium confi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85588"/>
            <a:ext cx="12068013" cy="23624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71607" y="3244334"/>
            <a:ext cx="312906"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srgbClr val="FFFFFF"/>
                </a:solidFill>
                <a:effectLst/>
                <a:uLnTx/>
                <a:uFillTx/>
                <a:latin typeface="Gill Sans MT" panose="020B0502020104020203"/>
                <a:ea typeface="+mn-ea"/>
                <a:cs typeface="+mn-cs"/>
              </a:rPr>
              <a:t>  </a:t>
            </a: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5" name="Rectangle 4"/>
          <p:cNvSpPr/>
          <p:nvPr/>
        </p:nvSpPr>
        <p:spPr>
          <a:xfrm>
            <a:off x="180813" y="5373334"/>
            <a:ext cx="8513736" cy="261610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charset="0"/>
                <a:ea typeface="+mn-ea"/>
                <a:cs typeface="+mn-cs"/>
              </a:rPr>
              <a:t>Advancing Outreach Effectiveness to Improve Conservation Practice Adoption</a:t>
            </a:r>
            <a:br>
              <a:rPr kumimoji="0" lang="en-US" sz="3200" b="1" i="0" u="none" strike="noStrike" kern="1200" cap="none" spc="0" normalizeH="0" baseline="0" noProof="0" dirty="0">
                <a:ln>
                  <a:noFill/>
                </a:ln>
                <a:solidFill>
                  <a:srgbClr val="000000"/>
                </a:solidFill>
                <a:effectLst/>
                <a:uLnTx/>
                <a:uFillTx/>
                <a:latin typeface="Cambria" charset="0"/>
                <a:ea typeface="+mn-ea"/>
                <a:cs typeface="+mn-cs"/>
              </a:rPr>
            </a:br>
            <a:br>
              <a:rPr kumimoji="0" lang="en-US" sz="3200" b="1" i="0" u="none" strike="noStrike" kern="1200" cap="none" spc="0" normalizeH="0" baseline="0" noProof="0" dirty="0">
                <a:ln>
                  <a:noFill/>
                </a:ln>
                <a:solidFill>
                  <a:srgbClr val="000000"/>
                </a:solidFill>
                <a:effectLst/>
                <a:uLnTx/>
                <a:uFillTx/>
                <a:latin typeface="Cambria" charset="0"/>
                <a:ea typeface="+mn-ea"/>
                <a:cs typeface="+mn-cs"/>
              </a:rPr>
            </a:br>
            <a:endParaRPr kumimoji="0" lang="en-US" sz="3200" b="0" i="0" u="none" strike="noStrike" kern="1200" cap="none" spc="0" normalizeH="0" baseline="0" noProof="0" dirty="0">
              <a:ln>
                <a:noFill/>
              </a:ln>
              <a:solidFill>
                <a:srgbClr val="FFFFFF"/>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b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008543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2A3AF-E2D8-4B85-B064-2DCC90DAB9AD}"/>
              </a:ext>
            </a:extLst>
          </p:cNvPr>
          <p:cNvSpPr>
            <a:spLocks noGrp="1"/>
          </p:cNvSpPr>
          <p:nvPr>
            <p:ph type="title"/>
          </p:nvPr>
        </p:nvSpPr>
        <p:spPr>
          <a:xfrm>
            <a:off x="534572" y="294787"/>
            <a:ext cx="10515600" cy="1325563"/>
          </a:xfrm>
        </p:spPr>
        <p:txBody>
          <a:bodyPr/>
          <a:lstStyle/>
          <a:p>
            <a:r>
              <a:rPr lang="en-US" b="1" dirty="0"/>
              <a:t>SESSION V: Crosswalk</a:t>
            </a:r>
          </a:p>
        </p:txBody>
      </p:sp>
      <p:sp>
        <p:nvSpPr>
          <p:cNvPr id="3" name="Content Placeholder 2">
            <a:extLst>
              <a:ext uri="{FF2B5EF4-FFF2-40B4-BE49-F238E27FC236}">
                <a16:creationId xmlns:a16="http://schemas.microsoft.com/office/drawing/2014/main" id="{AED55B67-AA4D-4EF4-A61E-B2CE57D03AA6}"/>
              </a:ext>
            </a:extLst>
          </p:cNvPr>
          <p:cNvSpPr>
            <a:spLocks noGrp="1"/>
          </p:cNvSpPr>
          <p:nvPr>
            <p:ph idx="1"/>
          </p:nvPr>
        </p:nvSpPr>
        <p:spPr>
          <a:xfrm>
            <a:off x="534572" y="1620350"/>
            <a:ext cx="10819228" cy="4942863"/>
          </a:xfrm>
        </p:spPr>
        <p:txBody>
          <a:bodyPr>
            <a:normAutofit fontScale="85000" lnSpcReduction="20000"/>
          </a:bodyPr>
          <a:lstStyle/>
          <a:p>
            <a:pPr marL="0" indent="0">
              <a:buNone/>
            </a:pPr>
            <a:r>
              <a:rPr lang="en-US" b="1" dirty="0"/>
              <a:t>Emerging Themes:</a:t>
            </a:r>
          </a:p>
          <a:p>
            <a:r>
              <a:rPr lang="en-US" dirty="0"/>
              <a:t>Challenges are similar across geographies….</a:t>
            </a:r>
          </a:p>
          <a:p>
            <a:pPr lvl="1"/>
            <a:r>
              <a:rPr lang="en-US" dirty="0"/>
              <a:t>But how these challenges touch down vary locally.</a:t>
            </a:r>
          </a:p>
          <a:p>
            <a:r>
              <a:rPr lang="en-US" dirty="0"/>
              <a:t>Most of concerns are willingness to adoption/ implementation while outreach strategies still include a lot of general awareness of practices and programs that do not focus on specific concerns.</a:t>
            </a:r>
          </a:p>
          <a:p>
            <a:r>
              <a:rPr lang="en-US" dirty="0"/>
              <a:t>Need to continue to expand connections with trusted advisors and invest in their support to address concerns and support adoption of practices. </a:t>
            </a:r>
          </a:p>
          <a:p>
            <a:r>
              <a:rPr lang="en-US" dirty="0"/>
              <a:t>Some concerns are based on ensuring a viable farm operation and there is a disconnect with outreach strategies focused more on benefits of conservation practices without linking the context or providing solutions.</a:t>
            </a:r>
          </a:p>
          <a:p>
            <a:r>
              <a:rPr lang="en-US" dirty="0"/>
              <a:t>Need to establish common language between social science and outreach practitioners.</a:t>
            </a:r>
          </a:p>
          <a:p>
            <a:r>
              <a:rPr lang="en-US" dirty="0"/>
              <a:t>Common framework could help with prior but also help to link outreach efforts across different areas addressing the same concerns.</a:t>
            </a:r>
          </a:p>
        </p:txBody>
      </p:sp>
    </p:spTree>
    <p:extLst>
      <p:ext uri="{BB962C8B-B14F-4D97-AF65-F5344CB8AC3E}">
        <p14:creationId xmlns:p14="http://schemas.microsoft.com/office/powerpoint/2010/main" val="1831244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2A3AF-E2D8-4B85-B064-2DCC90DAB9AD}"/>
              </a:ext>
            </a:extLst>
          </p:cNvPr>
          <p:cNvSpPr>
            <a:spLocks noGrp="1"/>
          </p:cNvSpPr>
          <p:nvPr>
            <p:ph type="title"/>
          </p:nvPr>
        </p:nvSpPr>
        <p:spPr>
          <a:xfrm>
            <a:off x="534572" y="294787"/>
            <a:ext cx="10515600" cy="1325563"/>
          </a:xfrm>
        </p:spPr>
        <p:txBody>
          <a:bodyPr/>
          <a:lstStyle/>
          <a:p>
            <a:r>
              <a:rPr lang="en-US" b="1" dirty="0"/>
              <a:t>SESSION V: Crosswalk</a:t>
            </a:r>
          </a:p>
        </p:txBody>
      </p:sp>
      <p:sp>
        <p:nvSpPr>
          <p:cNvPr id="3" name="Content Placeholder 2">
            <a:extLst>
              <a:ext uri="{FF2B5EF4-FFF2-40B4-BE49-F238E27FC236}">
                <a16:creationId xmlns:a16="http://schemas.microsoft.com/office/drawing/2014/main" id="{AED55B67-AA4D-4EF4-A61E-B2CE57D03AA6}"/>
              </a:ext>
            </a:extLst>
          </p:cNvPr>
          <p:cNvSpPr>
            <a:spLocks noGrp="1"/>
          </p:cNvSpPr>
          <p:nvPr>
            <p:ph idx="1"/>
          </p:nvPr>
        </p:nvSpPr>
        <p:spPr>
          <a:xfrm>
            <a:off x="534572" y="1620350"/>
            <a:ext cx="10819228" cy="4942863"/>
          </a:xfrm>
        </p:spPr>
        <p:txBody>
          <a:bodyPr>
            <a:normAutofit fontScale="92500" lnSpcReduction="20000"/>
          </a:bodyPr>
          <a:lstStyle/>
          <a:p>
            <a:pPr marL="0" indent="0">
              <a:buNone/>
            </a:pPr>
            <a:r>
              <a:rPr lang="en-US" b="1" dirty="0"/>
              <a:t>Critical opportunities for building “tri-sector” partnerships:</a:t>
            </a:r>
          </a:p>
          <a:p>
            <a:r>
              <a:rPr lang="en-US" dirty="0"/>
              <a:t>Diversity of interpretations around the term knowledge and its relevance in farmer decision-making related to conservation practice adoption</a:t>
            </a:r>
          </a:p>
          <a:p>
            <a:pPr lvl="1"/>
            <a:r>
              <a:rPr lang="en-US" dirty="0"/>
              <a:t>Value of communication vs strength of evidence base</a:t>
            </a:r>
          </a:p>
          <a:p>
            <a:r>
              <a:rPr lang="en-US" dirty="0"/>
              <a:t>Effectiveness of top-down/external approaches (e.g., consumer demand for sustainable practices) vs. local-led coalitions, advancing commitment within a community based on local context (e.g., multi-stakeholder action groups)</a:t>
            </a:r>
          </a:p>
          <a:p>
            <a:r>
              <a:rPr lang="en-US" dirty="0"/>
              <a:t>Value of investing in building awareness and willingness vs facilitating adoption, especially when engaging farmers on parcels deemed critical for advancing restoration goals; also understanding effort needed to build trust as well as address concerns related to long-term maintenance and commitment.</a:t>
            </a:r>
          </a:p>
          <a:p>
            <a:pPr marL="0" indent="0">
              <a:buNone/>
            </a:pPr>
            <a:endParaRPr lang="en-US" b="1" dirty="0"/>
          </a:p>
          <a:p>
            <a:r>
              <a:rPr lang="en-US" b="1" dirty="0"/>
              <a:t>Overall, need for exploring and improving alignment between farmer concerns and outreach strategies.</a:t>
            </a:r>
          </a:p>
        </p:txBody>
      </p:sp>
    </p:spTree>
    <p:extLst>
      <p:ext uri="{BB962C8B-B14F-4D97-AF65-F5344CB8AC3E}">
        <p14:creationId xmlns:p14="http://schemas.microsoft.com/office/powerpoint/2010/main" val="38895881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A7C2E90B-5667-4DF9-AC29-F9BE2B18F79B}"/>
              </a:ext>
            </a:extLst>
          </p:cNvPr>
          <p:cNvPicPr>
            <a:picLocks noGrp="1" noChangeAspect="1"/>
          </p:cNvPicPr>
          <p:nvPr>
            <p:ph idx="1"/>
          </p:nvPr>
        </p:nvPicPr>
        <p:blipFill rotWithShape="1">
          <a:blip r:embed="rId2"/>
          <a:srcRect l="18407" t="28253" r="23743" b="5726"/>
          <a:stretch/>
        </p:blipFill>
        <p:spPr>
          <a:xfrm>
            <a:off x="8617018" y="2604489"/>
            <a:ext cx="3422459" cy="1850193"/>
          </a:xfrm>
        </p:spPr>
      </p:pic>
      <p:pic>
        <p:nvPicPr>
          <p:cNvPr id="7" name="Picture 6">
            <a:extLst>
              <a:ext uri="{FF2B5EF4-FFF2-40B4-BE49-F238E27FC236}">
                <a16:creationId xmlns:a16="http://schemas.microsoft.com/office/drawing/2014/main" id="{BDDCFEF6-5460-4C1A-AC9F-03C20218D95E}"/>
              </a:ext>
            </a:extLst>
          </p:cNvPr>
          <p:cNvPicPr>
            <a:picLocks noChangeAspect="1"/>
          </p:cNvPicPr>
          <p:nvPr/>
        </p:nvPicPr>
        <p:blipFill rotWithShape="1">
          <a:blip r:embed="rId3"/>
          <a:srcRect l="21090" t="29409" r="23744" b="8894"/>
          <a:stretch/>
        </p:blipFill>
        <p:spPr>
          <a:xfrm>
            <a:off x="4133375" y="2475561"/>
            <a:ext cx="3925250" cy="2089188"/>
          </a:xfrm>
          <a:prstGeom prst="rect">
            <a:avLst/>
          </a:prstGeom>
        </p:spPr>
      </p:pic>
      <p:sp>
        <p:nvSpPr>
          <p:cNvPr id="10" name="TextBox 9">
            <a:extLst>
              <a:ext uri="{FF2B5EF4-FFF2-40B4-BE49-F238E27FC236}">
                <a16:creationId xmlns:a16="http://schemas.microsoft.com/office/drawing/2014/main" id="{3BE6019C-CD46-4E82-9319-A81A06FBBB99}"/>
              </a:ext>
            </a:extLst>
          </p:cNvPr>
          <p:cNvSpPr txBox="1"/>
          <p:nvPr/>
        </p:nvSpPr>
        <p:spPr>
          <a:xfrm>
            <a:off x="4497179" y="4978806"/>
            <a:ext cx="3117565" cy="646331"/>
          </a:xfrm>
          <a:prstGeom prst="rect">
            <a:avLst/>
          </a:prstGeom>
          <a:noFill/>
        </p:spPr>
        <p:txBody>
          <a:bodyPr wrap="square" rtlCol="0">
            <a:spAutoFit/>
          </a:bodyPr>
          <a:lstStyle/>
          <a:p>
            <a:r>
              <a:rPr lang="en-US" b="1" dirty="0"/>
              <a:t>Non-operator owner adoption of EOF/EOS file practices.</a:t>
            </a:r>
          </a:p>
        </p:txBody>
      </p:sp>
      <p:pic>
        <p:nvPicPr>
          <p:cNvPr id="5" name="Picture 4">
            <a:extLst>
              <a:ext uri="{FF2B5EF4-FFF2-40B4-BE49-F238E27FC236}">
                <a16:creationId xmlns:a16="http://schemas.microsoft.com/office/drawing/2014/main" id="{A762649D-368C-497E-9CD6-3981C18B91E3}"/>
              </a:ext>
            </a:extLst>
          </p:cNvPr>
          <p:cNvPicPr>
            <a:picLocks noChangeAspect="1"/>
          </p:cNvPicPr>
          <p:nvPr/>
        </p:nvPicPr>
        <p:blipFill rotWithShape="1">
          <a:blip r:embed="rId4"/>
          <a:srcRect l="20421" t="35749" r="22829" b="5121"/>
          <a:stretch/>
        </p:blipFill>
        <p:spPr>
          <a:xfrm>
            <a:off x="59166" y="2562496"/>
            <a:ext cx="4037993" cy="2002253"/>
          </a:xfrm>
          <a:prstGeom prst="rect">
            <a:avLst/>
          </a:prstGeom>
        </p:spPr>
      </p:pic>
      <p:sp>
        <p:nvSpPr>
          <p:cNvPr id="12" name="TextBox 11">
            <a:extLst>
              <a:ext uri="{FF2B5EF4-FFF2-40B4-BE49-F238E27FC236}">
                <a16:creationId xmlns:a16="http://schemas.microsoft.com/office/drawing/2014/main" id="{3BE65298-5BEC-45F6-AF46-F2AC67EF8836}"/>
              </a:ext>
            </a:extLst>
          </p:cNvPr>
          <p:cNvSpPr txBox="1"/>
          <p:nvPr/>
        </p:nvSpPr>
        <p:spPr>
          <a:xfrm>
            <a:off x="346065" y="4978806"/>
            <a:ext cx="2993422" cy="646331"/>
          </a:xfrm>
          <a:prstGeom prst="rect">
            <a:avLst/>
          </a:prstGeom>
          <a:noFill/>
        </p:spPr>
        <p:txBody>
          <a:bodyPr wrap="square" rtlCol="0">
            <a:spAutoFit/>
          </a:bodyPr>
          <a:lstStyle/>
          <a:p>
            <a:r>
              <a:rPr lang="en-US" b="1" dirty="0"/>
              <a:t>Operator owner adoption of EOF/EOS file practices.</a:t>
            </a:r>
          </a:p>
        </p:txBody>
      </p:sp>
      <p:sp>
        <p:nvSpPr>
          <p:cNvPr id="14" name="TextBox 13">
            <a:extLst>
              <a:ext uri="{FF2B5EF4-FFF2-40B4-BE49-F238E27FC236}">
                <a16:creationId xmlns:a16="http://schemas.microsoft.com/office/drawing/2014/main" id="{27C96E2A-03A1-4C75-BA0D-ABB4B4BF3501}"/>
              </a:ext>
            </a:extLst>
          </p:cNvPr>
          <p:cNvSpPr txBox="1"/>
          <p:nvPr/>
        </p:nvSpPr>
        <p:spPr>
          <a:xfrm>
            <a:off x="8617018" y="4978806"/>
            <a:ext cx="2860446" cy="646331"/>
          </a:xfrm>
          <a:prstGeom prst="rect">
            <a:avLst/>
          </a:prstGeom>
          <a:noFill/>
        </p:spPr>
        <p:txBody>
          <a:bodyPr wrap="square" rtlCol="0">
            <a:spAutoFit/>
          </a:bodyPr>
          <a:lstStyle/>
          <a:p>
            <a:r>
              <a:rPr lang="en-US" b="1" dirty="0"/>
              <a:t>Operator adoption of infield crop practices.</a:t>
            </a:r>
          </a:p>
        </p:txBody>
      </p:sp>
      <p:sp>
        <p:nvSpPr>
          <p:cNvPr id="15" name="Title 1">
            <a:extLst>
              <a:ext uri="{FF2B5EF4-FFF2-40B4-BE49-F238E27FC236}">
                <a16:creationId xmlns:a16="http://schemas.microsoft.com/office/drawing/2014/main" id="{9DCD184E-5D7C-474A-BD01-95EAE09BE987}"/>
              </a:ext>
            </a:extLst>
          </p:cNvPr>
          <p:cNvSpPr txBox="1">
            <a:spLocks/>
          </p:cNvSpPr>
          <p:nvPr/>
        </p:nvSpPr>
        <p:spPr>
          <a:xfrm>
            <a:off x="419100" y="170632"/>
            <a:ext cx="11353800" cy="1325563"/>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600" b="1" i="0" u="none" strike="noStrike" kern="1200" cap="none" spc="-50" normalizeH="0" baseline="0" noProof="0" dirty="0">
                <a:ln>
                  <a:noFill/>
                </a:ln>
                <a:solidFill>
                  <a:prstClr val="black"/>
                </a:solidFill>
                <a:effectLst/>
                <a:uLnTx/>
                <a:uFillTx/>
                <a:latin typeface="Cambria" panose="02040503050406030204" pitchFamily="18" charset="0"/>
                <a:ea typeface="+mj-ea"/>
                <a:cs typeface="Calibri" panose="020F0502020204030204" pitchFamily="34" charset="0"/>
              </a:rPr>
              <a:t>Advancing Outreach Effectiveness to Improve Conservation Practice Adoption: </a:t>
            </a:r>
          </a:p>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600" b="1" i="0" u="none" strike="noStrike" kern="1200" cap="none" spc="-50" normalizeH="0" baseline="0" noProof="0" dirty="0">
                <a:ln>
                  <a:noFill/>
                </a:ln>
                <a:solidFill>
                  <a:prstClr val="white">
                    <a:lumMod val="50000"/>
                  </a:prstClr>
                </a:solidFill>
                <a:effectLst/>
                <a:uLnTx/>
                <a:uFillTx/>
                <a:latin typeface="Cambria" panose="02040503050406030204" pitchFamily="18" charset="0"/>
                <a:ea typeface="+mj-ea"/>
                <a:cs typeface="Calibri" panose="020F0502020204030204" pitchFamily="34" charset="0"/>
              </a:rPr>
              <a:t>Effort to Decision Milestone</a:t>
            </a:r>
            <a:endParaRPr kumimoji="0" lang="en-US" sz="3600" b="1" i="0" u="none" strike="noStrike" kern="1200" cap="none" spc="-50" normalizeH="0" baseline="0" noProof="0" dirty="0">
              <a:ln>
                <a:noFill/>
              </a:ln>
              <a:solidFill>
                <a:prstClr val="black"/>
              </a:solidFill>
              <a:effectLst/>
              <a:uLnTx/>
              <a:uFillTx/>
              <a:latin typeface="Cambria" panose="02040503050406030204" pitchFamily="18" charset="0"/>
              <a:ea typeface="+mj-ea"/>
              <a:cs typeface="+mj-cs"/>
            </a:endParaRPr>
          </a:p>
        </p:txBody>
      </p:sp>
      <p:sp>
        <p:nvSpPr>
          <p:cNvPr id="16" name="TextBox 15">
            <a:extLst>
              <a:ext uri="{FF2B5EF4-FFF2-40B4-BE49-F238E27FC236}">
                <a16:creationId xmlns:a16="http://schemas.microsoft.com/office/drawing/2014/main" id="{3E28A26F-D1B8-4A8F-8AC3-EB73121D579F}"/>
              </a:ext>
            </a:extLst>
          </p:cNvPr>
          <p:cNvSpPr txBox="1"/>
          <p:nvPr/>
        </p:nvSpPr>
        <p:spPr>
          <a:xfrm>
            <a:off x="4133375" y="2782669"/>
            <a:ext cx="1140372" cy="646331"/>
          </a:xfrm>
          <a:prstGeom prst="rect">
            <a:avLst/>
          </a:prstGeom>
          <a:solidFill>
            <a:schemeClr val="bg1"/>
          </a:solidFill>
        </p:spPr>
        <p:txBody>
          <a:bodyPr wrap="square" rtlCol="0">
            <a:spAutoFit/>
          </a:bodyPr>
          <a:lstStyle/>
          <a:p>
            <a:r>
              <a:rPr lang="en-US" dirty="0"/>
              <a:t>Achieving Adoption</a:t>
            </a:r>
          </a:p>
        </p:txBody>
      </p:sp>
      <p:sp>
        <p:nvSpPr>
          <p:cNvPr id="17" name="TextBox 16">
            <a:extLst>
              <a:ext uri="{FF2B5EF4-FFF2-40B4-BE49-F238E27FC236}">
                <a16:creationId xmlns:a16="http://schemas.microsoft.com/office/drawing/2014/main" id="{6452211C-ED4F-453B-BD96-F4768DCC06D2}"/>
              </a:ext>
            </a:extLst>
          </p:cNvPr>
          <p:cNvSpPr txBox="1"/>
          <p:nvPr/>
        </p:nvSpPr>
        <p:spPr>
          <a:xfrm>
            <a:off x="7197450" y="2873824"/>
            <a:ext cx="1419568" cy="646331"/>
          </a:xfrm>
          <a:prstGeom prst="rect">
            <a:avLst/>
          </a:prstGeom>
          <a:solidFill>
            <a:schemeClr val="bg1"/>
          </a:solidFill>
        </p:spPr>
        <p:txBody>
          <a:bodyPr wrap="square" rtlCol="0">
            <a:spAutoFit/>
          </a:bodyPr>
          <a:lstStyle/>
          <a:p>
            <a:r>
              <a:rPr lang="en-US" dirty="0"/>
              <a:t>Creating Awareness</a:t>
            </a:r>
          </a:p>
        </p:txBody>
      </p:sp>
      <p:sp>
        <p:nvSpPr>
          <p:cNvPr id="18" name="TextBox 17">
            <a:extLst>
              <a:ext uri="{FF2B5EF4-FFF2-40B4-BE49-F238E27FC236}">
                <a16:creationId xmlns:a16="http://schemas.microsoft.com/office/drawing/2014/main" id="{38125AFD-A560-4672-AD65-EA392640A3C8}"/>
              </a:ext>
            </a:extLst>
          </p:cNvPr>
          <p:cNvSpPr txBox="1"/>
          <p:nvPr/>
        </p:nvSpPr>
        <p:spPr>
          <a:xfrm>
            <a:off x="5346178" y="2409078"/>
            <a:ext cx="1419568" cy="369332"/>
          </a:xfrm>
          <a:prstGeom prst="rect">
            <a:avLst/>
          </a:prstGeom>
          <a:solidFill>
            <a:schemeClr val="bg1"/>
          </a:solidFill>
        </p:spPr>
        <p:txBody>
          <a:bodyPr wrap="square" rtlCol="0">
            <a:spAutoFit/>
          </a:bodyPr>
          <a:lstStyle/>
          <a:p>
            <a:r>
              <a:rPr lang="en-US" dirty="0"/>
              <a:t>Other</a:t>
            </a:r>
          </a:p>
        </p:txBody>
      </p:sp>
      <p:sp>
        <p:nvSpPr>
          <p:cNvPr id="19" name="TextBox 18">
            <a:extLst>
              <a:ext uri="{FF2B5EF4-FFF2-40B4-BE49-F238E27FC236}">
                <a16:creationId xmlns:a16="http://schemas.microsoft.com/office/drawing/2014/main" id="{77123E65-17EC-4942-AB4D-EEC0883B28A7}"/>
              </a:ext>
            </a:extLst>
          </p:cNvPr>
          <p:cNvSpPr txBox="1"/>
          <p:nvPr/>
        </p:nvSpPr>
        <p:spPr>
          <a:xfrm>
            <a:off x="4497179" y="4225526"/>
            <a:ext cx="1419568" cy="646331"/>
          </a:xfrm>
          <a:prstGeom prst="rect">
            <a:avLst/>
          </a:prstGeom>
          <a:solidFill>
            <a:schemeClr val="bg1"/>
          </a:solidFill>
        </p:spPr>
        <p:txBody>
          <a:bodyPr wrap="square" rtlCol="0">
            <a:spAutoFit/>
          </a:bodyPr>
          <a:lstStyle/>
          <a:p>
            <a:r>
              <a:rPr lang="en-US" dirty="0"/>
              <a:t>Creating Willingness</a:t>
            </a:r>
          </a:p>
        </p:txBody>
      </p:sp>
    </p:spTree>
    <p:extLst>
      <p:ext uri="{BB962C8B-B14F-4D97-AF65-F5344CB8AC3E}">
        <p14:creationId xmlns:p14="http://schemas.microsoft.com/office/powerpoint/2010/main" val="2931549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5D0221F4-DB41-48D1-ADCD-A472D2DCD5FE}"/>
              </a:ext>
            </a:extLst>
          </p:cNvPr>
          <p:cNvGrpSpPr/>
          <p:nvPr/>
        </p:nvGrpSpPr>
        <p:grpSpPr>
          <a:xfrm>
            <a:off x="626068" y="61581"/>
            <a:ext cx="11282764" cy="6734837"/>
            <a:chOff x="641224" y="-83472"/>
            <a:chExt cx="11282764" cy="6734837"/>
          </a:xfrm>
        </p:grpSpPr>
        <p:sp>
          <p:nvSpPr>
            <p:cNvPr id="3" name="Isosceles Triangle 2">
              <a:extLst>
                <a:ext uri="{FF2B5EF4-FFF2-40B4-BE49-F238E27FC236}">
                  <a16:creationId xmlns:a16="http://schemas.microsoft.com/office/drawing/2014/main" id="{2B36F87F-E0D2-4ED2-9F71-A051A1A8CDB1}"/>
                </a:ext>
              </a:extLst>
            </p:cNvPr>
            <p:cNvSpPr/>
            <p:nvPr/>
          </p:nvSpPr>
          <p:spPr>
            <a:xfrm>
              <a:off x="641224" y="833804"/>
              <a:ext cx="11061952" cy="5152292"/>
            </a:xfrm>
            <a:prstGeom prst="triangle">
              <a:avLst/>
            </a:prstGeom>
            <a:solidFill>
              <a:schemeClr val="accent1">
                <a:alpha val="1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F3AF5C13-8773-446C-A1B8-E240B689D0A6}"/>
                </a:ext>
              </a:extLst>
            </p:cNvPr>
            <p:cNvSpPr txBox="1"/>
            <p:nvPr/>
          </p:nvSpPr>
          <p:spPr>
            <a:xfrm>
              <a:off x="1092199" y="5315074"/>
              <a:ext cx="22773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omic Sans MS" panose="030F0702030302020204" pitchFamily="66" charset="0"/>
                  <a:ea typeface="+mn-ea"/>
                  <a:cs typeface="+mn-cs"/>
                </a:rPr>
                <a:t>TSP PERCEIVED </a:t>
              </a:r>
              <a:r>
                <a:rPr kumimoji="0" lang="en-US" sz="1800" b="0" i="0" u="sng" strike="noStrike" kern="1200" cap="none" spc="0" normalizeH="0" baseline="0" noProof="0" dirty="0">
                  <a:ln>
                    <a:noFill/>
                  </a:ln>
                  <a:solidFill>
                    <a:prstClr val="white">
                      <a:lumMod val="65000"/>
                    </a:prstClr>
                  </a:solidFill>
                  <a:effectLst/>
                  <a:uLnTx/>
                  <a:uFillTx/>
                  <a:latin typeface="Comic Sans MS" panose="030F0702030302020204" pitchFamily="66" charset="0"/>
                  <a:ea typeface="+mn-ea"/>
                  <a:cs typeface="+mn-cs"/>
                </a:rPr>
                <a:t>CONCERNS</a:t>
              </a:r>
            </a:p>
          </p:txBody>
        </p:sp>
        <p:sp>
          <p:nvSpPr>
            <p:cNvPr id="27" name="TextBox 26">
              <a:extLst>
                <a:ext uri="{FF2B5EF4-FFF2-40B4-BE49-F238E27FC236}">
                  <a16:creationId xmlns:a16="http://schemas.microsoft.com/office/drawing/2014/main" id="{BBEFC4DF-4BBB-4333-8DA9-286B6DED566E}"/>
                </a:ext>
              </a:extLst>
            </p:cNvPr>
            <p:cNvSpPr txBox="1"/>
            <p:nvPr/>
          </p:nvSpPr>
          <p:spPr>
            <a:xfrm>
              <a:off x="5073316" y="1421341"/>
              <a:ext cx="219776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omic Sans MS" panose="030F0702030302020204" pitchFamily="66" charset="0"/>
                  <a:ea typeface="+mn-ea"/>
                  <a:cs typeface="+mn-cs"/>
                </a:rPr>
                <a:t>ACADEMICS PERCEIVED</a:t>
              </a:r>
              <a:r>
                <a:rPr kumimoji="0" lang="en-US" sz="1800" b="0" i="0" u="sng" strike="noStrike" kern="1200" cap="none" spc="0" normalizeH="0" baseline="0" noProof="0" dirty="0">
                  <a:ln>
                    <a:noFill/>
                  </a:ln>
                  <a:solidFill>
                    <a:prstClr val="white">
                      <a:lumMod val="65000"/>
                    </a:prstClr>
                  </a:solidFill>
                  <a:effectLst/>
                  <a:uLnTx/>
                  <a:uFillTx/>
                  <a:latin typeface="Comic Sans MS" panose="030F0702030302020204" pitchFamily="66" charset="0"/>
                  <a:ea typeface="+mn-ea"/>
                  <a:cs typeface="+mn-cs"/>
                </a:rPr>
                <a:t> CONCERNS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lumMod val="65000"/>
                  </a:prstClr>
                </a:solidFill>
                <a:effectLst/>
                <a:uLnTx/>
                <a:uFillTx/>
                <a:latin typeface="Comic Sans MS" panose="030F0702030302020204" pitchFamily="66" charset="0"/>
                <a:ea typeface="+mn-ea"/>
                <a:cs typeface="+mn-cs"/>
              </a:endParaRPr>
            </a:p>
          </p:txBody>
        </p:sp>
        <p:sp>
          <p:nvSpPr>
            <p:cNvPr id="8" name="TextBox 7">
              <a:extLst>
                <a:ext uri="{FF2B5EF4-FFF2-40B4-BE49-F238E27FC236}">
                  <a16:creationId xmlns:a16="http://schemas.microsoft.com/office/drawing/2014/main" id="{EEE7C68B-4140-4BC9-A6F7-0E8CD7E5D1E9}"/>
                </a:ext>
              </a:extLst>
            </p:cNvPr>
            <p:cNvSpPr txBox="1"/>
            <p:nvPr/>
          </p:nvSpPr>
          <p:spPr>
            <a:xfrm>
              <a:off x="9557100" y="5295463"/>
              <a:ext cx="2366888" cy="1200329"/>
            </a:xfrm>
            <a:prstGeom prst="rect">
              <a:avLst/>
            </a:prstGeom>
            <a:noFill/>
          </p:spPr>
          <p:txBody>
            <a:bodyPr wrap="square" rtlCol="0">
              <a:spAutoFit/>
            </a:bodyPr>
            <a:lstStyle/>
            <a:p>
              <a:pPr marL="112712"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omic Sans MS" panose="030F0702030302020204" pitchFamily="66" charset="0"/>
                  <a:ea typeface="+mn-ea"/>
                  <a:cs typeface="+mn-cs"/>
                </a:rPr>
                <a:t>FARMER’S </a:t>
              </a:r>
              <a:r>
                <a:rPr kumimoji="0" lang="en-US" sz="1800" b="0" i="0" u="sng" strike="noStrike" kern="1200" cap="none" spc="0" normalizeH="0" baseline="0" noProof="0" dirty="0">
                  <a:ln>
                    <a:noFill/>
                  </a:ln>
                  <a:solidFill>
                    <a:prstClr val="white">
                      <a:lumMod val="65000"/>
                    </a:prstClr>
                  </a:solidFill>
                  <a:effectLst/>
                  <a:uLnTx/>
                  <a:uFillTx/>
                  <a:latin typeface="Comic Sans MS" panose="030F0702030302020204" pitchFamily="66" charset="0"/>
                  <a:ea typeface="+mn-ea"/>
                  <a:cs typeface="+mn-cs"/>
                </a:rPr>
                <a:t>CONCERNS:</a:t>
              </a:r>
            </a:p>
            <a:p>
              <a:pPr marL="112712"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65000"/>
                    </a:prstClr>
                  </a:solidFill>
                  <a:effectLst/>
                  <a:uLnTx/>
                  <a:uFillTx/>
                  <a:latin typeface="Comic Sans MS" panose="030F0702030302020204" pitchFamily="66" charset="0"/>
                  <a:ea typeface="+mn-ea"/>
                  <a:cs typeface="+mn-cs"/>
                </a:rPr>
                <a:t>.</a:t>
              </a:r>
            </a:p>
            <a:p>
              <a:pPr marL="112712"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65000"/>
                    </a:prstClr>
                  </a:solidFill>
                  <a:effectLst/>
                  <a:uLnTx/>
                  <a:uFillTx/>
                  <a:latin typeface="Comic Sans MS" panose="030F0702030302020204" pitchFamily="66" charset="0"/>
                  <a:ea typeface="+mn-ea"/>
                  <a:cs typeface="+mn-cs"/>
                </a:rPr>
                <a:t>.</a:t>
              </a:r>
            </a:p>
          </p:txBody>
        </p:sp>
        <p:pic>
          <p:nvPicPr>
            <p:cNvPr id="4" name="Picture 3" descr="A picture containing toy&#10;&#10;Description automatically generated">
              <a:extLst>
                <a:ext uri="{FF2B5EF4-FFF2-40B4-BE49-F238E27FC236}">
                  <a16:creationId xmlns:a16="http://schemas.microsoft.com/office/drawing/2014/main" id="{605075CC-8AD8-46BF-A27E-8960260835D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573610" y="2912295"/>
              <a:ext cx="3752851" cy="2486264"/>
            </a:xfrm>
            <a:prstGeom prst="rect">
              <a:avLst/>
            </a:prstGeom>
          </p:spPr>
        </p:pic>
        <p:pic>
          <p:nvPicPr>
            <p:cNvPr id="9" name="Picture 8" descr="A picture containing clothing, table, phone&#10;&#10;Description automatically generated">
              <a:extLst>
                <a:ext uri="{FF2B5EF4-FFF2-40B4-BE49-F238E27FC236}">
                  <a16:creationId xmlns:a16="http://schemas.microsoft.com/office/drawing/2014/main" id="{6288C3B6-C672-4285-B80B-9A79D63352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0450" y="3796676"/>
              <a:ext cx="2827894" cy="1799483"/>
            </a:xfrm>
            <a:prstGeom prst="rect">
              <a:avLst/>
            </a:prstGeom>
          </p:spPr>
        </p:pic>
        <p:pic>
          <p:nvPicPr>
            <p:cNvPr id="10" name="Picture 9" descr="A picture containing umbrella, kite, drawing&#10;&#10;Description automatically generated">
              <a:extLst>
                <a:ext uri="{FF2B5EF4-FFF2-40B4-BE49-F238E27FC236}">
                  <a16:creationId xmlns:a16="http://schemas.microsoft.com/office/drawing/2014/main" id="{B9BCA571-E3CA-4B44-A08F-83144AC317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3811" y="4696417"/>
              <a:ext cx="2294939" cy="1954948"/>
            </a:xfrm>
            <a:prstGeom prst="rect">
              <a:avLst/>
            </a:prstGeom>
          </p:spPr>
        </p:pic>
        <p:pic>
          <p:nvPicPr>
            <p:cNvPr id="17" name="Picture 16" descr="Arrow&#10;&#10;Description automatically generated with medium confidence">
              <a:extLst>
                <a:ext uri="{FF2B5EF4-FFF2-40B4-BE49-F238E27FC236}">
                  <a16:creationId xmlns:a16="http://schemas.microsoft.com/office/drawing/2014/main" id="{19EF44F9-A979-4BAE-867C-D185F7BD8B9A}"/>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20945802">
              <a:off x="4826395" y="-83472"/>
              <a:ext cx="2229753" cy="2229753"/>
            </a:xfrm>
            <a:prstGeom prst="rect">
              <a:avLst/>
            </a:prstGeom>
          </p:spPr>
        </p:pic>
      </p:grpSp>
      <p:pic>
        <p:nvPicPr>
          <p:cNvPr id="11" name="Picture 10" descr="Logo, company name&#10;&#10;Description automatically generated">
            <a:extLst>
              <a:ext uri="{FF2B5EF4-FFF2-40B4-BE49-F238E27FC236}">
                <a16:creationId xmlns:a16="http://schemas.microsoft.com/office/drawing/2014/main" id="{D59EAC38-8032-4B7E-A0CA-7C27790F1752}"/>
              </a:ext>
            </a:extLst>
          </p:cNvPr>
          <p:cNvPicPr>
            <a:picLocks noChangeAspect="1"/>
          </p:cNvPicPr>
          <p:nvPr/>
        </p:nvPicPr>
        <p:blipFill rotWithShape="1">
          <a:blip r:embed="rId9">
            <a:extLst>
              <a:ext uri="{28A0092B-C50C-407E-A947-70E740481C1C}">
                <a14:useLocalDpi xmlns:a14="http://schemas.microsoft.com/office/drawing/2010/main" val="0"/>
              </a:ext>
            </a:extLst>
          </a:blip>
          <a:srcRect t="28878" b="32499"/>
          <a:stretch/>
        </p:blipFill>
        <p:spPr>
          <a:xfrm>
            <a:off x="107688" y="1406135"/>
            <a:ext cx="4168436" cy="1208905"/>
          </a:xfrm>
          <a:prstGeom prst="rect">
            <a:avLst/>
          </a:prstGeom>
        </p:spPr>
      </p:pic>
      <p:pic>
        <p:nvPicPr>
          <p:cNvPr id="5" name="Graphic 4">
            <a:extLst>
              <a:ext uri="{FF2B5EF4-FFF2-40B4-BE49-F238E27FC236}">
                <a16:creationId xmlns:a16="http://schemas.microsoft.com/office/drawing/2014/main" id="{07E4B93F-42A5-4EC8-95C3-3E31304958F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7369" y="271237"/>
            <a:ext cx="4135849" cy="939257"/>
          </a:xfrm>
          <a:prstGeom prst="rect">
            <a:avLst/>
          </a:prstGeom>
        </p:spPr>
      </p:pic>
    </p:spTree>
    <p:extLst>
      <p:ext uri="{BB962C8B-B14F-4D97-AF65-F5344CB8AC3E}">
        <p14:creationId xmlns:p14="http://schemas.microsoft.com/office/powerpoint/2010/main" val="4128108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F5EE6458-8008-4D99-99E1-8F1C288676D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2790" r="12790"/>
          <a:stretch/>
        </p:blipFill>
        <p:spPr>
          <a:xfrm>
            <a:off x="3108326" y="-7938"/>
            <a:ext cx="9083674" cy="6865938"/>
          </a:xfrm>
        </p:spPr>
      </p:pic>
      <p:sp>
        <p:nvSpPr>
          <p:cNvPr id="8" name="Rectangle 7">
            <a:extLst>
              <a:ext uri="{FF2B5EF4-FFF2-40B4-BE49-F238E27FC236}">
                <a16:creationId xmlns:a16="http://schemas.microsoft.com/office/drawing/2014/main" id="{198BB878-6892-4DB5-9D77-0AD5C2D43ABA}"/>
              </a:ext>
            </a:extLst>
          </p:cNvPr>
          <p:cNvSpPr/>
          <p:nvPr/>
        </p:nvSpPr>
        <p:spPr>
          <a:xfrm>
            <a:off x="3108326" y="7937"/>
            <a:ext cx="8908355" cy="6850063"/>
          </a:xfrm>
          <a:prstGeom prst="rect">
            <a:avLst/>
          </a:prstGeom>
          <a:gradFill>
            <a:gsLst>
              <a:gs pos="0">
                <a:schemeClr val="tx2">
                  <a:alpha val="29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2" name="Rectangle 1">
            <a:extLst>
              <a:ext uri="{FF2B5EF4-FFF2-40B4-BE49-F238E27FC236}">
                <a16:creationId xmlns:a16="http://schemas.microsoft.com/office/drawing/2014/main" id="{AF8223B9-B8BA-7947-B08E-8C64BD08E2E8}"/>
              </a:ext>
            </a:extLst>
          </p:cNvPr>
          <p:cNvSpPr/>
          <p:nvPr/>
        </p:nvSpPr>
        <p:spPr>
          <a:xfrm>
            <a:off x="625032" y="544009"/>
            <a:ext cx="4082847" cy="40896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prstClr val="white"/>
              </a:solidFill>
              <a:effectLst/>
              <a:uLnTx/>
              <a:uFillTx/>
              <a:latin typeface="Verdana"/>
              <a:ea typeface="+mn-ea"/>
              <a:cs typeface="+mn-cs"/>
            </a:endParaRPr>
          </a:p>
        </p:txBody>
      </p:sp>
      <p:sp>
        <p:nvSpPr>
          <p:cNvPr id="9" name="Subtitle 2">
            <a:extLst>
              <a:ext uri="{FF2B5EF4-FFF2-40B4-BE49-F238E27FC236}">
                <a16:creationId xmlns:a16="http://schemas.microsoft.com/office/drawing/2014/main" id="{EFA55844-D0D3-4766-BA6B-E562357D8E81}"/>
              </a:ext>
            </a:extLst>
          </p:cNvPr>
          <p:cNvSpPr txBox="1">
            <a:spLocks/>
          </p:cNvSpPr>
          <p:nvPr/>
        </p:nvSpPr>
        <p:spPr>
          <a:xfrm>
            <a:off x="625032" y="1284227"/>
            <a:ext cx="4082847" cy="2603790"/>
          </a:xfrm>
          <a:prstGeom prst="rect">
            <a:avLst/>
          </a:prstGeom>
        </p:spPr>
        <p:txBody>
          <a:bodyPr lIns="548640" tIns="548640" rIns="548640" bIns="548640" anchor="ctr" anchorCtr="0">
            <a:noAutofit/>
          </a:bodyPr>
          <a:lstStyle>
            <a:lvl1pPr marL="0" indent="0" algn="l" defTabSz="914400" rtl="0" eaLnBrk="1" latinLnBrk="0" hangingPunct="1">
              <a:lnSpc>
                <a:spcPct val="90000"/>
              </a:lnSpc>
              <a:spcBef>
                <a:spcPts val="0"/>
              </a:spcBef>
              <a:spcAft>
                <a:spcPts val="800"/>
              </a:spcAft>
              <a:buClr>
                <a:schemeClr val="accent1"/>
              </a:buClr>
              <a:buFont typeface="Arial" panose="020B0604020202020204" pitchFamily="34" charset="0"/>
              <a:buNone/>
              <a:defRPr sz="1800" kern="1200" cap="all" spc="150" baseline="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0"/>
              </a:spcBef>
              <a:spcAft>
                <a:spcPts val="800"/>
              </a:spcAft>
              <a:buClr>
                <a:schemeClr val="accent3"/>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0"/>
              </a:spcBef>
              <a:spcAft>
                <a:spcPts val="800"/>
              </a:spcAft>
              <a:buClr>
                <a:schemeClr val="bg2"/>
              </a:buClr>
              <a:buFont typeface="Arial" panose="020B0604020202020204" pitchFamily="34" charset="0"/>
              <a:buNone/>
              <a:defRPr sz="1800" kern="1200">
                <a:solidFill>
                  <a:schemeClr val="accent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0"/>
              </a:spcBef>
              <a:spcAft>
                <a:spcPts val="800"/>
              </a:spcAft>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0"/>
              </a:spcBef>
              <a:spcAft>
                <a:spcPts val="800"/>
              </a:spcAft>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800"/>
              </a:spcAft>
              <a:buClr>
                <a:srgbClr val="4CBD98"/>
              </a:buClr>
              <a:buSzTx/>
              <a:buFont typeface="Arial" panose="020B0604020202020204" pitchFamily="34" charset="0"/>
              <a:buNone/>
              <a:tabLst/>
              <a:defRPr/>
            </a:pPr>
            <a:r>
              <a:rPr kumimoji="0" lang="en-US" sz="4500" b="0" i="0" u="none" strike="noStrike" kern="1200" cap="none" spc="0" normalizeH="0" baseline="0" noProof="0" dirty="0">
                <a:ln>
                  <a:noFill/>
                </a:ln>
                <a:solidFill>
                  <a:prstClr val="white"/>
                </a:solidFill>
                <a:effectLst/>
                <a:uLnTx/>
                <a:uFillTx/>
                <a:latin typeface="Cambria"/>
                <a:ea typeface="+mn-ea"/>
                <a:cs typeface="Arial" panose="020B0604020202020204" pitchFamily="34" charset="0"/>
              </a:rPr>
              <a:t>Session VI: Tying </a:t>
            </a:r>
            <a:r>
              <a:rPr lang="en-US" sz="4500" cap="none" spc="0" dirty="0">
                <a:solidFill>
                  <a:prstClr val="white"/>
                </a:solidFill>
                <a:latin typeface="Cambria"/>
              </a:rPr>
              <a:t>It All Together</a:t>
            </a:r>
            <a:endParaRPr kumimoji="0" lang="en-US" sz="4500" b="0" i="0" u="none" strike="noStrike" kern="1200" cap="none" spc="0" normalizeH="0" baseline="0" noProof="0" dirty="0">
              <a:ln>
                <a:noFill/>
              </a:ln>
              <a:solidFill>
                <a:prstClr val="white"/>
              </a:solidFill>
              <a:effectLst/>
              <a:uLnTx/>
              <a:uFillTx/>
              <a:latin typeface="Cambria"/>
              <a:ea typeface="+mn-ea"/>
              <a:cs typeface="Arial" panose="020B0604020202020204" pitchFamily="34" charset="0"/>
            </a:endParaRPr>
          </a:p>
        </p:txBody>
      </p:sp>
      <p:pic>
        <p:nvPicPr>
          <p:cNvPr id="3" name="Picture 2">
            <a:extLst>
              <a:ext uri="{FF2B5EF4-FFF2-40B4-BE49-F238E27FC236}">
                <a16:creationId xmlns:a16="http://schemas.microsoft.com/office/drawing/2014/main" id="{17B6500B-3574-448E-A1AD-7B2D7B5237A7}"/>
              </a:ext>
            </a:extLst>
          </p:cNvPr>
          <p:cNvPicPr>
            <a:picLocks noChangeAspect="1"/>
          </p:cNvPicPr>
          <p:nvPr/>
        </p:nvPicPr>
        <p:blipFill>
          <a:blip r:embed="rId4"/>
          <a:stretch>
            <a:fillRect/>
          </a:stretch>
        </p:blipFill>
        <p:spPr>
          <a:xfrm>
            <a:off x="1718376" y="6058679"/>
            <a:ext cx="1896158" cy="510624"/>
          </a:xfrm>
          <a:prstGeom prst="rect">
            <a:avLst/>
          </a:prstGeom>
        </p:spPr>
      </p:pic>
      <p:pic>
        <p:nvPicPr>
          <p:cNvPr id="7" name="Picture 6" descr="Walton Family Foundation Expands Economic Research Efforts to Focus on  Entrepreneurship and Millennials | Business Wire">
            <a:extLst>
              <a:ext uri="{FF2B5EF4-FFF2-40B4-BE49-F238E27FC236}">
                <a16:creationId xmlns:a16="http://schemas.microsoft.com/office/drawing/2014/main" id="{D5F68E15-0173-4A5C-81CF-BFA7E98CA5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333" t="25784" r="13333" b="28762"/>
          <a:stretch/>
        </p:blipFill>
        <p:spPr bwMode="auto">
          <a:xfrm>
            <a:off x="3742592" y="5986435"/>
            <a:ext cx="1725701" cy="557618"/>
          </a:xfrm>
          <a:prstGeom prst="rect">
            <a:avLst/>
          </a:prstGeom>
          <a:noFill/>
          <a:ln>
            <a:noFill/>
          </a:ln>
          <a:extLst>
            <a:ext uri="{53640926-AAD7-44D8-BBD7-CCE9431645EC}">
              <a14:shadowObscured xmlns:a14="http://schemas.microsoft.com/office/drawing/2010/main"/>
            </a:ext>
          </a:extLst>
        </p:spPr>
      </p:pic>
      <p:pic>
        <p:nvPicPr>
          <p:cNvPr id="10" name="image1.png">
            <a:extLst>
              <a:ext uri="{FF2B5EF4-FFF2-40B4-BE49-F238E27FC236}">
                <a16:creationId xmlns:a16="http://schemas.microsoft.com/office/drawing/2014/main" id="{883EBDE8-3FBD-408B-AB59-69A3322485D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62240" y="5823257"/>
            <a:ext cx="880637" cy="883973"/>
          </a:xfrm>
          <a:prstGeom prst="rect">
            <a:avLst/>
          </a:prstGeom>
          <a:noFill/>
          <a:ln>
            <a:noFill/>
          </a:ln>
        </p:spPr>
      </p:pic>
    </p:spTree>
    <p:extLst>
      <p:ext uri="{BB962C8B-B14F-4D97-AF65-F5344CB8AC3E}">
        <p14:creationId xmlns:p14="http://schemas.microsoft.com/office/powerpoint/2010/main" val="32773125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79B67-B0C5-4AB2-A62F-E389C01CA410}"/>
              </a:ext>
            </a:extLst>
          </p:cNvPr>
          <p:cNvSpPr txBox="1">
            <a:spLocks/>
          </p:cNvSpPr>
          <p:nvPr/>
        </p:nvSpPr>
        <p:spPr>
          <a:xfrm>
            <a:off x="419100" y="100294"/>
            <a:ext cx="11353800" cy="1325563"/>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600" b="1" i="0" u="none" strike="noStrike" kern="1200" cap="none" spc="-50" normalizeH="0" baseline="0" noProof="0" dirty="0">
                <a:ln>
                  <a:noFill/>
                </a:ln>
                <a:solidFill>
                  <a:prstClr val="white">
                    <a:lumMod val="50000"/>
                  </a:prstClr>
                </a:solidFill>
                <a:effectLst/>
                <a:uLnTx/>
                <a:uFillTx/>
                <a:latin typeface="Cambria" panose="02040503050406030204" pitchFamily="18" charset="0"/>
                <a:ea typeface="+mj-ea"/>
                <a:cs typeface="Calibri" panose="020F0502020204030204" pitchFamily="34" charset="0"/>
              </a:rPr>
              <a:t>Today’s Agenda Continued</a:t>
            </a:r>
            <a:endParaRPr kumimoji="0" lang="en-US" sz="3600" b="1" i="0" u="none" strike="noStrike" kern="1200" cap="none" spc="-50" normalizeH="0" baseline="0" noProof="0" dirty="0">
              <a:ln>
                <a:noFill/>
              </a:ln>
              <a:solidFill>
                <a:prstClr val="black"/>
              </a:solidFill>
              <a:effectLst/>
              <a:uLnTx/>
              <a:uFillTx/>
              <a:latin typeface="Cambria" panose="02040503050406030204" pitchFamily="18" charset="0"/>
              <a:ea typeface="+mj-ea"/>
              <a:cs typeface="+mj-cs"/>
            </a:endParaRPr>
          </a:p>
        </p:txBody>
      </p:sp>
      <p:sp>
        <p:nvSpPr>
          <p:cNvPr id="3" name="Content Placeholder 2">
            <a:extLst>
              <a:ext uri="{FF2B5EF4-FFF2-40B4-BE49-F238E27FC236}">
                <a16:creationId xmlns:a16="http://schemas.microsoft.com/office/drawing/2014/main" id="{703E7D4B-22CE-4A18-BE8A-6F21846248A4}"/>
              </a:ext>
            </a:extLst>
          </p:cNvPr>
          <p:cNvSpPr txBox="1">
            <a:spLocks/>
          </p:cNvSpPr>
          <p:nvPr/>
        </p:nvSpPr>
        <p:spPr>
          <a:xfrm>
            <a:off x="419100" y="1425857"/>
            <a:ext cx="11447552" cy="427196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20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100000"/>
              </a:lnSpc>
              <a:spcBef>
                <a:spcPts val="0"/>
              </a:spcBef>
              <a:spcAft>
                <a:spcPts val="800"/>
              </a:spcAft>
              <a:buClr>
                <a:schemeClr val="accent3"/>
              </a:buClr>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0"/>
              </a:spcBef>
              <a:spcAft>
                <a:spcPts val="800"/>
              </a:spcAft>
              <a:buClr>
                <a:schemeClr val="tx1"/>
              </a:buClr>
              <a:buFont typeface="Arial" panose="020B0604020202020204" pitchFamily="34" charset="0"/>
              <a:buChar char="•"/>
              <a:defRPr sz="1600" kern="1200">
                <a:solidFill>
                  <a:schemeClr val="accent1"/>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0"/>
              </a:spcBef>
              <a:spcAft>
                <a:spcPts val="800"/>
              </a:spcAft>
              <a:buFont typeface="Arial" panose="020B0604020202020204" pitchFamily="34" charset="0"/>
              <a:buChar char="•"/>
              <a:defRPr sz="14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0"/>
              </a:spcBef>
              <a:spcAft>
                <a:spcPts val="800"/>
              </a:spcAft>
              <a:buFont typeface="Arial" panose="020B0604020202020204" pitchFamily="34" charset="0"/>
              <a:buChar char="•"/>
              <a:defRPr sz="14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500"/>
              </a:spcAft>
              <a:buClr>
                <a:srgbClr val="4CBD98"/>
              </a:buClr>
              <a:buSzTx/>
              <a:buFont typeface="Arial" panose="020B0604020202020204" pitchFamily="34" charset="0"/>
              <a:buNone/>
              <a:tabLst/>
              <a:defRPr/>
            </a:pPr>
            <a:r>
              <a:rPr kumimoji="0" lang="en-US" sz="2000" b="1" i="0" u="none" strike="noStrike" kern="1200" cap="none" spc="0" normalizeH="0" baseline="0" noProof="0" dirty="0">
                <a:ln>
                  <a:noFill/>
                </a:ln>
                <a:solidFill>
                  <a:srgbClr val="413D49"/>
                </a:solidFill>
                <a:effectLst/>
                <a:uLnTx/>
                <a:uFillTx/>
                <a:latin typeface="Cambria" panose="02040503050406030204" pitchFamily="18" charset="0"/>
                <a:ea typeface="+mn-ea"/>
                <a:cs typeface="Arial" panose="020B0604020202020204" pitchFamily="34" charset="0"/>
              </a:rPr>
              <a:t>SESSION VI: Tying it All Together: Key Take-Aways, Next Steps, and Closing Remarks</a:t>
            </a:r>
          </a:p>
          <a:p>
            <a:pPr marL="0" marR="0" lvl="0" indent="0" algn="l" defTabSz="1152525" rtl="0" eaLnBrk="1" fontAlgn="auto" latinLnBrk="0" hangingPunct="1">
              <a:lnSpc>
                <a:spcPct val="100000"/>
              </a:lnSpc>
              <a:spcBef>
                <a:spcPts val="0"/>
              </a:spcBef>
              <a:spcAft>
                <a:spcPts val="1500"/>
              </a:spcAft>
              <a:buClr>
                <a:srgbClr val="4CBD98"/>
              </a:buClr>
              <a:buSzTx/>
              <a:buFont typeface="Arial" panose="020B0604020202020204" pitchFamily="34" charset="0"/>
              <a:buNone/>
              <a:tabLst/>
              <a:defRPr/>
            </a:pPr>
            <a:r>
              <a:rPr kumimoji="0" lang="en-US" sz="2400" b="0" i="0" u="none" strike="noStrike" kern="1200" cap="none" spc="0" normalizeH="0" baseline="0" noProof="0" dirty="0">
                <a:ln>
                  <a:noFill/>
                </a:ln>
                <a:solidFill>
                  <a:srgbClr val="413D49"/>
                </a:solidFill>
                <a:effectLst/>
                <a:uLnTx/>
                <a:uFillTx/>
                <a:latin typeface="Cambria" panose="02040503050406030204" pitchFamily="18" charset="0"/>
                <a:ea typeface="+mn-ea"/>
                <a:cs typeface="Arial" panose="020B0604020202020204" pitchFamily="34" charset="0"/>
              </a:rPr>
              <a:t>11:30	Session Overview</a:t>
            </a:r>
          </a:p>
          <a:p>
            <a:pPr marL="0" marR="0" lvl="0" indent="0" algn="l" defTabSz="1152525" rtl="0" eaLnBrk="1" fontAlgn="auto" latinLnBrk="0" hangingPunct="1">
              <a:lnSpc>
                <a:spcPct val="100000"/>
              </a:lnSpc>
              <a:spcBef>
                <a:spcPts val="0"/>
              </a:spcBef>
              <a:spcAft>
                <a:spcPts val="1500"/>
              </a:spcAft>
              <a:buClr>
                <a:srgbClr val="4CBD98"/>
              </a:buClr>
              <a:buSzTx/>
              <a:buFont typeface="Arial" panose="020B0604020202020204" pitchFamily="34" charset="0"/>
              <a:buNone/>
              <a:tabLst/>
              <a:defRPr/>
            </a:pPr>
            <a:r>
              <a:rPr kumimoji="0" lang="en-US" sz="2400" b="0" i="0" u="none" strike="noStrike" kern="1200" cap="none" spc="0" normalizeH="0" baseline="0" noProof="0" dirty="0">
                <a:ln>
                  <a:noFill/>
                </a:ln>
                <a:solidFill>
                  <a:srgbClr val="413D49"/>
                </a:solidFill>
                <a:effectLst/>
                <a:uLnTx/>
                <a:uFillTx/>
                <a:latin typeface="Cambria" panose="02040503050406030204" pitchFamily="18" charset="0"/>
                <a:ea typeface="+mn-ea"/>
                <a:cs typeface="Arial" panose="020B0604020202020204" pitchFamily="34" charset="0"/>
              </a:rPr>
              <a:t>11:35	Breakout Discussions (continued)</a:t>
            </a:r>
          </a:p>
          <a:p>
            <a:pPr marL="0" marR="0" lvl="0" indent="0" algn="l" defTabSz="1152525" rtl="0" eaLnBrk="1" fontAlgn="auto" latinLnBrk="0" hangingPunct="1">
              <a:lnSpc>
                <a:spcPct val="100000"/>
              </a:lnSpc>
              <a:spcBef>
                <a:spcPts val="0"/>
              </a:spcBef>
              <a:spcAft>
                <a:spcPts val="1500"/>
              </a:spcAft>
              <a:buClr>
                <a:srgbClr val="4CBD98"/>
              </a:buClr>
              <a:buSzTx/>
              <a:buFont typeface="Arial" panose="020B0604020202020204" pitchFamily="34" charset="0"/>
              <a:buNone/>
              <a:tabLst/>
              <a:defRPr/>
            </a:pPr>
            <a:r>
              <a:rPr kumimoji="0" lang="en-US" sz="2400" b="0" i="0" u="none" strike="noStrike" kern="1200" cap="none" spc="0" normalizeH="0" baseline="0" noProof="0" dirty="0">
                <a:ln>
                  <a:noFill/>
                </a:ln>
                <a:solidFill>
                  <a:srgbClr val="413D49"/>
                </a:solidFill>
                <a:effectLst/>
                <a:uLnTx/>
                <a:uFillTx/>
                <a:latin typeface="Cambria" panose="02040503050406030204" pitchFamily="18" charset="0"/>
                <a:ea typeface="+mn-ea"/>
                <a:cs typeface="Arial" panose="020B0604020202020204" pitchFamily="34" charset="0"/>
              </a:rPr>
              <a:t>12:00	Full Group Discussion</a:t>
            </a:r>
          </a:p>
          <a:p>
            <a:pPr marL="0" marR="0" lvl="0" indent="0" algn="l" defTabSz="1152525" rtl="0" eaLnBrk="1" fontAlgn="auto" latinLnBrk="0" hangingPunct="1">
              <a:lnSpc>
                <a:spcPct val="100000"/>
              </a:lnSpc>
              <a:spcBef>
                <a:spcPts val="0"/>
              </a:spcBef>
              <a:spcAft>
                <a:spcPts val="1500"/>
              </a:spcAft>
              <a:buClr>
                <a:srgbClr val="4CBD98"/>
              </a:buClr>
              <a:buSzTx/>
              <a:buFont typeface="Arial" panose="020B0604020202020204" pitchFamily="34" charset="0"/>
              <a:buNone/>
              <a:tabLst/>
              <a:defRPr/>
            </a:pPr>
            <a:r>
              <a:rPr kumimoji="0" lang="en-US" sz="2400" b="0" i="0" u="none" strike="noStrike" kern="1200" cap="none" spc="0" normalizeH="0" baseline="0" noProof="0" dirty="0">
                <a:ln>
                  <a:noFill/>
                </a:ln>
                <a:solidFill>
                  <a:srgbClr val="413D49"/>
                </a:solidFill>
                <a:effectLst/>
                <a:uLnTx/>
                <a:uFillTx/>
                <a:latin typeface="Cambria" panose="02040503050406030204" pitchFamily="18" charset="0"/>
                <a:ea typeface="+mn-ea"/>
                <a:cs typeface="Arial" panose="020B0604020202020204" pitchFamily="34" charset="0"/>
              </a:rPr>
              <a:t>12:15	Panel Discussions: Workshop Conclusions, Key Takeaways, and Next Steps</a:t>
            </a:r>
          </a:p>
          <a:p>
            <a:pPr marL="1147763" indent="0" defTabSz="1152525">
              <a:spcAft>
                <a:spcPts val="1500"/>
              </a:spcAft>
              <a:buClr>
                <a:srgbClr val="4CBD98"/>
              </a:buClr>
              <a:buNone/>
              <a:defRPr/>
            </a:pPr>
            <a:r>
              <a:rPr kumimoji="0" lang="en-US" sz="2400" b="0" i="0" u="none" strike="noStrike" kern="1200" cap="none" spc="0" normalizeH="0" baseline="0" noProof="0" dirty="0">
                <a:ln>
                  <a:noFill/>
                </a:ln>
                <a:solidFill>
                  <a:srgbClr val="413D49"/>
                </a:solidFill>
                <a:effectLst/>
                <a:uLnTx/>
                <a:uFillTx/>
                <a:latin typeface="Cambria" panose="02040503050406030204" pitchFamily="18" charset="0"/>
                <a:ea typeface="+mn-ea"/>
                <a:cs typeface="Arial" panose="020B0604020202020204" pitchFamily="34" charset="0"/>
              </a:rPr>
              <a:t>With </a:t>
            </a:r>
            <a:r>
              <a:rPr kumimoji="0" lang="en-US" sz="2400" b="0" i="1" u="none" strike="noStrike" kern="1200" cap="none" spc="0" normalizeH="0" baseline="0" noProof="0" dirty="0">
                <a:ln>
                  <a:noFill/>
                </a:ln>
                <a:solidFill>
                  <a:srgbClr val="413D49"/>
                </a:solidFill>
                <a:effectLst/>
                <a:uLnTx/>
                <a:uFillTx/>
                <a:latin typeface="Cambria" panose="02040503050406030204" pitchFamily="18" charset="0"/>
                <a:ea typeface="+mn-ea"/>
                <a:cs typeface="Arial" panose="020B0604020202020204" pitchFamily="34" charset="0"/>
              </a:rPr>
              <a:t>Leah Palm-Forster (</a:t>
            </a:r>
            <a:r>
              <a:rPr kumimoji="0" lang="en-US" sz="2400" b="0" i="1" u="none" strike="noStrike" kern="1200" cap="none" spc="0" normalizeH="0" baseline="0" noProof="0" dirty="0" err="1">
                <a:ln>
                  <a:noFill/>
                </a:ln>
                <a:solidFill>
                  <a:srgbClr val="413D49"/>
                </a:solidFill>
                <a:effectLst/>
                <a:uLnTx/>
                <a:uFillTx/>
                <a:latin typeface="Cambria" panose="02040503050406030204" pitchFamily="18" charset="0"/>
                <a:ea typeface="+mn-ea"/>
                <a:cs typeface="Arial" panose="020B0604020202020204" pitchFamily="34" charset="0"/>
              </a:rPr>
              <a:t>UDel</a:t>
            </a:r>
            <a:r>
              <a:rPr kumimoji="0" lang="en-US" sz="2400" b="0" i="1" u="none" strike="noStrike" kern="1200" cap="none" spc="0" normalizeH="0" baseline="0" noProof="0" dirty="0">
                <a:ln>
                  <a:noFill/>
                </a:ln>
                <a:solidFill>
                  <a:srgbClr val="413D49"/>
                </a:solidFill>
                <a:effectLst/>
                <a:uLnTx/>
                <a:uFillTx/>
                <a:latin typeface="Cambria" panose="02040503050406030204" pitchFamily="18" charset="0"/>
                <a:ea typeface="+mn-ea"/>
                <a:cs typeface="Arial" panose="020B0604020202020204" pitchFamily="34" charset="0"/>
              </a:rPr>
              <a:t>), Brandon Hunnicutt (Hunnicutt Farms), Ryan Heiniger (Pheasants Forever, Inc.), Amanda Bahn-Ziegler (</a:t>
            </a:r>
            <a:r>
              <a:rPr kumimoji="0" lang="en-US" sz="2400" b="0" i="1" u="none" strike="noStrike" kern="1200" cap="none" spc="0" normalizeH="0" baseline="0" noProof="0" dirty="0" err="1">
                <a:ln>
                  <a:noFill/>
                </a:ln>
                <a:solidFill>
                  <a:srgbClr val="413D49"/>
                </a:solidFill>
                <a:effectLst/>
                <a:uLnTx/>
                <a:uFillTx/>
                <a:latin typeface="Cambria" panose="02040503050406030204" pitchFamily="18" charset="0"/>
                <a:ea typeface="+mn-ea"/>
                <a:cs typeface="Arial" panose="020B0604020202020204" pitchFamily="34" charset="0"/>
              </a:rPr>
              <a:t>TruTerra</a:t>
            </a:r>
            <a:r>
              <a:rPr kumimoji="0" lang="en-US" sz="2400" b="0" i="1" u="none" strike="noStrike" kern="1200" cap="none" spc="0" normalizeH="0" baseline="0" noProof="0" dirty="0">
                <a:ln>
                  <a:noFill/>
                </a:ln>
                <a:solidFill>
                  <a:srgbClr val="413D49"/>
                </a:solidFill>
                <a:effectLst/>
                <a:uLnTx/>
                <a:uFillTx/>
                <a:latin typeface="Cambria" panose="02040503050406030204" pitchFamily="18" charset="0"/>
                <a:ea typeface="+mn-ea"/>
                <a:cs typeface="Arial" panose="020B0604020202020204" pitchFamily="34" charset="0"/>
              </a:rPr>
              <a:t>)</a:t>
            </a:r>
            <a:endParaRPr kumimoji="0" lang="en-US" sz="2400" b="0" i="0" u="none" strike="noStrike" kern="1200" cap="none" spc="0" normalizeH="0" baseline="0" noProof="0" dirty="0">
              <a:ln>
                <a:noFill/>
              </a:ln>
              <a:solidFill>
                <a:srgbClr val="413D49"/>
              </a:solidFill>
              <a:effectLst/>
              <a:uLnTx/>
              <a:uFillTx/>
              <a:latin typeface="Cambria" panose="02040503050406030204" pitchFamily="18" charset="0"/>
              <a:ea typeface="+mn-ea"/>
              <a:cs typeface="Arial" panose="020B0604020202020204" pitchFamily="34" charset="0"/>
            </a:endParaRPr>
          </a:p>
          <a:p>
            <a:pPr marL="0" marR="0" lvl="0" indent="0" algn="l" defTabSz="1152525" rtl="0" eaLnBrk="1" fontAlgn="auto" latinLnBrk="0" hangingPunct="1">
              <a:lnSpc>
                <a:spcPct val="100000"/>
              </a:lnSpc>
              <a:spcBef>
                <a:spcPts val="0"/>
              </a:spcBef>
              <a:spcAft>
                <a:spcPts val="1500"/>
              </a:spcAft>
              <a:buClr>
                <a:srgbClr val="4CBD98"/>
              </a:buClr>
              <a:buSzTx/>
              <a:buFont typeface="Arial" panose="020B0604020202020204" pitchFamily="34" charset="0"/>
              <a:buNone/>
              <a:tabLst/>
              <a:defRPr/>
            </a:pPr>
            <a:r>
              <a:rPr kumimoji="0" lang="en-US" sz="2400" b="0" i="0" u="none" strike="noStrike" kern="1200" cap="none" spc="0" normalizeH="0" baseline="0" noProof="0" dirty="0">
                <a:ln>
                  <a:noFill/>
                </a:ln>
                <a:solidFill>
                  <a:srgbClr val="413D49"/>
                </a:solidFill>
                <a:effectLst/>
                <a:uLnTx/>
                <a:uFillTx/>
                <a:latin typeface="Cambria" panose="02040503050406030204" pitchFamily="18" charset="0"/>
                <a:ea typeface="+mn-ea"/>
                <a:cs typeface="Arial" panose="020B0604020202020204" pitchFamily="34" charset="0"/>
              </a:rPr>
              <a:t>12:50 	Next Steps and Adjournment</a:t>
            </a:r>
          </a:p>
        </p:txBody>
      </p:sp>
    </p:spTree>
    <p:extLst>
      <p:ext uri="{BB962C8B-B14F-4D97-AF65-F5344CB8AC3E}">
        <p14:creationId xmlns:p14="http://schemas.microsoft.com/office/powerpoint/2010/main" val="2784637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F5BF276-DCCA-47EE-9CAE-912C178F9784}"/>
              </a:ext>
            </a:extLst>
          </p:cNvPr>
          <p:cNvSpPr>
            <a:spLocks noGrp="1"/>
          </p:cNvSpPr>
          <p:nvPr>
            <p:ph type="subTitle" idx="1"/>
          </p:nvPr>
        </p:nvSpPr>
        <p:spPr>
          <a:xfrm>
            <a:off x="309547" y="5802823"/>
            <a:ext cx="7293330" cy="490099"/>
          </a:xfrm>
        </p:spPr>
        <p:txBody>
          <a:bodyPr/>
          <a:lstStyle/>
          <a:p>
            <a:pPr marL="0" indent="0">
              <a:buNone/>
            </a:pPr>
            <a:r>
              <a:rPr lang="en-US" sz="3200"/>
              <a:t>Session VI </a:t>
            </a:r>
            <a:r>
              <a:rPr lang="en-US" sz="3200" dirty="0"/>
              <a:t>Breakout Group </a:t>
            </a:r>
            <a:endParaRPr lang="en-US" dirty="0"/>
          </a:p>
        </p:txBody>
      </p:sp>
      <p:pic>
        <p:nvPicPr>
          <p:cNvPr id="7" name="Picture Placeholder 6" descr="Graphical user interface&#10;&#10;Description automatically generated">
            <a:extLst>
              <a:ext uri="{FF2B5EF4-FFF2-40B4-BE49-F238E27FC236}">
                <a16:creationId xmlns:a16="http://schemas.microsoft.com/office/drawing/2014/main" id="{ECFA2886-2724-4367-8D47-56C58997132F}"/>
              </a:ext>
            </a:extLst>
          </p:cNvPr>
          <p:cNvPicPr>
            <a:picLocks noGrp="1" noChangeAspect="1"/>
          </p:cNvPicPr>
          <p:nvPr>
            <p:ph type="pic" sz="quarter" idx="11"/>
          </p:nvPr>
        </p:nvPicPr>
        <p:blipFill rotWithShape="1">
          <a:blip r:embed="rId2">
            <a:extLst>
              <a:ext uri="{BEBA8EAE-BF5A-486C-A8C5-ECC9F3942E4B}">
                <a14:imgProps xmlns:a14="http://schemas.microsoft.com/office/drawing/2010/main">
                  <a14:imgLayer r:embed="rId3">
                    <a14:imgEffect>
                      <a14:backgroundRemoval t="1354" b="90971" l="6682" r="95130">
                        <a14:foregroundMark x1="19366" y1="4063" x2="13930" y2="3386"/>
                        <a14:foregroundMark x1="13930" y1="3386" x2="8720" y2="5643"/>
                        <a14:foregroundMark x1="8720" y1="5643" x2="6116" y2="15801"/>
                        <a14:foregroundMark x1="6116" y1="15801" x2="4530" y2="48758"/>
                        <a14:foregroundMark x1="4530" y1="48758" x2="6908" y2="69752"/>
                        <a14:foregroundMark x1="6908" y1="69752" x2="17780" y2="78330"/>
                        <a14:foregroundMark x1="17780" y1="78330" x2="25481" y2="65914"/>
                        <a14:foregroundMark x1="25481" y1="65914" x2="26614" y2="62754"/>
                        <a14:foregroundMark x1="12458" y1="4063" x2="9287" y2="12641"/>
                        <a14:foregroundMark x1="9287" y1="12641" x2="12571" y2="23025"/>
                        <a14:foregroundMark x1="12571" y1="23025" x2="33862" y2="26185"/>
                        <a14:foregroundMark x1="33862" y1="26185" x2="39185" y2="24153"/>
                        <a14:foregroundMark x1="39185" y1="24153" x2="43601" y2="19413"/>
                        <a14:foregroundMark x1="43601" y1="19413" x2="46999" y2="11738"/>
                        <a14:foregroundMark x1="46999" y1="11738" x2="45753" y2="2257"/>
                        <a14:foregroundMark x1="45753" y1="2257" x2="12118" y2="2257"/>
                        <a14:foregroundMark x1="12118" y1="2257" x2="11552" y2="3386"/>
                        <a14:foregroundMark x1="29332" y1="5418" x2="24349" y2="4289"/>
                        <a14:foregroundMark x1="24349" y1="4289" x2="25368" y2="13995"/>
                        <a14:foregroundMark x1="25368" y1="13995" x2="30691" y2="13544"/>
                        <a14:foregroundMark x1="30691" y1="13544" x2="30238" y2="3837"/>
                        <a14:foregroundMark x1="30238" y1="3837" x2="28539" y2="2257"/>
                        <a14:foregroundMark x1="32163" y1="14898" x2="16082" y2="11738"/>
                        <a14:foregroundMark x1="16082" y1="11738" x2="18913" y2="20993"/>
                        <a14:foregroundMark x1="18913" y1="20993" x2="24802" y2="21670"/>
                        <a14:foregroundMark x1="24802" y1="21670" x2="30464" y2="20316"/>
                        <a14:foregroundMark x1="30464" y1="20316" x2="32163" y2="15576"/>
                        <a14:foregroundMark x1="32163" y1="15576" x2="32163" y2="15576"/>
                        <a14:foregroundMark x1="32616" y1="81941" x2="43148" y2="79458"/>
                        <a14:foregroundMark x1="43148" y1="79458" x2="54020" y2="81716"/>
                        <a14:foregroundMark x1="54020" y1="81716" x2="54134" y2="91196"/>
                        <a14:foregroundMark x1="54134" y1="91196" x2="38165" y2="91422"/>
                        <a14:foregroundMark x1="38165" y1="91422" x2="33975" y2="85327"/>
                        <a14:foregroundMark x1="33975" y1="85327" x2="33182" y2="82167"/>
                        <a14:foregroundMark x1="78135" y1="97723" x2="78369" y2="98194"/>
                        <a14:foregroundMark x1="77921" y1="97291" x2="78069" y2="97590"/>
                        <a14:foregroundMark x1="78369" y1="98194" x2="83126" y2="98646"/>
                        <a14:foregroundMark x1="83126" y1="98646" x2="88448" y2="97065"/>
                        <a14:foregroundMark x1="88448" y1="97065" x2="92752" y2="90971"/>
                        <a14:foregroundMark x1="92752" y1="90971" x2="97395" y2="59819"/>
                        <a14:foregroundMark x1="97395" y1="59819" x2="96263" y2="49887"/>
                        <a14:foregroundMark x1="96263" y1="49887" x2="91619" y2="46501"/>
                        <a14:foregroundMark x1="91619" y1="46501" x2="81540" y2="46953"/>
                        <a14:foregroundMark x1="81540" y1="46953" x2="81540" y2="46953"/>
                        <a14:foregroundMark x1="68743" y1="66817" x2="68663" y2="67937"/>
                        <a14:foregroundMark x1="78144" y1="90068" x2="82220" y2="92325"/>
                        <a14:foregroundMark x1="77328" y1="89616" x2="78144" y2="90068"/>
                        <a14:foregroundMark x1="76186" y1="88984" x2="77328" y2="89616"/>
                        <a14:foregroundMark x1="82220" y1="92325" x2="87316" y2="93228"/>
                        <a14:foregroundMark x1="87316" y1="93228" x2="91619" y2="85327"/>
                        <a14:foregroundMark x1="91619" y1="85327" x2="96263" y2="67269"/>
                        <a14:foregroundMark x1="96263" y1="67269" x2="97282" y2="57336"/>
                        <a14:foregroundMark x1="97282" y1="57336" x2="92186" y2="52822"/>
                        <a14:foregroundMark x1="92186" y1="52822" x2="89354" y2="52370"/>
                        <a14:foregroundMark x1="85051" y1="50113" x2="78709" y2="47856"/>
                        <a14:foregroundMark x1="78709" y1="47856" x2="72820" y2="49887"/>
                        <a14:foregroundMark x1="72820" y1="49887" x2="68177" y2="58465"/>
                        <a14:foregroundMark x1="68177" y1="58465" x2="67540" y2="65516"/>
                        <a14:foregroundMark x1="78539" y1="89062" x2="78935" y2="89165"/>
                        <a14:foregroundMark x1="78935" y1="89165" x2="84258" y2="86907"/>
                        <a14:foregroundMark x1="84258" y1="86907" x2="90034" y2="79684"/>
                        <a14:foregroundMark x1="90034" y1="79684" x2="94111" y2="70880"/>
                        <a14:foregroundMark x1="94111" y1="70880" x2="96263" y2="62302"/>
                        <a14:foregroundMark x1="96263" y1="62302" x2="95243" y2="51467"/>
                        <a14:foregroundMark x1="95243" y1="51467" x2="85164" y2="48307"/>
                        <a14:foregroundMark x1="85164" y1="48307" x2="84938" y2="48307"/>
                        <a14:foregroundMark x1="77350" y1="1354" x2="81993" y2="4063"/>
                        <a14:foregroundMark x1="81993" y1="4063" x2="83692" y2="13544"/>
                        <a14:foregroundMark x1="83692" y1="13544" x2="82333" y2="16253"/>
                        <a14:backgroundMark x1="66138" y1="67043" x2="71234" y2="83747"/>
                        <a14:backgroundMark x1="71234" y1="83747" x2="78596" y2="93679"/>
                        <a14:backgroundMark x1="72480" y1="86230" x2="72820" y2="86230"/>
                        <a14:backgroundMark x1="76557" y1="96163" x2="76670" y2="97291"/>
                        <a14:backgroundMark x1="78369" y1="99323" x2="78256" y2="98420"/>
                        <a14:backgroundMark x1="78369" y1="98420" x2="78369" y2="97743"/>
                        <a14:backgroundMark x1="77803" y1="97291" x2="77803" y2="97291"/>
                        <a14:backgroundMark x1="77803" y1="96614" x2="77803" y2="96614"/>
                        <a14:backgroundMark x1="77803" y1="96614" x2="77803" y2="96614"/>
                        <a14:backgroundMark x1="77803" y1="96614" x2="77803" y2="96614"/>
                        <a14:backgroundMark x1="77803" y1="96840" x2="78143" y2="96840"/>
                        <a14:backgroundMark x1="74632" y1="88036" x2="74972" y2="88939"/>
                        <a14:backgroundMark x1="75425" y1="88488" x2="76104" y2="89165"/>
                        <a14:backgroundMark x1="75991" y1="88713" x2="75991" y2="88713"/>
                        <a14:backgroundMark x1="76331" y1="90068" x2="76331" y2="90068"/>
                        <a14:backgroundMark x1="76217" y1="89616" x2="76217" y2="89616"/>
                        <a14:backgroundMark x1="70895" y1="86005" x2="73499" y2="88036"/>
                        <a14:backgroundMark x1="73273" y1="88036" x2="74066" y2="88036"/>
                        <a14:backgroundMark x1="74066" y1="88036" x2="74066" y2="89391"/>
                      </a14:backgroundRemoval>
                    </a14:imgEffect>
                  </a14:imgLayer>
                </a14:imgProps>
              </a:ext>
              <a:ext uri="{28A0092B-C50C-407E-A947-70E740481C1C}">
                <a14:useLocalDpi xmlns:a14="http://schemas.microsoft.com/office/drawing/2010/main" val="0"/>
              </a:ext>
            </a:extLst>
          </a:blip>
          <a:srcRect l="3942" r="2905"/>
          <a:stretch/>
        </p:blipFill>
        <p:spPr>
          <a:xfrm>
            <a:off x="1243173" y="405583"/>
            <a:ext cx="9328934" cy="5024309"/>
          </a:xfrm>
        </p:spPr>
      </p:pic>
    </p:spTree>
    <p:extLst>
      <p:ext uri="{BB962C8B-B14F-4D97-AF65-F5344CB8AC3E}">
        <p14:creationId xmlns:p14="http://schemas.microsoft.com/office/powerpoint/2010/main" val="36419769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F5EE6458-8008-4D99-99E1-8F1C288676D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8685" r="8685"/>
          <a:stretch/>
        </p:blipFill>
        <p:spPr>
          <a:xfrm>
            <a:off x="3108326" y="-7938"/>
            <a:ext cx="9083674" cy="6865938"/>
          </a:xfrm>
        </p:spPr>
      </p:pic>
      <p:sp>
        <p:nvSpPr>
          <p:cNvPr id="8" name="Rectangle 7">
            <a:extLst>
              <a:ext uri="{FF2B5EF4-FFF2-40B4-BE49-F238E27FC236}">
                <a16:creationId xmlns:a16="http://schemas.microsoft.com/office/drawing/2014/main" id="{198BB878-6892-4DB5-9D77-0AD5C2D43ABA}"/>
              </a:ext>
            </a:extLst>
          </p:cNvPr>
          <p:cNvSpPr/>
          <p:nvPr/>
        </p:nvSpPr>
        <p:spPr>
          <a:xfrm>
            <a:off x="3108326" y="7937"/>
            <a:ext cx="8908355" cy="6850063"/>
          </a:xfrm>
          <a:prstGeom prst="rect">
            <a:avLst/>
          </a:prstGeom>
          <a:gradFill>
            <a:gsLst>
              <a:gs pos="0">
                <a:schemeClr val="tx2">
                  <a:alpha val="29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2" name="Rectangle 1">
            <a:extLst>
              <a:ext uri="{FF2B5EF4-FFF2-40B4-BE49-F238E27FC236}">
                <a16:creationId xmlns:a16="http://schemas.microsoft.com/office/drawing/2014/main" id="{AF8223B9-B8BA-7947-B08E-8C64BD08E2E8}"/>
              </a:ext>
            </a:extLst>
          </p:cNvPr>
          <p:cNvSpPr/>
          <p:nvPr/>
        </p:nvSpPr>
        <p:spPr>
          <a:xfrm>
            <a:off x="175318" y="510876"/>
            <a:ext cx="4663966" cy="49726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prstClr val="white"/>
              </a:solidFill>
              <a:effectLst/>
              <a:uLnTx/>
              <a:uFillTx/>
              <a:latin typeface="Verdana"/>
              <a:ea typeface="+mn-ea"/>
              <a:cs typeface="+mn-cs"/>
            </a:endParaRPr>
          </a:p>
        </p:txBody>
      </p:sp>
      <p:sp>
        <p:nvSpPr>
          <p:cNvPr id="9" name="Subtitle 2">
            <a:extLst>
              <a:ext uri="{FF2B5EF4-FFF2-40B4-BE49-F238E27FC236}">
                <a16:creationId xmlns:a16="http://schemas.microsoft.com/office/drawing/2014/main" id="{EFA55844-D0D3-4766-BA6B-E562357D8E81}"/>
              </a:ext>
            </a:extLst>
          </p:cNvPr>
          <p:cNvSpPr txBox="1">
            <a:spLocks/>
          </p:cNvSpPr>
          <p:nvPr/>
        </p:nvSpPr>
        <p:spPr>
          <a:xfrm>
            <a:off x="132481" y="2265063"/>
            <a:ext cx="5051809" cy="2603790"/>
          </a:xfrm>
          <a:prstGeom prst="rect">
            <a:avLst/>
          </a:prstGeom>
        </p:spPr>
        <p:txBody>
          <a:bodyPr lIns="548640" tIns="548640" rIns="548640" bIns="548640" anchor="ctr" anchorCtr="0">
            <a:noAutofit/>
          </a:bodyPr>
          <a:lstStyle>
            <a:lvl1pPr marL="0" indent="0" algn="l" defTabSz="914400" rtl="0" eaLnBrk="1" latinLnBrk="0" hangingPunct="1">
              <a:lnSpc>
                <a:spcPct val="90000"/>
              </a:lnSpc>
              <a:spcBef>
                <a:spcPts val="0"/>
              </a:spcBef>
              <a:spcAft>
                <a:spcPts val="800"/>
              </a:spcAft>
              <a:buClr>
                <a:schemeClr val="accent1"/>
              </a:buClr>
              <a:buFont typeface="Arial" panose="020B0604020202020204" pitchFamily="34" charset="0"/>
              <a:buNone/>
              <a:defRPr sz="1800" kern="1200" cap="all" spc="150" baseline="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0"/>
              </a:spcBef>
              <a:spcAft>
                <a:spcPts val="800"/>
              </a:spcAft>
              <a:buClr>
                <a:schemeClr val="accent3"/>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0"/>
              </a:spcBef>
              <a:spcAft>
                <a:spcPts val="800"/>
              </a:spcAft>
              <a:buClr>
                <a:schemeClr val="bg2"/>
              </a:buClr>
              <a:buFont typeface="Arial" panose="020B0604020202020204" pitchFamily="34" charset="0"/>
              <a:buNone/>
              <a:defRPr sz="1800" kern="1200">
                <a:solidFill>
                  <a:schemeClr val="accent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0"/>
              </a:spcBef>
              <a:spcAft>
                <a:spcPts val="800"/>
              </a:spcAft>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0"/>
              </a:spcBef>
              <a:spcAft>
                <a:spcPts val="800"/>
              </a:spcAft>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25425" marR="0" lvl="0" indent="-225425" defTabSz="914400" rtl="0" eaLnBrk="1" fontAlgn="auto" latinLnBrk="0" hangingPunct="1">
              <a:lnSpc>
                <a:spcPct val="90000"/>
              </a:lnSpc>
              <a:spcBef>
                <a:spcPts val="0"/>
              </a:spcBef>
              <a:spcAft>
                <a:spcPts val="800"/>
              </a:spcAft>
              <a:buClr>
                <a:srgbClr val="4CBD98"/>
              </a:buClr>
              <a:buSzTx/>
              <a:buFont typeface="Arial" panose="020B0604020202020204" pitchFamily="34" charset="0"/>
              <a:buNone/>
              <a:tabLst/>
              <a:defRPr/>
            </a:pPr>
            <a:r>
              <a:rPr kumimoji="0" lang="en-US" sz="3800" b="1" i="0" u="none" strike="noStrike" kern="1200" cap="none" spc="0" normalizeH="0" baseline="0" noProof="0" dirty="0">
                <a:ln>
                  <a:noFill/>
                </a:ln>
                <a:solidFill>
                  <a:prstClr val="white"/>
                </a:solidFill>
                <a:effectLst/>
                <a:uLnTx/>
                <a:uFillTx/>
                <a:latin typeface="Cambria"/>
                <a:ea typeface="+mn-ea"/>
                <a:cs typeface="Arial" panose="020B0604020202020204" pitchFamily="34" charset="0"/>
              </a:rPr>
              <a:t>Next Steps:</a:t>
            </a:r>
          </a:p>
          <a:p>
            <a:pPr marL="225425" marR="0" lvl="0" indent="-225425" defTabSz="914400" rtl="0" eaLnBrk="1" fontAlgn="auto" latinLnBrk="0" hangingPunct="1">
              <a:lnSpc>
                <a:spcPct val="90000"/>
              </a:lnSpc>
              <a:spcBef>
                <a:spcPts val="0"/>
              </a:spcBef>
              <a:spcAft>
                <a:spcPts val="800"/>
              </a:spcAft>
              <a:buClr>
                <a:srgbClr val="4CBD98"/>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mbria"/>
                <a:ea typeface="+mn-ea"/>
                <a:cs typeface="Arial" panose="020B0604020202020204" pitchFamily="34" charset="0"/>
              </a:rPr>
              <a:t>Poll Summary &amp; Report</a:t>
            </a:r>
          </a:p>
          <a:p>
            <a:pPr marL="225425" marR="0" lvl="0" indent="-225425" defTabSz="914400" rtl="0" eaLnBrk="1" fontAlgn="auto" latinLnBrk="0" hangingPunct="1">
              <a:lnSpc>
                <a:spcPct val="90000"/>
              </a:lnSpc>
              <a:spcBef>
                <a:spcPts val="0"/>
              </a:spcBef>
              <a:spcAft>
                <a:spcPts val="800"/>
              </a:spcAft>
              <a:buClr>
                <a:srgbClr val="4CBD98"/>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mbria"/>
                <a:ea typeface="+mn-ea"/>
                <a:cs typeface="Arial" panose="020B0604020202020204" pitchFamily="34" charset="0"/>
              </a:rPr>
              <a:t>Public-Private Partnership building to advance a trifecta partnership to address emerging opportunities.</a:t>
            </a:r>
          </a:p>
        </p:txBody>
      </p:sp>
      <p:pic>
        <p:nvPicPr>
          <p:cNvPr id="6" name="Picture 5">
            <a:extLst>
              <a:ext uri="{FF2B5EF4-FFF2-40B4-BE49-F238E27FC236}">
                <a16:creationId xmlns:a16="http://schemas.microsoft.com/office/drawing/2014/main" id="{29EC54B3-BE2F-4939-8CF2-250F9BFCE36F}"/>
              </a:ext>
            </a:extLst>
          </p:cNvPr>
          <p:cNvPicPr>
            <a:picLocks noChangeAspect="1"/>
          </p:cNvPicPr>
          <p:nvPr/>
        </p:nvPicPr>
        <p:blipFill>
          <a:blip r:embed="rId4"/>
          <a:stretch>
            <a:fillRect/>
          </a:stretch>
        </p:blipFill>
        <p:spPr>
          <a:xfrm>
            <a:off x="1718376" y="6058679"/>
            <a:ext cx="1896158" cy="510624"/>
          </a:xfrm>
          <a:prstGeom prst="rect">
            <a:avLst/>
          </a:prstGeom>
        </p:spPr>
      </p:pic>
      <p:pic>
        <p:nvPicPr>
          <p:cNvPr id="7" name="Picture 6" descr="Walton Family Foundation Expands Economic Research Efforts to Focus on  Entrepreneurship and Millennials | Business Wire">
            <a:extLst>
              <a:ext uri="{FF2B5EF4-FFF2-40B4-BE49-F238E27FC236}">
                <a16:creationId xmlns:a16="http://schemas.microsoft.com/office/drawing/2014/main" id="{7116F2A6-A786-4EB7-9803-797916E6A3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333" t="25784" r="13333" b="28762"/>
          <a:stretch/>
        </p:blipFill>
        <p:spPr bwMode="auto">
          <a:xfrm>
            <a:off x="3742592" y="5986435"/>
            <a:ext cx="1725701" cy="557618"/>
          </a:xfrm>
          <a:prstGeom prst="rect">
            <a:avLst/>
          </a:prstGeom>
          <a:noFill/>
          <a:ln>
            <a:noFill/>
          </a:ln>
          <a:extLst>
            <a:ext uri="{53640926-AAD7-44D8-BBD7-CCE9431645EC}">
              <a14:shadowObscured xmlns:a14="http://schemas.microsoft.com/office/drawing/2010/main"/>
            </a:ext>
          </a:extLst>
        </p:spPr>
      </p:pic>
      <p:pic>
        <p:nvPicPr>
          <p:cNvPr id="10" name="image1.png">
            <a:extLst>
              <a:ext uri="{FF2B5EF4-FFF2-40B4-BE49-F238E27FC236}">
                <a16:creationId xmlns:a16="http://schemas.microsoft.com/office/drawing/2014/main" id="{4FE55B96-ED60-4EF4-9172-611F6AB847B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62240" y="5823257"/>
            <a:ext cx="880637" cy="883973"/>
          </a:xfrm>
          <a:prstGeom prst="rect">
            <a:avLst/>
          </a:prstGeom>
          <a:noFill/>
          <a:ln>
            <a:noFill/>
          </a:ln>
        </p:spPr>
      </p:pic>
      <p:sp>
        <p:nvSpPr>
          <p:cNvPr id="11" name="Title 1">
            <a:extLst>
              <a:ext uri="{FF2B5EF4-FFF2-40B4-BE49-F238E27FC236}">
                <a16:creationId xmlns:a16="http://schemas.microsoft.com/office/drawing/2014/main" id="{B252B23F-2410-4200-9580-9F34F5E7BDED}"/>
              </a:ext>
            </a:extLst>
          </p:cNvPr>
          <p:cNvSpPr txBox="1">
            <a:spLocks/>
          </p:cNvSpPr>
          <p:nvPr/>
        </p:nvSpPr>
        <p:spPr>
          <a:xfrm>
            <a:off x="132481" y="625553"/>
            <a:ext cx="4663967" cy="1325563"/>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2400" b="1" i="0" u="none" strike="noStrike" kern="1200" cap="none" spc="-50" normalizeH="0" baseline="0" noProof="0" dirty="0">
                <a:ln>
                  <a:noFill/>
                </a:ln>
                <a:solidFill>
                  <a:schemeClr val="bg1"/>
                </a:solidFill>
                <a:effectLst/>
                <a:uLnTx/>
                <a:uFillTx/>
                <a:latin typeface="Cambria" panose="02040503050406030204" pitchFamily="18" charset="0"/>
                <a:ea typeface="+mj-ea"/>
                <a:cs typeface="Calibri" panose="020F0502020204030204" pitchFamily="34" charset="0"/>
              </a:rPr>
              <a:t>Advancing Outreach Effectiveness to Improve Conservation Practice Adoption</a:t>
            </a:r>
            <a:br>
              <a:rPr kumimoji="0" lang="en-US" sz="2400" b="1" i="0" u="none" strike="noStrike" kern="1200" cap="none" spc="-50" normalizeH="0" baseline="0" noProof="0" dirty="0">
                <a:ln>
                  <a:noFill/>
                </a:ln>
                <a:solidFill>
                  <a:schemeClr val="bg1"/>
                </a:solidFill>
                <a:effectLst/>
                <a:uLnTx/>
                <a:uFillTx/>
                <a:latin typeface="Cambria" panose="02040503050406030204" pitchFamily="18" charset="0"/>
                <a:ea typeface="+mj-ea"/>
                <a:cs typeface="+mj-cs"/>
              </a:rPr>
            </a:br>
            <a:endParaRPr kumimoji="0" lang="en-US" sz="2400" b="1" i="0" u="none" strike="noStrike" kern="1200" cap="none" spc="-50" normalizeH="0" baseline="0" noProof="0" dirty="0">
              <a:ln>
                <a:noFill/>
              </a:ln>
              <a:solidFill>
                <a:schemeClr val="bg1"/>
              </a:solidFill>
              <a:effectLst/>
              <a:uLnTx/>
              <a:uFillTx/>
              <a:latin typeface="Cambria" panose="02040503050406030204" pitchFamily="18" charset="0"/>
              <a:ea typeface="+mj-ea"/>
              <a:cs typeface="+mj-cs"/>
            </a:endParaRPr>
          </a:p>
        </p:txBody>
      </p:sp>
    </p:spTree>
    <p:extLst>
      <p:ext uri="{BB962C8B-B14F-4D97-AF65-F5344CB8AC3E}">
        <p14:creationId xmlns:p14="http://schemas.microsoft.com/office/powerpoint/2010/main" val="4226132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FE7664D9-55FD-4ACD-9824-6F9BF3978D79}"/>
              </a:ext>
            </a:extLst>
          </p:cNvPr>
          <p:cNvSpPr txBox="1"/>
          <p:nvPr/>
        </p:nvSpPr>
        <p:spPr>
          <a:xfrm>
            <a:off x="208972" y="3479384"/>
            <a:ext cx="154405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Maggie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Beetstra</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OSU </a:t>
            </a:r>
          </a:p>
        </p:txBody>
      </p:sp>
      <p:sp>
        <p:nvSpPr>
          <p:cNvPr id="2" name="TextBox 1">
            <a:extLst>
              <a:ext uri="{FF2B5EF4-FFF2-40B4-BE49-F238E27FC236}">
                <a16:creationId xmlns:a16="http://schemas.microsoft.com/office/drawing/2014/main" id="{EC95E521-20EE-4B74-AB27-867C28E7A8AF}"/>
              </a:ext>
            </a:extLst>
          </p:cNvPr>
          <p:cNvSpPr txBox="1"/>
          <p:nvPr/>
        </p:nvSpPr>
        <p:spPr>
          <a:xfrm>
            <a:off x="7510055" y="3487164"/>
            <a:ext cx="168836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Lauren Hershey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FFAR</a:t>
            </a:r>
          </a:p>
        </p:txBody>
      </p:sp>
      <p:sp>
        <p:nvSpPr>
          <p:cNvPr id="5" name="Title 1">
            <a:extLst>
              <a:ext uri="{FF2B5EF4-FFF2-40B4-BE49-F238E27FC236}">
                <a16:creationId xmlns:a16="http://schemas.microsoft.com/office/drawing/2014/main" id="{DB3B3605-7642-400F-9CA5-5F0CCD6D6EA1}"/>
              </a:ext>
            </a:extLst>
          </p:cNvPr>
          <p:cNvSpPr txBox="1">
            <a:spLocks/>
          </p:cNvSpPr>
          <p:nvPr/>
        </p:nvSpPr>
        <p:spPr>
          <a:xfrm>
            <a:off x="0" y="976588"/>
            <a:ext cx="12361763" cy="1325563"/>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endParaRPr kumimoji="0" lang="en-US" sz="3600" b="1" i="0" u="none" strike="noStrike" kern="1200" cap="none" spc="-50" normalizeH="0" baseline="0" noProof="0" dirty="0">
              <a:ln>
                <a:noFill/>
              </a:ln>
              <a:solidFill>
                <a:prstClr val="white">
                  <a:lumMod val="50000"/>
                </a:prstClr>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2800" b="1" i="0" u="none" strike="noStrike" kern="1200" cap="none" spc="-50" normalizeH="0" baseline="0" noProof="0" dirty="0">
                <a:ln>
                  <a:noFill/>
                </a:ln>
                <a:solidFill>
                  <a:prstClr val="white">
                    <a:lumMod val="50000"/>
                  </a:prstClr>
                </a:solidFill>
                <a:effectLst/>
                <a:uLnTx/>
                <a:uFillTx/>
                <a:latin typeface="Calibri" panose="020F0502020204030204" pitchFamily="34" charset="0"/>
                <a:ea typeface="+mj-ea"/>
                <a:cs typeface="Calibri" panose="020F0502020204030204" pitchFamily="34" charset="0"/>
              </a:rPr>
              <a:t>Workshop Facilitators and Note Takers:</a:t>
            </a:r>
            <a:br>
              <a:rPr kumimoji="0" lang="en-US" sz="3600" b="1" i="0" u="none" strike="noStrike" kern="1200" cap="none" spc="-50" normalizeH="0" baseline="0" noProof="0" dirty="0">
                <a:ln>
                  <a:noFill/>
                </a:ln>
                <a:solidFill>
                  <a:prstClr val="black"/>
                </a:solidFill>
                <a:effectLst/>
                <a:uLnTx/>
                <a:uFillTx/>
                <a:latin typeface="Calibri Light" panose="020F0302020204030204"/>
                <a:ea typeface="+mj-ea"/>
                <a:cs typeface="+mj-cs"/>
              </a:rPr>
            </a:br>
            <a:endParaRPr kumimoji="0" lang="en-US" sz="3600" b="1" i="0" u="none" strike="noStrike" kern="1200" cap="none" spc="-50" normalizeH="0" baseline="0" noProof="0" dirty="0">
              <a:ln>
                <a:noFill/>
              </a:ln>
              <a:solidFill>
                <a:prstClr val="black"/>
              </a:solidFill>
              <a:effectLst/>
              <a:uLnTx/>
              <a:uFillTx/>
              <a:latin typeface="Calibri Light" panose="020F0302020204030204"/>
              <a:ea typeface="+mj-ea"/>
              <a:cs typeface="+mj-cs"/>
            </a:endParaRPr>
          </a:p>
        </p:txBody>
      </p:sp>
      <p:sp>
        <p:nvSpPr>
          <p:cNvPr id="33" name="Title 1">
            <a:extLst>
              <a:ext uri="{FF2B5EF4-FFF2-40B4-BE49-F238E27FC236}">
                <a16:creationId xmlns:a16="http://schemas.microsoft.com/office/drawing/2014/main" id="{63E6C895-E6D0-4E13-97EC-DD0E6EE24435}"/>
              </a:ext>
            </a:extLst>
          </p:cNvPr>
          <p:cNvSpPr txBox="1">
            <a:spLocks/>
          </p:cNvSpPr>
          <p:nvPr/>
        </p:nvSpPr>
        <p:spPr>
          <a:xfrm>
            <a:off x="779206" y="111073"/>
            <a:ext cx="10633587" cy="1325563"/>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600" b="1" i="0" u="none" strike="noStrike" kern="1200" cap="none" spc="-50" normalizeH="0" baseline="0" noProof="0" dirty="0">
                <a:ln>
                  <a:noFill/>
                </a:ln>
                <a:solidFill>
                  <a:prstClr val="black"/>
                </a:solidFill>
                <a:effectLst/>
                <a:uLnTx/>
                <a:uFillTx/>
                <a:latin typeface="Cambria" panose="02040503050406030204" pitchFamily="18" charset="0"/>
                <a:ea typeface="+mj-ea"/>
                <a:cs typeface="Calibri" panose="020F0502020204030204" pitchFamily="34" charset="0"/>
              </a:rPr>
              <a:t>Advancing Outreach Effectiveness to Improve Conservation Practice Adoption</a:t>
            </a:r>
            <a:br>
              <a:rPr kumimoji="0" lang="en-US" sz="3600" b="1" i="0" u="none" strike="noStrike" kern="1200" cap="none" spc="-50" normalizeH="0" baseline="0" noProof="0" dirty="0">
                <a:ln>
                  <a:noFill/>
                </a:ln>
                <a:solidFill>
                  <a:prstClr val="black"/>
                </a:solidFill>
                <a:effectLst/>
                <a:uLnTx/>
                <a:uFillTx/>
                <a:latin typeface="Cambria" panose="02040503050406030204" pitchFamily="18" charset="0"/>
                <a:ea typeface="+mj-ea"/>
                <a:cs typeface="+mj-cs"/>
              </a:rPr>
            </a:br>
            <a:endParaRPr kumimoji="0" lang="en-US" sz="3600" b="1" i="0" u="none" strike="noStrike" kern="1200" cap="none" spc="-50" normalizeH="0" baseline="0" noProof="0" dirty="0">
              <a:ln>
                <a:noFill/>
              </a:ln>
              <a:solidFill>
                <a:prstClr val="black"/>
              </a:solidFill>
              <a:effectLst/>
              <a:uLnTx/>
              <a:uFillTx/>
              <a:latin typeface="Cambria" panose="02040503050406030204" pitchFamily="18" charset="0"/>
              <a:ea typeface="+mj-ea"/>
              <a:cs typeface="+mj-cs"/>
            </a:endParaRPr>
          </a:p>
        </p:txBody>
      </p:sp>
      <p:sp>
        <p:nvSpPr>
          <p:cNvPr id="15" name="TextBox 14">
            <a:extLst>
              <a:ext uri="{FF2B5EF4-FFF2-40B4-BE49-F238E27FC236}">
                <a16:creationId xmlns:a16="http://schemas.microsoft.com/office/drawing/2014/main" id="{958B2096-9790-4D90-8639-A6721D06E4A4}"/>
              </a:ext>
            </a:extLst>
          </p:cNvPr>
          <p:cNvSpPr txBox="1"/>
          <p:nvPr/>
        </p:nvSpPr>
        <p:spPr>
          <a:xfrm>
            <a:off x="509206" y="6051860"/>
            <a:ext cx="12058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Amy Jacobs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TNC</a:t>
            </a:r>
          </a:p>
        </p:txBody>
      </p:sp>
      <p:sp>
        <p:nvSpPr>
          <p:cNvPr id="16" name="TextBox 15">
            <a:extLst>
              <a:ext uri="{FF2B5EF4-FFF2-40B4-BE49-F238E27FC236}">
                <a16:creationId xmlns:a16="http://schemas.microsoft.com/office/drawing/2014/main" id="{E837F638-2B5A-4170-AB49-EE6430A4B520}"/>
              </a:ext>
            </a:extLst>
          </p:cNvPr>
          <p:cNvSpPr txBox="1"/>
          <p:nvPr/>
        </p:nvSpPr>
        <p:spPr>
          <a:xfrm>
            <a:off x="7683947" y="6041367"/>
            <a:ext cx="12058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Collin Weigel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JHU/TNC</a:t>
            </a:r>
          </a:p>
        </p:txBody>
      </p:sp>
      <p:sp>
        <p:nvSpPr>
          <p:cNvPr id="17" name="TextBox 16">
            <a:extLst>
              <a:ext uri="{FF2B5EF4-FFF2-40B4-BE49-F238E27FC236}">
                <a16:creationId xmlns:a16="http://schemas.microsoft.com/office/drawing/2014/main" id="{9222A838-762E-4E9D-80E4-F927B23FFB95}"/>
              </a:ext>
            </a:extLst>
          </p:cNvPr>
          <p:cNvSpPr txBox="1"/>
          <p:nvPr/>
        </p:nvSpPr>
        <p:spPr>
          <a:xfrm>
            <a:off x="3341224" y="6051860"/>
            <a:ext cx="12058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Taryn Skinner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WWF</a:t>
            </a:r>
          </a:p>
        </p:txBody>
      </p:sp>
      <p:sp>
        <p:nvSpPr>
          <p:cNvPr id="18" name="TextBox 17">
            <a:extLst>
              <a:ext uri="{FF2B5EF4-FFF2-40B4-BE49-F238E27FC236}">
                <a16:creationId xmlns:a16="http://schemas.microsoft.com/office/drawing/2014/main" id="{F83B11AF-7AC9-42B6-9031-8C41069BAE9C}"/>
              </a:ext>
            </a:extLst>
          </p:cNvPr>
          <p:cNvSpPr txBox="1"/>
          <p:nvPr/>
        </p:nvSpPr>
        <p:spPr>
          <a:xfrm>
            <a:off x="1877587" y="6042594"/>
            <a:ext cx="12777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Michael Runge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USGS</a:t>
            </a:r>
          </a:p>
        </p:txBody>
      </p:sp>
      <p:sp>
        <p:nvSpPr>
          <p:cNvPr id="19" name="TextBox 18">
            <a:extLst>
              <a:ext uri="{FF2B5EF4-FFF2-40B4-BE49-F238E27FC236}">
                <a16:creationId xmlns:a16="http://schemas.microsoft.com/office/drawing/2014/main" id="{2F01F11D-4AE6-4554-990A-54B06EDBB8A6}"/>
              </a:ext>
            </a:extLst>
          </p:cNvPr>
          <p:cNvSpPr txBox="1"/>
          <p:nvPr/>
        </p:nvSpPr>
        <p:spPr>
          <a:xfrm>
            <a:off x="9214908" y="6041367"/>
            <a:ext cx="138971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Paul Wolfe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Walton Family Foundation</a:t>
            </a:r>
          </a:p>
        </p:txBody>
      </p:sp>
      <p:sp>
        <p:nvSpPr>
          <p:cNvPr id="20" name="TextBox 19">
            <a:extLst>
              <a:ext uri="{FF2B5EF4-FFF2-40B4-BE49-F238E27FC236}">
                <a16:creationId xmlns:a16="http://schemas.microsoft.com/office/drawing/2014/main" id="{9D13534F-33EC-4399-91B2-97EC1AA76E8A}"/>
              </a:ext>
            </a:extLst>
          </p:cNvPr>
          <p:cNvSpPr txBox="1"/>
          <p:nvPr/>
        </p:nvSpPr>
        <p:spPr>
          <a:xfrm>
            <a:off x="4323513" y="3489938"/>
            <a:ext cx="16492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Julianna Greenberg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EPA</a:t>
            </a:r>
          </a:p>
        </p:txBody>
      </p:sp>
      <p:sp>
        <p:nvSpPr>
          <p:cNvPr id="25" name="TextBox 24">
            <a:extLst>
              <a:ext uri="{FF2B5EF4-FFF2-40B4-BE49-F238E27FC236}">
                <a16:creationId xmlns:a16="http://schemas.microsoft.com/office/drawing/2014/main" id="{8A1BFFC0-A1F8-4150-8FD0-797669E443FD}"/>
              </a:ext>
            </a:extLst>
          </p:cNvPr>
          <p:cNvSpPr txBox="1"/>
          <p:nvPr/>
        </p:nvSpPr>
        <p:spPr>
          <a:xfrm>
            <a:off x="1781422" y="3489938"/>
            <a:ext cx="12794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Christine Conn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MD DNR</a:t>
            </a:r>
          </a:p>
        </p:txBody>
      </p:sp>
      <p:sp>
        <p:nvSpPr>
          <p:cNvPr id="27" name="TextBox 26">
            <a:extLst>
              <a:ext uri="{FF2B5EF4-FFF2-40B4-BE49-F238E27FC236}">
                <a16:creationId xmlns:a16="http://schemas.microsoft.com/office/drawing/2014/main" id="{9F92BB55-5B88-4A54-B559-7626208EC055}"/>
              </a:ext>
            </a:extLst>
          </p:cNvPr>
          <p:cNvSpPr txBox="1"/>
          <p:nvPr/>
        </p:nvSpPr>
        <p:spPr>
          <a:xfrm>
            <a:off x="4697822" y="6041367"/>
            <a:ext cx="13900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Allison Thomson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Field to Market</a:t>
            </a:r>
          </a:p>
        </p:txBody>
      </p:sp>
      <p:sp>
        <p:nvSpPr>
          <p:cNvPr id="28" name="TextBox 27">
            <a:extLst>
              <a:ext uri="{FF2B5EF4-FFF2-40B4-BE49-F238E27FC236}">
                <a16:creationId xmlns:a16="http://schemas.microsoft.com/office/drawing/2014/main" id="{895A1EF8-931E-489F-BB96-266ABFE2FC71}"/>
              </a:ext>
            </a:extLst>
          </p:cNvPr>
          <p:cNvSpPr txBox="1"/>
          <p:nvPr/>
        </p:nvSpPr>
        <p:spPr>
          <a:xfrm>
            <a:off x="6001198" y="3487164"/>
            <a:ext cx="148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Maile Hartsook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FFAR</a:t>
            </a:r>
          </a:p>
        </p:txBody>
      </p:sp>
      <p:sp>
        <p:nvSpPr>
          <p:cNvPr id="29" name="TextBox 28">
            <a:extLst>
              <a:ext uri="{FF2B5EF4-FFF2-40B4-BE49-F238E27FC236}">
                <a16:creationId xmlns:a16="http://schemas.microsoft.com/office/drawing/2014/main" id="{6CA8C18C-469D-4224-AA2F-6D16812F0166}"/>
              </a:ext>
            </a:extLst>
          </p:cNvPr>
          <p:cNvSpPr txBox="1"/>
          <p:nvPr/>
        </p:nvSpPr>
        <p:spPr>
          <a:xfrm>
            <a:off x="3156011" y="3477897"/>
            <a:ext cx="12058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Lara Fowler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Penn State</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5E8F261F-AEEF-4BEC-89F4-96180F74E64E}"/>
              </a:ext>
            </a:extLst>
          </p:cNvPr>
          <p:cNvSpPr txBox="1"/>
          <p:nvPr/>
        </p:nvSpPr>
        <p:spPr>
          <a:xfrm>
            <a:off x="9226819" y="3487164"/>
            <a:ext cx="12058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Cordelia Hiers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FFAR</a:t>
            </a:r>
          </a:p>
        </p:txBody>
      </p:sp>
      <p:sp>
        <p:nvSpPr>
          <p:cNvPr id="31" name="TextBox 30">
            <a:extLst>
              <a:ext uri="{FF2B5EF4-FFF2-40B4-BE49-F238E27FC236}">
                <a16:creationId xmlns:a16="http://schemas.microsoft.com/office/drawing/2014/main" id="{79E3568B-7E81-4513-974E-14A0520D5B65}"/>
              </a:ext>
            </a:extLst>
          </p:cNvPr>
          <p:cNvSpPr txBox="1"/>
          <p:nvPr/>
        </p:nvSpPr>
        <p:spPr>
          <a:xfrm>
            <a:off x="6244886" y="6051860"/>
            <a:ext cx="1282019"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Katie Walker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Chesapeake Conservancy</a:t>
            </a:r>
          </a:p>
        </p:txBody>
      </p:sp>
      <p:sp>
        <p:nvSpPr>
          <p:cNvPr id="32" name="Text Box 2">
            <a:extLst>
              <a:ext uri="{FF2B5EF4-FFF2-40B4-BE49-F238E27FC236}">
                <a16:creationId xmlns:a16="http://schemas.microsoft.com/office/drawing/2014/main" id="{8816DA27-7227-40E9-8AE0-F3BC648AA86B}"/>
              </a:ext>
            </a:extLst>
          </p:cNvPr>
          <p:cNvSpPr txBox="1">
            <a:spLocks noChangeArrowheads="1"/>
          </p:cNvSpPr>
          <p:nvPr/>
        </p:nvSpPr>
        <p:spPr bwMode="auto">
          <a:xfrm rot="20123541">
            <a:off x="10315986" y="5926974"/>
            <a:ext cx="1901397" cy="400110"/>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CBD98"/>
                </a:solidFill>
                <a:effectLst/>
                <a:uLnTx/>
                <a:uFillTx/>
                <a:latin typeface="Lucida Handwriting" panose="03010101010101010101" pitchFamily="66" charset="0"/>
                <a:ea typeface="Times New Roman" panose="02020603050405020304" pitchFamily="18" charset="0"/>
                <a:cs typeface="Cavolini" panose="03000502040302020204" pitchFamily="66" charset="0"/>
              </a:rPr>
              <a:t>Thank you!</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p:txBody>
      </p:sp>
      <p:pic>
        <p:nvPicPr>
          <p:cNvPr id="9" name="Picture 8">
            <a:extLst>
              <a:ext uri="{FF2B5EF4-FFF2-40B4-BE49-F238E27FC236}">
                <a16:creationId xmlns:a16="http://schemas.microsoft.com/office/drawing/2014/main" id="{5D1197D7-45A7-4A45-95F4-9B87421CE980}"/>
              </a:ext>
            </a:extLst>
          </p:cNvPr>
          <p:cNvPicPr>
            <a:picLocks noChangeAspect="1"/>
          </p:cNvPicPr>
          <p:nvPr/>
        </p:nvPicPr>
        <p:blipFill rotWithShape="1">
          <a:blip r:embed="rId3"/>
          <a:srcRect r="6551"/>
          <a:stretch/>
        </p:blipFill>
        <p:spPr>
          <a:xfrm>
            <a:off x="9356334" y="2294931"/>
            <a:ext cx="1106861" cy="1184453"/>
          </a:xfrm>
          <a:prstGeom prst="rect">
            <a:avLst/>
          </a:prstGeom>
        </p:spPr>
      </p:pic>
      <p:pic>
        <p:nvPicPr>
          <p:cNvPr id="12" name="Picture 11">
            <a:extLst>
              <a:ext uri="{FF2B5EF4-FFF2-40B4-BE49-F238E27FC236}">
                <a16:creationId xmlns:a16="http://schemas.microsoft.com/office/drawing/2014/main" id="{D6C50B17-846E-4842-8454-65EB8EF7C582}"/>
              </a:ext>
            </a:extLst>
          </p:cNvPr>
          <p:cNvPicPr>
            <a:picLocks noChangeAspect="1"/>
          </p:cNvPicPr>
          <p:nvPr/>
        </p:nvPicPr>
        <p:blipFill rotWithShape="1">
          <a:blip r:embed="rId4"/>
          <a:srcRect l="5180" t="7712" r="7019"/>
          <a:stretch/>
        </p:blipFill>
        <p:spPr>
          <a:xfrm>
            <a:off x="1901136" y="2336427"/>
            <a:ext cx="1094795" cy="1150737"/>
          </a:xfrm>
          <a:prstGeom prst="rect">
            <a:avLst/>
          </a:prstGeom>
        </p:spPr>
      </p:pic>
      <p:pic>
        <p:nvPicPr>
          <p:cNvPr id="13" name="Picture 12">
            <a:extLst>
              <a:ext uri="{FF2B5EF4-FFF2-40B4-BE49-F238E27FC236}">
                <a16:creationId xmlns:a16="http://schemas.microsoft.com/office/drawing/2014/main" id="{628E7A7E-9E2E-40C9-9204-242D1238E1FD}"/>
              </a:ext>
            </a:extLst>
          </p:cNvPr>
          <p:cNvPicPr>
            <a:picLocks noChangeAspect="1"/>
          </p:cNvPicPr>
          <p:nvPr/>
        </p:nvPicPr>
        <p:blipFill rotWithShape="1">
          <a:blip r:embed="rId5"/>
          <a:srcRect r="5875"/>
          <a:stretch/>
        </p:blipFill>
        <p:spPr>
          <a:xfrm>
            <a:off x="552916" y="4863626"/>
            <a:ext cx="1106434" cy="1175500"/>
          </a:xfrm>
          <a:prstGeom prst="rect">
            <a:avLst/>
          </a:prstGeom>
        </p:spPr>
      </p:pic>
      <p:pic>
        <p:nvPicPr>
          <p:cNvPr id="34" name="Picture 33">
            <a:extLst>
              <a:ext uri="{FF2B5EF4-FFF2-40B4-BE49-F238E27FC236}">
                <a16:creationId xmlns:a16="http://schemas.microsoft.com/office/drawing/2014/main" id="{61EC5A29-1FDA-4C43-A26B-F0B76A93BDF1}"/>
              </a:ext>
            </a:extLst>
          </p:cNvPr>
          <p:cNvPicPr>
            <a:picLocks noChangeAspect="1"/>
          </p:cNvPicPr>
          <p:nvPr/>
        </p:nvPicPr>
        <p:blipFill rotWithShape="1">
          <a:blip r:embed="rId6"/>
          <a:srcRect r="6885"/>
          <a:stretch/>
        </p:blipFill>
        <p:spPr>
          <a:xfrm>
            <a:off x="1963231" y="4803292"/>
            <a:ext cx="1106434" cy="1188234"/>
          </a:xfrm>
          <a:prstGeom prst="rect">
            <a:avLst/>
          </a:prstGeom>
        </p:spPr>
      </p:pic>
      <p:pic>
        <p:nvPicPr>
          <p:cNvPr id="35" name="Picture 34">
            <a:extLst>
              <a:ext uri="{FF2B5EF4-FFF2-40B4-BE49-F238E27FC236}">
                <a16:creationId xmlns:a16="http://schemas.microsoft.com/office/drawing/2014/main" id="{33450300-454F-403C-AF9F-AF9898C8BDD7}"/>
              </a:ext>
            </a:extLst>
          </p:cNvPr>
          <p:cNvPicPr>
            <a:picLocks noChangeAspect="1"/>
          </p:cNvPicPr>
          <p:nvPr/>
        </p:nvPicPr>
        <p:blipFill rotWithShape="1">
          <a:blip r:embed="rId7"/>
          <a:srcRect r="5337"/>
          <a:stretch/>
        </p:blipFill>
        <p:spPr>
          <a:xfrm>
            <a:off x="4844076" y="4846188"/>
            <a:ext cx="1106434" cy="1168809"/>
          </a:xfrm>
          <a:prstGeom prst="rect">
            <a:avLst/>
          </a:prstGeom>
        </p:spPr>
      </p:pic>
      <p:pic>
        <p:nvPicPr>
          <p:cNvPr id="36" name="Picture 35">
            <a:extLst>
              <a:ext uri="{FF2B5EF4-FFF2-40B4-BE49-F238E27FC236}">
                <a16:creationId xmlns:a16="http://schemas.microsoft.com/office/drawing/2014/main" id="{64212453-8D71-4D0B-9D19-2450C7CC3CB5}"/>
              </a:ext>
            </a:extLst>
          </p:cNvPr>
          <p:cNvPicPr>
            <a:picLocks noChangeAspect="1"/>
          </p:cNvPicPr>
          <p:nvPr/>
        </p:nvPicPr>
        <p:blipFill rotWithShape="1">
          <a:blip r:embed="rId8"/>
          <a:srcRect r="5259"/>
          <a:stretch/>
        </p:blipFill>
        <p:spPr>
          <a:xfrm>
            <a:off x="7724921" y="4835695"/>
            <a:ext cx="1117282" cy="1179302"/>
          </a:xfrm>
          <a:prstGeom prst="rect">
            <a:avLst/>
          </a:prstGeom>
        </p:spPr>
      </p:pic>
      <p:pic>
        <p:nvPicPr>
          <p:cNvPr id="38" name="Picture 37">
            <a:extLst>
              <a:ext uri="{FF2B5EF4-FFF2-40B4-BE49-F238E27FC236}">
                <a16:creationId xmlns:a16="http://schemas.microsoft.com/office/drawing/2014/main" id="{8BD8CF1D-B8A7-48C9-B6F7-B3E455AD924A}"/>
              </a:ext>
            </a:extLst>
          </p:cNvPr>
          <p:cNvPicPr>
            <a:picLocks noChangeAspect="1"/>
          </p:cNvPicPr>
          <p:nvPr/>
        </p:nvPicPr>
        <p:blipFill rotWithShape="1">
          <a:blip r:embed="rId9"/>
          <a:srcRect r="4747"/>
          <a:stretch/>
        </p:blipFill>
        <p:spPr>
          <a:xfrm>
            <a:off x="9400823" y="4863626"/>
            <a:ext cx="1131827" cy="1188234"/>
          </a:xfrm>
          <a:prstGeom prst="rect">
            <a:avLst/>
          </a:prstGeom>
        </p:spPr>
      </p:pic>
      <p:pic>
        <p:nvPicPr>
          <p:cNvPr id="3" name="Picture 2">
            <a:extLst>
              <a:ext uri="{FF2B5EF4-FFF2-40B4-BE49-F238E27FC236}">
                <a16:creationId xmlns:a16="http://schemas.microsoft.com/office/drawing/2014/main" id="{8D3301A9-02F5-4DAE-85DD-6DC74C92A906}"/>
              </a:ext>
            </a:extLst>
          </p:cNvPr>
          <p:cNvPicPr>
            <a:picLocks noChangeAspect="1"/>
          </p:cNvPicPr>
          <p:nvPr/>
        </p:nvPicPr>
        <p:blipFill rotWithShape="1">
          <a:blip r:embed="rId10"/>
          <a:srcRect l="20394" t="2399" r="19733"/>
          <a:stretch/>
        </p:blipFill>
        <p:spPr>
          <a:xfrm>
            <a:off x="6194029" y="2302151"/>
            <a:ext cx="1094795" cy="1185013"/>
          </a:xfrm>
          <a:prstGeom prst="rect">
            <a:avLst/>
          </a:prstGeom>
        </p:spPr>
      </p:pic>
      <p:pic>
        <p:nvPicPr>
          <p:cNvPr id="4" name="Picture 3">
            <a:extLst>
              <a:ext uri="{FF2B5EF4-FFF2-40B4-BE49-F238E27FC236}">
                <a16:creationId xmlns:a16="http://schemas.microsoft.com/office/drawing/2014/main" id="{03F71C52-8B63-4925-BBBA-A1CB55FE1E2E}"/>
              </a:ext>
            </a:extLst>
          </p:cNvPr>
          <p:cNvPicPr>
            <a:picLocks noChangeAspect="1"/>
          </p:cNvPicPr>
          <p:nvPr/>
        </p:nvPicPr>
        <p:blipFill rotWithShape="1">
          <a:blip r:embed="rId11"/>
          <a:srcRect r="7613"/>
          <a:stretch/>
        </p:blipFill>
        <p:spPr>
          <a:xfrm>
            <a:off x="7806839" y="2294371"/>
            <a:ext cx="1094795" cy="1185013"/>
          </a:xfrm>
          <a:prstGeom prst="rect">
            <a:avLst/>
          </a:prstGeom>
        </p:spPr>
      </p:pic>
      <p:pic>
        <p:nvPicPr>
          <p:cNvPr id="6" name="Picture 5">
            <a:extLst>
              <a:ext uri="{FF2B5EF4-FFF2-40B4-BE49-F238E27FC236}">
                <a16:creationId xmlns:a16="http://schemas.microsoft.com/office/drawing/2014/main" id="{B452CAC8-6137-41FF-A179-1605B055E2E3}"/>
              </a:ext>
            </a:extLst>
          </p:cNvPr>
          <p:cNvPicPr>
            <a:picLocks noChangeAspect="1"/>
          </p:cNvPicPr>
          <p:nvPr/>
        </p:nvPicPr>
        <p:blipFill rotWithShape="1">
          <a:blip r:embed="rId12"/>
          <a:srcRect l="2833" t="6679" b="13720"/>
          <a:stretch/>
        </p:blipFill>
        <p:spPr>
          <a:xfrm>
            <a:off x="6333615" y="4706519"/>
            <a:ext cx="1094795" cy="1345341"/>
          </a:xfrm>
          <a:prstGeom prst="rect">
            <a:avLst/>
          </a:prstGeom>
        </p:spPr>
      </p:pic>
      <p:pic>
        <p:nvPicPr>
          <p:cNvPr id="24" name="Picture 23">
            <a:extLst>
              <a:ext uri="{FF2B5EF4-FFF2-40B4-BE49-F238E27FC236}">
                <a16:creationId xmlns:a16="http://schemas.microsoft.com/office/drawing/2014/main" id="{10042DA4-9772-4B77-9641-0A9F748A7513}"/>
              </a:ext>
            </a:extLst>
          </p:cNvPr>
          <p:cNvPicPr>
            <a:picLocks noChangeAspect="1"/>
          </p:cNvPicPr>
          <p:nvPr/>
        </p:nvPicPr>
        <p:blipFill rotWithShape="1">
          <a:blip r:embed="rId13"/>
          <a:srcRect r="7570"/>
          <a:stretch/>
        </p:blipFill>
        <p:spPr>
          <a:xfrm>
            <a:off x="4602803" y="2302710"/>
            <a:ext cx="1094795" cy="1184454"/>
          </a:xfrm>
          <a:prstGeom prst="rect">
            <a:avLst/>
          </a:prstGeom>
        </p:spPr>
      </p:pic>
      <p:pic>
        <p:nvPicPr>
          <p:cNvPr id="26" name="Picture 25">
            <a:extLst>
              <a:ext uri="{FF2B5EF4-FFF2-40B4-BE49-F238E27FC236}">
                <a16:creationId xmlns:a16="http://schemas.microsoft.com/office/drawing/2014/main" id="{5B9BA2C6-82B0-4FC7-823C-5DBFE70A9D3A}"/>
              </a:ext>
            </a:extLst>
          </p:cNvPr>
          <p:cNvPicPr>
            <a:picLocks noChangeAspect="1"/>
          </p:cNvPicPr>
          <p:nvPr/>
        </p:nvPicPr>
        <p:blipFill rotWithShape="1">
          <a:blip r:embed="rId14"/>
          <a:srcRect t="10061" b="8797"/>
          <a:stretch/>
        </p:blipFill>
        <p:spPr>
          <a:xfrm>
            <a:off x="417827" y="2301438"/>
            <a:ext cx="1094795" cy="1184454"/>
          </a:xfrm>
          <a:prstGeom prst="rect">
            <a:avLst/>
          </a:prstGeom>
        </p:spPr>
      </p:pic>
      <p:pic>
        <p:nvPicPr>
          <p:cNvPr id="39" name="Picture 38">
            <a:extLst>
              <a:ext uri="{FF2B5EF4-FFF2-40B4-BE49-F238E27FC236}">
                <a16:creationId xmlns:a16="http://schemas.microsoft.com/office/drawing/2014/main" id="{6F129E49-D5E4-45A6-8DEF-6742584194C4}"/>
              </a:ext>
            </a:extLst>
          </p:cNvPr>
          <p:cNvPicPr>
            <a:picLocks noChangeAspect="1"/>
          </p:cNvPicPr>
          <p:nvPr/>
        </p:nvPicPr>
        <p:blipFill rotWithShape="1">
          <a:blip r:embed="rId15"/>
          <a:srcRect l="5643"/>
          <a:stretch/>
        </p:blipFill>
        <p:spPr>
          <a:xfrm>
            <a:off x="3390694" y="4863626"/>
            <a:ext cx="1106861" cy="1173047"/>
          </a:xfrm>
          <a:prstGeom prst="rect">
            <a:avLst/>
          </a:prstGeom>
        </p:spPr>
      </p:pic>
      <p:pic>
        <p:nvPicPr>
          <p:cNvPr id="40" name="Picture 39">
            <a:extLst>
              <a:ext uri="{FF2B5EF4-FFF2-40B4-BE49-F238E27FC236}">
                <a16:creationId xmlns:a16="http://schemas.microsoft.com/office/drawing/2014/main" id="{DB37300B-769B-4D45-AB15-04AD9D6AEFFB}"/>
              </a:ext>
            </a:extLst>
          </p:cNvPr>
          <p:cNvPicPr>
            <a:picLocks noChangeAspect="1"/>
          </p:cNvPicPr>
          <p:nvPr/>
        </p:nvPicPr>
        <p:blipFill rotWithShape="1">
          <a:blip r:embed="rId16"/>
          <a:srcRect b="28243"/>
          <a:stretch/>
        </p:blipFill>
        <p:spPr>
          <a:xfrm>
            <a:off x="3216565" y="2317211"/>
            <a:ext cx="1152980" cy="1180468"/>
          </a:xfrm>
          <a:prstGeom prst="rect">
            <a:avLst/>
          </a:prstGeom>
        </p:spPr>
      </p:pic>
    </p:spTree>
    <p:extLst>
      <p:ext uri="{BB962C8B-B14F-4D97-AF65-F5344CB8AC3E}">
        <p14:creationId xmlns:p14="http://schemas.microsoft.com/office/powerpoint/2010/main" val="2313547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1809204" y="6202392"/>
          <a:ext cx="2358452" cy="457200"/>
        </p:xfrm>
        <a:graphic>
          <a:graphicData uri="http://schemas.openxmlformats.org/presentationml/2006/ole">
            <mc:AlternateContent xmlns:mc="http://schemas.openxmlformats.org/markup-compatibility/2006">
              <mc:Choice xmlns:v="urn:schemas-microsoft-com:vml" Requires="v">
                <p:oleObj spid="_x0000_s2051" r:id="rId3" imgW="0" imgH="0" progId="">
                  <p:embed/>
                </p:oleObj>
              </mc:Choice>
              <mc:Fallback>
                <p:oleObj r:id="rId3" imgW="0" imgH="0" progId="">
                  <p:embed/>
                  <p:pic>
                    <p:nvPicPr>
                      <p:cNvPr id="4" name="Object 3"/>
                      <p:cNvPicPr/>
                      <p:nvPr/>
                    </p:nvPicPr>
                    <p:blipFill>
                      <a:blip r:embed="rId4"/>
                      <a:srcRect/>
                      <a:stretch>
                        <a:fillRect/>
                      </a:stretch>
                    </p:blipFill>
                    <p:spPr>
                      <a:xfrm>
                        <a:off x="1809204" y="6202392"/>
                        <a:ext cx="2358452" cy="457200"/>
                      </a:xfrm>
                      <a:prstGeom prst="rect">
                        <a:avLst/>
                      </a:prstGeom>
                    </p:spPr>
                  </p:pic>
                </p:oleObj>
              </mc:Fallback>
            </mc:AlternateContent>
          </a:graphicData>
        </a:graphic>
      </p:graphicFrame>
      <p:sp>
        <p:nvSpPr>
          <p:cNvPr id="5" name="New shape"/>
          <p:cNvSpPr/>
          <p:nvPr/>
        </p:nvSpPr>
        <p:spPr>
          <a:xfrm>
            <a:off x="1905000" y="63500"/>
            <a:ext cx="7937500" cy="127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rPr>
              <a:t>What is your affiliation?</a:t>
            </a:r>
          </a:p>
        </p:txBody>
      </p:sp>
      <p:graphicFrame>
        <p:nvGraphicFramePr>
          <p:cNvPr id="6" name="ChartObject"/>
          <p:cNvGraphicFramePr/>
          <p:nvPr/>
        </p:nvGraphicFramePr>
        <p:xfrm>
          <a:off x="1841500" y="1524000"/>
          <a:ext cx="7937500" cy="3810000"/>
        </p:xfrm>
        <a:graphic>
          <a:graphicData uri="http://schemas.openxmlformats.org/drawingml/2006/chart">
            <c:chart xmlns:c="http://schemas.openxmlformats.org/drawingml/2006/chart" xmlns:r="http://schemas.openxmlformats.org/officeDocument/2006/relationships" r:id="rId5"/>
          </a:graphicData>
        </a:graphic>
      </p:graphicFrame>
      <p:sp>
        <p:nvSpPr>
          <p:cNvPr id="7" name="New shape"/>
          <p:cNvSpPr/>
          <p:nvPr/>
        </p:nvSpPr>
        <p:spPr>
          <a:xfrm>
            <a:off x="1905000" y="5080000"/>
            <a:ext cx="7937500" cy="127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000000"/>
                </a:solidFill>
              </a:rPr>
              <a:t>Mean : 6.750  |  Confidence Interval @ 95% : [5.819 - 7.681]  |  Standard Deviation : 2.124  |  Standard Error : 0.475</a:t>
            </a:r>
          </a:p>
        </p:txBody>
      </p:sp>
    </p:spTree>
    <p:extLst>
      <p:ext uri="{BB962C8B-B14F-4D97-AF65-F5344CB8AC3E}">
        <p14:creationId xmlns:p14="http://schemas.microsoft.com/office/powerpoint/2010/main" val="26992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FE7664D9-55FD-4ACD-9824-6F9BF3978D79}"/>
              </a:ext>
            </a:extLst>
          </p:cNvPr>
          <p:cNvSpPr txBox="1"/>
          <p:nvPr/>
        </p:nvSpPr>
        <p:spPr>
          <a:xfrm>
            <a:off x="4496995" y="6041367"/>
            <a:ext cx="154405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Jan Urban-Lurain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Spectra Data and Research</a:t>
            </a:r>
          </a:p>
        </p:txBody>
      </p:sp>
      <p:sp>
        <p:nvSpPr>
          <p:cNvPr id="2" name="TextBox 1">
            <a:extLst>
              <a:ext uri="{FF2B5EF4-FFF2-40B4-BE49-F238E27FC236}">
                <a16:creationId xmlns:a16="http://schemas.microsoft.com/office/drawing/2014/main" id="{EC95E521-20EE-4B74-AB27-867C28E7A8AF}"/>
              </a:ext>
            </a:extLst>
          </p:cNvPr>
          <p:cNvSpPr txBox="1"/>
          <p:nvPr/>
        </p:nvSpPr>
        <p:spPr>
          <a:xfrm>
            <a:off x="8916171" y="3450330"/>
            <a:ext cx="168836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Rochelle Krusemark USFRA</a:t>
            </a:r>
          </a:p>
        </p:txBody>
      </p:sp>
      <p:sp>
        <p:nvSpPr>
          <p:cNvPr id="5" name="Title 1">
            <a:extLst>
              <a:ext uri="{FF2B5EF4-FFF2-40B4-BE49-F238E27FC236}">
                <a16:creationId xmlns:a16="http://schemas.microsoft.com/office/drawing/2014/main" id="{DB3B3605-7642-400F-9CA5-5F0CCD6D6EA1}"/>
              </a:ext>
            </a:extLst>
          </p:cNvPr>
          <p:cNvSpPr txBox="1">
            <a:spLocks/>
          </p:cNvSpPr>
          <p:nvPr/>
        </p:nvSpPr>
        <p:spPr>
          <a:xfrm>
            <a:off x="0" y="976588"/>
            <a:ext cx="12361763" cy="1325563"/>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endParaRPr kumimoji="0" lang="en-US" sz="3600" b="1" i="0" u="none" strike="noStrike" kern="1200" cap="none" spc="-50" normalizeH="0" baseline="0" noProof="0" dirty="0">
              <a:ln>
                <a:noFill/>
              </a:ln>
              <a:solidFill>
                <a:prstClr val="white">
                  <a:lumMod val="50000"/>
                </a:prstClr>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2800" b="1" i="0" u="none" strike="noStrike" kern="1200" cap="none" spc="-50" normalizeH="0" baseline="0" noProof="0" dirty="0">
                <a:ln>
                  <a:noFill/>
                </a:ln>
                <a:solidFill>
                  <a:prstClr val="white">
                    <a:lumMod val="50000"/>
                  </a:prstClr>
                </a:solidFill>
                <a:effectLst/>
                <a:uLnTx/>
                <a:uFillTx/>
                <a:latin typeface="Calibri" panose="020F0502020204030204" pitchFamily="34" charset="0"/>
                <a:ea typeface="+mj-ea"/>
                <a:cs typeface="Calibri" panose="020F0502020204030204" pitchFamily="34" charset="0"/>
              </a:rPr>
              <a:t>Workshop Steering Committee Members:</a:t>
            </a:r>
            <a:br>
              <a:rPr kumimoji="0" lang="en-US" sz="3600" b="1" i="0" u="none" strike="noStrike" kern="1200" cap="none" spc="-50" normalizeH="0" baseline="0" noProof="0" dirty="0">
                <a:ln>
                  <a:noFill/>
                </a:ln>
                <a:solidFill>
                  <a:prstClr val="black"/>
                </a:solidFill>
                <a:effectLst/>
                <a:uLnTx/>
                <a:uFillTx/>
                <a:latin typeface="Calibri Light" panose="020F0302020204030204"/>
                <a:ea typeface="+mj-ea"/>
                <a:cs typeface="+mj-cs"/>
              </a:rPr>
            </a:br>
            <a:endParaRPr kumimoji="0" lang="en-US" sz="3600" b="1" i="0" u="none" strike="noStrike" kern="1200" cap="none" spc="-50" normalizeH="0" baseline="0" noProof="0" dirty="0">
              <a:ln>
                <a:noFill/>
              </a:ln>
              <a:solidFill>
                <a:prstClr val="black"/>
              </a:solidFill>
              <a:effectLst/>
              <a:uLnTx/>
              <a:uFillTx/>
              <a:latin typeface="Calibri Light" panose="020F0302020204030204"/>
              <a:ea typeface="+mj-ea"/>
              <a:cs typeface="+mj-cs"/>
            </a:endParaRPr>
          </a:p>
        </p:txBody>
      </p:sp>
      <p:pic>
        <p:nvPicPr>
          <p:cNvPr id="1026" name="Picture 2" descr="Krusemark re-elected to United Soybean Board - Minnesota Soybean">
            <a:extLst>
              <a:ext uri="{FF2B5EF4-FFF2-40B4-BE49-F238E27FC236}">
                <a16:creationId xmlns:a16="http://schemas.microsoft.com/office/drawing/2014/main" id="{6FC9F5F6-AC68-45FB-9BC1-FC9815A2E6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1681" y="2312644"/>
            <a:ext cx="1117344" cy="11777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590B1D2-15C0-4ABB-AAAD-551CCD41A89D}"/>
              </a:ext>
            </a:extLst>
          </p:cNvPr>
          <p:cNvPicPr>
            <a:picLocks noChangeAspect="1"/>
          </p:cNvPicPr>
          <p:nvPr/>
        </p:nvPicPr>
        <p:blipFill rotWithShape="1">
          <a:blip r:embed="rId4"/>
          <a:srcRect l="27771" t="28969" r="59920" b="45314"/>
          <a:stretch/>
        </p:blipFill>
        <p:spPr>
          <a:xfrm>
            <a:off x="10862326" y="2249006"/>
            <a:ext cx="1094795" cy="1232447"/>
          </a:xfrm>
          <a:prstGeom prst="rect">
            <a:avLst/>
          </a:prstGeom>
        </p:spPr>
      </p:pic>
      <p:pic>
        <p:nvPicPr>
          <p:cNvPr id="22" name="Picture 21" descr="A person posing for the camera&#10;&#10;Description automatically generated">
            <a:extLst>
              <a:ext uri="{FF2B5EF4-FFF2-40B4-BE49-F238E27FC236}">
                <a16:creationId xmlns:a16="http://schemas.microsoft.com/office/drawing/2014/main" id="{4040CD35-3057-4DDF-BE65-FEBE6CB44B57}"/>
              </a:ext>
            </a:extLst>
          </p:cNvPr>
          <p:cNvPicPr>
            <a:picLocks noChangeAspect="1"/>
          </p:cNvPicPr>
          <p:nvPr/>
        </p:nvPicPr>
        <p:blipFill rotWithShape="1">
          <a:blip r:embed="rId5">
            <a:extLst>
              <a:ext uri="{28A0092B-C50C-407E-A947-70E740481C1C}">
                <a14:useLocalDpi xmlns:a14="http://schemas.microsoft.com/office/drawing/2010/main" val="0"/>
              </a:ext>
            </a:extLst>
          </a:blip>
          <a:srcRect r="9421"/>
          <a:stretch/>
        </p:blipFill>
        <p:spPr>
          <a:xfrm>
            <a:off x="4723274" y="4808920"/>
            <a:ext cx="1094796" cy="1232447"/>
          </a:xfrm>
          <a:prstGeom prst="rect">
            <a:avLst/>
          </a:prstGeom>
        </p:spPr>
      </p:pic>
      <p:sp>
        <p:nvSpPr>
          <p:cNvPr id="33" name="Title 1">
            <a:extLst>
              <a:ext uri="{FF2B5EF4-FFF2-40B4-BE49-F238E27FC236}">
                <a16:creationId xmlns:a16="http://schemas.microsoft.com/office/drawing/2014/main" id="{63E6C895-E6D0-4E13-97EC-DD0E6EE24435}"/>
              </a:ext>
            </a:extLst>
          </p:cNvPr>
          <p:cNvSpPr txBox="1">
            <a:spLocks/>
          </p:cNvSpPr>
          <p:nvPr/>
        </p:nvSpPr>
        <p:spPr>
          <a:xfrm>
            <a:off x="779206" y="111073"/>
            <a:ext cx="10633587" cy="1325563"/>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600" b="1" i="0" u="none" strike="noStrike" kern="1200" cap="none" spc="-50" normalizeH="0" baseline="0" noProof="0" dirty="0">
                <a:ln>
                  <a:noFill/>
                </a:ln>
                <a:solidFill>
                  <a:prstClr val="black"/>
                </a:solidFill>
                <a:effectLst/>
                <a:uLnTx/>
                <a:uFillTx/>
                <a:latin typeface="Cambria" panose="02040503050406030204" pitchFamily="18" charset="0"/>
                <a:ea typeface="+mj-ea"/>
                <a:cs typeface="Calibri" panose="020F0502020204030204" pitchFamily="34" charset="0"/>
              </a:rPr>
              <a:t>Advancing Outreach Effectiveness to Improve Conservation Practice Adoption</a:t>
            </a:r>
            <a:br>
              <a:rPr kumimoji="0" lang="en-US" sz="3600" b="1" i="0" u="none" strike="noStrike" kern="1200" cap="none" spc="-50" normalizeH="0" baseline="0" noProof="0" dirty="0">
                <a:ln>
                  <a:noFill/>
                </a:ln>
                <a:solidFill>
                  <a:prstClr val="black"/>
                </a:solidFill>
                <a:effectLst/>
                <a:uLnTx/>
                <a:uFillTx/>
                <a:latin typeface="Cambria" panose="02040503050406030204" pitchFamily="18" charset="0"/>
                <a:ea typeface="+mj-ea"/>
                <a:cs typeface="+mj-cs"/>
              </a:rPr>
            </a:br>
            <a:endParaRPr kumimoji="0" lang="en-US" sz="3600" b="1" i="0" u="none" strike="noStrike" kern="1200" cap="none" spc="-50" normalizeH="0" baseline="0" noProof="0" dirty="0">
              <a:ln>
                <a:noFill/>
              </a:ln>
              <a:solidFill>
                <a:prstClr val="black"/>
              </a:solidFill>
              <a:effectLst/>
              <a:uLnTx/>
              <a:uFillTx/>
              <a:latin typeface="Cambria" panose="02040503050406030204" pitchFamily="18" charset="0"/>
              <a:ea typeface="+mj-ea"/>
              <a:cs typeface="+mj-cs"/>
            </a:endParaRPr>
          </a:p>
        </p:txBody>
      </p:sp>
      <p:sp>
        <p:nvSpPr>
          <p:cNvPr id="7" name="TextBox 6">
            <a:extLst>
              <a:ext uri="{FF2B5EF4-FFF2-40B4-BE49-F238E27FC236}">
                <a16:creationId xmlns:a16="http://schemas.microsoft.com/office/drawing/2014/main" id="{CCAAE26B-73AA-45D1-9C75-3E5D81E959D1}"/>
              </a:ext>
            </a:extLst>
          </p:cNvPr>
          <p:cNvSpPr txBox="1"/>
          <p:nvPr/>
        </p:nvSpPr>
        <p:spPr>
          <a:xfrm>
            <a:off x="159921" y="3452089"/>
            <a:ext cx="12058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Kathy Boomer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FFAR</a:t>
            </a:r>
          </a:p>
        </p:txBody>
      </p:sp>
      <p:sp>
        <p:nvSpPr>
          <p:cNvPr id="15" name="TextBox 14">
            <a:extLst>
              <a:ext uri="{FF2B5EF4-FFF2-40B4-BE49-F238E27FC236}">
                <a16:creationId xmlns:a16="http://schemas.microsoft.com/office/drawing/2014/main" id="{958B2096-9790-4D90-8639-A6721D06E4A4}"/>
              </a:ext>
            </a:extLst>
          </p:cNvPr>
          <p:cNvSpPr txBox="1"/>
          <p:nvPr/>
        </p:nvSpPr>
        <p:spPr>
          <a:xfrm>
            <a:off x="7515451" y="3450330"/>
            <a:ext cx="12058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Amy Jacobs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TNC</a:t>
            </a:r>
          </a:p>
        </p:txBody>
      </p:sp>
      <p:sp>
        <p:nvSpPr>
          <p:cNvPr id="16" name="TextBox 15">
            <a:extLst>
              <a:ext uri="{FF2B5EF4-FFF2-40B4-BE49-F238E27FC236}">
                <a16:creationId xmlns:a16="http://schemas.microsoft.com/office/drawing/2014/main" id="{E837F638-2B5A-4170-AB49-EE6430A4B520}"/>
              </a:ext>
            </a:extLst>
          </p:cNvPr>
          <p:cNvSpPr txBox="1"/>
          <p:nvPr/>
        </p:nvSpPr>
        <p:spPr>
          <a:xfrm>
            <a:off x="6197246" y="6041367"/>
            <a:ext cx="12058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Collin Weigel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JHU/TNC</a:t>
            </a:r>
          </a:p>
        </p:txBody>
      </p:sp>
      <p:sp>
        <p:nvSpPr>
          <p:cNvPr id="17" name="TextBox 16">
            <a:extLst>
              <a:ext uri="{FF2B5EF4-FFF2-40B4-BE49-F238E27FC236}">
                <a16:creationId xmlns:a16="http://schemas.microsoft.com/office/drawing/2014/main" id="{9222A838-762E-4E9D-80E4-F927B23FFB95}"/>
              </a:ext>
            </a:extLst>
          </p:cNvPr>
          <p:cNvSpPr txBox="1"/>
          <p:nvPr/>
        </p:nvSpPr>
        <p:spPr>
          <a:xfrm>
            <a:off x="7710369" y="6041367"/>
            <a:ext cx="12058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Robyn Wilson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OSU</a:t>
            </a:r>
          </a:p>
        </p:txBody>
      </p:sp>
      <p:sp>
        <p:nvSpPr>
          <p:cNvPr id="18" name="TextBox 17">
            <a:extLst>
              <a:ext uri="{FF2B5EF4-FFF2-40B4-BE49-F238E27FC236}">
                <a16:creationId xmlns:a16="http://schemas.microsoft.com/office/drawing/2014/main" id="{F83B11AF-7AC9-42B6-9031-8C41069BAE9C}"/>
              </a:ext>
            </a:extLst>
          </p:cNvPr>
          <p:cNvSpPr txBox="1"/>
          <p:nvPr/>
        </p:nvSpPr>
        <p:spPr>
          <a:xfrm>
            <a:off x="1516850" y="6041367"/>
            <a:ext cx="12777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Michael Runge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USGS</a:t>
            </a:r>
          </a:p>
        </p:txBody>
      </p:sp>
      <p:sp>
        <p:nvSpPr>
          <p:cNvPr id="19" name="TextBox 18">
            <a:extLst>
              <a:ext uri="{FF2B5EF4-FFF2-40B4-BE49-F238E27FC236}">
                <a16:creationId xmlns:a16="http://schemas.microsoft.com/office/drawing/2014/main" id="{2F01F11D-4AE6-4554-990A-54B06EDBB8A6}"/>
              </a:ext>
            </a:extLst>
          </p:cNvPr>
          <p:cNvSpPr txBox="1"/>
          <p:nvPr/>
        </p:nvSpPr>
        <p:spPr>
          <a:xfrm>
            <a:off x="9214908" y="6041367"/>
            <a:ext cx="138971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Paul Wolfe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Walton Family Foundation</a:t>
            </a:r>
          </a:p>
        </p:txBody>
      </p:sp>
      <p:sp>
        <p:nvSpPr>
          <p:cNvPr id="20" name="TextBox 19">
            <a:extLst>
              <a:ext uri="{FF2B5EF4-FFF2-40B4-BE49-F238E27FC236}">
                <a16:creationId xmlns:a16="http://schemas.microsoft.com/office/drawing/2014/main" id="{9D13534F-33EC-4399-91B2-97EC1AA76E8A}"/>
              </a:ext>
            </a:extLst>
          </p:cNvPr>
          <p:cNvSpPr txBox="1"/>
          <p:nvPr/>
        </p:nvSpPr>
        <p:spPr>
          <a:xfrm>
            <a:off x="154848" y="6041367"/>
            <a:ext cx="12058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Jake Reilly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NFWF</a:t>
            </a:r>
          </a:p>
        </p:txBody>
      </p:sp>
      <p:sp>
        <p:nvSpPr>
          <p:cNvPr id="25" name="TextBox 24">
            <a:extLst>
              <a:ext uri="{FF2B5EF4-FFF2-40B4-BE49-F238E27FC236}">
                <a16:creationId xmlns:a16="http://schemas.microsoft.com/office/drawing/2014/main" id="{8A1BFFC0-A1F8-4150-8FD0-797669E443FD}"/>
              </a:ext>
            </a:extLst>
          </p:cNvPr>
          <p:cNvSpPr txBox="1"/>
          <p:nvPr/>
        </p:nvSpPr>
        <p:spPr>
          <a:xfrm>
            <a:off x="2964946" y="3452089"/>
            <a:ext cx="12794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Christine Conn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MD DNR</a:t>
            </a:r>
          </a:p>
        </p:txBody>
      </p:sp>
      <p:sp>
        <p:nvSpPr>
          <p:cNvPr id="27" name="TextBox 26">
            <a:extLst>
              <a:ext uri="{FF2B5EF4-FFF2-40B4-BE49-F238E27FC236}">
                <a16:creationId xmlns:a16="http://schemas.microsoft.com/office/drawing/2014/main" id="{9F92BB55-5B88-4A54-B559-7626208EC055}"/>
              </a:ext>
            </a:extLst>
          </p:cNvPr>
          <p:cNvSpPr txBox="1"/>
          <p:nvPr/>
        </p:nvSpPr>
        <p:spPr>
          <a:xfrm>
            <a:off x="2950772" y="6041367"/>
            <a:ext cx="13900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Allison Thomson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Field to Market</a:t>
            </a:r>
          </a:p>
        </p:txBody>
      </p:sp>
      <p:sp>
        <p:nvSpPr>
          <p:cNvPr id="28" name="TextBox 27">
            <a:extLst>
              <a:ext uri="{FF2B5EF4-FFF2-40B4-BE49-F238E27FC236}">
                <a16:creationId xmlns:a16="http://schemas.microsoft.com/office/drawing/2014/main" id="{895A1EF8-931E-489F-BB96-266ABFE2FC71}"/>
              </a:ext>
            </a:extLst>
          </p:cNvPr>
          <p:cNvSpPr txBox="1"/>
          <p:nvPr/>
        </p:nvSpPr>
        <p:spPr>
          <a:xfrm>
            <a:off x="4439355" y="3452089"/>
            <a:ext cx="148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Annabelle Harvey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CBP STAC</a:t>
            </a:r>
          </a:p>
        </p:txBody>
      </p:sp>
      <p:sp>
        <p:nvSpPr>
          <p:cNvPr id="29" name="TextBox 28">
            <a:extLst>
              <a:ext uri="{FF2B5EF4-FFF2-40B4-BE49-F238E27FC236}">
                <a16:creationId xmlns:a16="http://schemas.microsoft.com/office/drawing/2014/main" id="{6CA8C18C-469D-4224-AA2F-6D16812F0166}"/>
              </a:ext>
            </a:extLst>
          </p:cNvPr>
          <p:cNvSpPr txBox="1"/>
          <p:nvPr/>
        </p:nvSpPr>
        <p:spPr>
          <a:xfrm>
            <a:off x="1564226" y="3452089"/>
            <a:ext cx="12058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Meg Cole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CBP STAC</a:t>
            </a:r>
          </a:p>
        </p:txBody>
      </p:sp>
      <p:sp>
        <p:nvSpPr>
          <p:cNvPr id="30" name="TextBox 29">
            <a:extLst>
              <a:ext uri="{FF2B5EF4-FFF2-40B4-BE49-F238E27FC236}">
                <a16:creationId xmlns:a16="http://schemas.microsoft.com/office/drawing/2014/main" id="{5E8F261F-AEEF-4BEC-89F4-96180F74E64E}"/>
              </a:ext>
            </a:extLst>
          </p:cNvPr>
          <p:cNvSpPr txBox="1"/>
          <p:nvPr/>
        </p:nvSpPr>
        <p:spPr>
          <a:xfrm>
            <a:off x="6114731" y="3450330"/>
            <a:ext cx="12058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Cordelia Hiers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FFAR</a:t>
            </a:r>
          </a:p>
        </p:txBody>
      </p:sp>
      <p:sp>
        <p:nvSpPr>
          <p:cNvPr id="31" name="TextBox 30">
            <a:extLst>
              <a:ext uri="{FF2B5EF4-FFF2-40B4-BE49-F238E27FC236}">
                <a16:creationId xmlns:a16="http://schemas.microsoft.com/office/drawing/2014/main" id="{79E3568B-7E81-4513-974E-14A0520D5B65}"/>
              </a:ext>
            </a:extLst>
          </p:cNvPr>
          <p:cNvSpPr txBox="1"/>
          <p:nvPr/>
        </p:nvSpPr>
        <p:spPr>
          <a:xfrm>
            <a:off x="10799454" y="3450330"/>
            <a:ext cx="12820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Sarah Preisser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Mindset Talent</a:t>
            </a:r>
          </a:p>
        </p:txBody>
      </p:sp>
      <p:sp>
        <p:nvSpPr>
          <p:cNvPr id="32" name="Text Box 2">
            <a:extLst>
              <a:ext uri="{FF2B5EF4-FFF2-40B4-BE49-F238E27FC236}">
                <a16:creationId xmlns:a16="http://schemas.microsoft.com/office/drawing/2014/main" id="{8816DA27-7227-40E9-8AE0-F3BC648AA86B}"/>
              </a:ext>
            </a:extLst>
          </p:cNvPr>
          <p:cNvSpPr txBox="1">
            <a:spLocks noChangeArrowheads="1"/>
          </p:cNvSpPr>
          <p:nvPr/>
        </p:nvSpPr>
        <p:spPr bwMode="auto">
          <a:xfrm rot="20123541">
            <a:off x="10315986" y="5926974"/>
            <a:ext cx="1901397" cy="400110"/>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CBD98"/>
                </a:solidFill>
                <a:effectLst/>
                <a:uLnTx/>
                <a:uFillTx/>
                <a:latin typeface="Lucida Handwriting" panose="03010101010101010101" pitchFamily="66" charset="0"/>
                <a:ea typeface="Times New Roman" panose="02020603050405020304" pitchFamily="18" charset="0"/>
                <a:cs typeface="Cavolini" panose="03000502040302020204" pitchFamily="66" charset="0"/>
              </a:rPr>
              <a:t>Thank you!</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p:txBody>
      </p:sp>
      <p:pic>
        <p:nvPicPr>
          <p:cNvPr id="8" name="Picture 7">
            <a:extLst>
              <a:ext uri="{FF2B5EF4-FFF2-40B4-BE49-F238E27FC236}">
                <a16:creationId xmlns:a16="http://schemas.microsoft.com/office/drawing/2014/main" id="{07F0FD79-B82C-4654-B522-F1C7AB838508}"/>
              </a:ext>
            </a:extLst>
          </p:cNvPr>
          <p:cNvPicPr>
            <a:picLocks noChangeAspect="1"/>
          </p:cNvPicPr>
          <p:nvPr/>
        </p:nvPicPr>
        <p:blipFill rotWithShape="1">
          <a:blip r:embed="rId6"/>
          <a:srcRect l="1" r="4276"/>
          <a:stretch/>
        </p:blipFill>
        <p:spPr>
          <a:xfrm>
            <a:off x="221677" y="2330716"/>
            <a:ext cx="1115058" cy="1164869"/>
          </a:xfrm>
          <a:prstGeom prst="rect">
            <a:avLst/>
          </a:prstGeom>
        </p:spPr>
      </p:pic>
      <p:pic>
        <p:nvPicPr>
          <p:cNvPr id="9" name="Picture 8">
            <a:extLst>
              <a:ext uri="{FF2B5EF4-FFF2-40B4-BE49-F238E27FC236}">
                <a16:creationId xmlns:a16="http://schemas.microsoft.com/office/drawing/2014/main" id="{5D1197D7-45A7-4A45-95F4-9B87421CE980}"/>
              </a:ext>
            </a:extLst>
          </p:cNvPr>
          <p:cNvPicPr>
            <a:picLocks noChangeAspect="1"/>
          </p:cNvPicPr>
          <p:nvPr/>
        </p:nvPicPr>
        <p:blipFill rotWithShape="1">
          <a:blip r:embed="rId7"/>
          <a:srcRect r="6551"/>
          <a:stretch/>
        </p:blipFill>
        <p:spPr>
          <a:xfrm>
            <a:off x="6164201" y="2302151"/>
            <a:ext cx="1106861" cy="1184453"/>
          </a:xfrm>
          <a:prstGeom prst="rect">
            <a:avLst/>
          </a:prstGeom>
        </p:spPr>
      </p:pic>
      <p:pic>
        <p:nvPicPr>
          <p:cNvPr id="10" name="Picture 9">
            <a:extLst>
              <a:ext uri="{FF2B5EF4-FFF2-40B4-BE49-F238E27FC236}">
                <a16:creationId xmlns:a16="http://schemas.microsoft.com/office/drawing/2014/main" id="{D2FC4DD4-C4CC-472B-B62B-05246C641E2B}"/>
              </a:ext>
            </a:extLst>
          </p:cNvPr>
          <p:cNvPicPr>
            <a:picLocks noChangeAspect="1"/>
          </p:cNvPicPr>
          <p:nvPr/>
        </p:nvPicPr>
        <p:blipFill rotWithShape="1">
          <a:blip r:embed="rId8"/>
          <a:srcRect r="8208" b="2794"/>
          <a:stretch/>
        </p:blipFill>
        <p:spPr>
          <a:xfrm>
            <a:off x="1613910" y="2309747"/>
            <a:ext cx="1106434" cy="1171706"/>
          </a:xfrm>
          <a:prstGeom prst="rect">
            <a:avLst/>
          </a:prstGeom>
        </p:spPr>
      </p:pic>
      <p:pic>
        <p:nvPicPr>
          <p:cNvPr id="11" name="Picture 10">
            <a:extLst>
              <a:ext uri="{FF2B5EF4-FFF2-40B4-BE49-F238E27FC236}">
                <a16:creationId xmlns:a16="http://schemas.microsoft.com/office/drawing/2014/main" id="{FE219E28-2A74-4729-A150-2A23380B7725}"/>
              </a:ext>
            </a:extLst>
          </p:cNvPr>
          <p:cNvPicPr>
            <a:picLocks noChangeAspect="1"/>
          </p:cNvPicPr>
          <p:nvPr/>
        </p:nvPicPr>
        <p:blipFill rotWithShape="1">
          <a:blip r:embed="rId9"/>
          <a:srcRect r="8941"/>
          <a:stretch/>
        </p:blipFill>
        <p:spPr>
          <a:xfrm>
            <a:off x="4620940" y="2302151"/>
            <a:ext cx="1106434" cy="1188234"/>
          </a:xfrm>
          <a:prstGeom prst="rect">
            <a:avLst/>
          </a:prstGeom>
        </p:spPr>
      </p:pic>
      <p:pic>
        <p:nvPicPr>
          <p:cNvPr id="12" name="Picture 11">
            <a:extLst>
              <a:ext uri="{FF2B5EF4-FFF2-40B4-BE49-F238E27FC236}">
                <a16:creationId xmlns:a16="http://schemas.microsoft.com/office/drawing/2014/main" id="{D6C50B17-846E-4842-8454-65EB8EF7C582}"/>
              </a:ext>
            </a:extLst>
          </p:cNvPr>
          <p:cNvPicPr>
            <a:picLocks noChangeAspect="1"/>
          </p:cNvPicPr>
          <p:nvPr/>
        </p:nvPicPr>
        <p:blipFill rotWithShape="1">
          <a:blip r:embed="rId10"/>
          <a:srcRect l="5180" t="7712" r="7019"/>
          <a:stretch/>
        </p:blipFill>
        <p:spPr>
          <a:xfrm>
            <a:off x="3057293" y="2330716"/>
            <a:ext cx="1094795" cy="1150737"/>
          </a:xfrm>
          <a:prstGeom prst="rect">
            <a:avLst/>
          </a:prstGeom>
        </p:spPr>
      </p:pic>
      <p:pic>
        <p:nvPicPr>
          <p:cNvPr id="13" name="Picture 12">
            <a:extLst>
              <a:ext uri="{FF2B5EF4-FFF2-40B4-BE49-F238E27FC236}">
                <a16:creationId xmlns:a16="http://schemas.microsoft.com/office/drawing/2014/main" id="{628E7A7E-9E2E-40C9-9204-242D1238E1FD}"/>
              </a:ext>
            </a:extLst>
          </p:cNvPr>
          <p:cNvPicPr>
            <a:picLocks noChangeAspect="1"/>
          </p:cNvPicPr>
          <p:nvPr/>
        </p:nvPicPr>
        <p:blipFill rotWithShape="1">
          <a:blip r:embed="rId11"/>
          <a:srcRect r="5875"/>
          <a:stretch/>
        </p:blipFill>
        <p:spPr>
          <a:xfrm>
            <a:off x="7589870" y="2314885"/>
            <a:ext cx="1106434" cy="1175500"/>
          </a:xfrm>
          <a:prstGeom prst="rect">
            <a:avLst/>
          </a:prstGeom>
        </p:spPr>
      </p:pic>
      <p:pic>
        <p:nvPicPr>
          <p:cNvPr id="14" name="Picture 13">
            <a:extLst>
              <a:ext uri="{FF2B5EF4-FFF2-40B4-BE49-F238E27FC236}">
                <a16:creationId xmlns:a16="http://schemas.microsoft.com/office/drawing/2014/main" id="{642AD43D-6F4C-479B-859E-57C48C071350}"/>
              </a:ext>
            </a:extLst>
          </p:cNvPr>
          <p:cNvPicPr>
            <a:picLocks noChangeAspect="1"/>
          </p:cNvPicPr>
          <p:nvPr/>
        </p:nvPicPr>
        <p:blipFill rotWithShape="1">
          <a:blip r:embed="rId12"/>
          <a:srcRect l="7066"/>
          <a:stretch/>
        </p:blipFill>
        <p:spPr>
          <a:xfrm>
            <a:off x="209091" y="4839065"/>
            <a:ext cx="1117345" cy="1202302"/>
          </a:xfrm>
          <a:prstGeom prst="rect">
            <a:avLst/>
          </a:prstGeom>
        </p:spPr>
      </p:pic>
      <p:pic>
        <p:nvPicPr>
          <p:cNvPr id="34" name="Picture 33">
            <a:extLst>
              <a:ext uri="{FF2B5EF4-FFF2-40B4-BE49-F238E27FC236}">
                <a16:creationId xmlns:a16="http://schemas.microsoft.com/office/drawing/2014/main" id="{61EC5A29-1FDA-4C43-A26B-F0B76A93BDF1}"/>
              </a:ext>
            </a:extLst>
          </p:cNvPr>
          <p:cNvPicPr>
            <a:picLocks noChangeAspect="1"/>
          </p:cNvPicPr>
          <p:nvPr/>
        </p:nvPicPr>
        <p:blipFill rotWithShape="1">
          <a:blip r:embed="rId13"/>
          <a:srcRect r="6885"/>
          <a:stretch/>
        </p:blipFill>
        <p:spPr>
          <a:xfrm>
            <a:off x="1602494" y="4857401"/>
            <a:ext cx="1106434" cy="1188234"/>
          </a:xfrm>
          <a:prstGeom prst="rect">
            <a:avLst/>
          </a:prstGeom>
        </p:spPr>
      </p:pic>
      <p:pic>
        <p:nvPicPr>
          <p:cNvPr id="35" name="Picture 34">
            <a:extLst>
              <a:ext uri="{FF2B5EF4-FFF2-40B4-BE49-F238E27FC236}">
                <a16:creationId xmlns:a16="http://schemas.microsoft.com/office/drawing/2014/main" id="{33450300-454F-403C-AF9F-AF9898C8BDD7}"/>
              </a:ext>
            </a:extLst>
          </p:cNvPr>
          <p:cNvPicPr>
            <a:picLocks noChangeAspect="1"/>
          </p:cNvPicPr>
          <p:nvPr/>
        </p:nvPicPr>
        <p:blipFill rotWithShape="1">
          <a:blip r:embed="rId14"/>
          <a:srcRect r="5337"/>
          <a:stretch/>
        </p:blipFill>
        <p:spPr>
          <a:xfrm>
            <a:off x="3095127" y="4872558"/>
            <a:ext cx="1106434" cy="1168809"/>
          </a:xfrm>
          <a:prstGeom prst="rect">
            <a:avLst/>
          </a:prstGeom>
        </p:spPr>
      </p:pic>
      <p:pic>
        <p:nvPicPr>
          <p:cNvPr id="36" name="Picture 35">
            <a:extLst>
              <a:ext uri="{FF2B5EF4-FFF2-40B4-BE49-F238E27FC236}">
                <a16:creationId xmlns:a16="http://schemas.microsoft.com/office/drawing/2014/main" id="{64212453-8D71-4D0B-9D19-2450C7CC3CB5}"/>
              </a:ext>
            </a:extLst>
          </p:cNvPr>
          <p:cNvPicPr>
            <a:picLocks noChangeAspect="1"/>
          </p:cNvPicPr>
          <p:nvPr/>
        </p:nvPicPr>
        <p:blipFill rotWithShape="1">
          <a:blip r:embed="rId15"/>
          <a:srcRect r="5259"/>
          <a:stretch/>
        </p:blipFill>
        <p:spPr>
          <a:xfrm>
            <a:off x="6241506" y="4872558"/>
            <a:ext cx="1117282" cy="1179302"/>
          </a:xfrm>
          <a:prstGeom prst="rect">
            <a:avLst/>
          </a:prstGeom>
        </p:spPr>
      </p:pic>
      <p:pic>
        <p:nvPicPr>
          <p:cNvPr id="37" name="Picture 36">
            <a:extLst>
              <a:ext uri="{FF2B5EF4-FFF2-40B4-BE49-F238E27FC236}">
                <a16:creationId xmlns:a16="http://schemas.microsoft.com/office/drawing/2014/main" id="{1F84FB19-C876-4C61-9B58-6C2203443A98}"/>
              </a:ext>
            </a:extLst>
          </p:cNvPr>
          <p:cNvPicPr>
            <a:picLocks noChangeAspect="1"/>
          </p:cNvPicPr>
          <p:nvPr/>
        </p:nvPicPr>
        <p:blipFill rotWithShape="1">
          <a:blip r:embed="rId16"/>
          <a:srcRect l="954" t="10181" b="10168"/>
          <a:stretch/>
        </p:blipFill>
        <p:spPr>
          <a:xfrm>
            <a:off x="7765120" y="4876359"/>
            <a:ext cx="1096300" cy="1175501"/>
          </a:xfrm>
          <a:prstGeom prst="rect">
            <a:avLst/>
          </a:prstGeom>
        </p:spPr>
      </p:pic>
      <p:pic>
        <p:nvPicPr>
          <p:cNvPr id="38" name="Picture 37">
            <a:extLst>
              <a:ext uri="{FF2B5EF4-FFF2-40B4-BE49-F238E27FC236}">
                <a16:creationId xmlns:a16="http://schemas.microsoft.com/office/drawing/2014/main" id="{8BD8CF1D-B8A7-48C9-B6F7-B3E455AD924A}"/>
              </a:ext>
            </a:extLst>
          </p:cNvPr>
          <p:cNvPicPr>
            <a:picLocks noChangeAspect="1"/>
          </p:cNvPicPr>
          <p:nvPr/>
        </p:nvPicPr>
        <p:blipFill rotWithShape="1">
          <a:blip r:embed="rId17"/>
          <a:srcRect r="4747"/>
          <a:stretch/>
        </p:blipFill>
        <p:spPr>
          <a:xfrm>
            <a:off x="9400823" y="4863626"/>
            <a:ext cx="1131827" cy="1188234"/>
          </a:xfrm>
          <a:prstGeom prst="rect">
            <a:avLst/>
          </a:prstGeom>
        </p:spPr>
      </p:pic>
    </p:spTree>
    <p:extLst>
      <p:ext uri="{BB962C8B-B14F-4D97-AF65-F5344CB8AC3E}">
        <p14:creationId xmlns:p14="http://schemas.microsoft.com/office/powerpoint/2010/main" val="25417959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02905E6A-A7F6-4295-B33E-A504C7E50BD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9152" b="9152"/>
          <a:stretch/>
        </p:blipFill>
        <p:spPr>
          <a:xfrm>
            <a:off x="0" y="495300"/>
            <a:ext cx="11682413" cy="6362700"/>
          </a:xfrm>
        </p:spPr>
      </p:pic>
      <p:sp>
        <p:nvSpPr>
          <p:cNvPr id="7" name="Subtitle 6">
            <a:extLst>
              <a:ext uri="{FF2B5EF4-FFF2-40B4-BE49-F238E27FC236}">
                <a16:creationId xmlns:a16="http://schemas.microsoft.com/office/drawing/2014/main" id="{58A3B852-AC8D-4E3B-BECE-3A501C2C4C85}"/>
              </a:ext>
            </a:extLst>
          </p:cNvPr>
          <p:cNvSpPr>
            <a:spLocks noGrp="1"/>
          </p:cNvSpPr>
          <p:nvPr>
            <p:ph type="subTitle" idx="1"/>
          </p:nvPr>
        </p:nvSpPr>
        <p:spPr>
          <a:xfrm>
            <a:off x="738244" y="6217961"/>
            <a:ext cx="3190118" cy="490099"/>
          </a:xfrm>
        </p:spPr>
        <p:txBody>
          <a:bodyPr>
            <a:normAutofit/>
          </a:bodyPr>
          <a:lstStyle/>
          <a:p>
            <a:pPr marL="0" indent="0">
              <a:buNone/>
            </a:pPr>
            <a:r>
              <a:rPr lang="en-US" dirty="0"/>
              <a:t>FOUNDATIONFFAR.ORG</a:t>
            </a:r>
          </a:p>
          <a:p>
            <a:pPr marL="0" indent="0">
              <a:buNone/>
            </a:pPr>
            <a:endParaRPr lang="en-US" dirty="0"/>
          </a:p>
        </p:txBody>
      </p:sp>
      <p:sp>
        <p:nvSpPr>
          <p:cNvPr id="8" name="Text Placeholder 7">
            <a:extLst>
              <a:ext uri="{FF2B5EF4-FFF2-40B4-BE49-F238E27FC236}">
                <a16:creationId xmlns:a16="http://schemas.microsoft.com/office/drawing/2014/main" id="{69623F7E-2462-4169-B85C-64A165C0E5E2}"/>
              </a:ext>
            </a:extLst>
          </p:cNvPr>
          <p:cNvSpPr>
            <a:spLocks noGrp="1"/>
          </p:cNvSpPr>
          <p:nvPr>
            <p:ph type="body" sz="quarter" idx="10"/>
          </p:nvPr>
        </p:nvSpPr>
        <p:spPr>
          <a:xfrm>
            <a:off x="4167611" y="6211115"/>
            <a:ext cx="3052499" cy="490099"/>
          </a:xfrm>
        </p:spPr>
        <p:txBody>
          <a:bodyPr/>
          <a:lstStyle/>
          <a:p>
            <a:pPr marL="0" indent="0">
              <a:buNone/>
            </a:pPr>
            <a:r>
              <a:rPr lang="en-US" dirty="0"/>
              <a:t>202.624.0700</a:t>
            </a:r>
          </a:p>
        </p:txBody>
      </p:sp>
      <p:sp>
        <p:nvSpPr>
          <p:cNvPr id="34" name="Rectangle 33">
            <a:extLst>
              <a:ext uri="{FF2B5EF4-FFF2-40B4-BE49-F238E27FC236}">
                <a16:creationId xmlns:a16="http://schemas.microsoft.com/office/drawing/2014/main" id="{EB7A630D-4D37-4C6E-8ECB-A9C9627C7190}"/>
              </a:ext>
            </a:extLst>
          </p:cNvPr>
          <p:cNvSpPr/>
          <p:nvPr/>
        </p:nvSpPr>
        <p:spPr>
          <a:xfrm>
            <a:off x="102130" y="441102"/>
            <a:ext cx="11682412" cy="6353176"/>
          </a:xfrm>
          <a:prstGeom prst="rect">
            <a:avLst/>
          </a:prstGeom>
          <a:gradFill>
            <a:gsLst>
              <a:gs pos="32000">
                <a:schemeClr val="tx2">
                  <a:alpha val="44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grpSp>
        <p:nvGrpSpPr>
          <p:cNvPr id="36" name="Group 4">
            <a:extLst>
              <a:ext uri="{FF2B5EF4-FFF2-40B4-BE49-F238E27FC236}">
                <a16:creationId xmlns:a16="http://schemas.microsoft.com/office/drawing/2014/main" id="{53290521-7595-4DB4-8D50-FB1451F5F5AF}"/>
              </a:ext>
            </a:extLst>
          </p:cNvPr>
          <p:cNvGrpSpPr>
            <a:grpSpLocks noChangeAspect="1"/>
          </p:cNvGrpSpPr>
          <p:nvPr/>
        </p:nvGrpSpPr>
        <p:grpSpPr bwMode="auto">
          <a:xfrm>
            <a:off x="353421" y="6258474"/>
            <a:ext cx="312332" cy="208452"/>
            <a:chOff x="2004" y="1192"/>
            <a:chExt cx="3861" cy="2125"/>
          </a:xfrm>
        </p:grpSpPr>
        <p:sp>
          <p:nvSpPr>
            <p:cNvPr id="39" name="Freeform 6">
              <a:extLst>
                <a:ext uri="{FF2B5EF4-FFF2-40B4-BE49-F238E27FC236}">
                  <a16:creationId xmlns:a16="http://schemas.microsoft.com/office/drawing/2014/main" id="{3DD75E38-D311-4588-8196-12FF517E372D}"/>
                </a:ext>
              </a:extLst>
            </p:cNvPr>
            <p:cNvSpPr>
              <a:spLocks noEditPoints="1"/>
            </p:cNvSpPr>
            <p:nvPr/>
          </p:nvSpPr>
          <p:spPr bwMode="auto">
            <a:xfrm>
              <a:off x="2004" y="1192"/>
              <a:ext cx="3861" cy="2125"/>
            </a:xfrm>
            <a:custGeom>
              <a:avLst/>
              <a:gdLst>
                <a:gd name="T0" fmla="*/ 3635 w 3861"/>
                <a:gd name="T1" fmla="*/ 1687 h 2125"/>
                <a:gd name="T2" fmla="*/ 3785 w 3861"/>
                <a:gd name="T3" fmla="*/ 1697 h 2125"/>
                <a:gd name="T4" fmla="*/ 3855 w 3861"/>
                <a:gd name="T5" fmla="*/ 1779 h 2125"/>
                <a:gd name="T6" fmla="*/ 3847 w 3861"/>
                <a:gd name="T7" fmla="*/ 1907 h 2125"/>
                <a:gd name="T8" fmla="*/ 3791 w 3861"/>
                <a:gd name="T9" fmla="*/ 2011 h 2125"/>
                <a:gd name="T10" fmla="*/ 3681 w 3861"/>
                <a:gd name="T11" fmla="*/ 2095 h 2125"/>
                <a:gd name="T12" fmla="*/ 3567 w 3861"/>
                <a:gd name="T13" fmla="*/ 2123 h 2125"/>
                <a:gd name="T14" fmla="*/ 312 w 3861"/>
                <a:gd name="T15" fmla="*/ 2121 h 2125"/>
                <a:gd name="T16" fmla="*/ 178 w 3861"/>
                <a:gd name="T17" fmla="*/ 2091 h 2125"/>
                <a:gd name="T18" fmla="*/ 72 w 3861"/>
                <a:gd name="T19" fmla="*/ 2017 h 2125"/>
                <a:gd name="T20" fmla="*/ 14 w 3861"/>
                <a:gd name="T21" fmla="*/ 1909 h 2125"/>
                <a:gd name="T22" fmla="*/ 0 w 3861"/>
                <a:gd name="T23" fmla="*/ 1805 h 2125"/>
                <a:gd name="T24" fmla="*/ 26 w 3861"/>
                <a:gd name="T25" fmla="*/ 1733 h 2125"/>
                <a:gd name="T26" fmla="*/ 88 w 3861"/>
                <a:gd name="T27" fmla="*/ 1693 h 2125"/>
                <a:gd name="T28" fmla="*/ 384 w 3861"/>
                <a:gd name="T29" fmla="*/ 1687 h 2125"/>
                <a:gd name="T30" fmla="*/ 424 w 3861"/>
                <a:gd name="T31" fmla="*/ 1671 h 2125"/>
                <a:gd name="T32" fmla="*/ 428 w 3861"/>
                <a:gd name="T33" fmla="*/ 300 h 2125"/>
                <a:gd name="T34" fmla="*/ 474 w 3861"/>
                <a:gd name="T35" fmla="*/ 126 h 2125"/>
                <a:gd name="T36" fmla="*/ 604 w 3861"/>
                <a:gd name="T37" fmla="*/ 22 h 2125"/>
                <a:gd name="T38" fmla="*/ 3135 w 3861"/>
                <a:gd name="T39" fmla="*/ 0 h 2125"/>
                <a:gd name="T40" fmla="*/ 3285 w 3861"/>
                <a:gd name="T41" fmla="*/ 34 h 2125"/>
                <a:gd name="T42" fmla="*/ 3401 w 3861"/>
                <a:gd name="T43" fmla="*/ 150 h 2125"/>
                <a:gd name="T44" fmla="*/ 3433 w 3861"/>
                <a:gd name="T45" fmla="*/ 298 h 2125"/>
                <a:gd name="T46" fmla="*/ 1935 w 3861"/>
                <a:gd name="T47" fmla="*/ 130 h 2125"/>
                <a:gd name="T48" fmla="*/ 654 w 3861"/>
                <a:gd name="T49" fmla="*/ 142 h 2125"/>
                <a:gd name="T50" fmla="*/ 582 w 3861"/>
                <a:gd name="T51" fmla="*/ 198 h 2125"/>
                <a:gd name="T52" fmla="*/ 556 w 3861"/>
                <a:gd name="T53" fmla="*/ 296 h 2125"/>
                <a:gd name="T54" fmla="*/ 558 w 3861"/>
                <a:gd name="T55" fmla="*/ 1661 h 2125"/>
                <a:gd name="T56" fmla="*/ 604 w 3861"/>
                <a:gd name="T57" fmla="*/ 1687 h 2125"/>
                <a:gd name="T58" fmla="*/ 1696 w 3861"/>
                <a:gd name="T59" fmla="*/ 1691 h 2125"/>
                <a:gd name="T60" fmla="*/ 1778 w 3861"/>
                <a:gd name="T61" fmla="*/ 1771 h 2125"/>
                <a:gd name="T62" fmla="*/ 1806 w 3861"/>
                <a:gd name="T63" fmla="*/ 1791 h 2125"/>
                <a:gd name="T64" fmla="*/ 2077 w 3861"/>
                <a:gd name="T65" fmla="*/ 1781 h 2125"/>
                <a:gd name="T66" fmla="*/ 2135 w 3861"/>
                <a:gd name="T67" fmla="*/ 1705 h 2125"/>
                <a:gd name="T68" fmla="*/ 2737 w 3861"/>
                <a:gd name="T69" fmla="*/ 1685 h 2125"/>
                <a:gd name="T70" fmla="*/ 3303 w 3861"/>
                <a:gd name="T71" fmla="*/ 1673 h 2125"/>
                <a:gd name="T72" fmla="*/ 3305 w 3861"/>
                <a:gd name="T73" fmla="*/ 288 h 2125"/>
                <a:gd name="T74" fmla="*/ 3271 w 3861"/>
                <a:gd name="T75" fmla="*/ 186 h 2125"/>
                <a:gd name="T76" fmla="*/ 3187 w 3861"/>
                <a:gd name="T77" fmla="*/ 136 h 2125"/>
                <a:gd name="T78" fmla="*/ 1935 w 3861"/>
                <a:gd name="T79" fmla="*/ 130 h 2125"/>
                <a:gd name="T80" fmla="*/ 2241 w 3861"/>
                <a:gd name="T81" fmla="*/ 1813 h 2125"/>
                <a:gd name="T82" fmla="*/ 2201 w 3861"/>
                <a:gd name="T83" fmla="*/ 1843 h 2125"/>
                <a:gd name="T84" fmla="*/ 2129 w 3861"/>
                <a:gd name="T85" fmla="*/ 1915 h 2125"/>
                <a:gd name="T86" fmla="*/ 1768 w 3861"/>
                <a:gd name="T87" fmla="*/ 1921 h 2125"/>
                <a:gd name="T88" fmla="*/ 1680 w 3861"/>
                <a:gd name="T89" fmla="*/ 1879 h 2125"/>
                <a:gd name="T90" fmla="*/ 1650 w 3861"/>
                <a:gd name="T91" fmla="*/ 1825 h 2125"/>
                <a:gd name="T92" fmla="*/ 176 w 3861"/>
                <a:gd name="T93" fmla="*/ 1815 h 2125"/>
                <a:gd name="T94" fmla="*/ 132 w 3861"/>
                <a:gd name="T95" fmla="*/ 1847 h 2125"/>
                <a:gd name="T96" fmla="*/ 176 w 3861"/>
                <a:gd name="T97" fmla="*/ 1935 h 2125"/>
                <a:gd name="T98" fmla="*/ 256 w 3861"/>
                <a:gd name="T99" fmla="*/ 1983 h 2125"/>
                <a:gd name="T100" fmla="*/ 3531 w 3861"/>
                <a:gd name="T101" fmla="*/ 1993 h 2125"/>
                <a:gd name="T102" fmla="*/ 3605 w 3861"/>
                <a:gd name="T103" fmla="*/ 1987 h 2125"/>
                <a:gd name="T104" fmla="*/ 3683 w 3861"/>
                <a:gd name="T105" fmla="*/ 1935 h 2125"/>
                <a:gd name="T106" fmla="*/ 3725 w 3861"/>
                <a:gd name="T107" fmla="*/ 1851 h 2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1" h="2125">
                  <a:moveTo>
                    <a:pt x="3433" y="1683"/>
                  </a:moveTo>
                  <a:lnTo>
                    <a:pt x="3433" y="1683"/>
                  </a:lnTo>
                  <a:lnTo>
                    <a:pt x="3479" y="1685"/>
                  </a:lnTo>
                  <a:lnTo>
                    <a:pt x="3479" y="1685"/>
                  </a:lnTo>
                  <a:lnTo>
                    <a:pt x="3583" y="1687"/>
                  </a:lnTo>
                  <a:lnTo>
                    <a:pt x="3635" y="1687"/>
                  </a:lnTo>
                  <a:lnTo>
                    <a:pt x="3687" y="1685"/>
                  </a:lnTo>
                  <a:lnTo>
                    <a:pt x="3687" y="1685"/>
                  </a:lnTo>
                  <a:lnTo>
                    <a:pt x="3715" y="1685"/>
                  </a:lnTo>
                  <a:lnTo>
                    <a:pt x="3741" y="1685"/>
                  </a:lnTo>
                  <a:lnTo>
                    <a:pt x="3765" y="1691"/>
                  </a:lnTo>
                  <a:lnTo>
                    <a:pt x="3785" y="1697"/>
                  </a:lnTo>
                  <a:lnTo>
                    <a:pt x="3803" y="1705"/>
                  </a:lnTo>
                  <a:lnTo>
                    <a:pt x="3819" y="1717"/>
                  </a:lnTo>
                  <a:lnTo>
                    <a:pt x="3831" y="1729"/>
                  </a:lnTo>
                  <a:lnTo>
                    <a:pt x="3841" y="1745"/>
                  </a:lnTo>
                  <a:lnTo>
                    <a:pt x="3849" y="1761"/>
                  </a:lnTo>
                  <a:lnTo>
                    <a:pt x="3855" y="1779"/>
                  </a:lnTo>
                  <a:lnTo>
                    <a:pt x="3859" y="1797"/>
                  </a:lnTo>
                  <a:lnTo>
                    <a:pt x="3861" y="1817"/>
                  </a:lnTo>
                  <a:lnTo>
                    <a:pt x="3861" y="1839"/>
                  </a:lnTo>
                  <a:lnTo>
                    <a:pt x="3859" y="1861"/>
                  </a:lnTo>
                  <a:lnTo>
                    <a:pt x="3853" y="1885"/>
                  </a:lnTo>
                  <a:lnTo>
                    <a:pt x="3847" y="1907"/>
                  </a:lnTo>
                  <a:lnTo>
                    <a:pt x="3847" y="1907"/>
                  </a:lnTo>
                  <a:lnTo>
                    <a:pt x="3839" y="1931"/>
                  </a:lnTo>
                  <a:lnTo>
                    <a:pt x="3829" y="1951"/>
                  </a:lnTo>
                  <a:lnTo>
                    <a:pt x="3819" y="1973"/>
                  </a:lnTo>
                  <a:lnTo>
                    <a:pt x="3805" y="1993"/>
                  </a:lnTo>
                  <a:lnTo>
                    <a:pt x="3791" y="2011"/>
                  </a:lnTo>
                  <a:lnTo>
                    <a:pt x="3775" y="2027"/>
                  </a:lnTo>
                  <a:lnTo>
                    <a:pt x="3759" y="2045"/>
                  </a:lnTo>
                  <a:lnTo>
                    <a:pt x="3741" y="2059"/>
                  </a:lnTo>
                  <a:lnTo>
                    <a:pt x="3723" y="2073"/>
                  </a:lnTo>
                  <a:lnTo>
                    <a:pt x="3703" y="2085"/>
                  </a:lnTo>
                  <a:lnTo>
                    <a:pt x="3681" y="2095"/>
                  </a:lnTo>
                  <a:lnTo>
                    <a:pt x="3659" y="2105"/>
                  </a:lnTo>
                  <a:lnTo>
                    <a:pt x="3637" y="2111"/>
                  </a:lnTo>
                  <a:lnTo>
                    <a:pt x="3615" y="2117"/>
                  </a:lnTo>
                  <a:lnTo>
                    <a:pt x="3591" y="2121"/>
                  </a:lnTo>
                  <a:lnTo>
                    <a:pt x="3567" y="2123"/>
                  </a:lnTo>
                  <a:lnTo>
                    <a:pt x="3567" y="2123"/>
                  </a:lnTo>
                  <a:lnTo>
                    <a:pt x="3507" y="2125"/>
                  </a:lnTo>
                  <a:lnTo>
                    <a:pt x="3507" y="2125"/>
                  </a:lnTo>
                  <a:lnTo>
                    <a:pt x="1931" y="2125"/>
                  </a:lnTo>
                  <a:lnTo>
                    <a:pt x="356" y="2123"/>
                  </a:lnTo>
                  <a:lnTo>
                    <a:pt x="356" y="2123"/>
                  </a:lnTo>
                  <a:lnTo>
                    <a:pt x="312" y="2121"/>
                  </a:lnTo>
                  <a:lnTo>
                    <a:pt x="266" y="2115"/>
                  </a:lnTo>
                  <a:lnTo>
                    <a:pt x="242" y="2111"/>
                  </a:lnTo>
                  <a:lnTo>
                    <a:pt x="220" y="2107"/>
                  </a:lnTo>
                  <a:lnTo>
                    <a:pt x="198" y="2099"/>
                  </a:lnTo>
                  <a:lnTo>
                    <a:pt x="178" y="2091"/>
                  </a:lnTo>
                  <a:lnTo>
                    <a:pt x="178" y="2091"/>
                  </a:lnTo>
                  <a:lnTo>
                    <a:pt x="158" y="2081"/>
                  </a:lnTo>
                  <a:lnTo>
                    <a:pt x="138" y="2071"/>
                  </a:lnTo>
                  <a:lnTo>
                    <a:pt x="120" y="2059"/>
                  </a:lnTo>
                  <a:lnTo>
                    <a:pt x="102" y="2045"/>
                  </a:lnTo>
                  <a:lnTo>
                    <a:pt x="86" y="2031"/>
                  </a:lnTo>
                  <a:lnTo>
                    <a:pt x="72" y="2017"/>
                  </a:lnTo>
                  <a:lnTo>
                    <a:pt x="60" y="2001"/>
                  </a:lnTo>
                  <a:lnTo>
                    <a:pt x="48" y="1985"/>
                  </a:lnTo>
                  <a:lnTo>
                    <a:pt x="38" y="1967"/>
                  </a:lnTo>
                  <a:lnTo>
                    <a:pt x="28" y="1947"/>
                  </a:lnTo>
                  <a:lnTo>
                    <a:pt x="20" y="1929"/>
                  </a:lnTo>
                  <a:lnTo>
                    <a:pt x="14" y="1909"/>
                  </a:lnTo>
                  <a:lnTo>
                    <a:pt x="8" y="1887"/>
                  </a:lnTo>
                  <a:lnTo>
                    <a:pt x="4" y="1865"/>
                  </a:lnTo>
                  <a:lnTo>
                    <a:pt x="2" y="1843"/>
                  </a:lnTo>
                  <a:lnTo>
                    <a:pt x="0" y="1819"/>
                  </a:lnTo>
                  <a:lnTo>
                    <a:pt x="0" y="1819"/>
                  </a:lnTo>
                  <a:lnTo>
                    <a:pt x="0" y="1805"/>
                  </a:lnTo>
                  <a:lnTo>
                    <a:pt x="2" y="1791"/>
                  </a:lnTo>
                  <a:lnTo>
                    <a:pt x="4" y="1779"/>
                  </a:lnTo>
                  <a:lnTo>
                    <a:pt x="8" y="1767"/>
                  </a:lnTo>
                  <a:lnTo>
                    <a:pt x="14" y="1755"/>
                  </a:lnTo>
                  <a:lnTo>
                    <a:pt x="20" y="1745"/>
                  </a:lnTo>
                  <a:lnTo>
                    <a:pt x="26" y="1733"/>
                  </a:lnTo>
                  <a:lnTo>
                    <a:pt x="34" y="1725"/>
                  </a:lnTo>
                  <a:lnTo>
                    <a:pt x="44" y="1717"/>
                  </a:lnTo>
                  <a:lnTo>
                    <a:pt x="54" y="1709"/>
                  </a:lnTo>
                  <a:lnTo>
                    <a:pt x="64" y="1703"/>
                  </a:lnTo>
                  <a:lnTo>
                    <a:pt x="76" y="1697"/>
                  </a:lnTo>
                  <a:lnTo>
                    <a:pt x="88" y="1693"/>
                  </a:lnTo>
                  <a:lnTo>
                    <a:pt x="100" y="1689"/>
                  </a:lnTo>
                  <a:lnTo>
                    <a:pt x="114" y="1687"/>
                  </a:lnTo>
                  <a:lnTo>
                    <a:pt x="128" y="1687"/>
                  </a:lnTo>
                  <a:lnTo>
                    <a:pt x="128" y="1687"/>
                  </a:lnTo>
                  <a:lnTo>
                    <a:pt x="256" y="1685"/>
                  </a:lnTo>
                  <a:lnTo>
                    <a:pt x="384" y="1687"/>
                  </a:lnTo>
                  <a:lnTo>
                    <a:pt x="384" y="1687"/>
                  </a:lnTo>
                  <a:lnTo>
                    <a:pt x="396" y="1687"/>
                  </a:lnTo>
                  <a:lnTo>
                    <a:pt x="406" y="1685"/>
                  </a:lnTo>
                  <a:lnTo>
                    <a:pt x="414" y="1681"/>
                  </a:lnTo>
                  <a:lnTo>
                    <a:pt x="420" y="1677"/>
                  </a:lnTo>
                  <a:lnTo>
                    <a:pt x="424" y="1671"/>
                  </a:lnTo>
                  <a:lnTo>
                    <a:pt x="426" y="1663"/>
                  </a:lnTo>
                  <a:lnTo>
                    <a:pt x="428" y="1653"/>
                  </a:lnTo>
                  <a:lnTo>
                    <a:pt x="428" y="1641"/>
                  </a:lnTo>
                  <a:lnTo>
                    <a:pt x="428" y="1641"/>
                  </a:lnTo>
                  <a:lnTo>
                    <a:pt x="428" y="300"/>
                  </a:lnTo>
                  <a:lnTo>
                    <a:pt x="428" y="300"/>
                  </a:lnTo>
                  <a:lnTo>
                    <a:pt x="430" y="266"/>
                  </a:lnTo>
                  <a:lnTo>
                    <a:pt x="434" y="234"/>
                  </a:lnTo>
                  <a:lnTo>
                    <a:pt x="440" y="204"/>
                  </a:lnTo>
                  <a:lnTo>
                    <a:pt x="450" y="176"/>
                  </a:lnTo>
                  <a:lnTo>
                    <a:pt x="460" y="150"/>
                  </a:lnTo>
                  <a:lnTo>
                    <a:pt x="474" y="126"/>
                  </a:lnTo>
                  <a:lnTo>
                    <a:pt x="490" y="102"/>
                  </a:lnTo>
                  <a:lnTo>
                    <a:pt x="510" y="82"/>
                  </a:lnTo>
                  <a:lnTo>
                    <a:pt x="530" y="64"/>
                  </a:lnTo>
                  <a:lnTo>
                    <a:pt x="552" y="48"/>
                  </a:lnTo>
                  <a:lnTo>
                    <a:pt x="578" y="34"/>
                  </a:lnTo>
                  <a:lnTo>
                    <a:pt x="604" y="22"/>
                  </a:lnTo>
                  <a:lnTo>
                    <a:pt x="632" y="12"/>
                  </a:lnTo>
                  <a:lnTo>
                    <a:pt x="662" y="6"/>
                  </a:lnTo>
                  <a:lnTo>
                    <a:pt x="694" y="2"/>
                  </a:lnTo>
                  <a:lnTo>
                    <a:pt x="728" y="0"/>
                  </a:lnTo>
                  <a:lnTo>
                    <a:pt x="728" y="0"/>
                  </a:lnTo>
                  <a:lnTo>
                    <a:pt x="3135" y="0"/>
                  </a:lnTo>
                  <a:lnTo>
                    <a:pt x="3135" y="0"/>
                  </a:lnTo>
                  <a:lnTo>
                    <a:pt x="3169" y="2"/>
                  </a:lnTo>
                  <a:lnTo>
                    <a:pt x="3199" y="6"/>
                  </a:lnTo>
                  <a:lnTo>
                    <a:pt x="3229" y="12"/>
                  </a:lnTo>
                  <a:lnTo>
                    <a:pt x="3257" y="22"/>
                  </a:lnTo>
                  <a:lnTo>
                    <a:pt x="3285" y="34"/>
                  </a:lnTo>
                  <a:lnTo>
                    <a:pt x="3309" y="48"/>
                  </a:lnTo>
                  <a:lnTo>
                    <a:pt x="3331" y="64"/>
                  </a:lnTo>
                  <a:lnTo>
                    <a:pt x="3351" y="82"/>
                  </a:lnTo>
                  <a:lnTo>
                    <a:pt x="3371" y="102"/>
                  </a:lnTo>
                  <a:lnTo>
                    <a:pt x="3387" y="124"/>
                  </a:lnTo>
                  <a:lnTo>
                    <a:pt x="3401" y="150"/>
                  </a:lnTo>
                  <a:lnTo>
                    <a:pt x="3413" y="176"/>
                  </a:lnTo>
                  <a:lnTo>
                    <a:pt x="3421" y="204"/>
                  </a:lnTo>
                  <a:lnTo>
                    <a:pt x="3429" y="234"/>
                  </a:lnTo>
                  <a:lnTo>
                    <a:pt x="3433" y="266"/>
                  </a:lnTo>
                  <a:lnTo>
                    <a:pt x="3433" y="298"/>
                  </a:lnTo>
                  <a:lnTo>
                    <a:pt x="3433" y="298"/>
                  </a:lnTo>
                  <a:lnTo>
                    <a:pt x="3433" y="1623"/>
                  </a:lnTo>
                  <a:lnTo>
                    <a:pt x="3433" y="1623"/>
                  </a:lnTo>
                  <a:lnTo>
                    <a:pt x="3433" y="1683"/>
                  </a:lnTo>
                  <a:lnTo>
                    <a:pt x="3433" y="1683"/>
                  </a:lnTo>
                  <a:close/>
                  <a:moveTo>
                    <a:pt x="1935" y="130"/>
                  </a:moveTo>
                  <a:lnTo>
                    <a:pt x="1935" y="130"/>
                  </a:lnTo>
                  <a:lnTo>
                    <a:pt x="724" y="130"/>
                  </a:lnTo>
                  <a:lnTo>
                    <a:pt x="724" y="130"/>
                  </a:lnTo>
                  <a:lnTo>
                    <a:pt x="704" y="132"/>
                  </a:lnTo>
                  <a:lnTo>
                    <a:pt x="686" y="134"/>
                  </a:lnTo>
                  <a:lnTo>
                    <a:pt x="670" y="138"/>
                  </a:lnTo>
                  <a:lnTo>
                    <a:pt x="654" y="142"/>
                  </a:lnTo>
                  <a:lnTo>
                    <a:pt x="638" y="148"/>
                  </a:lnTo>
                  <a:lnTo>
                    <a:pt x="624" y="156"/>
                  </a:lnTo>
                  <a:lnTo>
                    <a:pt x="612" y="164"/>
                  </a:lnTo>
                  <a:lnTo>
                    <a:pt x="600" y="174"/>
                  </a:lnTo>
                  <a:lnTo>
                    <a:pt x="590" y="186"/>
                  </a:lnTo>
                  <a:lnTo>
                    <a:pt x="582" y="198"/>
                  </a:lnTo>
                  <a:lnTo>
                    <a:pt x="574" y="212"/>
                  </a:lnTo>
                  <a:lnTo>
                    <a:pt x="568" y="226"/>
                  </a:lnTo>
                  <a:lnTo>
                    <a:pt x="562" y="242"/>
                  </a:lnTo>
                  <a:lnTo>
                    <a:pt x="560" y="260"/>
                  </a:lnTo>
                  <a:lnTo>
                    <a:pt x="558" y="278"/>
                  </a:lnTo>
                  <a:lnTo>
                    <a:pt x="556" y="296"/>
                  </a:lnTo>
                  <a:lnTo>
                    <a:pt x="556" y="296"/>
                  </a:lnTo>
                  <a:lnTo>
                    <a:pt x="556" y="966"/>
                  </a:lnTo>
                  <a:lnTo>
                    <a:pt x="556" y="1637"/>
                  </a:lnTo>
                  <a:lnTo>
                    <a:pt x="556" y="1637"/>
                  </a:lnTo>
                  <a:lnTo>
                    <a:pt x="556" y="1651"/>
                  </a:lnTo>
                  <a:lnTo>
                    <a:pt x="558" y="1661"/>
                  </a:lnTo>
                  <a:lnTo>
                    <a:pt x="562" y="1671"/>
                  </a:lnTo>
                  <a:lnTo>
                    <a:pt x="566" y="1677"/>
                  </a:lnTo>
                  <a:lnTo>
                    <a:pt x="572" y="1681"/>
                  </a:lnTo>
                  <a:lnTo>
                    <a:pt x="582" y="1685"/>
                  </a:lnTo>
                  <a:lnTo>
                    <a:pt x="592" y="1687"/>
                  </a:lnTo>
                  <a:lnTo>
                    <a:pt x="604" y="1687"/>
                  </a:lnTo>
                  <a:lnTo>
                    <a:pt x="604" y="1687"/>
                  </a:lnTo>
                  <a:lnTo>
                    <a:pt x="1126" y="1685"/>
                  </a:lnTo>
                  <a:lnTo>
                    <a:pt x="1648" y="1685"/>
                  </a:lnTo>
                  <a:lnTo>
                    <a:pt x="1648" y="1685"/>
                  </a:lnTo>
                  <a:lnTo>
                    <a:pt x="1674" y="1687"/>
                  </a:lnTo>
                  <a:lnTo>
                    <a:pt x="1696" y="1691"/>
                  </a:lnTo>
                  <a:lnTo>
                    <a:pt x="1714" y="1697"/>
                  </a:lnTo>
                  <a:lnTo>
                    <a:pt x="1730" y="1705"/>
                  </a:lnTo>
                  <a:lnTo>
                    <a:pt x="1744" y="1717"/>
                  </a:lnTo>
                  <a:lnTo>
                    <a:pt x="1758" y="1731"/>
                  </a:lnTo>
                  <a:lnTo>
                    <a:pt x="1768" y="1749"/>
                  </a:lnTo>
                  <a:lnTo>
                    <a:pt x="1778" y="1771"/>
                  </a:lnTo>
                  <a:lnTo>
                    <a:pt x="1778" y="1771"/>
                  </a:lnTo>
                  <a:lnTo>
                    <a:pt x="1784" y="1777"/>
                  </a:lnTo>
                  <a:lnTo>
                    <a:pt x="1790" y="1783"/>
                  </a:lnTo>
                  <a:lnTo>
                    <a:pt x="1798" y="1789"/>
                  </a:lnTo>
                  <a:lnTo>
                    <a:pt x="1806" y="1791"/>
                  </a:lnTo>
                  <a:lnTo>
                    <a:pt x="1806" y="1791"/>
                  </a:lnTo>
                  <a:lnTo>
                    <a:pt x="1931" y="1791"/>
                  </a:lnTo>
                  <a:lnTo>
                    <a:pt x="2057" y="1791"/>
                  </a:lnTo>
                  <a:lnTo>
                    <a:pt x="2057" y="1791"/>
                  </a:lnTo>
                  <a:lnTo>
                    <a:pt x="2063" y="1789"/>
                  </a:lnTo>
                  <a:lnTo>
                    <a:pt x="2071" y="1785"/>
                  </a:lnTo>
                  <a:lnTo>
                    <a:pt x="2077" y="1781"/>
                  </a:lnTo>
                  <a:lnTo>
                    <a:pt x="2081" y="1775"/>
                  </a:lnTo>
                  <a:lnTo>
                    <a:pt x="2081" y="1775"/>
                  </a:lnTo>
                  <a:lnTo>
                    <a:pt x="2091" y="1751"/>
                  </a:lnTo>
                  <a:lnTo>
                    <a:pt x="2103" y="1731"/>
                  </a:lnTo>
                  <a:lnTo>
                    <a:pt x="2117" y="1717"/>
                  </a:lnTo>
                  <a:lnTo>
                    <a:pt x="2135" y="1705"/>
                  </a:lnTo>
                  <a:lnTo>
                    <a:pt x="2153" y="1695"/>
                  </a:lnTo>
                  <a:lnTo>
                    <a:pt x="2173" y="1689"/>
                  </a:lnTo>
                  <a:lnTo>
                    <a:pt x="2197" y="1687"/>
                  </a:lnTo>
                  <a:lnTo>
                    <a:pt x="2221" y="1685"/>
                  </a:lnTo>
                  <a:lnTo>
                    <a:pt x="2221" y="1685"/>
                  </a:lnTo>
                  <a:lnTo>
                    <a:pt x="2737" y="1685"/>
                  </a:lnTo>
                  <a:lnTo>
                    <a:pt x="3253" y="1685"/>
                  </a:lnTo>
                  <a:lnTo>
                    <a:pt x="3253" y="1685"/>
                  </a:lnTo>
                  <a:lnTo>
                    <a:pt x="3283" y="1685"/>
                  </a:lnTo>
                  <a:lnTo>
                    <a:pt x="3291" y="1683"/>
                  </a:lnTo>
                  <a:lnTo>
                    <a:pt x="3299" y="1679"/>
                  </a:lnTo>
                  <a:lnTo>
                    <a:pt x="3303" y="1673"/>
                  </a:lnTo>
                  <a:lnTo>
                    <a:pt x="3305" y="1663"/>
                  </a:lnTo>
                  <a:lnTo>
                    <a:pt x="3305" y="1633"/>
                  </a:lnTo>
                  <a:lnTo>
                    <a:pt x="3305" y="1633"/>
                  </a:lnTo>
                  <a:lnTo>
                    <a:pt x="3305" y="310"/>
                  </a:lnTo>
                  <a:lnTo>
                    <a:pt x="3305" y="310"/>
                  </a:lnTo>
                  <a:lnTo>
                    <a:pt x="3305" y="288"/>
                  </a:lnTo>
                  <a:lnTo>
                    <a:pt x="3303" y="266"/>
                  </a:lnTo>
                  <a:lnTo>
                    <a:pt x="3299" y="248"/>
                  </a:lnTo>
                  <a:lnTo>
                    <a:pt x="3295" y="230"/>
                  </a:lnTo>
                  <a:lnTo>
                    <a:pt x="3287" y="214"/>
                  </a:lnTo>
                  <a:lnTo>
                    <a:pt x="3281" y="200"/>
                  </a:lnTo>
                  <a:lnTo>
                    <a:pt x="3271" y="186"/>
                  </a:lnTo>
                  <a:lnTo>
                    <a:pt x="3261" y="174"/>
                  </a:lnTo>
                  <a:lnTo>
                    <a:pt x="3249" y="164"/>
                  </a:lnTo>
                  <a:lnTo>
                    <a:pt x="3235" y="156"/>
                  </a:lnTo>
                  <a:lnTo>
                    <a:pt x="3221" y="148"/>
                  </a:lnTo>
                  <a:lnTo>
                    <a:pt x="3205" y="142"/>
                  </a:lnTo>
                  <a:lnTo>
                    <a:pt x="3187" y="136"/>
                  </a:lnTo>
                  <a:lnTo>
                    <a:pt x="3169" y="134"/>
                  </a:lnTo>
                  <a:lnTo>
                    <a:pt x="3149" y="132"/>
                  </a:lnTo>
                  <a:lnTo>
                    <a:pt x="3127" y="130"/>
                  </a:lnTo>
                  <a:lnTo>
                    <a:pt x="3127" y="130"/>
                  </a:lnTo>
                  <a:lnTo>
                    <a:pt x="1935" y="130"/>
                  </a:lnTo>
                  <a:lnTo>
                    <a:pt x="1935" y="130"/>
                  </a:lnTo>
                  <a:close/>
                  <a:moveTo>
                    <a:pt x="3729" y="1817"/>
                  </a:moveTo>
                  <a:lnTo>
                    <a:pt x="3729" y="1817"/>
                  </a:lnTo>
                  <a:lnTo>
                    <a:pt x="3713" y="1815"/>
                  </a:lnTo>
                  <a:lnTo>
                    <a:pt x="3699" y="1815"/>
                  </a:lnTo>
                  <a:lnTo>
                    <a:pt x="3699" y="1815"/>
                  </a:lnTo>
                  <a:lnTo>
                    <a:pt x="2241" y="1813"/>
                  </a:lnTo>
                  <a:lnTo>
                    <a:pt x="2241" y="1813"/>
                  </a:lnTo>
                  <a:lnTo>
                    <a:pt x="2225" y="1815"/>
                  </a:lnTo>
                  <a:lnTo>
                    <a:pt x="2215" y="1821"/>
                  </a:lnTo>
                  <a:lnTo>
                    <a:pt x="2207" y="1829"/>
                  </a:lnTo>
                  <a:lnTo>
                    <a:pt x="2201" y="1843"/>
                  </a:lnTo>
                  <a:lnTo>
                    <a:pt x="2201" y="1843"/>
                  </a:lnTo>
                  <a:lnTo>
                    <a:pt x="2193" y="1861"/>
                  </a:lnTo>
                  <a:lnTo>
                    <a:pt x="2183" y="1875"/>
                  </a:lnTo>
                  <a:lnTo>
                    <a:pt x="2173" y="1889"/>
                  </a:lnTo>
                  <a:lnTo>
                    <a:pt x="2159" y="1901"/>
                  </a:lnTo>
                  <a:lnTo>
                    <a:pt x="2145" y="1909"/>
                  </a:lnTo>
                  <a:lnTo>
                    <a:pt x="2129" y="1915"/>
                  </a:lnTo>
                  <a:lnTo>
                    <a:pt x="2111" y="1919"/>
                  </a:lnTo>
                  <a:lnTo>
                    <a:pt x="2091" y="1921"/>
                  </a:lnTo>
                  <a:lnTo>
                    <a:pt x="2091" y="1921"/>
                  </a:lnTo>
                  <a:lnTo>
                    <a:pt x="1930" y="1921"/>
                  </a:lnTo>
                  <a:lnTo>
                    <a:pt x="1768" y="1921"/>
                  </a:lnTo>
                  <a:lnTo>
                    <a:pt x="1768" y="1921"/>
                  </a:lnTo>
                  <a:lnTo>
                    <a:pt x="1750" y="1919"/>
                  </a:lnTo>
                  <a:lnTo>
                    <a:pt x="1734" y="1915"/>
                  </a:lnTo>
                  <a:lnTo>
                    <a:pt x="1718" y="1909"/>
                  </a:lnTo>
                  <a:lnTo>
                    <a:pt x="1704" y="1901"/>
                  </a:lnTo>
                  <a:lnTo>
                    <a:pt x="1690" y="1891"/>
                  </a:lnTo>
                  <a:lnTo>
                    <a:pt x="1680" y="1879"/>
                  </a:lnTo>
                  <a:lnTo>
                    <a:pt x="1670" y="1865"/>
                  </a:lnTo>
                  <a:lnTo>
                    <a:pt x="1664" y="1847"/>
                  </a:lnTo>
                  <a:lnTo>
                    <a:pt x="1664" y="1847"/>
                  </a:lnTo>
                  <a:lnTo>
                    <a:pt x="1660" y="1837"/>
                  </a:lnTo>
                  <a:lnTo>
                    <a:pt x="1656" y="1831"/>
                  </a:lnTo>
                  <a:lnTo>
                    <a:pt x="1650" y="1825"/>
                  </a:lnTo>
                  <a:lnTo>
                    <a:pt x="1644" y="1819"/>
                  </a:lnTo>
                  <a:lnTo>
                    <a:pt x="1638" y="1817"/>
                  </a:lnTo>
                  <a:lnTo>
                    <a:pt x="1630" y="1815"/>
                  </a:lnTo>
                  <a:lnTo>
                    <a:pt x="1612" y="1813"/>
                  </a:lnTo>
                  <a:lnTo>
                    <a:pt x="1612" y="1813"/>
                  </a:lnTo>
                  <a:lnTo>
                    <a:pt x="176" y="1815"/>
                  </a:lnTo>
                  <a:lnTo>
                    <a:pt x="176" y="1815"/>
                  </a:lnTo>
                  <a:lnTo>
                    <a:pt x="132" y="1817"/>
                  </a:lnTo>
                  <a:lnTo>
                    <a:pt x="132" y="1817"/>
                  </a:lnTo>
                  <a:lnTo>
                    <a:pt x="132" y="1833"/>
                  </a:lnTo>
                  <a:lnTo>
                    <a:pt x="132" y="1847"/>
                  </a:lnTo>
                  <a:lnTo>
                    <a:pt x="132" y="1847"/>
                  </a:lnTo>
                  <a:lnTo>
                    <a:pt x="136" y="1865"/>
                  </a:lnTo>
                  <a:lnTo>
                    <a:pt x="142" y="1881"/>
                  </a:lnTo>
                  <a:lnTo>
                    <a:pt x="148" y="1895"/>
                  </a:lnTo>
                  <a:lnTo>
                    <a:pt x="156" y="1909"/>
                  </a:lnTo>
                  <a:lnTo>
                    <a:pt x="166" y="1923"/>
                  </a:lnTo>
                  <a:lnTo>
                    <a:pt x="176" y="1935"/>
                  </a:lnTo>
                  <a:lnTo>
                    <a:pt x="186" y="1945"/>
                  </a:lnTo>
                  <a:lnTo>
                    <a:pt x="198" y="1955"/>
                  </a:lnTo>
                  <a:lnTo>
                    <a:pt x="212" y="1963"/>
                  </a:lnTo>
                  <a:lnTo>
                    <a:pt x="226" y="1971"/>
                  </a:lnTo>
                  <a:lnTo>
                    <a:pt x="240" y="1979"/>
                  </a:lnTo>
                  <a:lnTo>
                    <a:pt x="256" y="1983"/>
                  </a:lnTo>
                  <a:lnTo>
                    <a:pt x="274" y="1989"/>
                  </a:lnTo>
                  <a:lnTo>
                    <a:pt x="290" y="1991"/>
                  </a:lnTo>
                  <a:lnTo>
                    <a:pt x="310" y="1993"/>
                  </a:lnTo>
                  <a:lnTo>
                    <a:pt x="328" y="1993"/>
                  </a:lnTo>
                  <a:lnTo>
                    <a:pt x="328" y="1993"/>
                  </a:lnTo>
                  <a:lnTo>
                    <a:pt x="3531" y="1993"/>
                  </a:lnTo>
                  <a:lnTo>
                    <a:pt x="3531" y="1993"/>
                  </a:lnTo>
                  <a:lnTo>
                    <a:pt x="3553" y="1993"/>
                  </a:lnTo>
                  <a:lnTo>
                    <a:pt x="3575" y="1993"/>
                  </a:lnTo>
                  <a:lnTo>
                    <a:pt x="3575" y="1993"/>
                  </a:lnTo>
                  <a:lnTo>
                    <a:pt x="3591" y="1991"/>
                  </a:lnTo>
                  <a:lnTo>
                    <a:pt x="3605" y="1987"/>
                  </a:lnTo>
                  <a:lnTo>
                    <a:pt x="3621" y="1981"/>
                  </a:lnTo>
                  <a:lnTo>
                    <a:pt x="3635" y="1975"/>
                  </a:lnTo>
                  <a:lnTo>
                    <a:pt x="3649" y="1967"/>
                  </a:lnTo>
                  <a:lnTo>
                    <a:pt x="3661" y="1957"/>
                  </a:lnTo>
                  <a:lnTo>
                    <a:pt x="3673" y="1947"/>
                  </a:lnTo>
                  <a:lnTo>
                    <a:pt x="3683" y="1935"/>
                  </a:lnTo>
                  <a:lnTo>
                    <a:pt x="3693" y="1923"/>
                  </a:lnTo>
                  <a:lnTo>
                    <a:pt x="3703" y="1911"/>
                  </a:lnTo>
                  <a:lnTo>
                    <a:pt x="3711" y="1897"/>
                  </a:lnTo>
                  <a:lnTo>
                    <a:pt x="3717" y="1881"/>
                  </a:lnTo>
                  <a:lnTo>
                    <a:pt x="3721" y="1867"/>
                  </a:lnTo>
                  <a:lnTo>
                    <a:pt x="3725" y="1851"/>
                  </a:lnTo>
                  <a:lnTo>
                    <a:pt x="3729" y="1835"/>
                  </a:lnTo>
                  <a:lnTo>
                    <a:pt x="3729" y="1817"/>
                  </a:lnTo>
                  <a:lnTo>
                    <a:pt x="3729" y="1817"/>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D49"/>
                </a:solidFill>
                <a:effectLst/>
                <a:uLnTx/>
                <a:uFillTx/>
                <a:latin typeface="Verdana"/>
                <a:ea typeface="+mn-ea"/>
                <a:cs typeface="+mn-cs"/>
              </a:endParaRPr>
            </a:p>
          </p:txBody>
        </p:sp>
        <p:sp>
          <p:nvSpPr>
            <p:cNvPr id="40" name="Freeform 7">
              <a:extLst>
                <a:ext uri="{FF2B5EF4-FFF2-40B4-BE49-F238E27FC236}">
                  <a16:creationId xmlns:a16="http://schemas.microsoft.com/office/drawing/2014/main" id="{B57F512C-AA4F-4D1C-AF96-6A1B8F63C574}"/>
                </a:ext>
              </a:extLst>
            </p:cNvPr>
            <p:cNvSpPr>
              <a:spLocks noEditPoints="1"/>
            </p:cNvSpPr>
            <p:nvPr/>
          </p:nvSpPr>
          <p:spPr bwMode="auto">
            <a:xfrm>
              <a:off x="2672" y="1392"/>
              <a:ext cx="2525" cy="1415"/>
            </a:xfrm>
            <a:custGeom>
              <a:avLst/>
              <a:gdLst>
                <a:gd name="T0" fmla="*/ 1263 w 2525"/>
                <a:gd name="T1" fmla="*/ 1415 h 1415"/>
                <a:gd name="T2" fmla="*/ 140 w 2525"/>
                <a:gd name="T3" fmla="*/ 1415 h 1415"/>
                <a:gd name="T4" fmla="*/ 90 w 2525"/>
                <a:gd name="T5" fmla="*/ 1411 h 1415"/>
                <a:gd name="T6" fmla="*/ 64 w 2525"/>
                <a:gd name="T7" fmla="*/ 1403 h 1415"/>
                <a:gd name="T8" fmla="*/ 42 w 2525"/>
                <a:gd name="T9" fmla="*/ 1391 h 1415"/>
                <a:gd name="T10" fmla="*/ 26 w 2525"/>
                <a:gd name="T11" fmla="*/ 1373 h 1415"/>
                <a:gd name="T12" fmla="*/ 12 w 2525"/>
                <a:gd name="T13" fmla="*/ 1353 h 1415"/>
                <a:gd name="T14" fmla="*/ 4 w 2525"/>
                <a:gd name="T15" fmla="*/ 1327 h 1415"/>
                <a:gd name="T16" fmla="*/ 0 w 2525"/>
                <a:gd name="T17" fmla="*/ 1277 h 1415"/>
                <a:gd name="T18" fmla="*/ 0 w 2525"/>
                <a:gd name="T19" fmla="*/ 132 h 1415"/>
                <a:gd name="T20" fmla="*/ 2 w 2525"/>
                <a:gd name="T21" fmla="*/ 102 h 1415"/>
                <a:gd name="T22" fmla="*/ 8 w 2525"/>
                <a:gd name="T23" fmla="*/ 74 h 1415"/>
                <a:gd name="T24" fmla="*/ 20 w 2525"/>
                <a:gd name="T25" fmla="*/ 52 h 1415"/>
                <a:gd name="T26" fmla="*/ 34 w 2525"/>
                <a:gd name="T27" fmla="*/ 32 h 1415"/>
                <a:gd name="T28" fmla="*/ 52 w 2525"/>
                <a:gd name="T29" fmla="*/ 18 h 1415"/>
                <a:gd name="T30" fmla="*/ 74 w 2525"/>
                <a:gd name="T31" fmla="*/ 8 h 1415"/>
                <a:gd name="T32" fmla="*/ 102 w 2525"/>
                <a:gd name="T33" fmla="*/ 2 h 1415"/>
                <a:gd name="T34" fmla="*/ 134 w 2525"/>
                <a:gd name="T35" fmla="*/ 0 h 1415"/>
                <a:gd name="T36" fmla="*/ 2393 w 2525"/>
                <a:gd name="T37" fmla="*/ 0 h 1415"/>
                <a:gd name="T38" fmla="*/ 2437 w 2525"/>
                <a:gd name="T39" fmla="*/ 4 h 1415"/>
                <a:gd name="T40" fmla="*/ 2463 w 2525"/>
                <a:gd name="T41" fmla="*/ 12 h 1415"/>
                <a:gd name="T42" fmla="*/ 2483 w 2525"/>
                <a:gd name="T43" fmla="*/ 26 h 1415"/>
                <a:gd name="T44" fmla="*/ 2499 w 2525"/>
                <a:gd name="T45" fmla="*/ 42 h 1415"/>
                <a:gd name="T46" fmla="*/ 2513 w 2525"/>
                <a:gd name="T47" fmla="*/ 62 h 1415"/>
                <a:gd name="T48" fmla="*/ 2521 w 2525"/>
                <a:gd name="T49" fmla="*/ 86 h 1415"/>
                <a:gd name="T50" fmla="*/ 2525 w 2525"/>
                <a:gd name="T51" fmla="*/ 132 h 1415"/>
                <a:gd name="T52" fmla="*/ 2525 w 2525"/>
                <a:gd name="T53" fmla="*/ 1289 h 1415"/>
                <a:gd name="T54" fmla="*/ 2523 w 2525"/>
                <a:gd name="T55" fmla="*/ 1319 h 1415"/>
                <a:gd name="T56" fmla="*/ 2513 w 2525"/>
                <a:gd name="T57" fmla="*/ 1355 h 1415"/>
                <a:gd name="T58" fmla="*/ 2499 w 2525"/>
                <a:gd name="T59" fmla="*/ 1375 h 1415"/>
                <a:gd name="T60" fmla="*/ 2483 w 2525"/>
                <a:gd name="T61" fmla="*/ 1389 h 1415"/>
                <a:gd name="T62" fmla="*/ 2465 w 2525"/>
                <a:gd name="T63" fmla="*/ 1401 h 1415"/>
                <a:gd name="T64" fmla="*/ 2427 w 2525"/>
                <a:gd name="T65" fmla="*/ 1413 h 1415"/>
                <a:gd name="T66" fmla="*/ 2399 w 2525"/>
                <a:gd name="T67" fmla="*/ 1415 h 1415"/>
                <a:gd name="T68" fmla="*/ 1263 w 2525"/>
                <a:gd name="T69" fmla="*/ 1415 h 1415"/>
                <a:gd name="T70" fmla="*/ 132 w 2525"/>
                <a:gd name="T71" fmla="*/ 134 h 1415"/>
                <a:gd name="T72" fmla="*/ 130 w 2525"/>
                <a:gd name="T73" fmla="*/ 174 h 1415"/>
                <a:gd name="T74" fmla="*/ 128 w 2525"/>
                <a:gd name="T75" fmla="*/ 1239 h 1415"/>
                <a:gd name="T76" fmla="*/ 130 w 2525"/>
                <a:gd name="T77" fmla="*/ 1253 h 1415"/>
                <a:gd name="T78" fmla="*/ 134 w 2525"/>
                <a:gd name="T79" fmla="*/ 1271 h 1415"/>
                <a:gd name="T80" fmla="*/ 146 w 2525"/>
                <a:gd name="T81" fmla="*/ 1283 h 1415"/>
                <a:gd name="T82" fmla="*/ 166 w 2525"/>
                <a:gd name="T83" fmla="*/ 1287 h 1415"/>
                <a:gd name="T84" fmla="*/ 180 w 2525"/>
                <a:gd name="T85" fmla="*/ 1287 h 1415"/>
                <a:gd name="T86" fmla="*/ 2347 w 2525"/>
                <a:gd name="T87" fmla="*/ 1287 h 1415"/>
                <a:gd name="T88" fmla="*/ 2361 w 2525"/>
                <a:gd name="T89" fmla="*/ 1287 h 1415"/>
                <a:gd name="T90" fmla="*/ 2381 w 2525"/>
                <a:gd name="T91" fmla="*/ 1281 h 1415"/>
                <a:gd name="T92" fmla="*/ 2391 w 2525"/>
                <a:gd name="T93" fmla="*/ 1269 h 1415"/>
                <a:gd name="T94" fmla="*/ 2397 w 2525"/>
                <a:gd name="T95" fmla="*/ 1249 h 1415"/>
                <a:gd name="T96" fmla="*/ 2397 w 2525"/>
                <a:gd name="T97" fmla="*/ 1235 h 1415"/>
                <a:gd name="T98" fmla="*/ 2395 w 2525"/>
                <a:gd name="T99" fmla="*/ 178 h 1415"/>
                <a:gd name="T100" fmla="*/ 2395 w 2525"/>
                <a:gd name="T101" fmla="*/ 134 h 1415"/>
                <a:gd name="T102" fmla="*/ 132 w 2525"/>
                <a:gd name="T103" fmla="*/ 13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25" h="1415">
                  <a:moveTo>
                    <a:pt x="1263" y="1415"/>
                  </a:moveTo>
                  <a:lnTo>
                    <a:pt x="1263" y="1415"/>
                  </a:lnTo>
                  <a:lnTo>
                    <a:pt x="140" y="1415"/>
                  </a:lnTo>
                  <a:lnTo>
                    <a:pt x="140" y="1415"/>
                  </a:lnTo>
                  <a:lnTo>
                    <a:pt x="104" y="1413"/>
                  </a:lnTo>
                  <a:lnTo>
                    <a:pt x="90" y="1411"/>
                  </a:lnTo>
                  <a:lnTo>
                    <a:pt x="76" y="1407"/>
                  </a:lnTo>
                  <a:lnTo>
                    <a:pt x="64" y="1403"/>
                  </a:lnTo>
                  <a:lnTo>
                    <a:pt x="52" y="1397"/>
                  </a:lnTo>
                  <a:lnTo>
                    <a:pt x="42" y="1391"/>
                  </a:lnTo>
                  <a:lnTo>
                    <a:pt x="32" y="1383"/>
                  </a:lnTo>
                  <a:lnTo>
                    <a:pt x="26" y="1373"/>
                  </a:lnTo>
                  <a:lnTo>
                    <a:pt x="18" y="1363"/>
                  </a:lnTo>
                  <a:lnTo>
                    <a:pt x="12" y="1353"/>
                  </a:lnTo>
                  <a:lnTo>
                    <a:pt x="8" y="1339"/>
                  </a:lnTo>
                  <a:lnTo>
                    <a:pt x="4" y="1327"/>
                  </a:lnTo>
                  <a:lnTo>
                    <a:pt x="2" y="1311"/>
                  </a:lnTo>
                  <a:lnTo>
                    <a:pt x="0" y="1277"/>
                  </a:lnTo>
                  <a:lnTo>
                    <a:pt x="0" y="1277"/>
                  </a:lnTo>
                  <a:lnTo>
                    <a:pt x="0" y="132"/>
                  </a:lnTo>
                  <a:lnTo>
                    <a:pt x="0" y="132"/>
                  </a:lnTo>
                  <a:lnTo>
                    <a:pt x="2" y="102"/>
                  </a:lnTo>
                  <a:lnTo>
                    <a:pt x="6" y="88"/>
                  </a:lnTo>
                  <a:lnTo>
                    <a:pt x="8" y="74"/>
                  </a:lnTo>
                  <a:lnTo>
                    <a:pt x="14" y="62"/>
                  </a:lnTo>
                  <a:lnTo>
                    <a:pt x="20" y="52"/>
                  </a:lnTo>
                  <a:lnTo>
                    <a:pt x="26" y="42"/>
                  </a:lnTo>
                  <a:lnTo>
                    <a:pt x="34" y="32"/>
                  </a:lnTo>
                  <a:lnTo>
                    <a:pt x="42" y="26"/>
                  </a:lnTo>
                  <a:lnTo>
                    <a:pt x="52" y="18"/>
                  </a:lnTo>
                  <a:lnTo>
                    <a:pt x="62" y="12"/>
                  </a:lnTo>
                  <a:lnTo>
                    <a:pt x="74" y="8"/>
                  </a:lnTo>
                  <a:lnTo>
                    <a:pt x="88" y="4"/>
                  </a:lnTo>
                  <a:lnTo>
                    <a:pt x="102" y="2"/>
                  </a:lnTo>
                  <a:lnTo>
                    <a:pt x="134" y="0"/>
                  </a:lnTo>
                  <a:lnTo>
                    <a:pt x="134" y="0"/>
                  </a:lnTo>
                  <a:lnTo>
                    <a:pt x="2393" y="0"/>
                  </a:lnTo>
                  <a:lnTo>
                    <a:pt x="2393" y="0"/>
                  </a:lnTo>
                  <a:lnTo>
                    <a:pt x="2423" y="2"/>
                  </a:lnTo>
                  <a:lnTo>
                    <a:pt x="2437" y="4"/>
                  </a:lnTo>
                  <a:lnTo>
                    <a:pt x="2451" y="8"/>
                  </a:lnTo>
                  <a:lnTo>
                    <a:pt x="2463" y="12"/>
                  </a:lnTo>
                  <a:lnTo>
                    <a:pt x="2473" y="18"/>
                  </a:lnTo>
                  <a:lnTo>
                    <a:pt x="2483" y="26"/>
                  </a:lnTo>
                  <a:lnTo>
                    <a:pt x="2493" y="32"/>
                  </a:lnTo>
                  <a:lnTo>
                    <a:pt x="2499" y="42"/>
                  </a:lnTo>
                  <a:lnTo>
                    <a:pt x="2507" y="52"/>
                  </a:lnTo>
                  <a:lnTo>
                    <a:pt x="2513" y="62"/>
                  </a:lnTo>
                  <a:lnTo>
                    <a:pt x="2517" y="74"/>
                  </a:lnTo>
                  <a:lnTo>
                    <a:pt x="2521" y="86"/>
                  </a:lnTo>
                  <a:lnTo>
                    <a:pt x="2523" y="102"/>
                  </a:lnTo>
                  <a:lnTo>
                    <a:pt x="2525" y="132"/>
                  </a:lnTo>
                  <a:lnTo>
                    <a:pt x="2525" y="132"/>
                  </a:lnTo>
                  <a:lnTo>
                    <a:pt x="2525" y="1289"/>
                  </a:lnTo>
                  <a:lnTo>
                    <a:pt x="2525" y="1289"/>
                  </a:lnTo>
                  <a:lnTo>
                    <a:pt x="2523" y="1319"/>
                  </a:lnTo>
                  <a:lnTo>
                    <a:pt x="2517" y="1343"/>
                  </a:lnTo>
                  <a:lnTo>
                    <a:pt x="2513" y="1355"/>
                  </a:lnTo>
                  <a:lnTo>
                    <a:pt x="2507" y="1365"/>
                  </a:lnTo>
                  <a:lnTo>
                    <a:pt x="2499" y="1375"/>
                  </a:lnTo>
                  <a:lnTo>
                    <a:pt x="2493" y="1383"/>
                  </a:lnTo>
                  <a:lnTo>
                    <a:pt x="2483" y="1389"/>
                  </a:lnTo>
                  <a:lnTo>
                    <a:pt x="2475" y="1397"/>
                  </a:lnTo>
                  <a:lnTo>
                    <a:pt x="2465" y="1401"/>
                  </a:lnTo>
                  <a:lnTo>
                    <a:pt x="2453" y="1407"/>
                  </a:lnTo>
                  <a:lnTo>
                    <a:pt x="2427" y="1413"/>
                  </a:lnTo>
                  <a:lnTo>
                    <a:pt x="2399" y="1415"/>
                  </a:lnTo>
                  <a:lnTo>
                    <a:pt x="2399" y="1415"/>
                  </a:lnTo>
                  <a:lnTo>
                    <a:pt x="1263" y="1415"/>
                  </a:lnTo>
                  <a:lnTo>
                    <a:pt x="1263" y="1415"/>
                  </a:lnTo>
                  <a:close/>
                  <a:moveTo>
                    <a:pt x="132" y="134"/>
                  </a:moveTo>
                  <a:lnTo>
                    <a:pt x="132" y="134"/>
                  </a:lnTo>
                  <a:lnTo>
                    <a:pt x="130" y="174"/>
                  </a:lnTo>
                  <a:lnTo>
                    <a:pt x="130" y="174"/>
                  </a:lnTo>
                  <a:lnTo>
                    <a:pt x="130" y="706"/>
                  </a:lnTo>
                  <a:lnTo>
                    <a:pt x="128" y="1239"/>
                  </a:lnTo>
                  <a:lnTo>
                    <a:pt x="128" y="1239"/>
                  </a:lnTo>
                  <a:lnTo>
                    <a:pt x="130" y="1253"/>
                  </a:lnTo>
                  <a:lnTo>
                    <a:pt x="132" y="1263"/>
                  </a:lnTo>
                  <a:lnTo>
                    <a:pt x="134" y="1271"/>
                  </a:lnTo>
                  <a:lnTo>
                    <a:pt x="140" y="1279"/>
                  </a:lnTo>
                  <a:lnTo>
                    <a:pt x="146" y="1283"/>
                  </a:lnTo>
                  <a:lnTo>
                    <a:pt x="156" y="1285"/>
                  </a:lnTo>
                  <a:lnTo>
                    <a:pt x="166" y="1287"/>
                  </a:lnTo>
                  <a:lnTo>
                    <a:pt x="180" y="1287"/>
                  </a:lnTo>
                  <a:lnTo>
                    <a:pt x="180" y="1287"/>
                  </a:lnTo>
                  <a:lnTo>
                    <a:pt x="1263" y="1287"/>
                  </a:lnTo>
                  <a:lnTo>
                    <a:pt x="2347" y="1287"/>
                  </a:lnTo>
                  <a:lnTo>
                    <a:pt x="2347" y="1287"/>
                  </a:lnTo>
                  <a:lnTo>
                    <a:pt x="2361" y="1287"/>
                  </a:lnTo>
                  <a:lnTo>
                    <a:pt x="2371" y="1285"/>
                  </a:lnTo>
                  <a:lnTo>
                    <a:pt x="2381" y="1281"/>
                  </a:lnTo>
                  <a:lnTo>
                    <a:pt x="2387" y="1275"/>
                  </a:lnTo>
                  <a:lnTo>
                    <a:pt x="2391" y="1269"/>
                  </a:lnTo>
                  <a:lnTo>
                    <a:pt x="2395" y="1259"/>
                  </a:lnTo>
                  <a:lnTo>
                    <a:pt x="2397" y="1249"/>
                  </a:lnTo>
                  <a:lnTo>
                    <a:pt x="2397" y="1235"/>
                  </a:lnTo>
                  <a:lnTo>
                    <a:pt x="2397" y="1235"/>
                  </a:lnTo>
                  <a:lnTo>
                    <a:pt x="2395" y="706"/>
                  </a:lnTo>
                  <a:lnTo>
                    <a:pt x="2395" y="178"/>
                  </a:lnTo>
                  <a:lnTo>
                    <a:pt x="2395" y="178"/>
                  </a:lnTo>
                  <a:lnTo>
                    <a:pt x="2395" y="134"/>
                  </a:lnTo>
                  <a:lnTo>
                    <a:pt x="2395" y="134"/>
                  </a:lnTo>
                  <a:lnTo>
                    <a:pt x="132" y="134"/>
                  </a:lnTo>
                  <a:lnTo>
                    <a:pt x="132" y="134"/>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D49"/>
                </a:solidFill>
                <a:effectLst/>
                <a:uLnTx/>
                <a:uFillTx/>
                <a:latin typeface="Verdana"/>
                <a:ea typeface="+mn-ea"/>
                <a:cs typeface="+mn-cs"/>
              </a:endParaRPr>
            </a:p>
          </p:txBody>
        </p:sp>
      </p:grpSp>
      <p:grpSp>
        <p:nvGrpSpPr>
          <p:cNvPr id="41" name="Group 4">
            <a:extLst>
              <a:ext uri="{FF2B5EF4-FFF2-40B4-BE49-F238E27FC236}">
                <a16:creationId xmlns:a16="http://schemas.microsoft.com/office/drawing/2014/main" id="{BA4C5C24-54CA-44A9-AEA7-BCE77A089100}"/>
              </a:ext>
            </a:extLst>
          </p:cNvPr>
          <p:cNvGrpSpPr>
            <a:grpSpLocks noChangeAspect="1"/>
          </p:cNvGrpSpPr>
          <p:nvPr/>
        </p:nvGrpSpPr>
        <p:grpSpPr bwMode="auto">
          <a:xfrm>
            <a:off x="3870454" y="6238825"/>
            <a:ext cx="217446" cy="217340"/>
            <a:chOff x="1792" y="113"/>
            <a:chExt cx="4096" cy="4094"/>
          </a:xfrm>
          <a:solidFill>
            <a:schemeClr val="accent3"/>
          </a:solidFill>
        </p:grpSpPr>
        <p:sp>
          <p:nvSpPr>
            <p:cNvPr id="42" name="Freeform 5">
              <a:extLst>
                <a:ext uri="{FF2B5EF4-FFF2-40B4-BE49-F238E27FC236}">
                  <a16:creationId xmlns:a16="http://schemas.microsoft.com/office/drawing/2014/main" id="{C483E61C-B2F5-4EC9-904E-AFCD055EE4A9}"/>
                </a:ext>
              </a:extLst>
            </p:cNvPr>
            <p:cNvSpPr>
              <a:spLocks noEditPoints="1"/>
            </p:cNvSpPr>
            <p:nvPr/>
          </p:nvSpPr>
          <p:spPr bwMode="auto">
            <a:xfrm>
              <a:off x="1792" y="113"/>
              <a:ext cx="4096" cy="4094"/>
            </a:xfrm>
            <a:custGeom>
              <a:avLst/>
              <a:gdLst>
                <a:gd name="T0" fmla="*/ 1158 w 4096"/>
                <a:gd name="T1" fmla="*/ 20 h 4094"/>
                <a:gd name="T2" fmla="*/ 1276 w 4096"/>
                <a:gd name="T3" fmla="*/ 130 h 4094"/>
                <a:gd name="T4" fmla="*/ 1670 w 4096"/>
                <a:gd name="T5" fmla="*/ 1055 h 4094"/>
                <a:gd name="T6" fmla="*/ 1672 w 4096"/>
                <a:gd name="T7" fmla="*/ 1177 h 4094"/>
                <a:gd name="T8" fmla="*/ 1612 w 4096"/>
                <a:gd name="T9" fmla="*/ 1285 h 4094"/>
                <a:gd name="T10" fmla="*/ 1156 w 4096"/>
                <a:gd name="T11" fmla="*/ 1665 h 4094"/>
                <a:gd name="T12" fmla="*/ 1464 w 4096"/>
                <a:gd name="T13" fmla="*/ 2151 h 4094"/>
                <a:gd name="T14" fmla="*/ 1942 w 4096"/>
                <a:gd name="T15" fmla="*/ 2629 h 4094"/>
                <a:gd name="T16" fmla="*/ 2430 w 4096"/>
                <a:gd name="T17" fmla="*/ 2937 h 4094"/>
                <a:gd name="T18" fmla="*/ 2806 w 4096"/>
                <a:gd name="T19" fmla="*/ 2485 h 4094"/>
                <a:gd name="T20" fmla="*/ 2918 w 4096"/>
                <a:gd name="T21" fmla="*/ 2421 h 4094"/>
                <a:gd name="T22" fmla="*/ 3048 w 4096"/>
                <a:gd name="T23" fmla="*/ 2427 h 4094"/>
                <a:gd name="T24" fmla="*/ 3924 w 4096"/>
                <a:gd name="T25" fmla="*/ 2797 h 4094"/>
                <a:gd name="T26" fmla="*/ 4064 w 4096"/>
                <a:gd name="T27" fmla="*/ 2915 h 4094"/>
                <a:gd name="T28" fmla="*/ 4096 w 4096"/>
                <a:gd name="T29" fmla="*/ 2983 h 4094"/>
                <a:gd name="T30" fmla="*/ 3904 w 4096"/>
                <a:gd name="T31" fmla="*/ 3900 h 4094"/>
                <a:gd name="T32" fmla="*/ 3836 w 4096"/>
                <a:gd name="T33" fmla="*/ 4024 h 4094"/>
                <a:gd name="T34" fmla="*/ 3712 w 4096"/>
                <a:gd name="T35" fmla="*/ 4094 h 4094"/>
                <a:gd name="T36" fmla="*/ 3418 w 4096"/>
                <a:gd name="T37" fmla="*/ 4088 h 4094"/>
                <a:gd name="T38" fmla="*/ 2880 w 4096"/>
                <a:gd name="T39" fmla="*/ 4014 h 4094"/>
                <a:gd name="T40" fmla="*/ 2364 w 4096"/>
                <a:gd name="T41" fmla="*/ 3860 h 4094"/>
                <a:gd name="T42" fmla="*/ 1964 w 4096"/>
                <a:gd name="T43" fmla="*/ 3678 h 4094"/>
                <a:gd name="T44" fmla="*/ 1572 w 4096"/>
                <a:gd name="T45" fmla="*/ 3444 h 4094"/>
                <a:gd name="T46" fmla="*/ 1222 w 4096"/>
                <a:gd name="T47" fmla="*/ 3168 h 4094"/>
                <a:gd name="T48" fmla="*/ 910 w 4096"/>
                <a:gd name="T49" fmla="*/ 2855 h 4094"/>
                <a:gd name="T50" fmla="*/ 638 w 4096"/>
                <a:gd name="T51" fmla="*/ 2503 h 4094"/>
                <a:gd name="T52" fmla="*/ 404 w 4096"/>
                <a:gd name="T53" fmla="*/ 2111 h 4094"/>
                <a:gd name="T54" fmla="*/ 244 w 4096"/>
                <a:gd name="T55" fmla="*/ 1755 h 4094"/>
                <a:gd name="T56" fmla="*/ 104 w 4096"/>
                <a:gd name="T57" fmla="*/ 1313 h 4094"/>
                <a:gd name="T58" fmla="*/ 22 w 4096"/>
                <a:gd name="T59" fmla="*/ 852 h 4094"/>
                <a:gd name="T60" fmla="*/ 14 w 4096"/>
                <a:gd name="T61" fmla="*/ 346 h 4094"/>
                <a:gd name="T62" fmla="*/ 90 w 4096"/>
                <a:gd name="T63" fmla="*/ 242 h 4094"/>
                <a:gd name="T64" fmla="*/ 192 w 4096"/>
                <a:gd name="T65" fmla="*/ 190 h 4094"/>
                <a:gd name="T66" fmla="*/ 874 w 4096"/>
                <a:gd name="T67" fmla="*/ 32 h 4094"/>
                <a:gd name="T68" fmla="*/ 260 w 4096"/>
                <a:gd name="T69" fmla="*/ 442 h 4094"/>
                <a:gd name="T70" fmla="*/ 298 w 4096"/>
                <a:gd name="T71" fmla="*/ 966 h 4094"/>
                <a:gd name="T72" fmla="*/ 414 w 4096"/>
                <a:gd name="T73" fmla="*/ 1463 h 4094"/>
                <a:gd name="T74" fmla="*/ 602 w 4096"/>
                <a:gd name="T75" fmla="*/ 1931 h 4094"/>
                <a:gd name="T76" fmla="*/ 854 w 4096"/>
                <a:gd name="T77" fmla="*/ 2361 h 4094"/>
                <a:gd name="T78" fmla="*/ 1164 w 4096"/>
                <a:gd name="T79" fmla="*/ 2747 h 4094"/>
                <a:gd name="T80" fmla="*/ 1524 w 4096"/>
                <a:gd name="T81" fmla="*/ 3082 h 4094"/>
                <a:gd name="T82" fmla="*/ 1926 w 4096"/>
                <a:gd name="T83" fmla="*/ 3364 h 4094"/>
                <a:gd name="T84" fmla="*/ 2364 w 4096"/>
                <a:gd name="T85" fmla="*/ 3584 h 4094"/>
                <a:gd name="T86" fmla="*/ 2830 w 4096"/>
                <a:gd name="T87" fmla="*/ 3738 h 4094"/>
                <a:gd name="T88" fmla="*/ 3320 w 4096"/>
                <a:gd name="T89" fmla="*/ 3820 h 4094"/>
                <a:gd name="T90" fmla="*/ 3658 w 4096"/>
                <a:gd name="T91" fmla="*/ 3814 h 4094"/>
                <a:gd name="T92" fmla="*/ 3832 w 4096"/>
                <a:gd name="T93" fmla="*/ 3049 h 4094"/>
                <a:gd name="T94" fmla="*/ 3410 w 4096"/>
                <a:gd name="T95" fmla="*/ 2859 h 4094"/>
                <a:gd name="T96" fmla="*/ 2976 w 4096"/>
                <a:gd name="T97" fmla="*/ 2685 h 4094"/>
                <a:gd name="T98" fmla="*/ 2726 w 4096"/>
                <a:gd name="T99" fmla="*/ 2985 h 4094"/>
                <a:gd name="T100" fmla="*/ 2224 w 4096"/>
                <a:gd name="T101" fmla="*/ 3116 h 4094"/>
                <a:gd name="T102" fmla="*/ 1842 w 4096"/>
                <a:gd name="T103" fmla="*/ 2875 h 4094"/>
                <a:gd name="T104" fmla="*/ 1506 w 4096"/>
                <a:gd name="T105" fmla="*/ 2587 h 4094"/>
                <a:gd name="T106" fmla="*/ 1218 w 4096"/>
                <a:gd name="T107" fmla="*/ 2251 h 4094"/>
                <a:gd name="T108" fmla="*/ 976 w 4096"/>
                <a:gd name="T109" fmla="*/ 1869 h 4094"/>
                <a:gd name="T110" fmla="*/ 1420 w 4096"/>
                <a:gd name="T111" fmla="*/ 1115 h 4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6" h="4094">
                  <a:moveTo>
                    <a:pt x="1112" y="0"/>
                  </a:moveTo>
                  <a:lnTo>
                    <a:pt x="1112" y="0"/>
                  </a:lnTo>
                  <a:lnTo>
                    <a:pt x="1122" y="6"/>
                  </a:lnTo>
                  <a:lnTo>
                    <a:pt x="1132" y="10"/>
                  </a:lnTo>
                  <a:lnTo>
                    <a:pt x="1132" y="10"/>
                  </a:lnTo>
                  <a:lnTo>
                    <a:pt x="1158" y="20"/>
                  </a:lnTo>
                  <a:lnTo>
                    <a:pt x="1184" y="34"/>
                  </a:lnTo>
                  <a:lnTo>
                    <a:pt x="1206" y="48"/>
                  </a:lnTo>
                  <a:lnTo>
                    <a:pt x="1226" y="66"/>
                  </a:lnTo>
                  <a:lnTo>
                    <a:pt x="1244" y="84"/>
                  </a:lnTo>
                  <a:lnTo>
                    <a:pt x="1262" y="106"/>
                  </a:lnTo>
                  <a:lnTo>
                    <a:pt x="1276" y="130"/>
                  </a:lnTo>
                  <a:lnTo>
                    <a:pt x="1288" y="154"/>
                  </a:lnTo>
                  <a:lnTo>
                    <a:pt x="1288" y="154"/>
                  </a:lnTo>
                  <a:lnTo>
                    <a:pt x="1656" y="1014"/>
                  </a:lnTo>
                  <a:lnTo>
                    <a:pt x="1656" y="1014"/>
                  </a:lnTo>
                  <a:lnTo>
                    <a:pt x="1664" y="1033"/>
                  </a:lnTo>
                  <a:lnTo>
                    <a:pt x="1670" y="1055"/>
                  </a:lnTo>
                  <a:lnTo>
                    <a:pt x="1676" y="1075"/>
                  </a:lnTo>
                  <a:lnTo>
                    <a:pt x="1678" y="1097"/>
                  </a:lnTo>
                  <a:lnTo>
                    <a:pt x="1680" y="1117"/>
                  </a:lnTo>
                  <a:lnTo>
                    <a:pt x="1678" y="1137"/>
                  </a:lnTo>
                  <a:lnTo>
                    <a:pt x="1676" y="1157"/>
                  </a:lnTo>
                  <a:lnTo>
                    <a:pt x="1672" y="1177"/>
                  </a:lnTo>
                  <a:lnTo>
                    <a:pt x="1666" y="1197"/>
                  </a:lnTo>
                  <a:lnTo>
                    <a:pt x="1658" y="1215"/>
                  </a:lnTo>
                  <a:lnTo>
                    <a:pt x="1650" y="1235"/>
                  </a:lnTo>
                  <a:lnTo>
                    <a:pt x="1638" y="1251"/>
                  </a:lnTo>
                  <a:lnTo>
                    <a:pt x="1626" y="1269"/>
                  </a:lnTo>
                  <a:lnTo>
                    <a:pt x="1612" y="1285"/>
                  </a:lnTo>
                  <a:lnTo>
                    <a:pt x="1596" y="1301"/>
                  </a:lnTo>
                  <a:lnTo>
                    <a:pt x="1580" y="1317"/>
                  </a:lnTo>
                  <a:lnTo>
                    <a:pt x="1580" y="1317"/>
                  </a:lnTo>
                  <a:lnTo>
                    <a:pt x="1178" y="1647"/>
                  </a:lnTo>
                  <a:lnTo>
                    <a:pt x="1178" y="1647"/>
                  </a:lnTo>
                  <a:lnTo>
                    <a:pt x="1156" y="1665"/>
                  </a:lnTo>
                  <a:lnTo>
                    <a:pt x="1156" y="1665"/>
                  </a:lnTo>
                  <a:lnTo>
                    <a:pt x="1212" y="1769"/>
                  </a:lnTo>
                  <a:lnTo>
                    <a:pt x="1270" y="1869"/>
                  </a:lnTo>
                  <a:lnTo>
                    <a:pt x="1332" y="1967"/>
                  </a:lnTo>
                  <a:lnTo>
                    <a:pt x="1396" y="2061"/>
                  </a:lnTo>
                  <a:lnTo>
                    <a:pt x="1464" y="2151"/>
                  </a:lnTo>
                  <a:lnTo>
                    <a:pt x="1536" y="2239"/>
                  </a:lnTo>
                  <a:lnTo>
                    <a:pt x="1610" y="2323"/>
                  </a:lnTo>
                  <a:lnTo>
                    <a:pt x="1688" y="2405"/>
                  </a:lnTo>
                  <a:lnTo>
                    <a:pt x="1770" y="2483"/>
                  </a:lnTo>
                  <a:lnTo>
                    <a:pt x="1854" y="2557"/>
                  </a:lnTo>
                  <a:lnTo>
                    <a:pt x="1942" y="2629"/>
                  </a:lnTo>
                  <a:lnTo>
                    <a:pt x="2032" y="2697"/>
                  </a:lnTo>
                  <a:lnTo>
                    <a:pt x="2128" y="2763"/>
                  </a:lnTo>
                  <a:lnTo>
                    <a:pt x="2224" y="2823"/>
                  </a:lnTo>
                  <a:lnTo>
                    <a:pt x="2326" y="2883"/>
                  </a:lnTo>
                  <a:lnTo>
                    <a:pt x="2430" y="2937"/>
                  </a:lnTo>
                  <a:lnTo>
                    <a:pt x="2430" y="2937"/>
                  </a:lnTo>
                  <a:lnTo>
                    <a:pt x="2580" y="2755"/>
                  </a:lnTo>
                  <a:lnTo>
                    <a:pt x="2580" y="2755"/>
                  </a:lnTo>
                  <a:lnTo>
                    <a:pt x="2772" y="2521"/>
                  </a:lnTo>
                  <a:lnTo>
                    <a:pt x="2772" y="2521"/>
                  </a:lnTo>
                  <a:lnTo>
                    <a:pt x="2790" y="2501"/>
                  </a:lnTo>
                  <a:lnTo>
                    <a:pt x="2806" y="2485"/>
                  </a:lnTo>
                  <a:lnTo>
                    <a:pt x="2824" y="2469"/>
                  </a:lnTo>
                  <a:lnTo>
                    <a:pt x="2842" y="2457"/>
                  </a:lnTo>
                  <a:lnTo>
                    <a:pt x="2860" y="2445"/>
                  </a:lnTo>
                  <a:lnTo>
                    <a:pt x="2880" y="2435"/>
                  </a:lnTo>
                  <a:lnTo>
                    <a:pt x="2898" y="2427"/>
                  </a:lnTo>
                  <a:lnTo>
                    <a:pt x="2918" y="2421"/>
                  </a:lnTo>
                  <a:lnTo>
                    <a:pt x="2938" y="2417"/>
                  </a:lnTo>
                  <a:lnTo>
                    <a:pt x="2960" y="2415"/>
                  </a:lnTo>
                  <a:lnTo>
                    <a:pt x="2982" y="2415"/>
                  </a:lnTo>
                  <a:lnTo>
                    <a:pt x="3002" y="2417"/>
                  </a:lnTo>
                  <a:lnTo>
                    <a:pt x="3024" y="2421"/>
                  </a:lnTo>
                  <a:lnTo>
                    <a:pt x="3048" y="2427"/>
                  </a:lnTo>
                  <a:lnTo>
                    <a:pt x="3070" y="2433"/>
                  </a:lnTo>
                  <a:lnTo>
                    <a:pt x="3094" y="2443"/>
                  </a:lnTo>
                  <a:lnTo>
                    <a:pt x="3094" y="2443"/>
                  </a:lnTo>
                  <a:lnTo>
                    <a:pt x="3508" y="2621"/>
                  </a:lnTo>
                  <a:lnTo>
                    <a:pt x="3924" y="2797"/>
                  </a:lnTo>
                  <a:lnTo>
                    <a:pt x="3924" y="2797"/>
                  </a:lnTo>
                  <a:lnTo>
                    <a:pt x="3954" y="2811"/>
                  </a:lnTo>
                  <a:lnTo>
                    <a:pt x="3980" y="2827"/>
                  </a:lnTo>
                  <a:lnTo>
                    <a:pt x="4006" y="2845"/>
                  </a:lnTo>
                  <a:lnTo>
                    <a:pt x="4028" y="2867"/>
                  </a:lnTo>
                  <a:lnTo>
                    <a:pt x="4048" y="2889"/>
                  </a:lnTo>
                  <a:lnTo>
                    <a:pt x="4064" y="2915"/>
                  </a:lnTo>
                  <a:lnTo>
                    <a:pt x="4078" y="2943"/>
                  </a:lnTo>
                  <a:lnTo>
                    <a:pt x="4088" y="2975"/>
                  </a:lnTo>
                  <a:lnTo>
                    <a:pt x="4088" y="2975"/>
                  </a:lnTo>
                  <a:lnTo>
                    <a:pt x="4092" y="2979"/>
                  </a:lnTo>
                  <a:lnTo>
                    <a:pt x="4096" y="2983"/>
                  </a:lnTo>
                  <a:lnTo>
                    <a:pt x="4096" y="2983"/>
                  </a:lnTo>
                  <a:lnTo>
                    <a:pt x="4096" y="3094"/>
                  </a:lnTo>
                  <a:lnTo>
                    <a:pt x="4096" y="3094"/>
                  </a:lnTo>
                  <a:lnTo>
                    <a:pt x="4088" y="3118"/>
                  </a:lnTo>
                  <a:lnTo>
                    <a:pt x="4080" y="3142"/>
                  </a:lnTo>
                  <a:lnTo>
                    <a:pt x="4080" y="3142"/>
                  </a:lnTo>
                  <a:lnTo>
                    <a:pt x="3904" y="3900"/>
                  </a:lnTo>
                  <a:lnTo>
                    <a:pt x="3904" y="3900"/>
                  </a:lnTo>
                  <a:lnTo>
                    <a:pt x="3896" y="3930"/>
                  </a:lnTo>
                  <a:lnTo>
                    <a:pt x="3884" y="3956"/>
                  </a:lnTo>
                  <a:lnTo>
                    <a:pt x="3870" y="3982"/>
                  </a:lnTo>
                  <a:lnTo>
                    <a:pt x="3854" y="4004"/>
                  </a:lnTo>
                  <a:lnTo>
                    <a:pt x="3836" y="4024"/>
                  </a:lnTo>
                  <a:lnTo>
                    <a:pt x="3814" y="4042"/>
                  </a:lnTo>
                  <a:lnTo>
                    <a:pt x="3790" y="4060"/>
                  </a:lnTo>
                  <a:lnTo>
                    <a:pt x="3762" y="4074"/>
                  </a:lnTo>
                  <a:lnTo>
                    <a:pt x="3762" y="4074"/>
                  </a:lnTo>
                  <a:lnTo>
                    <a:pt x="3738" y="4084"/>
                  </a:lnTo>
                  <a:lnTo>
                    <a:pt x="3712" y="4094"/>
                  </a:lnTo>
                  <a:lnTo>
                    <a:pt x="3712" y="4094"/>
                  </a:lnTo>
                  <a:lnTo>
                    <a:pt x="3448" y="4094"/>
                  </a:lnTo>
                  <a:lnTo>
                    <a:pt x="3448" y="4094"/>
                  </a:lnTo>
                  <a:lnTo>
                    <a:pt x="3434" y="4090"/>
                  </a:lnTo>
                  <a:lnTo>
                    <a:pt x="3418" y="4088"/>
                  </a:lnTo>
                  <a:lnTo>
                    <a:pt x="3418" y="4088"/>
                  </a:lnTo>
                  <a:lnTo>
                    <a:pt x="3328" y="4080"/>
                  </a:lnTo>
                  <a:lnTo>
                    <a:pt x="3236" y="4072"/>
                  </a:lnTo>
                  <a:lnTo>
                    <a:pt x="3146" y="4060"/>
                  </a:lnTo>
                  <a:lnTo>
                    <a:pt x="3058" y="4046"/>
                  </a:lnTo>
                  <a:lnTo>
                    <a:pt x="2968" y="4030"/>
                  </a:lnTo>
                  <a:lnTo>
                    <a:pt x="2880" y="4014"/>
                  </a:lnTo>
                  <a:lnTo>
                    <a:pt x="2792" y="3994"/>
                  </a:lnTo>
                  <a:lnTo>
                    <a:pt x="2706" y="3972"/>
                  </a:lnTo>
                  <a:lnTo>
                    <a:pt x="2620" y="3946"/>
                  </a:lnTo>
                  <a:lnTo>
                    <a:pt x="2534" y="3920"/>
                  </a:lnTo>
                  <a:lnTo>
                    <a:pt x="2448" y="3892"/>
                  </a:lnTo>
                  <a:lnTo>
                    <a:pt x="2364" y="3860"/>
                  </a:lnTo>
                  <a:lnTo>
                    <a:pt x="2280" y="3828"/>
                  </a:lnTo>
                  <a:lnTo>
                    <a:pt x="2196" y="3792"/>
                  </a:lnTo>
                  <a:lnTo>
                    <a:pt x="2114" y="3754"/>
                  </a:lnTo>
                  <a:lnTo>
                    <a:pt x="2032" y="3714"/>
                  </a:lnTo>
                  <a:lnTo>
                    <a:pt x="2032" y="3714"/>
                  </a:lnTo>
                  <a:lnTo>
                    <a:pt x="1964" y="3678"/>
                  </a:lnTo>
                  <a:lnTo>
                    <a:pt x="1896" y="3642"/>
                  </a:lnTo>
                  <a:lnTo>
                    <a:pt x="1828" y="3604"/>
                  </a:lnTo>
                  <a:lnTo>
                    <a:pt x="1764" y="3566"/>
                  </a:lnTo>
                  <a:lnTo>
                    <a:pt x="1698" y="3526"/>
                  </a:lnTo>
                  <a:lnTo>
                    <a:pt x="1636" y="3486"/>
                  </a:lnTo>
                  <a:lnTo>
                    <a:pt x="1572" y="3444"/>
                  </a:lnTo>
                  <a:lnTo>
                    <a:pt x="1512" y="3400"/>
                  </a:lnTo>
                  <a:lnTo>
                    <a:pt x="1452" y="3356"/>
                  </a:lnTo>
                  <a:lnTo>
                    <a:pt x="1392" y="3310"/>
                  </a:lnTo>
                  <a:lnTo>
                    <a:pt x="1334" y="3264"/>
                  </a:lnTo>
                  <a:lnTo>
                    <a:pt x="1278" y="3216"/>
                  </a:lnTo>
                  <a:lnTo>
                    <a:pt x="1222" y="3168"/>
                  </a:lnTo>
                  <a:lnTo>
                    <a:pt x="1168" y="3118"/>
                  </a:lnTo>
                  <a:lnTo>
                    <a:pt x="1114" y="3069"/>
                  </a:lnTo>
                  <a:lnTo>
                    <a:pt x="1062" y="3017"/>
                  </a:lnTo>
                  <a:lnTo>
                    <a:pt x="1010" y="2965"/>
                  </a:lnTo>
                  <a:lnTo>
                    <a:pt x="960" y="2911"/>
                  </a:lnTo>
                  <a:lnTo>
                    <a:pt x="910" y="2855"/>
                  </a:lnTo>
                  <a:lnTo>
                    <a:pt x="862" y="2799"/>
                  </a:lnTo>
                  <a:lnTo>
                    <a:pt x="814" y="2743"/>
                  </a:lnTo>
                  <a:lnTo>
                    <a:pt x="770" y="2683"/>
                  </a:lnTo>
                  <a:lnTo>
                    <a:pt x="724" y="2625"/>
                  </a:lnTo>
                  <a:lnTo>
                    <a:pt x="680" y="2563"/>
                  </a:lnTo>
                  <a:lnTo>
                    <a:pt x="638" y="2503"/>
                  </a:lnTo>
                  <a:lnTo>
                    <a:pt x="596" y="2439"/>
                  </a:lnTo>
                  <a:lnTo>
                    <a:pt x="556" y="2377"/>
                  </a:lnTo>
                  <a:lnTo>
                    <a:pt x="516" y="2311"/>
                  </a:lnTo>
                  <a:lnTo>
                    <a:pt x="478" y="2245"/>
                  </a:lnTo>
                  <a:lnTo>
                    <a:pt x="440" y="2179"/>
                  </a:lnTo>
                  <a:lnTo>
                    <a:pt x="404" y="2111"/>
                  </a:lnTo>
                  <a:lnTo>
                    <a:pt x="370" y="2041"/>
                  </a:lnTo>
                  <a:lnTo>
                    <a:pt x="370" y="2041"/>
                  </a:lnTo>
                  <a:lnTo>
                    <a:pt x="336" y="1971"/>
                  </a:lnTo>
                  <a:lnTo>
                    <a:pt x="304" y="1899"/>
                  </a:lnTo>
                  <a:lnTo>
                    <a:pt x="272" y="1827"/>
                  </a:lnTo>
                  <a:lnTo>
                    <a:pt x="244" y="1755"/>
                  </a:lnTo>
                  <a:lnTo>
                    <a:pt x="216" y="1683"/>
                  </a:lnTo>
                  <a:lnTo>
                    <a:pt x="190" y="1609"/>
                  </a:lnTo>
                  <a:lnTo>
                    <a:pt x="166" y="1537"/>
                  </a:lnTo>
                  <a:lnTo>
                    <a:pt x="144" y="1461"/>
                  </a:lnTo>
                  <a:lnTo>
                    <a:pt x="124" y="1387"/>
                  </a:lnTo>
                  <a:lnTo>
                    <a:pt x="104" y="1313"/>
                  </a:lnTo>
                  <a:lnTo>
                    <a:pt x="86" y="1237"/>
                  </a:lnTo>
                  <a:lnTo>
                    <a:pt x="70" y="1161"/>
                  </a:lnTo>
                  <a:lnTo>
                    <a:pt x="56" y="1083"/>
                  </a:lnTo>
                  <a:lnTo>
                    <a:pt x="44" y="1008"/>
                  </a:lnTo>
                  <a:lnTo>
                    <a:pt x="32" y="930"/>
                  </a:lnTo>
                  <a:lnTo>
                    <a:pt x="22" y="852"/>
                  </a:lnTo>
                  <a:lnTo>
                    <a:pt x="22" y="852"/>
                  </a:lnTo>
                  <a:lnTo>
                    <a:pt x="0" y="648"/>
                  </a:lnTo>
                  <a:lnTo>
                    <a:pt x="0" y="648"/>
                  </a:lnTo>
                  <a:lnTo>
                    <a:pt x="0" y="384"/>
                  </a:lnTo>
                  <a:lnTo>
                    <a:pt x="0" y="384"/>
                  </a:lnTo>
                  <a:lnTo>
                    <a:pt x="14" y="346"/>
                  </a:lnTo>
                  <a:lnTo>
                    <a:pt x="32" y="312"/>
                  </a:lnTo>
                  <a:lnTo>
                    <a:pt x="42" y="296"/>
                  </a:lnTo>
                  <a:lnTo>
                    <a:pt x="52" y="282"/>
                  </a:lnTo>
                  <a:lnTo>
                    <a:pt x="64" y="268"/>
                  </a:lnTo>
                  <a:lnTo>
                    <a:pt x="76" y="254"/>
                  </a:lnTo>
                  <a:lnTo>
                    <a:pt x="90" y="242"/>
                  </a:lnTo>
                  <a:lnTo>
                    <a:pt x="104" y="232"/>
                  </a:lnTo>
                  <a:lnTo>
                    <a:pt x="120" y="222"/>
                  </a:lnTo>
                  <a:lnTo>
                    <a:pt x="136" y="212"/>
                  </a:lnTo>
                  <a:lnTo>
                    <a:pt x="154" y="204"/>
                  </a:lnTo>
                  <a:lnTo>
                    <a:pt x="172" y="198"/>
                  </a:lnTo>
                  <a:lnTo>
                    <a:pt x="192" y="190"/>
                  </a:lnTo>
                  <a:lnTo>
                    <a:pt x="212" y="186"/>
                  </a:lnTo>
                  <a:lnTo>
                    <a:pt x="212" y="186"/>
                  </a:lnTo>
                  <a:lnTo>
                    <a:pt x="480" y="126"/>
                  </a:lnTo>
                  <a:lnTo>
                    <a:pt x="746" y="64"/>
                  </a:lnTo>
                  <a:lnTo>
                    <a:pt x="746" y="64"/>
                  </a:lnTo>
                  <a:lnTo>
                    <a:pt x="874" y="32"/>
                  </a:lnTo>
                  <a:lnTo>
                    <a:pt x="1000" y="0"/>
                  </a:lnTo>
                  <a:lnTo>
                    <a:pt x="1000" y="0"/>
                  </a:lnTo>
                  <a:lnTo>
                    <a:pt x="1112" y="0"/>
                  </a:lnTo>
                  <a:lnTo>
                    <a:pt x="1112" y="0"/>
                  </a:lnTo>
                  <a:close/>
                  <a:moveTo>
                    <a:pt x="260" y="442"/>
                  </a:moveTo>
                  <a:lnTo>
                    <a:pt x="260" y="442"/>
                  </a:lnTo>
                  <a:lnTo>
                    <a:pt x="260" y="530"/>
                  </a:lnTo>
                  <a:lnTo>
                    <a:pt x="264" y="618"/>
                  </a:lnTo>
                  <a:lnTo>
                    <a:pt x="268" y="706"/>
                  </a:lnTo>
                  <a:lnTo>
                    <a:pt x="276" y="794"/>
                  </a:lnTo>
                  <a:lnTo>
                    <a:pt x="286" y="880"/>
                  </a:lnTo>
                  <a:lnTo>
                    <a:pt x="298" y="966"/>
                  </a:lnTo>
                  <a:lnTo>
                    <a:pt x="312" y="1051"/>
                  </a:lnTo>
                  <a:lnTo>
                    <a:pt x="328" y="1135"/>
                  </a:lnTo>
                  <a:lnTo>
                    <a:pt x="346" y="1219"/>
                  </a:lnTo>
                  <a:lnTo>
                    <a:pt x="368" y="1301"/>
                  </a:lnTo>
                  <a:lnTo>
                    <a:pt x="390" y="1383"/>
                  </a:lnTo>
                  <a:lnTo>
                    <a:pt x="414" y="1463"/>
                  </a:lnTo>
                  <a:lnTo>
                    <a:pt x="440" y="1545"/>
                  </a:lnTo>
                  <a:lnTo>
                    <a:pt x="470" y="1623"/>
                  </a:lnTo>
                  <a:lnTo>
                    <a:pt x="500" y="1701"/>
                  </a:lnTo>
                  <a:lnTo>
                    <a:pt x="532" y="1779"/>
                  </a:lnTo>
                  <a:lnTo>
                    <a:pt x="566" y="1855"/>
                  </a:lnTo>
                  <a:lnTo>
                    <a:pt x="602" y="1931"/>
                  </a:lnTo>
                  <a:lnTo>
                    <a:pt x="640" y="2005"/>
                  </a:lnTo>
                  <a:lnTo>
                    <a:pt x="680" y="2079"/>
                  </a:lnTo>
                  <a:lnTo>
                    <a:pt x="720" y="2151"/>
                  </a:lnTo>
                  <a:lnTo>
                    <a:pt x="764" y="2221"/>
                  </a:lnTo>
                  <a:lnTo>
                    <a:pt x="808" y="2291"/>
                  </a:lnTo>
                  <a:lnTo>
                    <a:pt x="854" y="2361"/>
                  </a:lnTo>
                  <a:lnTo>
                    <a:pt x="902" y="2427"/>
                  </a:lnTo>
                  <a:lnTo>
                    <a:pt x="952" y="2493"/>
                  </a:lnTo>
                  <a:lnTo>
                    <a:pt x="1002" y="2559"/>
                  </a:lnTo>
                  <a:lnTo>
                    <a:pt x="1054" y="2623"/>
                  </a:lnTo>
                  <a:lnTo>
                    <a:pt x="1108" y="2685"/>
                  </a:lnTo>
                  <a:lnTo>
                    <a:pt x="1164" y="2747"/>
                  </a:lnTo>
                  <a:lnTo>
                    <a:pt x="1220" y="2805"/>
                  </a:lnTo>
                  <a:lnTo>
                    <a:pt x="1278" y="2863"/>
                  </a:lnTo>
                  <a:lnTo>
                    <a:pt x="1338" y="2921"/>
                  </a:lnTo>
                  <a:lnTo>
                    <a:pt x="1398" y="2977"/>
                  </a:lnTo>
                  <a:lnTo>
                    <a:pt x="1460" y="3031"/>
                  </a:lnTo>
                  <a:lnTo>
                    <a:pt x="1524" y="3082"/>
                  </a:lnTo>
                  <a:lnTo>
                    <a:pt x="1588" y="3132"/>
                  </a:lnTo>
                  <a:lnTo>
                    <a:pt x="1654" y="3182"/>
                  </a:lnTo>
                  <a:lnTo>
                    <a:pt x="1720" y="3230"/>
                  </a:lnTo>
                  <a:lnTo>
                    <a:pt x="1788" y="3276"/>
                  </a:lnTo>
                  <a:lnTo>
                    <a:pt x="1856" y="3320"/>
                  </a:lnTo>
                  <a:lnTo>
                    <a:pt x="1926" y="3364"/>
                  </a:lnTo>
                  <a:lnTo>
                    <a:pt x="1996" y="3404"/>
                  </a:lnTo>
                  <a:lnTo>
                    <a:pt x="2068" y="3444"/>
                  </a:lnTo>
                  <a:lnTo>
                    <a:pt x="2140" y="3482"/>
                  </a:lnTo>
                  <a:lnTo>
                    <a:pt x="2214" y="3518"/>
                  </a:lnTo>
                  <a:lnTo>
                    <a:pt x="2288" y="3552"/>
                  </a:lnTo>
                  <a:lnTo>
                    <a:pt x="2364" y="3584"/>
                  </a:lnTo>
                  <a:lnTo>
                    <a:pt x="2440" y="3614"/>
                  </a:lnTo>
                  <a:lnTo>
                    <a:pt x="2516" y="3644"/>
                  </a:lnTo>
                  <a:lnTo>
                    <a:pt x="2594" y="3670"/>
                  </a:lnTo>
                  <a:lnTo>
                    <a:pt x="2672" y="3694"/>
                  </a:lnTo>
                  <a:lnTo>
                    <a:pt x="2752" y="3718"/>
                  </a:lnTo>
                  <a:lnTo>
                    <a:pt x="2830" y="3738"/>
                  </a:lnTo>
                  <a:lnTo>
                    <a:pt x="2910" y="3758"/>
                  </a:lnTo>
                  <a:lnTo>
                    <a:pt x="2992" y="3774"/>
                  </a:lnTo>
                  <a:lnTo>
                    <a:pt x="3072" y="3790"/>
                  </a:lnTo>
                  <a:lnTo>
                    <a:pt x="3154" y="3802"/>
                  </a:lnTo>
                  <a:lnTo>
                    <a:pt x="3236" y="3812"/>
                  </a:lnTo>
                  <a:lnTo>
                    <a:pt x="3320" y="3820"/>
                  </a:lnTo>
                  <a:lnTo>
                    <a:pt x="3402" y="3826"/>
                  </a:lnTo>
                  <a:lnTo>
                    <a:pt x="3486" y="3832"/>
                  </a:lnTo>
                  <a:lnTo>
                    <a:pt x="3570" y="3832"/>
                  </a:lnTo>
                  <a:lnTo>
                    <a:pt x="3652" y="3832"/>
                  </a:lnTo>
                  <a:lnTo>
                    <a:pt x="3652" y="3832"/>
                  </a:lnTo>
                  <a:lnTo>
                    <a:pt x="3658" y="3814"/>
                  </a:lnTo>
                  <a:lnTo>
                    <a:pt x="3658" y="3814"/>
                  </a:lnTo>
                  <a:lnTo>
                    <a:pt x="3832" y="3072"/>
                  </a:lnTo>
                  <a:lnTo>
                    <a:pt x="3832" y="3072"/>
                  </a:lnTo>
                  <a:lnTo>
                    <a:pt x="3832" y="3063"/>
                  </a:lnTo>
                  <a:lnTo>
                    <a:pt x="3832" y="3057"/>
                  </a:lnTo>
                  <a:lnTo>
                    <a:pt x="3832" y="3049"/>
                  </a:lnTo>
                  <a:lnTo>
                    <a:pt x="3828" y="3045"/>
                  </a:lnTo>
                  <a:lnTo>
                    <a:pt x="3824" y="3039"/>
                  </a:lnTo>
                  <a:lnTo>
                    <a:pt x="3820" y="3035"/>
                  </a:lnTo>
                  <a:lnTo>
                    <a:pt x="3806" y="3029"/>
                  </a:lnTo>
                  <a:lnTo>
                    <a:pt x="3806" y="3029"/>
                  </a:lnTo>
                  <a:lnTo>
                    <a:pt x="3410" y="2859"/>
                  </a:lnTo>
                  <a:lnTo>
                    <a:pt x="3012" y="2689"/>
                  </a:lnTo>
                  <a:lnTo>
                    <a:pt x="3012" y="2689"/>
                  </a:lnTo>
                  <a:lnTo>
                    <a:pt x="2996" y="2683"/>
                  </a:lnTo>
                  <a:lnTo>
                    <a:pt x="2988" y="2683"/>
                  </a:lnTo>
                  <a:lnTo>
                    <a:pt x="2982" y="2683"/>
                  </a:lnTo>
                  <a:lnTo>
                    <a:pt x="2976" y="2685"/>
                  </a:lnTo>
                  <a:lnTo>
                    <a:pt x="2970" y="2689"/>
                  </a:lnTo>
                  <a:lnTo>
                    <a:pt x="2956" y="2703"/>
                  </a:lnTo>
                  <a:lnTo>
                    <a:pt x="2956" y="2703"/>
                  </a:lnTo>
                  <a:lnTo>
                    <a:pt x="2842" y="2843"/>
                  </a:lnTo>
                  <a:lnTo>
                    <a:pt x="2726" y="2985"/>
                  </a:lnTo>
                  <a:lnTo>
                    <a:pt x="2726" y="2985"/>
                  </a:lnTo>
                  <a:lnTo>
                    <a:pt x="2506" y="3252"/>
                  </a:lnTo>
                  <a:lnTo>
                    <a:pt x="2506" y="3252"/>
                  </a:lnTo>
                  <a:lnTo>
                    <a:pt x="2434" y="3220"/>
                  </a:lnTo>
                  <a:lnTo>
                    <a:pt x="2364" y="3188"/>
                  </a:lnTo>
                  <a:lnTo>
                    <a:pt x="2294" y="3152"/>
                  </a:lnTo>
                  <a:lnTo>
                    <a:pt x="2224" y="3116"/>
                  </a:lnTo>
                  <a:lnTo>
                    <a:pt x="2158" y="3080"/>
                  </a:lnTo>
                  <a:lnTo>
                    <a:pt x="2092" y="3043"/>
                  </a:lnTo>
                  <a:lnTo>
                    <a:pt x="2028" y="3003"/>
                  </a:lnTo>
                  <a:lnTo>
                    <a:pt x="1964" y="2961"/>
                  </a:lnTo>
                  <a:lnTo>
                    <a:pt x="1902" y="2919"/>
                  </a:lnTo>
                  <a:lnTo>
                    <a:pt x="1842" y="2875"/>
                  </a:lnTo>
                  <a:lnTo>
                    <a:pt x="1782" y="2831"/>
                  </a:lnTo>
                  <a:lnTo>
                    <a:pt x="1724" y="2785"/>
                  </a:lnTo>
                  <a:lnTo>
                    <a:pt x="1668" y="2737"/>
                  </a:lnTo>
                  <a:lnTo>
                    <a:pt x="1612" y="2689"/>
                  </a:lnTo>
                  <a:lnTo>
                    <a:pt x="1558" y="2639"/>
                  </a:lnTo>
                  <a:lnTo>
                    <a:pt x="1506" y="2587"/>
                  </a:lnTo>
                  <a:lnTo>
                    <a:pt x="1454" y="2535"/>
                  </a:lnTo>
                  <a:lnTo>
                    <a:pt x="1404" y="2481"/>
                  </a:lnTo>
                  <a:lnTo>
                    <a:pt x="1356" y="2425"/>
                  </a:lnTo>
                  <a:lnTo>
                    <a:pt x="1308" y="2369"/>
                  </a:lnTo>
                  <a:lnTo>
                    <a:pt x="1262" y="2311"/>
                  </a:lnTo>
                  <a:lnTo>
                    <a:pt x="1218" y="2251"/>
                  </a:lnTo>
                  <a:lnTo>
                    <a:pt x="1174" y="2191"/>
                  </a:lnTo>
                  <a:lnTo>
                    <a:pt x="1132" y="2129"/>
                  </a:lnTo>
                  <a:lnTo>
                    <a:pt x="1090" y="2065"/>
                  </a:lnTo>
                  <a:lnTo>
                    <a:pt x="1052" y="2001"/>
                  </a:lnTo>
                  <a:lnTo>
                    <a:pt x="1012" y="1935"/>
                  </a:lnTo>
                  <a:lnTo>
                    <a:pt x="976" y="1869"/>
                  </a:lnTo>
                  <a:lnTo>
                    <a:pt x="940" y="1801"/>
                  </a:lnTo>
                  <a:lnTo>
                    <a:pt x="906" y="1731"/>
                  </a:lnTo>
                  <a:lnTo>
                    <a:pt x="872" y="1659"/>
                  </a:lnTo>
                  <a:lnTo>
                    <a:pt x="840" y="1587"/>
                  </a:lnTo>
                  <a:lnTo>
                    <a:pt x="840" y="1587"/>
                  </a:lnTo>
                  <a:lnTo>
                    <a:pt x="1420" y="1115"/>
                  </a:lnTo>
                  <a:lnTo>
                    <a:pt x="1420" y="1115"/>
                  </a:lnTo>
                  <a:lnTo>
                    <a:pt x="1052" y="258"/>
                  </a:lnTo>
                  <a:lnTo>
                    <a:pt x="1052" y="258"/>
                  </a:lnTo>
                  <a:lnTo>
                    <a:pt x="260" y="442"/>
                  </a:lnTo>
                  <a:lnTo>
                    <a:pt x="260" y="442"/>
                  </a:lnTo>
                  <a:close/>
                </a:path>
              </a:pathLst>
            </a:custGeom>
            <a:grpFill/>
            <a:ln w="0">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D49"/>
                </a:solidFill>
                <a:effectLst/>
                <a:uLnTx/>
                <a:uFillTx/>
                <a:latin typeface="Verdana"/>
                <a:ea typeface="+mn-ea"/>
                <a:cs typeface="+mn-cs"/>
              </a:endParaRPr>
            </a:p>
          </p:txBody>
        </p:sp>
        <p:sp>
          <p:nvSpPr>
            <p:cNvPr id="43" name="Freeform 7">
              <a:extLst>
                <a:ext uri="{FF2B5EF4-FFF2-40B4-BE49-F238E27FC236}">
                  <a16:creationId xmlns:a16="http://schemas.microsoft.com/office/drawing/2014/main" id="{4E2FCBFF-F0DF-45E1-B043-2AE7898847D2}"/>
                </a:ext>
              </a:extLst>
            </p:cNvPr>
            <p:cNvSpPr>
              <a:spLocks/>
            </p:cNvSpPr>
            <p:nvPr/>
          </p:nvSpPr>
          <p:spPr bwMode="auto">
            <a:xfrm>
              <a:off x="3708" y="449"/>
              <a:ext cx="1818" cy="1807"/>
            </a:xfrm>
            <a:custGeom>
              <a:avLst/>
              <a:gdLst>
                <a:gd name="T0" fmla="*/ 1818 w 1818"/>
                <a:gd name="T1" fmla="*/ 1611 h 1807"/>
                <a:gd name="T2" fmla="*/ 1818 w 1818"/>
                <a:gd name="T3" fmla="*/ 1681 h 1807"/>
                <a:gd name="T4" fmla="*/ 1810 w 1818"/>
                <a:gd name="T5" fmla="*/ 1731 h 1807"/>
                <a:gd name="T6" fmla="*/ 1784 w 1818"/>
                <a:gd name="T7" fmla="*/ 1771 h 1807"/>
                <a:gd name="T8" fmla="*/ 1748 w 1818"/>
                <a:gd name="T9" fmla="*/ 1797 h 1807"/>
                <a:gd name="T10" fmla="*/ 1726 w 1818"/>
                <a:gd name="T11" fmla="*/ 1805 h 1807"/>
                <a:gd name="T12" fmla="*/ 1702 w 1818"/>
                <a:gd name="T13" fmla="*/ 1807 h 1807"/>
                <a:gd name="T14" fmla="*/ 1678 w 1818"/>
                <a:gd name="T15" fmla="*/ 1805 h 1807"/>
                <a:gd name="T16" fmla="*/ 1638 w 1818"/>
                <a:gd name="T17" fmla="*/ 1787 h 1807"/>
                <a:gd name="T18" fmla="*/ 1606 w 1818"/>
                <a:gd name="T19" fmla="*/ 1755 h 1807"/>
                <a:gd name="T20" fmla="*/ 1588 w 1818"/>
                <a:gd name="T21" fmla="*/ 1711 h 1807"/>
                <a:gd name="T22" fmla="*/ 1584 w 1818"/>
                <a:gd name="T23" fmla="*/ 1687 h 1807"/>
                <a:gd name="T24" fmla="*/ 1560 w 1818"/>
                <a:gd name="T25" fmla="*/ 1439 h 1807"/>
                <a:gd name="T26" fmla="*/ 1546 w 1818"/>
                <a:gd name="T27" fmla="*/ 1357 h 1807"/>
                <a:gd name="T28" fmla="*/ 1534 w 1818"/>
                <a:gd name="T29" fmla="*/ 1303 h 1807"/>
                <a:gd name="T30" fmla="*/ 1502 w 1818"/>
                <a:gd name="T31" fmla="*/ 1199 h 1807"/>
                <a:gd name="T32" fmla="*/ 1462 w 1818"/>
                <a:gd name="T33" fmla="*/ 1097 h 1807"/>
                <a:gd name="T34" fmla="*/ 1414 w 1818"/>
                <a:gd name="T35" fmla="*/ 999 h 1807"/>
                <a:gd name="T36" fmla="*/ 1358 w 1818"/>
                <a:gd name="T37" fmla="*/ 905 h 1807"/>
                <a:gd name="T38" fmla="*/ 1296 w 1818"/>
                <a:gd name="T39" fmla="*/ 817 h 1807"/>
                <a:gd name="T40" fmla="*/ 1228 w 1818"/>
                <a:gd name="T41" fmla="*/ 733 h 1807"/>
                <a:gd name="T42" fmla="*/ 1154 w 1818"/>
                <a:gd name="T43" fmla="*/ 654 h 1807"/>
                <a:gd name="T44" fmla="*/ 1074 w 1818"/>
                <a:gd name="T45" fmla="*/ 580 h 1807"/>
                <a:gd name="T46" fmla="*/ 988 w 1818"/>
                <a:gd name="T47" fmla="*/ 512 h 1807"/>
                <a:gd name="T48" fmla="*/ 898 w 1818"/>
                <a:gd name="T49" fmla="*/ 452 h 1807"/>
                <a:gd name="T50" fmla="*/ 804 w 1818"/>
                <a:gd name="T51" fmla="*/ 398 h 1807"/>
                <a:gd name="T52" fmla="*/ 706 w 1818"/>
                <a:gd name="T53" fmla="*/ 350 h 1807"/>
                <a:gd name="T54" fmla="*/ 604 w 1818"/>
                <a:gd name="T55" fmla="*/ 310 h 1807"/>
                <a:gd name="T56" fmla="*/ 500 w 1818"/>
                <a:gd name="T57" fmla="*/ 280 h 1807"/>
                <a:gd name="T58" fmla="*/ 392 w 1818"/>
                <a:gd name="T59" fmla="*/ 256 h 1807"/>
                <a:gd name="T60" fmla="*/ 338 w 1818"/>
                <a:gd name="T61" fmla="*/ 248 h 1807"/>
                <a:gd name="T62" fmla="*/ 228 w 1818"/>
                <a:gd name="T63" fmla="*/ 238 h 1807"/>
                <a:gd name="T64" fmla="*/ 120 w 1818"/>
                <a:gd name="T65" fmla="*/ 232 h 1807"/>
                <a:gd name="T66" fmla="*/ 82 w 1818"/>
                <a:gd name="T67" fmla="*/ 226 h 1807"/>
                <a:gd name="T68" fmla="*/ 50 w 1818"/>
                <a:gd name="T69" fmla="*/ 210 h 1807"/>
                <a:gd name="T70" fmla="*/ 24 w 1818"/>
                <a:gd name="T71" fmla="*/ 186 h 1807"/>
                <a:gd name="T72" fmla="*/ 8 w 1818"/>
                <a:gd name="T73" fmla="*/ 156 h 1807"/>
                <a:gd name="T74" fmla="*/ 2 w 1818"/>
                <a:gd name="T75" fmla="*/ 138 h 1807"/>
                <a:gd name="T76" fmla="*/ 0 w 1818"/>
                <a:gd name="T77" fmla="*/ 102 h 1807"/>
                <a:gd name="T78" fmla="*/ 10 w 1818"/>
                <a:gd name="T79" fmla="*/ 68 h 1807"/>
                <a:gd name="T80" fmla="*/ 30 w 1818"/>
                <a:gd name="T81" fmla="*/ 38 h 1807"/>
                <a:gd name="T82" fmla="*/ 44 w 1818"/>
                <a:gd name="T83" fmla="*/ 26 h 1807"/>
                <a:gd name="T84" fmla="*/ 80 w 1818"/>
                <a:gd name="T85" fmla="*/ 8 h 1807"/>
                <a:gd name="T86" fmla="*/ 120 w 1818"/>
                <a:gd name="T87" fmla="*/ 0 h 1807"/>
                <a:gd name="T88" fmla="*/ 182 w 1818"/>
                <a:gd name="T89" fmla="*/ 0 h 1807"/>
                <a:gd name="T90" fmla="*/ 306 w 1818"/>
                <a:gd name="T91" fmla="*/ 6 h 1807"/>
                <a:gd name="T92" fmla="*/ 428 w 1818"/>
                <a:gd name="T93" fmla="*/ 22 h 1807"/>
                <a:gd name="T94" fmla="*/ 546 w 1818"/>
                <a:gd name="T95" fmla="*/ 48 h 1807"/>
                <a:gd name="T96" fmla="*/ 664 w 1818"/>
                <a:gd name="T97" fmla="*/ 82 h 1807"/>
                <a:gd name="T98" fmla="*/ 776 w 1818"/>
                <a:gd name="T99" fmla="*/ 124 h 1807"/>
                <a:gd name="T100" fmla="*/ 888 w 1818"/>
                <a:gd name="T101" fmla="*/ 176 h 1807"/>
                <a:gd name="T102" fmla="*/ 996 w 1818"/>
                <a:gd name="T103" fmla="*/ 236 h 1807"/>
                <a:gd name="T104" fmla="*/ 1048 w 1818"/>
                <a:gd name="T105" fmla="*/ 270 h 1807"/>
                <a:gd name="T106" fmla="*/ 1198 w 1818"/>
                <a:gd name="T107" fmla="*/ 380 h 1807"/>
                <a:gd name="T108" fmla="*/ 1334 w 1818"/>
                <a:gd name="T109" fmla="*/ 502 h 1807"/>
                <a:gd name="T110" fmla="*/ 1452 w 1818"/>
                <a:gd name="T111" fmla="*/ 632 h 1807"/>
                <a:gd name="T112" fmla="*/ 1554 w 1818"/>
                <a:gd name="T113" fmla="*/ 773 h 1807"/>
                <a:gd name="T114" fmla="*/ 1640 w 1818"/>
                <a:gd name="T115" fmla="*/ 925 h 1807"/>
                <a:gd name="T116" fmla="*/ 1710 w 1818"/>
                <a:gd name="T117" fmla="*/ 1087 h 1807"/>
                <a:gd name="T118" fmla="*/ 1764 w 1818"/>
                <a:gd name="T119" fmla="*/ 1261 h 1807"/>
                <a:gd name="T120" fmla="*/ 1802 w 1818"/>
                <a:gd name="T121" fmla="*/ 1443 h 1807"/>
                <a:gd name="T122" fmla="*/ 1808 w 1818"/>
                <a:gd name="T123" fmla="*/ 1485 h 1807"/>
                <a:gd name="T124" fmla="*/ 1818 w 1818"/>
                <a:gd name="T125" fmla="*/ 1611 h 1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18" h="1807">
                  <a:moveTo>
                    <a:pt x="1818" y="1611"/>
                  </a:moveTo>
                  <a:lnTo>
                    <a:pt x="1818" y="1611"/>
                  </a:lnTo>
                  <a:lnTo>
                    <a:pt x="1818" y="1681"/>
                  </a:lnTo>
                  <a:lnTo>
                    <a:pt x="1818" y="1681"/>
                  </a:lnTo>
                  <a:lnTo>
                    <a:pt x="1816" y="1707"/>
                  </a:lnTo>
                  <a:lnTo>
                    <a:pt x="1810" y="1731"/>
                  </a:lnTo>
                  <a:lnTo>
                    <a:pt x="1798" y="1753"/>
                  </a:lnTo>
                  <a:lnTo>
                    <a:pt x="1784" y="1771"/>
                  </a:lnTo>
                  <a:lnTo>
                    <a:pt x="1768" y="1787"/>
                  </a:lnTo>
                  <a:lnTo>
                    <a:pt x="1748" y="1797"/>
                  </a:lnTo>
                  <a:lnTo>
                    <a:pt x="1738" y="1801"/>
                  </a:lnTo>
                  <a:lnTo>
                    <a:pt x="1726" y="1805"/>
                  </a:lnTo>
                  <a:lnTo>
                    <a:pt x="1714" y="1807"/>
                  </a:lnTo>
                  <a:lnTo>
                    <a:pt x="1702" y="1807"/>
                  </a:lnTo>
                  <a:lnTo>
                    <a:pt x="1702" y="1807"/>
                  </a:lnTo>
                  <a:lnTo>
                    <a:pt x="1678" y="1805"/>
                  </a:lnTo>
                  <a:lnTo>
                    <a:pt x="1656" y="1799"/>
                  </a:lnTo>
                  <a:lnTo>
                    <a:pt x="1638" y="1787"/>
                  </a:lnTo>
                  <a:lnTo>
                    <a:pt x="1620" y="1773"/>
                  </a:lnTo>
                  <a:lnTo>
                    <a:pt x="1606" y="1755"/>
                  </a:lnTo>
                  <a:lnTo>
                    <a:pt x="1596" y="1735"/>
                  </a:lnTo>
                  <a:lnTo>
                    <a:pt x="1588" y="1711"/>
                  </a:lnTo>
                  <a:lnTo>
                    <a:pt x="1584" y="1687"/>
                  </a:lnTo>
                  <a:lnTo>
                    <a:pt x="1584" y="1687"/>
                  </a:lnTo>
                  <a:lnTo>
                    <a:pt x="1570" y="1521"/>
                  </a:lnTo>
                  <a:lnTo>
                    <a:pt x="1560" y="1439"/>
                  </a:lnTo>
                  <a:lnTo>
                    <a:pt x="1554" y="1397"/>
                  </a:lnTo>
                  <a:lnTo>
                    <a:pt x="1546" y="1357"/>
                  </a:lnTo>
                  <a:lnTo>
                    <a:pt x="1546" y="1357"/>
                  </a:lnTo>
                  <a:lnTo>
                    <a:pt x="1534" y="1303"/>
                  </a:lnTo>
                  <a:lnTo>
                    <a:pt x="1518" y="1251"/>
                  </a:lnTo>
                  <a:lnTo>
                    <a:pt x="1502" y="1199"/>
                  </a:lnTo>
                  <a:lnTo>
                    <a:pt x="1482" y="1147"/>
                  </a:lnTo>
                  <a:lnTo>
                    <a:pt x="1462" y="1097"/>
                  </a:lnTo>
                  <a:lnTo>
                    <a:pt x="1438" y="1047"/>
                  </a:lnTo>
                  <a:lnTo>
                    <a:pt x="1414" y="999"/>
                  </a:lnTo>
                  <a:lnTo>
                    <a:pt x="1386" y="953"/>
                  </a:lnTo>
                  <a:lnTo>
                    <a:pt x="1358" y="905"/>
                  </a:lnTo>
                  <a:lnTo>
                    <a:pt x="1328" y="861"/>
                  </a:lnTo>
                  <a:lnTo>
                    <a:pt x="1296" y="817"/>
                  </a:lnTo>
                  <a:lnTo>
                    <a:pt x="1264" y="773"/>
                  </a:lnTo>
                  <a:lnTo>
                    <a:pt x="1228" y="733"/>
                  </a:lnTo>
                  <a:lnTo>
                    <a:pt x="1192" y="691"/>
                  </a:lnTo>
                  <a:lnTo>
                    <a:pt x="1154" y="654"/>
                  </a:lnTo>
                  <a:lnTo>
                    <a:pt x="1114" y="616"/>
                  </a:lnTo>
                  <a:lnTo>
                    <a:pt x="1074" y="580"/>
                  </a:lnTo>
                  <a:lnTo>
                    <a:pt x="1032" y="546"/>
                  </a:lnTo>
                  <a:lnTo>
                    <a:pt x="988" y="512"/>
                  </a:lnTo>
                  <a:lnTo>
                    <a:pt x="944" y="482"/>
                  </a:lnTo>
                  <a:lnTo>
                    <a:pt x="898" y="452"/>
                  </a:lnTo>
                  <a:lnTo>
                    <a:pt x="852" y="424"/>
                  </a:lnTo>
                  <a:lnTo>
                    <a:pt x="804" y="398"/>
                  </a:lnTo>
                  <a:lnTo>
                    <a:pt x="756" y="374"/>
                  </a:lnTo>
                  <a:lnTo>
                    <a:pt x="706" y="350"/>
                  </a:lnTo>
                  <a:lnTo>
                    <a:pt x="656" y="330"/>
                  </a:lnTo>
                  <a:lnTo>
                    <a:pt x="604" y="310"/>
                  </a:lnTo>
                  <a:lnTo>
                    <a:pt x="552" y="294"/>
                  </a:lnTo>
                  <a:lnTo>
                    <a:pt x="500" y="280"/>
                  </a:lnTo>
                  <a:lnTo>
                    <a:pt x="446" y="266"/>
                  </a:lnTo>
                  <a:lnTo>
                    <a:pt x="392" y="256"/>
                  </a:lnTo>
                  <a:lnTo>
                    <a:pt x="338" y="248"/>
                  </a:lnTo>
                  <a:lnTo>
                    <a:pt x="338" y="248"/>
                  </a:lnTo>
                  <a:lnTo>
                    <a:pt x="284" y="242"/>
                  </a:lnTo>
                  <a:lnTo>
                    <a:pt x="228" y="238"/>
                  </a:lnTo>
                  <a:lnTo>
                    <a:pt x="120" y="232"/>
                  </a:lnTo>
                  <a:lnTo>
                    <a:pt x="120" y="232"/>
                  </a:lnTo>
                  <a:lnTo>
                    <a:pt x="100" y="230"/>
                  </a:lnTo>
                  <a:lnTo>
                    <a:pt x="82" y="226"/>
                  </a:lnTo>
                  <a:lnTo>
                    <a:pt x="64" y="218"/>
                  </a:lnTo>
                  <a:lnTo>
                    <a:pt x="50" y="210"/>
                  </a:lnTo>
                  <a:lnTo>
                    <a:pt x="36" y="198"/>
                  </a:lnTo>
                  <a:lnTo>
                    <a:pt x="24" y="186"/>
                  </a:lnTo>
                  <a:lnTo>
                    <a:pt x="14" y="172"/>
                  </a:lnTo>
                  <a:lnTo>
                    <a:pt x="8" y="156"/>
                  </a:lnTo>
                  <a:lnTo>
                    <a:pt x="8" y="156"/>
                  </a:lnTo>
                  <a:lnTo>
                    <a:pt x="2" y="138"/>
                  </a:lnTo>
                  <a:lnTo>
                    <a:pt x="0" y="120"/>
                  </a:lnTo>
                  <a:lnTo>
                    <a:pt x="0" y="102"/>
                  </a:lnTo>
                  <a:lnTo>
                    <a:pt x="4" y="84"/>
                  </a:lnTo>
                  <a:lnTo>
                    <a:pt x="10" y="68"/>
                  </a:lnTo>
                  <a:lnTo>
                    <a:pt x="18" y="52"/>
                  </a:lnTo>
                  <a:lnTo>
                    <a:pt x="30" y="38"/>
                  </a:lnTo>
                  <a:lnTo>
                    <a:pt x="44" y="26"/>
                  </a:lnTo>
                  <a:lnTo>
                    <a:pt x="44" y="26"/>
                  </a:lnTo>
                  <a:lnTo>
                    <a:pt x="60" y="16"/>
                  </a:lnTo>
                  <a:lnTo>
                    <a:pt x="80" y="8"/>
                  </a:lnTo>
                  <a:lnTo>
                    <a:pt x="100" y="2"/>
                  </a:lnTo>
                  <a:lnTo>
                    <a:pt x="120" y="0"/>
                  </a:lnTo>
                  <a:lnTo>
                    <a:pt x="120" y="0"/>
                  </a:lnTo>
                  <a:lnTo>
                    <a:pt x="182" y="0"/>
                  </a:lnTo>
                  <a:lnTo>
                    <a:pt x="244" y="2"/>
                  </a:lnTo>
                  <a:lnTo>
                    <a:pt x="306" y="6"/>
                  </a:lnTo>
                  <a:lnTo>
                    <a:pt x="368" y="14"/>
                  </a:lnTo>
                  <a:lnTo>
                    <a:pt x="428" y="22"/>
                  </a:lnTo>
                  <a:lnTo>
                    <a:pt x="488" y="34"/>
                  </a:lnTo>
                  <a:lnTo>
                    <a:pt x="546" y="48"/>
                  </a:lnTo>
                  <a:lnTo>
                    <a:pt x="606" y="64"/>
                  </a:lnTo>
                  <a:lnTo>
                    <a:pt x="664" y="82"/>
                  </a:lnTo>
                  <a:lnTo>
                    <a:pt x="720" y="102"/>
                  </a:lnTo>
                  <a:lnTo>
                    <a:pt x="776" y="124"/>
                  </a:lnTo>
                  <a:lnTo>
                    <a:pt x="832" y="148"/>
                  </a:lnTo>
                  <a:lnTo>
                    <a:pt x="888" y="176"/>
                  </a:lnTo>
                  <a:lnTo>
                    <a:pt x="942" y="206"/>
                  </a:lnTo>
                  <a:lnTo>
                    <a:pt x="996" y="236"/>
                  </a:lnTo>
                  <a:lnTo>
                    <a:pt x="1048" y="270"/>
                  </a:lnTo>
                  <a:lnTo>
                    <a:pt x="1048" y="270"/>
                  </a:lnTo>
                  <a:lnTo>
                    <a:pt x="1126" y="324"/>
                  </a:lnTo>
                  <a:lnTo>
                    <a:pt x="1198" y="380"/>
                  </a:lnTo>
                  <a:lnTo>
                    <a:pt x="1268" y="440"/>
                  </a:lnTo>
                  <a:lnTo>
                    <a:pt x="1334" y="502"/>
                  </a:lnTo>
                  <a:lnTo>
                    <a:pt x="1394" y="566"/>
                  </a:lnTo>
                  <a:lnTo>
                    <a:pt x="1452" y="632"/>
                  </a:lnTo>
                  <a:lnTo>
                    <a:pt x="1504" y="701"/>
                  </a:lnTo>
                  <a:lnTo>
                    <a:pt x="1554" y="773"/>
                  </a:lnTo>
                  <a:lnTo>
                    <a:pt x="1598" y="847"/>
                  </a:lnTo>
                  <a:lnTo>
                    <a:pt x="1640" y="925"/>
                  </a:lnTo>
                  <a:lnTo>
                    <a:pt x="1676" y="1005"/>
                  </a:lnTo>
                  <a:lnTo>
                    <a:pt x="1710" y="1087"/>
                  </a:lnTo>
                  <a:lnTo>
                    <a:pt x="1738" y="1173"/>
                  </a:lnTo>
                  <a:lnTo>
                    <a:pt x="1764" y="1261"/>
                  </a:lnTo>
                  <a:lnTo>
                    <a:pt x="1784" y="1351"/>
                  </a:lnTo>
                  <a:lnTo>
                    <a:pt x="1802" y="1443"/>
                  </a:lnTo>
                  <a:lnTo>
                    <a:pt x="1802" y="1443"/>
                  </a:lnTo>
                  <a:lnTo>
                    <a:pt x="1808" y="1485"/>
                  </a:lnTo>
                  <a:lnTo>
                    <a:pt x="1812" y="1527"/>
                  </a:lnTo>
                  <a:lnTo>
                    <a:pt x="1818" y="1611"/>
                  </a:lnTo>
                  <a:lnTo>
                    <a:pt x="1818" y="1611"/>
                  </a:lnTo>
                  <a:close/>
                </a:path>
              </a:pathLst>
            </a:custGeom>
            <a:grpFill/>
            <a:ln w="0">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D49"/>
                </a:solidFill>
                <a:effectLst/>
                <a:uLnTx/>
                <a:uFillTx/>
                <a:latin typeface="Verdana"/>
                <a:ea typeface="+mn-ea"/>
                <a:cs typeface="+mn-cs"/>
              </a:endParaRPr>
            </a:p>
          </p:txBody>
        </p:sp>
        <p:sp>
          <p:nvSpPr>
            <p:cNvPr id="44" name="Freeform 8">
              <a:extLst>
                <a:ext uri="{FF2B5EF4-FFF2-40B4-BE49-F238E27FC236}">
                  <a16:creationId xmlns:a16="http://schemas.microsoft.com/office/drawing/2014/main" id="{9D3E4B54-5B2C-49B1-B9EC-810CB003FCE0}"/>
                </a:ext>
              </a:extLst>
            </p:cNvPr>
            <p:cNvSpPr>
              <a:spLocks/>
            </p:cNvSpPr>
            <p:nvPr/>
          </p:nvSpPr>
          <p:spPr bwMode="auto">
            <a:xfrm>
              <a:off x="3708" y="1007"/>
              <a:ext cx="1258" cy="1249"/>
            </a:xfrm>
            <a:custGeom>
              <a:avLst/>
              <a:gdLst>
                <a:gd name="T0" fmla="*/ 168 w 1258"/>
                <a:gd name="T1" fmla="*/ 0 h 1249"/>
                <a:gd name="T2" fmla="*/ 260 w 1258"/>
                <a:gd name="T3" fmla="*/ 6 h 1249"/>
                <a:gd name="T4" fmla="*/ 352 w 1258"/>
                <a:gd name="T5" fmla="*/ 20 h 1249"/>
                <a:gd name="T6" fmla="*/ 440 w 1258"/>
                <a:gd name="T7" fmla="*/ 40 h 1249"/>
                <a:gd name="T8" fmla="*/ 526 w 1258"/>
                <a:gd name="T9" fmla="*/ 70 h 1249"/>
                <a:gd name="T10" fmla="*/ 610 w 1258"/>
                <a:gd name="T11" fmla="*/ 106 h 1249"/>
                <a:gd name="T12" fmla="*/ 692 w 1258"/>
                <a:gd name="T13" fmla="*/ 147 h 1249"/>
                <a:gd name="T14" fmla="*/ 768 w 1258"/>
                <a:gd name="T15" fmla="*/ 197 h 1249"/>
                <a:gd name="T16" fmla="*/ 842 w 1258"/>
                <a:gd name="T17" fmla="*/ 251 h 1249"/>
                <a:gd name="T18" fmla="*/ 910 w 1258"/>
                <a:gd name="T19" fmla="*/ 313 h 1249"/>
                <a:gd name="T20" fmla="*/ 974 w 1258"/>
                <a:gd name="T21" fmla="*/ 379 h 1249"/>
                <a:gd name="T22" fmla="*/ 1032 w 1258"/>
                <a:gd name="T23" fmla="*/ 449 h 1249"/>
                <a:gd name="T24" fmla="*/ 1084 w 1258"/>
                <a:gd name="T25" fmla="*/ 525 h 1249"/>
                <a:gd name="T26" fmla="*/ 1130 w 1258"/>
                <a:gd name="T27" fmla="*/ 605 h 1249"/>
                <a:gd name="T28" fmla="*/ 1170 w 1258"/>
                <a:gd name="T29" fmla="*/ 689 h 1249"/>
                <a:gd name="T30" fmla="*/ 1202 w 1258"/>
                <a:gd name="T31" fmla="*/ 775 h 1249"/>
                <a:gd name="T32" fmla="*/ 1226 w 1258"/>
                <a:gd name="T33" fmla="*/ 867 h 1249"/>
                <a:gd name="T34" fmla="*/ 1238 w 1258"/>
                <a:gd name="T35" fmla="*/ 931 h 1249"/>
                <a:gd name="T36" fmla="*/ 1252 w 1258"/>
                <a:gd name="T37" fmla="*/ 1061 h 1249"/>
                <a:gd name="T38" fmla="*/ 1258 w 1258"/>
                <a:gd name="T39" fmla="*/ 1127 h 1249"/>
                <a:gd name="T40" fmla="*/ 1254 w 1258"/>
                <a:gd name="T41" fmla="*/ 1167 h 1249"/>
                <a:gd name="T42" fmla="*/ 1238 w 1258"/>
                <a:gd name="T43" fmla="*/ 1201 h 1249"/>
                <a:gd name="T44" fmla="*/ 1210 w 1258"/>
                <a:gd name="T45" fmla="*/ 1225 h 1249"/>
                <a:gd name="T46" fmla="*/ 1176 w 1258"/>
                <a:gd name="T47" fmla="*/ 1243 h 1249"/>
                <a:gd name="T48" fmla="*/ 1160 w 1258"/>
                <a:gd name="T49" fmla="*/ 1247 h 1249"/>
                <a:gd name="T50" fmla="*/ 1124 w 1258"/>
                <a:gd name="T51" fmla="*/ 1249 h 1249"/>
                <a:gd name="T52" fmla="*/ 1090 w 1258"/>
                <a:gd name="T53" fmla="*/ 1239 h 1249"/>
                <a:gd name="T54" fmla="*/ 1062 w 1258"/>
                <a:gd name="T55" fmla="*/ 1219 h 1249"/>
                <a:gd name="T56" fmla="*/ 1052 w 1258"/>
                <a:gd name="T57" fmla="*/ 1205 h 1249"/>
                <a:gd name="T58" fmla="*/ 1032 w 1258"/>
                <a:gd name="T59" fmla="*/ 1163 h 1249"/>
                <a:gd name="T60" fmla="*/ 1024 w 1258"/>
                <a:gd name="T61" fmla="*/ 1115 h 1249"/>
                <a:gd name="T62" fmla="*/ 1020 w 1258"/>
                <a:gd name="T63" fmla="*/ 1045 h 1249"/>
                <a:gd name="T64" fmla="*/ 996 w 1258"/>
                <a:gd name="T65" fmla="*/ 911 h 1249"/>
                <a:gd name="T66" fmla="*/ 958 w 1258"/>
                <a:gd name="T67" fmla="*/ 789 h 1249"/>
                <a:gd name="T68" fmla="*/ 904 w 1258"/>
                <a:gd name="T69" fmla="*/ 677 h 1249"/>
                <a:gd name="T70" fmla="*/ 834 w 1258"/>
                <a:gd name="T71" fmla="*/ 575 h 1249"/>
                <a:gd name="T72" fmla="*/ 750 w 1258"/>
                <a:gd name="T73" fmla="*/ 483 h 1249"/>
                <a:gd name="T74" fmla="*/ 650 w 1258"/>
                <a:gd name="T75" fmla="*/ 403 h 1249"/>
                <a:gd name="T76" fmla="*/ 534 w 1258"/>
                <a:gd name="T77" fmla="*/ 333 h 1249"/>
                <a:gd name="T78" fmla="*/ 470 w 1258"/>
                <a:gd name="T79" fmla="*/ 301 h 1249"/>
                <a:gd name="T80" fmla="*/ 388 w 1258"/>
                <a:gd name="T81" fmla="*/ 269 h 1249"/>
                <a:gd name="T82" fmla="*/ 302 w 1258"/>
                <a:gd name="T83" fmla="*/ 249 h 1249"/>
                <a:gd name="T84" fmla="*/ 214 w 1258"/>
                <a:gd name="T85" fmla="*/ 237 h 1249"/>
                <a:gd name="T86" fmla="*/ 124 w 1258"/>
                <a:gd name="T87" fmla="*/ 233 h 1249"/>
                <a:gd name="T88" fmla="*/ 110 w 1258"/>
                <a:gd name="T89" fmla="*/ 231 h 1249"/>
                <a:gd name="T90" fmla="*/ 82 w 1258"/>
                <a:gd name="T91" fmla="*/ 227 h 1249"/>
                <a:gd name="T92" fmla="*/ 58 w 1258"/>
                <a:gd name="T93" fmla="*/ 217 h 1249"/>
                <a:gd name="T94" fmla="*/ 38 w 1258"/>
                <a:gd name="T95" fmla="*/ 203 h 1249"/>
                <a:gd name="T96" fmla="*/ 22 w 1258"/>
                <a:gd name="T97" fmla="*/ 185 h 1249"/>
                <a:gd name="T98" fmla="*/ 10 w 1258"/>
                <a:gd name="T99" fmla="*/ 163 h 1249"/>
                <a:gd name="T100" fmla="*/ 2 w 1258"/>
                <a:gd name="T101" fmla="*/ 139 h 1249"/>
                <a:gd name="T102" fmla="*/ 0 w 1258"/>
                <a:gd name="T103" fmla="*/ 114 h 1249"/>
                <a:gd name="T104" fmla="*/ 2 w 1258"/>
                <a:gd name="T105" fmla="*/ 100 h 1249"/>
                <a:gd name="T106" fmla="*/ 14 w 1258"/>
                <a:gd name="T107" fmla="*/ 60 h 1249"/>
                <a:gd name="T108" fmla="*/ 38 w 1258"/>
                <a:gd name="T109" fmla="*/ 30 h 1249"/>
                <a:gd name="T110" fmla="*/ 72 w 1258"/>
                <a:gd name="T111" fmla="*/ 8 h 1249"/>
                <a:gd name="T112" fmla="*/ 112 w 1258"/>
                <a:gd name="T113" fmla="*/ 0 h 1249"/>
                <a:gd name="T114" fmla="*/ 168 w 1258"/>
                <a:gd name="T115" fmla="*/ 0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58" h="1249">
                  <a:moveTo>
                    <a:pt x="168" y="0"/>
                  </a:moveTo>
                  <a:lnTo>
                    <a:pt x="168" y="0"/>
                  </a:lnTo>
                  <a:lnTo>
                    <a:pt x="214" y="2"/>
                  </a:lnTo>
                  <a:lnTo>
                    <a:pt x="260" y="6"/>
                  </a:lnTo>
                  <a:lnTo>
                    <a:pt x="306" y="12"/>
                  </a:lnTo>
                  <a:lnTo>
                    <a:pt x="352" y="20"/>
                  </a:lnTo>
                  <a:lnTo>
                    <a:pt x="396" y="30"/>
                  </a:lnTo>
                  <a:lnTo>
                    <a:pt x="440" y="40"/>
                  </a:lnTo>
                  <a:lnTo>
                    <a:pt x="484" y="54"/>
                  </a:lnTo>
                  <a:lnTo>
                    <a:pt x="526" y="70"/>
                  </a:lnTo>
                  <a:lnTo>
                    <a:pt x="568" y="86"/>
                  </a:lnTo>
                  <a:lnTo>
                    <a:pt x="610" y="106"/>
                  </a:lnTo>
                  <a:lnTo>
                    <a:pt x="652" y="126"/>
                  </a:lnTo>
                  <a:lnTo>
                    <a:pt x="692" y="147"/>
                  </a:lnTo>
                  <a:lnTo>
                    <a:pt x="730" y="171"/>
                  </a:lnTo>
                  <a:lnTo>
                    <a:pt x="768" y="197"/>
                  </a:lnTo>
                  <a:lnTo>
                    <a:pt x="806" y="223"/>
                  </a:lnTo>
                  <a:lnTo>
                    <a:pt x="842" y="251"/>
                  </a:lnTo>
                  <a:lnTo>
                    <a:pt x="876" y="281"/>
                  </a:lnTo>
                  <a:lnTo>
                    <a:pt x="910" y="313"/>
                  </a:lnTo>
                  <a:lnTo>
                    <a:pt x="942" y="345"/>
                  </a:lnTo>
                  <a:lnTo>
                    <a:pt x="974" y="379"/>
                  </a:lnTo>
                  <a:lnTo>
                    <a:pt x="1004" y="413"/>
                  </a:lnTo>
                  <a:lnTo>
                    <a:pt x="1032" y="449"/>
                  </a:lnTo>
                  <a:lnTo>
                    <a:pt x="1058" y="487"/>
                  </a:lnTo>
                  <a:lnTo>
                    <a:pt x="1084" y="525"/>
                  </a:lnTo>
                  <a:lnTo>
                    <a:pt x="1108" y="565"/>
                  </a:lnTo>
                  <a:lnTo>
                    <a:pt x="1130" y="605"/>
                  </a:lnTo>
                  <a:lnTo>
                    <a:pt x="1152" y="647"/>
                  </a:lnTo>
                  <a:lnTo>
                    <a:pt x="1170" y="689"/>
                  </a:lnTo>
                  <a:lnTo>
                    <a:pt x="1186" y="731"/>
                  </a:lnTo>
                  <a:lnTo>
                    <a:pt x="1202" y="775"/>
                  </a:lnTo>
                  <a:lnTo>
                    <a:pt x="1216" y="821"/>
                  </a:lnTo>
                  <a:lnTo>
                    <a:pt x="1226" y="867"/>
                  </a:lnTo>
                  <a:lnTo>
                    <a:pt x="1226" y="867"/>
                  </a:lnTo>
                  <a:lnTo>
                    <a:pt x="1238" y="931"/>
                  </a:lnTo>
                  <a:lnTo>
                    <a:pt x="1246" y="995"/>
                  </a:lnTo>
                  <a:lnTo>
                    <a:pt x="1252" y="1061"/>
                  </a:lnTo>
                  <a:lnTo>
                    <a:pt x="1258" y="1127"/>
                  </a:lnTo>
                  <a:lnTo>
                    <a:pt x="1258" y="1127"/>
                  </a:lnTo>
                  <a:lnTo>
                    <a:pt x="1258" y="1147"/>
                  </a:lnTo>
                  <a:lnTo>
                    <a:pt x="1254" y="1167"/>
                  </a:lnTo>
                  <a:lnTo>
                    <a:pt x="1246" y="1185"/>
                  </a:lnTo>
                  <a:lnTo>
                    <a:pt x="1238" y="1201"/>
                  </a:lnTo>
                  <a:lnTo>
                    <a:pt x="1226" y="1215"/>
                  </a:lnTo>
                  <a:lnTo>
                    <a:pt x="1210" y="1225"/>
                  </a:lnTo>
                  <a:lnTo>
                    <a:pt x="1194" y="1235"/>
                  </a:lnTo>
                  <a:lnTo>
                    <a:pt x="1176" y="1243"/>
                  </a:lnTo>
                  <a:lnTo>
                    <a:pt x="1176" y="1243"/>
                  </a:lnTo>
                  <a:lnTo>
                    <a:pt x="1160" y="1247"/>
                  </a:lnTo>
                  <a:lnTo>
                    <a:pt x="1142" y="1249"/>
                  </a:lnTo>
                  <a:lnTo>
                    <a:pt x="1124" y="1249"/>
                  </a:lnTo>
                  <a:lnTo>
                    <a:pt x="1106" y="1245"/>
                  </a:lnTo>
                  <a:lnTo>
                    <a:pt x="1090" y="1239"/>
                  </a:lnTo>
                  <a:lnTo>
                    <a:pt x="1076" y="1231"/>
                  </a:lnTo>
                  <a:lnTo>
                    <a:pt x="1062" y="1219"/>
                  </a:lnTo>
                  <a:lnTo>
                    <a:pt x="1052" y="1205"/>
                  </a:lnTo>
                  <a:lnTo>
                    <a:pt x="1052" y="1205"/>
                  </a:lnTo>
                  <a:lnTo>
                    <a:pt x="1040" y="1185"/>
                  </a:lnTo>
                  <a:lnTo>
                    <a:pt x="1032" y="1163"/>
                  </a:lnTo>
                  <a:lnTo>
                    <a:pt x="1028" y="1139"/>
                  </a:lnTo>
                  <a:lnTo>
                    <a:pt x="1024" y="1115"/>
                  </a:lnTo>
                  <a:lnTo>
                    <a:pt x="1024" y="1115"/>
                  </a:lnTo>
                  <a:lnTo>
                    <a:pt x="1020" y="1045"/>
                  </a:lnTo>
                  <a:lnTo>
                    <a:pt x="1010" y="977"/>
                  </a:lnTo>
                  <a:lnTo>
                    <a:pt x="996" y="911"/>
                  </a:lnTo>
                  <a:lnTo>
                    <a:pt x="978" y="849"/>
                  </a:lnTo>
                  <a:lnTo>
                    <a:pt x="958" y="789"/>
                  </a:lnTo>
                  <a:lnTo>
                    <a:pt x="932" y="731"/>
                  </a:lnTo>
                  <a:lnTo>
                    <a:pt x="904" y="677"/>
                  </a:lnTo>
                  <a:lnTo>
                    <a:pt x="872" y="625"/>
                  </a:lnTo>
                  <a:lnTo>
                    <a:pt x="834" y="575"/>
                  </a:lnTo>
                  <a:lnTo>
                    <a:pt x="794" y="527"/>
                  </a:lnTo>
                  <a:lnTo>
                    <a:pt x="750" y="483"/>
                  </a:lnTo>
                  <a:lnTo>
                    <a:pt x="702" y="441"/>
                  </a:lnTo>
                  <a:lnTo>
                    <a:pt x="650" y="403"/>
                  </a:lnTo>
                  <a:lnTo>
                    <a:pt x="594" y="367"/>
                  </a:lnTo>
                  <a:lnTo>
                    <a:pt x="534" y="333"/>
                  </a:lnTo>
                  <a:lnTo>
                    <a:pt x="470" y="301"/>
                  </a:lnTo>
                  <a:lnTo>
                    <a:pt x="470" y="301"/>
                  </a:lnTo>
                  <a:lnTo>
                    <a:pt x="430" y="283"/>
                  </a:lnTo>
                  <a:lnTo>
                    <a:pt x="388" y="269"/>
                  </a:lnTo>
                  <a:lnTo>
                    <a:pt x="346" y="257"/>
                  </a:lnTo>
                  <a:lnTo>
                    <a:pt x="302" y="249"/>
                  </a:lnTo>
                  <a:lnTo>
                    <a:pt x="258" y="241"/>
                  </a:lnTo>
                  <a:lnTo>
                    <a:pt x="214" y="237"/>
                  </a:lnTo>
                  <a:lnTo>
                    <a:pt x="170" y="233"/>
                  </a:lnTo>
                  <a:lnTo>
                    <a:pt x="124" y="233"/>
                  </a:lnTo>
                  <a:lnTo>
                    <a:pt x="124" y="233"/>
                  </a:lnTo>
                  <a:lnTo>
                    <a:pt x="110" y="231"/>
                  </a:lnTo>
                  <a:lnTo>
                    <a:pt x="96" y="231"/>
                  </a:lnTo>
                  <a:lnTo>
                    <a:pt x="82" y="227"/>
                  </a:lnTo>
                  <a:lnTo>
                    <a:pt x="70" y="223"/>
                  </a:lnTo>
                  <a:lnTo>
                    <a:pt x="58" y="217"/>
                  </a:lnTo>
                  <a:lnTo>
                    <a:pt x="48" y="209"/>
                  </a:lnTo>
                  <a:lnTo>
                    <a:pt x="38" y="203"/>
                  </a:lnTo>
                  <a:lnTo>
                    <a:pt x="30" y="193"/>
                  </a:lnTo>
                  <a:lnTo>
                    <a:pt x="22" y="185"/>
                  </a:lnTo>
                  <a:lnTo>
                    <a:pt x="14" y="173"/>
                  </a:lnTo>
                  <a:lnTo>
                    <a:pt x="10" y="163"/>
                  </a:lnTo>
                  <a:lnTo>
                    <a:pt x="6" y="151"/>
                  </a:lnTo>
                  <a:lnTo>
                    <a:pt x="2" y="139"/>
                  </a:lnTo>
                  <a:lnTo>
                    <a:pt x="0" y="128"/>
                  </a:lnTo>
                  <a:lnTo>
                    <a:pt x="0" y="114"/>
                  </a:lnTo>
                  <a:lnTo>
                    <a:pt x="2" y="100"/>
                  </a:lnTo>
                  <a:lnTo>
                    <a:pt x="2" y="100"/>
                  </a:lnTo>
                  <a:lnTo>
                    <a:pt x="6" y="80"/>
                  </a:lnTo>
                  <a:lnTo>
                    <a:pt x="14" y="60"/>
                  </a:lnTo>
                  <a:lnTo>
                    <a:pt x="24" y="44"/>
                  </a:lnTo>
                  <a:lnTo>
                    <a:pt x="38" y="30"/>
                  </a:lnTo>
                  <a:lnTo>
                    <a:pt x="54" y="18"/>
                  </a:lnTo>
                  <a:lnTo>
                    <a:pt x="72" y="8"/>
                  </a:lnTo>
                  <a:lnTo>
                    <a:pt x="92" y="4"/>
                  </a:lnTo>
                  <a:lnTo>
                    <a:pt x="112" y="0"/>
                  </a:lnTo>
                  <a:lnTo>
                    <a:pt x="112" y="0"/>
                  </a:lnTo>
                  <a:lnTo>
                    <a:pt x="168" y="0"/>
                  </a:lnTo>
                  <a:lnTo>
                    <a:pt x="168" y="0"/>
                  </a:lnTo>
                  <a:close/>
                </a:path>
              </a:pathLst>
            </a:custGeom>
            <a:grpFill/>
            <a:ln w="0">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D49"/>
                </a:solidFill>
                <a:effectLst/>
                <a:uLnTx/>
                <a:uFillTx/>
                <a:latin typeface="Verdana"/>
                <a:ea typeface="+mn-ea"/>
                <a:cs typeface="+mn-cs"/>
              </a:endParaRPr>
            </a:p>
          </p:txBody>
        </p:sp>
      </p:grpSp>
      <p:grpSp>
        <p:nvGrpSpPr>
          <p:cNvPr id="45" name="Group 44">
            <a:extLst>
              <a:ext uri="{FF2B5EF4-FFF2-40B4-BE49-F238E27FC236}">
                <a16:creationId xmlns:a16="http://schemas.microsoft.com/office/drawing/2014/main" id="{A8B97D4C-74AD-43B9-BD9F-CEC8ABEEDD54}"/>
              </a:ext>
            </a:extLst>
          </p:cNvPr>
          <p:cNvGrpSpPr>
            <a:grpSpLocks noChangeAspect="1"/>
          </p:cNvGrpSpPr>
          <p:nvPr/>
        </p:nvGrpSpPr>
        <p:grpSpPr bwMode="auto">
          <a:xfrm>
            <a:off x="939503" y="717004"/>
            <a:ext cx="2640732" cy="1127798"/>
            <a:chOff x="2023" y="1384"/>
            <a:chExt cx="3634" cy="1552"/>
          </a:xfrm>
          <a:solidFill>
            <a:schemeClr val="bg1"/>
          </a:solidFill>
        </p:grpSpPr>
        <p:sp>
          <p:nvSpPr>
            <p:cNvPr id="46" name="Freeform 5">
              <a:extLst>
                <a:ext uri="{FF2B5EF4-FFF2-40B4-BE49-F238E27FC236}">
                  <a16:creationId xmlns:a16="http://schemas.microsoft.com/office/drawing/2014/main" id="{FE41AFF0-EEA3-4A66-BB66-A543366A2883}"/>
                </a:ext>
              </a:extLst>
            </p:cNvPr>
            <p:cNvSpPr>
              <a:spLocks/>
            </p:cNvSpPr>
            <p:nvPr userDrawn="1"/>
          </p:nvSpPr>
          <p:spPr bwMode="auto">
            <a:xfrm>
              <a:off x="4282" y="1882"/>
              <a:ext cx="374" cy="556"/>
            </a:xfrm>
            <a:custGeom>
              <a:avLst/>
              <a:gdLst>
                <a:gd name="T0" fmla="*/ 374 w 374"/>
                <a:gd name="T1" fmla="*/ 0 h 556"/>
                <a:gd name="T2" fmla="*/ 336 w 374"/>
                <a:gd name="T3" fmla="*/ 116 h 556"/>
                <a:gd name="T4" fmla="*/ 146 w 374"/>
                <a:gd name="T5" fmla="*/ 116 h 556"/>
                <a:gd name="T6" fmla="*/ 146 w 374"/>
                <a:gd name="T7" fmla="*/ 234 h 556"/>
                <a:gd name="T8" fmla="*/ 342 w 374"/>
                <a:gd name="T9" fmla="*/ 234 h 556"/>
                <a:gd name="T10" fmla="*/ 306 w 374"/>
                <a:gd name="T11" fmla="*/ 346 h 556"/>
                <a:gd name="T12" fmla="*/ 146 w 374"/>
                <a:gd name="T13" fmla="*/ 346 h 556"/>
                <a:gd name="T14" fmla="*/ 146 w 374"/>
                <a:gd name="T15" fmla="*/ 556 h 556"/>
                <a:gd name="T16" fmla="*/ 0 w 374"/>
                <a:gd name="T17" fmla="*/ 556 h 556"/>
                <a:gd name="T18" fmla="*/ 0 w 374"/>
                <a:gd name="T19" fmla="*/ 0 h 556"/>
                <a:gd name="T20" fmla="*/ 374 w 374"/>
                <a:gd name="T21"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4" h="556">
                  <a:moveTo>
                    <a:pt x="374" y="0"/>
                  </a:moveTo>
                  <a:lnTo>
                    <a:pt x="336" y="116"/>
                  </a:lnTo>
                  <a:lnTo>
                    <a:pt x="146" y="116"/>
                  </a:lnTo>
                  <a:lnTo>
                    <a:pt x="146" y="234"/>
                  </a:lnTo>
                  <a:lnTo>
                    <a:pt x="342" y="234"/>
                  </a:lnTo>
                  <a:lnTo>
                    <a:pt x="306" y="346"/>
                  </a:lnTo>
                  <a:lnTo>
                    <a:pt x="146" y="346"/>
                  </a:lnTo>
                  <a:lnTo>
                    <a:pt x="146" y="556"/>
                  </a:lnTo>
                  <a:lnTo>
                    <a:pt x="0" y="556"/>
                  </a:lnTo>
                  <a:lnTo>
                    <a:pt x="0" y="0"/>
                  </a:lnTo>
                  <a:lnTo>
                    <a:pt x="3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D49"/>
                </a:solidFill>
                <a:effectLst/>
                <a:uLnTx/>
                <a:uFillTx/>
                <a:latin typeface="Verdana"/>
                <a:ea typeface="+mn-ea"/>
                <a:cs typeface="+mn-cs"/>
              </a:endParaRPr>
            </a:p>
          </p:txBody>
        </p:sp>
        <p:sp>
          <p:nvSpPr>
            <p:cNvPr id="47" name="Freeform 7">
              <a:extLst>
                <a:ext uri="{FF2B5EF4-FFF2-40B4-BE49-F238E27FC236}">
                  <a16:creationId xmlns:a16="http://schemas.microsoft.com/office/drawing/2014/main" id="{8C3185E8-A128-4BE3-8672-DFDF083AB7E7}"/>
                </a:ext>
              </a:extLst>
            </p:cNvPr>
            <p:cNvSpPr>
              <a:spLocks/>
            </p:cNvSpPr>
            <p:nvPr/>
          </p:nvSpPr>
          <p:spPr bwMode="auto">
            <a:xfrm>
              <a:off x="3820" y="1882"/>
              <a:ext cx="372" cy="556"/>
            </a:xfrm>
            <a:custGeom>
              <a:avLst/>
              <a:gdLst>
                <a:gd name="T0" fmla="*/ 372 w 372"/>
                <a:gd name="T1" fmla="*/ 0 h 556"/>
                <a:gd name="T2" fmla="*/ 334 w 372"/>
                <a:gd name="T3" fmla="*/ 116 h 556"/>
                <a:gd name="T4" fmla="*/ 144 w 372"/>
                <a:gd name="T5" fmla="*/ 116 h 556"/>
                <a:gd name="T6" fmla="*/ 144 w 372"/>
                <a:gd name="T7" fmla="*/ 234 h 556"/>
                <a:gd name="T8" fmla="*/ 340 w 372"/>
                <a:gd name="T9" fmla="*/ 234 h 556"/>
                <a:gd name="T10" fmla="*/ 304 w 372"/>
                <a:gd name="T11" fmla="*/ 346 h 556"/>
                <a:gd name="T12" fmla="*/ 144 w 372"/>
                <a:gd name="T13" fmla="*/ 346 h 556"/>
                <a:gd name="T14" fmla="*/ 144 w 372"/>
                <a:gd name="T15" fmla="*/ 556 h 556"/>
                <a:gd name="T16" fmla="*/ 0 w 372"/>
                <a:gd name="T17" fmla="*/ 556 h 556"/>
                <a:gd name="T18" fmla="*/ 0 w 372"/>
                <a:gd name="T19" fmla="*/ 0 h 556"/>
                <a:gd name="T20" fmla="*/ 372 w 372"/>
                <a:gd name="T21"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2" h="556">
                  <a:moveTo>
                    <a:pt x="372" y="0"/>
                  </a:moveTo>
                  <a:lnTo>
                    <a:pt x="334" y="116"/>
                  </a:lnTo>
                  <a:lnTo>
                    <a:pt x="144" y="116"/>
                  </a:lnTo>
                  <a:lnTo>
                    <a:pt x="144" y="234"/>
                  </a:lnTo>
                  <a:lnTo>
                    <a:pt x="340" y="234"/>
                  </a:lnTo>
                  <a:lnTo>
                    <a:pt x="304" y="346"/>
                  </a:lnTo>
                  <a:lnTo>
                    <a:pt x="144" y="346"/>
                  </a:lnTo>
                  <a:lnTo>
                    <a:pt x="144" y="556"/>
                  </a:lnTo>
                  <a:lnTo>
                    <a:pt x="0" y="556"/>
                  </a:lnTo>
                  <a:lnTo>
                    <a:pt x="0" y="0"/>
                  </a:lnTo>
                  <a:lnTo>
                    <a:pt x="37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D49"/>
                </a:solidFill>
                <a:effectLst/>
                <a:uLnTx/>
                <a:uFillTx/>
                <a:latin typeface="Verdana"/>
                <a:ea typeface="+mn-ea"/>
                <a:cs typeface="+mn-cs"/>
              </a:endParaRPr>
            </a:p>
          </p:txBody>
        </p:sp>
        <p:sp>
          <p:nvSpPr>
            <p:cNvPr id="48" name="Freeform 8">
              <a:extLst>
                <a:ext uri="{FF2B5EF4-FFF2-40B4-BE49-F238E27FC236}">
                  <a16:creationId xmlns:a16="http://schemas.microsoft.com/office/drawing/2014/main" id="{AB1B05FF-A608-481C-A02F-C5F0D95A61B6}"/>
                </a:ext>
              </a:extLst>
            </p:cNvPr>
            <p:cNvSpPr>
              <a:spLocks noEditPoints="1"/>
            </p:cNvSpPr>
            <p:nvPr userDrawn="1"/>
          </p:nvSpPr>
          <p:spPr bwMode="auto">
            <a:xfrm>
              <a:off x="4636" y="1882"/>
              <a:ext cx="513" cy="556"/>
            </a:xfrm>
            <a:custGeom>
              <a:avLst/>
              <a:gdLst>
                <a:gd name="T0" fmla="*/ 339 w 513"/>
                <a:gd name="T1" fmla="*/ 458 h 556"/>
                <a:gd name="T2" fmla="*/ 165 w 513"/>
                <a:gd name="T3" fmla="*/ 458 h 556"/>
                <a:gd name="T4" fmla="*/ 137 w 513"/>
                <a:gd name="T5" fmla="*/ 556 h 556"/>
                <a:gd name="T6" fmla="*/ 0 w 513"/>
                <a:gd name="T7" fmla="*/ 556 h 556"/>
                <a:gd name="T8" fmla="*/ 175 w 513"/>
                <a:gd name="T9" fmla="*/ 0 h 556"/>
                <a:gd name="T10" fmla="*/ 331 w 513"/>
                <a:gd name="T11" fmla="*/ 0 h 556"/>
                <a:gd name="T12" fmla="*/ 513 w 513"/>
                <a:gd name="T13" fmla="*/ 556 h 556"/>
                <a:gd name="T14" fmla="*/ 365 w 513"/>
                <a:gd name="T15" fmla="*/ 556 h 556"/>
                <a:gd name="T16" fmla="*/ 339 w 513"/>
                <a:gd name="T17" fmla="*/ 458 h 556"/>
                <a:gd name="T18" fmla="*/ 187 w 513"/>
                <a:gd name="T19" fmla="*/ 346 h 556"/>
                <a:gd name="T20" fmla="*/ 313 w 513"/>
                <a:gd name="T21" fmla="*/ 346 h 556"/>
                <a:gd name="T22" fmla="*/ 253 w 513"/>
                <a:gd name="T23" fmla="*/ 136 h 556"/>
                <a:gd name="T24" fmla="*/ 187 w 513"/>
                <a:gd name="T25" fmla="*/ 346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3" h="556">
                  <a:moveTo>
                    <a:pt x="339" y="458"/>
                  </a:moveTo>
                  <a:lnTo>
                    <a:pt x="165" y="458"/>
                  </a:lnTo>
                  <a:lnTo>
                    <a:pt x="137" y="556"/>
                  </a:lnTo>
                  <a:lnTo>
                    <a:pt x="0" y="556"/>
                  </a:lnTo>
                  <a:lnTo>
                    <a:pt x="175" y="0"/>
                  </a:lnTo>
                  <a:lnTo>
                    <a:pt x="331" y="0"/>
                  </a:lnTo>
                  <a:lnTo>
                    <a:pt x="513" y="556"/>
                  </a:lnTo>
                  <a:lnTo>
                    <a:pt x="365" y="556"/>
                  </a:lnTo>
                  <a:lnTo>
                    <a:pt x="339" y="458"/>
                  </a:lnTo>
                  <a:close/>
                  <a:moveTo>
                    <a:pt x="187" y="346"/>
                  </a:moveTo>
                  <a:lnTo>
                    <a:pt x="313" y="346"/>
                  </a:lnTo>
                  <a:lnTo>
                    <a:pt x="253" y="136"/>
                  </a:lnTo>
                  <a:lnTo>
                    <a:pt x="187" y="34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D49"/>
                </a:solidFill>
                <a:effectLst/>
                <a:uLnTx/>
                <a:uFillTx/>
                <a:latin typeface="Verdana"/>
                <a:ea typeface="+mn-ea"/>
                <a:cs typeface="+mn-cs"/>
              </a:endParaRPr>
            </a:p>
          </p:txBody>
        </p:sp>
        <p:sp>
          <p:nvSpPr>
            <p:cNvPr id="49" name="Freeform 9">
              <a:extLst>
                <a:ext uri="{FF2B5EF4-FFF2-40B4-BE49-F238E27FC236}">
                  <a16:creationId xmlns:a16="http://schemas.microsoft.com/office/drawing/2014/main" id="{59D1D74F-9892-4686-963D-6E48BAE01211}"/>
                </a:ext>
              </a:extLst>
            </p:cNvPr>
            <p:cNvSpPr>
              <a:spLocks noEditPoints="1"/>
            </p:cNvSpPr>
            <p:nvPr userDrawn="1"/>
          </p:nvSpPr>
          <p:spPr bwMode="auto">
            <a:xfrm>
              <a:off x="5217" y="1882"/>
              <a:ext cx="440" cy="556"/>
            </a:xfrm>
            <a:custGeom>
              <a:avLst/>
              <a:gdLst>
                <a:gd name="T0" fmla="*/ 418 w 440"/>
                <a:gd name="T1" fmla="*/ 188 h 556"/>
                <a:gd name="T2" fmla="*/ 412 w 440"/>
                <a:gd name="T3" fmla="*/ 244 h 556"/>
                <a:gd name="T4" fmla="*/ 406 w 440"/>
                <a:gd name="T5" fmla="*/ 268 h 556"/>
                <a:gd name="T6" fmla="*/ 396 w 440"/>
                <a:gd name="T7" fmla="*/ 288 h 556"/>
                <a:gd name="T8" fmla="*/ 366 w 440"/>
                <a:gd name="T9" fmla="*/ 320 h 556"/>
                <a:gd name="T10" fmla="*/ 348 w 440"/>
                <a:gd name="T11" fmla="*/ 334 h 556"/>
                <a:gd name="T12" fmla="*/ 440 w 440"/>
                <a:gd name="T13" fmla="*/ 556 h 556"/>
                <a:gd name="T14" fmla="*/ 188 w 440"/>
                <a:gd name="T15" fmla="*/ 346 h 556"/>
                <a:gd name="T16" fmla="*/ 142 w 440"/>
                <a:gd name="T17" fmla="*/ 556 h 556"/>
                <a:gd name="T18" fmla="*/ 0 w 440"/>
                <a:gd name="T19" fmla="*/ 0 h 556"/>
                <a:gd name="T20" fmla="*/ 242 w 440"/>
                <a:gd name="T21" fmla="*/ 0 h 556"/>
                <a:gd name="T22" fmla="*/ 288 w 440"/>
                <a:gd name="T23" fmla="*/ 4 h 556"/>
                <a:gd name="T24" fmla="*/ 324 w 440"/>
                <a:gd name="T25" fmla="*/ 14 h 556"/>
                <a:gd name="T26" fmla="*/ 340 w 440"/>
                <a:gd name="T27" fmla="*/ 22 h 556"/>
                <a:gd name="T28" fmla="*/ 368 w 440"/>
                <a:gd name="T29" fmla="*/ 40 h 556"/>
                <a:gd name="T30" fmla="*/ 378 w 440"/>
                <a:gd name="T31" fmla="*/ 52 h 556"/>
                <a:gd name="T32" fmla="*/ 396 w 440"/>
                <a:gd name="T33" fmla="*/ 76 h 556"/>
                <a:gd name="T34" fmla="*/ 408 w 440"/>
                <a:gd name="T35" fmla="*/ 106 h 556"/>
                <a:gd name="T36" fmla="*/ 414 w 440"/>
                <a:gd name="T37" fmla="*/ 120 h 556"/>
                <a:gd name="T38" fmla="*/ 418 w 440"/>
                <a:gd name="T39" fmla="*/ 154 h 556"/>
                <a:gd name="T40" fmla="*/ 418 w 440"/>
                <a:gd name="T41" fmla="*/ 188 h 556"/>
                <a:gd name="T42" fmla="*/ 216 w 440"/>
                <a:gd name="T43" fmla="*/ 250 h 556"/>
                <a:gd name="T44" fmla="*/ 230 w 440"/>
                <a:gd name="T45" fmla="*/ 248 h 556"/>
                <a:gd name="T46" fmla="*/ 254 w 440"/>
                <a:gd name="T47" fmla="*/ 240 h 556"/>
                <a:gd name="T48" fmla="*/ 262 w 440"/>
                <a:gd name="T49" fmla="*/ 234 h 556"/>
                <a:gd name="T50" fmla="*/ 274 w 440"/>
                <a:gd name="T51" fmla="*/ 214 h 556"/>
                <a:gd name="T52" fmla="*/ 278 w 440"/>
                <a:gd name="T53" fmla="*/ 188 h 556"/>
                <a:gd name="T54" fmla="*/ 278 w 440"/>
                <a:gd name="T55" fmla="*/ 176 h 556"/>
                <a:gd name="T56" fmla="*/ 274 w 440"/>
                <a:gd name="T57" fmla="*/ 150 h 556"/>
                <a:gd name="T58" fmla="*/ 262 w 440"/>
                <a:gd name="T59" fmla="*/ 130 h 556"/>
                <a:gd name="T60" fmla="*/ 244 w 440"/>
                <a:gd name="T61" fmla="*/ 120 h 556"/>
                <a:gd name="T62" fmla="*/ 216 w 440"/>
                <a:gd name="T63" fmla="*/ 116 h 556"/>
                <a:gd name="T64" fmla="*/ 142 w 440"/>
                <a:gd name="T65" fmla="*/ 25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0" h="556">
                  <a:moveTo>
                    <a:pt x="418" y="188"/>
                  </a:moveTo>
                  <a:lnTo>
                    <a:pt x="418" y="188"/>
                  </a:lnTo>
                  <a:lnTo>
                    <a:pt x="416" y="218"/>
                  </a:lnTo>
                  <a:lnTo>
                    <a:pt x="412" y="244"/>
                  </a:lnTo>
                  <a:lnTo>
                    <a:pt x="412" y="244"/>
                  </a:lnTo>
                  <a:lnTo>
                    <a:pt x="406" y="268"/>
                  </a:lnTo>
                  <a:lnTo>
                    <a:pt x="396" y="288"/>
                  </a:lnTo>
                  <a:lnTo>
                    <a:pt x="396" y="288"/>
                  </a:lnTo>
                  <a:lnTo>
                    <a:pt x="382" y="306"/>
                  </a:lnTo>
                  <a:lnTo>
                    <a:pt x="366" y="320"/>
                  </a:lnTo>
                  <a:lnTo>
                    <a:pt x="366" y="320"/>
                  </a:lnTo>
                  <a:lnTo>
                    <a:pt x="348" y="334"/>
                  </a:lnTo>
                  <a:lnTo>
                    <a:pt x="324" y="346"/>
                  </a:lnTo>
                  <a:lnTo>
                    <a:pt x="440" y="556"/>
                  </a:lnTo>
                  <a:lnTo>
                    <a:pt x="286" y="556"/>
                  </a:lnTo>
                  <a:lnTo>
                    <a:pt x="188" y="346"/>
                  </a:lnTo>
                  <a:lnTo>
                    <a:pt x="142" y="346"/>
                  </a:lnTo>
                  <a:lnTo>
                    <a:pt x="142" y="556"/>
                  </a:lnTo>
                  <a:lnTo>
                    <a:pt x="0" y="556"/>
                  </a:lnTo>
                  <a:lnTo>
                    <a:pt x="0" y="0"/>
                  </a:lnTo>
                  <a:lnTo>
                    <a:pt x="242" y="0"/>
                  </a:lnTo>
                  <a:lnTo>
                    <a:pt x="242" y="0"/>
                  </a:lnTo>
                  <a:lnTo>
                    <a:pt x="266" y="2"/>
                  </a:lnTo>
                  <a:lnTo>
                    <a:pt x="288" y="4"/>
                  </a:lnTo>
                  <a:lnTo>
                    <a:pt x="308" y="8"/>
                  </a:lnTo>
                  <a:lnTo>
                    <a:pt x="324" y="14"/>
                  </a:lnTo>
                  <a:lnTo>
                    <a:pt x="324" y="14"/>
                  </a:lnTo>
                  <a:lnTo>
                    <a:pt x="340" y="22"/>
                  </a:lnTo>
                  <a:lnTo>
                    <a:pt x="356" y="30"/>
                  </a:lnTo>
                  <a:lnTo>
                    <a:pt x="368" y="40"/>
                  </a:lnTo>
                  <a:lnTo>
                    <a:pt x="378" y="52"/>
                  </a:lnTo>
                  <a:lnTo>
                    <a:pt x="378" y="52"/>
                  </a:lnTo>
                  <a:lnTo>
                    <a:pt x="388" y="64"/>
                  </a:lnTo>
                  <a:lnTo>
                    <a:pt x="396" y="76"/>
                  </a:lnTo>
                  <a:lnTo>
                    <a:pt x="404" y="90"/>
                  </a:lnTo>
                  <a:lnTo>
                    <a:pt x="408" y="106"/>
                  </a:lnTo>
                  <a:lnTo>
                    <a:pt x="408" y="106"/>
                  </a:lnTo>
                  <a:lnTo>
                    <a:pt x="414" y="120"/>
                  </a:lnTo>
                  <a:lnTo>
                    <a:pt x="416" y="138"/>
                  </a:lnTo>
                  <a:lnTo>
                    <a:pt x="418" y="154"/>
                  </a:lnTo>
                  <a:lnTo>
                    <a:pt x="418" y="172"/>
                  </a:lnTo>
                  <a:lnTo>
                    <a:pt x="418" y="188"/>
                  </a:lnTo>
                  <a:close/>
                  <a:moveTo>
                    <a:pt x="142" y="250"/>
                  </a:moveTo>
                  <a:lnTo>
                    <a:pt x="216" y="250"/>
                  </a:lnTo>
                  <a:lnTo>
                    <a:pt x="216" y="250"/>
                  </a:lnTo>
                  <a:lnTo>
                    <a:pt x="230" y="248"/>
                  </a:lnTo>
                  <a:lnTo>
                    <a:pt x="242" y="246"/>
                  </a:lnTo>
                  <a:lnTo>
                    <a:pt x="254" y="240"/>
                  </a:lnTo>
                  <a:lnTo>
                    <a:pt x="262" y="234"/>
                  </a:lnTo>
                  <a:lnTo>
                    <a:pt x="262" y="234"/>
                  </a:lnTo>
                  <a:lnTo>
                    <a:pt x="270" y="226"/>
                  </a:lnTo>
                  <a:lnTo>
                    <a:pt x="274" y="214"/>
                  </a:lnTo>
                  <a:lnTo>
                    <a:pt x="278" y="202"/>
                  </a:lnTo>
                  <a:lnTo>
                    <a:pt x="278" y="188"/>
                  </a:lnTo>
                  <a:lnTo>
                    <a:pt x="278" y="176"/>
                  </a:lnTo>
                  <a:lnTo>
                    <a:pt x="278" y="176"/>
                  </a:lnTo>
                  <a:lnTo>
                    <a:pt x="278" y="162"/>
                  </a:lnTo>
                  <a:lnTo>
                    <a:pt x="274" y="150"/>
                  </a:lnTo>
                  <a:lnTo>
                    <a:pt x="270" y="140"/>
                  </a:lnTo>
                  <a:lnTo>
                    <a:pt x="262" y="130"/>
                  </a:lnTo>
                  <a:lnTo>
                    <a:pt x="254" y="124"/>
                  </a:lnTo>
                  <a:lnTo>
                    <a:pt x="244" y="120"/>
                  </a:lnTo>
                  <a:lnTo>
                    <a:pt x="230" y="116"/>
                  </a:lnTo>
                  <a:lnTo>
                    <a:pt x="216" y="116"/>
                  </a:lnTo>
                  <a:lnTo>
                    <a:pt x="142" y="116"/>
                  </a:lnTo>
                  <a:lnTo>
                    <a:pt x="142" y="2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D49"/>
                </a:solidFill>
                <a:effectLst/>
                <a:uLnTx/>
                <a:uFillTx/>
                <a:latin typeface="Verdana"/>
                <a:ea typeface="+mn-ea"/>
                <a:cs typeface="+mn-cs"/>
              </a:endParaRPr>
            </a:p>
          </p:txBody>
        </p:sp>
        <p:sp>
          <p:nvSpPr>
            <p:cNvPr id="50" name="Freeform 10">
              <a:extLst>
                <a:ext uri="{FF2B5EF4-FFF2-40B4-BE49-F238E27FC236}">
                  <a16:creationId xmlns:a16="http://schemas.microsoft.com/office/drawing/2014/main" id="{8C762B11-7FE5-4AEB-98A9-36E0FCE3572F}"/>
                </a:ext>
              </a:extLst>
            </p:cNvPr>
            <p:cNvSpPr>
              <a:spLocks/>
            </p:cNvSpPr>
            <p:nvPr userDrawn="1"/>
          </p:nvSpPr>
          <p:spPr bwMode="auto">
            <a:xfrm>
              <a:off x="2023" y="1384"/>
              <a:ext cx="1553" cy="1552"/>
            </a:xfrm>
            <a:custGeom>
              <a:avLst/>
              <a:gdLst>
                <a:gd name="T0" fmla="*/ 778 w 1553"/>
                <a:gd name="T1" fmla="*/ 0 h 1552"/>
                <a:gd name="T2" fmla="*/ 698 w 1553"/>
                <a:gd name="T3" fmla="*/ 4 h 1552"/>
                <a:gd name="T4" fmla="*/ 622 w 1553"/>
                <a:gd name="T5" fmla="*/ 16 h 1552"/>
                <a:gd name="T6" fmla="*/ 546 w 1553"/>
                <a:gd name="T7" fmla="*/ 34 h 1552"/>
                <a:gd name="T8" fmla="*/ 476 w 1553"/>
                <a:gd name="T9" fmla="*/ 62 h 1552"/>
                <a:gd name="T10" fmla="*/ 408 w 1553"/>
                <a:gd name="T11" fmla="*/ 94 h 1552"/>
                <a:gd name="T12" fmla="*/ 344 w 1553"/>
                <a:gd name="T13" fmla="*/ 132 h 1552"/>
                <a:gd name="T14" fmla="*/ 284 w 1553"/>
                <a:gd name="T15" fmla="*/ 178 h 1552"/>
                <a:gd name="T16" fmla="*/ 228 w 1553"/>
                <a:gd name="T17" fmla="*/ 228 h 1552"/>
                <a:gd name="T18" fmla="*/ 178 w 1553"/>
                <a:gd name="T19" fmla="*/ 282 h 1552"/>
                <a:gd name="T20" fmla="*/ 134 w 1553"/>
                <a:gd name="T21" fmla="*/ 342 h 1552"/>
                <a:gd name="T22" fmla="*/ 94 w 1553"/>
                <a:gd name="T23" fmla="*/ 406 h 1552"/>
                <a:gd name="T24" fmla="*/ 62 w 1553"/>
                <a:gd name="T25" fmla="*/ 474 h 1552"/>
                <a:gd name="T26" fmla="*/ 36 w 1553"/>
                <a:gd name="T27" fmla="*/ 546 h 1552"/>
                <a:gd name="T28" fmla="*/ 16 w 1553"/>
                <a:gd name="T29" fmla="*/ 620 h 1552"/>
                <a:gd name="T30" fmla="*/ 4 w 1553"/>
                <a:gd name="T31" fmla="*/ 698 h 1552"/>
                <a:gd name="T32" fmla="*/ 0 w 1553"/>
                <a:gd name="T33" fmla="*/ 778 h 1552"/>
                <a:gd name="T34" fmla="*/ 2 w 1553"/>
                <a:gd name="T35" fmla="*/ 828 h 1552"/>
                <a:gd name="T36" fmla="*/ 16 w 1553"/>
                <a:gd name="T37" fmla="*/ 928 h 1552"/>
                <a:gd name="T38" fmla="*/ 40 w 1553"/>
                <a:gd name="T39" fmla="*/ 1024 h 1552"/>
                <a:gd name="T40" fmla="*/ 78 w 1553"/>
                <a:gd name="T41" fmla="*/ 1114 h 1552"/>
                <a:gd name="T42" fmla="*/ 196 w 1553"/>
                <a:gd name="T43" fmla="*/ 842 h 1552"/>
                <a:gd name="T44" fmla="*/ 214 w 1553"/>
                <a:gd name="T45" fmla="*/ 1312 h 1552"/>
                <a:gd name="T46" fmla="*/ 248 w 1553"/>
                <a:gd name="T47" fmla="*/ 1346 h 1552"/>
                <a:gd name="T48" fmla="*/ 324 w 1553"/>
                <a:gd name="T49" fmla="*/ 1408 h 1552"/>
                <a:gd name="T50" fmla="*/ 540 w 1553"/>
                <a:gd name="T51" fmla="*/ 844 h 1552"/>
                <a:gd name="T52" fmla="*/ 502 w 1553"/>
                <a:gd name="T53" fmla="*/ 1504 h 1552"/>
                <a:gd name="T54" fmla="*/ 544 w 1553"/>
                <a:gd name="T55" fmla="*/ 1518 h 1552"/>
                <a:gd name="T56" fmla="*/ 630 w 1553"/>
                <a:gd name="T57" fmla="*/ 1540 h 1552"/>
                <a:gd name="T58" fmla="*/ 886 w 1553"/>
                <a:gd name="T59" fmla="*/ 844 h 1552"/>
                <a:gd name="T60" fmla="*/ 834 w 1553"/>
                <a:gd name="T61" fmla="*/ 1552 h 1552"/>
                <a:gd name="T62" fmla="*/ 884 w 1553"/>
                <a:gd name="T63" fmla="*/ 1546 h 1552"/>
                <a:gd name="T64" fmla="*/ 983 w 1553"/>
                <a:gd name="T65" fmla="*/ 1526 h 1552"/>
                <a:gd name="T66" fmla="*/ 1231 w 1553"/>
                <a:gd name="T67" fmla="*/ 842 h 1552"/>
                <a:gd name="T68" fmla="*/ 1219 w 1553"/>
                <a:gd name="T69" fmla="*/ 1416 h 1552"/>
                <a:gd name="T70" fmla="*/ 1257 w 1553"/>
                <a:gd name="T71" fmla="*/ 1388 h 1552"/>
                <a:gd name="T72" fmla="*/ 1325 w 1553"/>
                <a:gd name="T73" fmla="*/ 1328 h 1552"/>
                <a:gd name="T74" fmla="*/ 1387 w 1553"/>
                <a:gd name="T75" fmla="*/ 1258 h 1552"/>
                <a:gd name="T76" fmla="*/ 1439 w 1553"/>
                <a:gd name="T77" fmla="*/ 1184 h 1552"/>
                <a:gd name="T78" fmla="*/ 1483 w 1553"/>
                <a:gd name="T79" fmla="*/ 1102 h 1552"/>
                <a:gd name="T80" fmla="*/ 1517 w 1553"/>
                <a:gd name="T81" fmla="*/ 1014 h 1552"/>
                <a:gd name="T82" fmla="*/ 1541 w 1553"/>
                <a:gd name="T83" fmla="*/ 922 h 1552"/>
                <a:gd name="T84" fmla="*/ 1553 w 1553"/>
                <a:gd name="T85" fmla="*/ 826 h 1552"/>
                <a:gd name="T86" fmla="*/ 1553 w 1553"/>
                <a:gd name="T87" fmla="*/ 778 h 1552"/>
                <a:gd name="T88" fmla="*/ 1549 w 1553"/>
                <a:gd name="T89" fmla="*/ 698 h 1552"/>
                <a:gd name="T90" fmla="*/ 1539 w 1553"/>
                <a:gd name="T91" fmla="*/ 620 h 1552"/>
                <a:gd name="T92" fmla="*/ 1519 w 1553"/>
                <a:gd name="T93" fmla="*/ 546 h 1552"/>
                <a:gd name="T94" fmla="*/ 1493 w 1553"/>
                <a:gd name="T95" fmla="*/ 474 h 1552"/>
                <a:gd name="T96" fmla="*/ 1461 w 1553"/>
                <a:gd name="T97" fmla="*/ 406 h 1552"/>
                <a:gd name="T98" fmla="*/ 1421 w 1553"/>
                <a:gd name="T99" fmla="*/ 342 h 1552"/>
                <a:gd name="T100" fmla="*/ 1377 w 1553"/>
                <a:gd name="T101" fmla="*/ 282 h 1552"/>
                <a:gd name="T102" fmla="*/ 1327 w 1553"/>
                <a:gd name="T103" fmla="*/ 228 h 1552"/>
                <a:gd name="T104" fmla="*/ 1271 w 1553"/>
                <a:gd name="T105" fmla="*/ 178 h 1552"/>
                <a:gd name="T106" fmla="*/ 1211 w 1553"/>
                <a:gd name="T107" fmla="*/ 132 h 1552"/>
                <a:gd name="T108" fmla="*/ 1147 w 1553"/>
                <a:gd name="T109" fmla="*/ 94 h 1552"/>
                <a:gd name="T110" fmla="*/ 1079 w 1553"/>
                <a:gd name="T111" fmla="*/ 62 h 1552"/>
                <a:gd name="T112" fmla="*/ 1007 w 1553"/>
                <a:gd name="T113" fmla="*/ 34 h 1552"/>
                <a:gd name="T114" fmla="*/ 933 w 1553"/>
                <a:gd name="T115" fmla="*/ 16 h 1552"/>
                <a:gd name="T116" fmla="*/ 858 w 1553"/>
                <a:gd name="T117" fmla="*/ 4 h 1552"/>
                <a:gd name="T118" fmla="*/ 778 w 1553"/>
                <a:gd name="T119" fmla="*/ 0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53" h="1552">
                  <a:moveTo>
                    <a:pt x="778" y="0"/>
                  </a:moveTo>
                  <a:lnTo>
                    <a:pt x="778" y="0"/>
                  </a:lnTo>
                  <a:lnTo>
                    <a:pt x="738" y="2"/>
                  </a:lnTo>
                  <a:lnTo>
                    <a:pt x="698" y="4"/>
                  </a:lnTo>
                  <a:lnTo>
                    <a:pt x="660" y="8"/>
                  </a:lnTo>
                  <a:lnTo>
                    <a:pt x="622" y="16"/>
                  </a:lnTo>
                  <a:lnTo>
                    <a:pt x="584" y="24"/>
                  </a:lnTo>
                  <a:lnTo>
                    <a:pt x="546" y="34"/>
                  </a:lnTo>
                  <a:lnTo>
                    <a:pt x="510" y="48"/>
                  </a:lnTo>
                  <a:lnTo>
                    <a:pt x="476" y="62"/>
                  </a:lnTo>
                  <a:lnTo>
                    <a:pt x="440" y="76"/>
                  </a:lnTo>
                  <a:lnTo>
                    <a:pt x="408" y="94"/>
                  </a:lnTo>
                  <a:lnTo>
                    <a:pt x="374" y="112"/>
                  </a:lnTo>
                  <a:lnTo>
                    <a:pt x="344" y="132"/>
                  </a:lnTo>
                  <a:lnTo>
                    <a:pt x="312" y="154"/>
                  </a:lnTo>
                  <a:lnTo>
                    <a:pt x="284" y="178"/>
                  </a:lnTo>
                  <a:lnTo>
                    <a:pt x="256" y="202"/>
                  </a:lnTo>
                  <a:lnTo>
                    <a:pt x="228" y="228"/>
                  </a:lnTo>
                  <a:lnTo>
                    <a:pt x="202" y="254"/>
                  </a:lnTo>
                  <a:lnTo>
                    <a:pt x="178" y="282"/>
                  </a:lnTo>
                  <a:lnTo>
                    <a:pt x="156" y="312"/>
                  </a:lnTo>
                  <a:lnTo>
                    <a:pt x="134" y="342"/>
                  </a:lnTo>
                  <a:lnTo>
                    <a:pt x="114" y="374"/>
                  </a:lnTo>
                  <a:lnTo>
                    <a:pt x="94" y="406"/>
                  </a:lnTo>
                  <a:lnTo>
                    <a:pt x="78" y="440"/>
                  </a:lnTo>
                  <a:lnTo>
                    <a:pt x="62" y="474"/>
                  </a:lnTo>
                  <a:lnTo>
                    <a:pt x="48" y="510"/>
                  </a:lnTo>
                  <a:lnTo>
                    <a:pt x="36" y="546"/>
                  </a:lnTo>
                  <a:lnTo>
                    <a:pt x="26" y="582"/>
                  </a:lnTo>
                  <a:lnTo>
                    <a:pt x="16" y="620"/>
                  </a:lnTo>
                  <a:lnTo>
                    <a:pt x="10" y="658"/>
                  </a:lnTo>
                  <a:lnTo>
                    <a:pt x="4" y="698"/>
                  </a:lnTo>
                  <a:lnTo>
                    <a:pt x="2" y="738"/>
                  </a:lnTo>
                  <a:lnTo>
                    <a:pt x="0" y="778"/>
                  </a:lnTo>
                  <a:lnTo>
                    <a:pt x="0" y="778"/>
                  </a:lnTo>
                  <a:lnTo>
                    <a:pt x="2" y="828"/>
                  </a:lnTo>
                  <a:lnTo>
                    <a:pt x="8" y="880"/>
                  </a:lnTo>
                  <a:lnTo>
                    <a:pt x="16" y="928"/>
                  </a:lnTo>
                  <a:lnTo>
                    <a:pt x="26" y="978"/>
                  </a:lnTo>
                  <a:lnTo>
                    <a:pt x="40" y="1024"/>
                  </a:lnTo>
                  <a:lnTo>
                    <a:pt x="58" y="1070"/>
                  </a:lnTo>
                  <a:lnTo>
                    <a:pt x="78" y="1114"/>
                  </a:lnTo>
                  <a:lnTo>
                    <a:pt x="100" y="1158"/>
                  </a:lnTo>
                  <a:lnTo>
                    <a:pt x="196" y="842"/>
                  </a:lnTo>
                  <a:lnTo>
                    <a:pt x="356" y="842"/>
                  </a:lnTo>
                  <a:lnTo>
                    <a:pt x="214" y="1312"/>
                  </a:lnTo>
                  <a:lnTo>
                    <a:pt x="214" y="1312"/>
                  </a:lnTo>
                  <a:lnTo>
                    <a:pt x="248" y="1346"/>
                  </a:lnTo>
                  <a:lnTo>
                    <a:pt x="286" y="1378"/>
                  </a:lnTo>
                  <a:lnTo>
                    <a:pt x="324" y="1408"/>
                  </a:lnTo>
                  <a:lnTo>
                    <a:pt x="364" y="1434"/>
                  </a:lnTo>
                  <a:lnTo>
                    <a:pt x="540" y="844"/>
                  </a:lnTo>
                  <a:lnTo>
                    <a:pt x="700" y="844"/>
                  </a:lnTo>
                  <a:lnTo>
                    <a:pt x="502" y="1504"/>
                  </a:lnTo>
                  <a:lnTo>
                    <a:pt x="502" y="1504"/>
                  </a:lnTo>
                  <a:lnTo>
                    <a:pt x="544" y="1518"/>
                  </a:lnTo>
                  <a:lnTo>
                    <a:pt x="586" y="1530"/>
                  </a:lnTo>
                  <a:lnTo>
                    <a:pt x="630" y="1540"/>
                  </a:lnTo>
                  <a:lnTo>
                    <a:pt x="674" y="1548"/>
                  </a:lnTo>
                  <a:lnTo>
                    <a:pt x="886" y="844"/>
                  </a:lnTo>
                  <a:lnTo>
                    <a:pt x="1045" y="844"/>
                  </a:lnTo>
                  <a:lnTo>
                    <a:pt x="834" y="1552"/>
                  </a:lnTo>
                  <a:lnTo>
                    <a:pt x="834" y="1552"/>
                  </a:lnTo>
                  <a:lnTo>
                    <a:pt x="884" y="1546"/>
                  </a:lnTo>
                  <a:lnTo>
                    <a:pt x="933" y="1538"/>
                  </a:lnTo>
                  <a:lnTo>
                    <a:pt x="983" y="1526"/>
                  </a:lnTo>
                  <a:lnTo>
                    <a:pt x="1031" y="1512"/>
                  </a:lnTo>
                  <a:lnTo>
                    <a:pt x="1231" y="842"/>
                  </a:lnTo>
                  <a:lnTo>
                    <a:pt x="1391" y="842"/>
                  </a:lnTo>
                  <a:lnTo>
                    <a:pt x="1219" y="1416"/>
                  </a:lnTo>
                  <a:lnTo>
                    <a:pt x="1219" y="1416"/>
                  </a:lnTo>
                  <a:lnTo>
                    <a:pt x="1257" y="1388"/>
                  </a:lnTo>
                  <a:lnTo>
                    <a:pt x="1291" y="1358"/>
                  </a:lnTo>
                  <a:lnTo>
                    <a:pt x="1325" y="1328"/>
                  </a:lnTo>
                  <a:lnTo>
                    <a:pt x="1357" y="1294"/>
                  </a:lnTo>
                  <a:lnTo>
                    <a:pt x="1387" y="1258"/>
                  </a:lnTo>
                  <a:lnTo>
                    <a:pt x="1415" y="1222"/>
                  </a:lnTo>
                  <a:lnTo>
                    <a:pt x="1439" y="1184"/>
                  </a:lnTo>
                  <a:lnTo>
                    <a:pt x="1463" y="1144"/>
                  </a:lnTo>
                  <a:lnTo>
                    <a:pt x="1483" y="1102"/>
                  </a:lnTo>
                  <a:lnTo>
                    <a:pt x="1501" y="1058"/>
                  </a:lnTo>
                  <a:lnTo>
                    <a:pt x="1517" y="1014"/>
                  </a:lnTo>
                  <a:lnTo>
                    <a:pt x="1531" y="968"/>
                  </a:lnTo>
                  <a:lnTo>
                    <a:pt x="1541" y="922"/>
                  </a:lnTo>
                  <a:lnTo>
                    <a:pt x="1547" y="874"/>
                  </a:lnTo>
                  <a:lnTo>
                    <a:pt x="1553" y="826"/>
                  </a:lnTo>
                  <a:lnTo>
                    <a:pt x="1553" y="778"/>
                  </a:lnTo>
                  <a:lnTo>
                    <a:pt x="1553" y="778"/>
                  </a:lnTo>
                  <a:lnTo>
                    <a:pt x="1553" y="738"/>
                  </a:lnTo>
                  <a:lnTo>
                    <a:pt x="1549" y="698"/>
                  </a:lnTo>
                  <a:lnTo>
                    <a:pt x="1545" y="658"/>
                  </a:lnTo>
                  <a:lnTo>
                    <a:pt x="1539" y="620"/>
                  </a:lnTo>
                  <a:lnTo>
                    <a:pt x="1529" y="582"/>
                  </a:lnTo>
                  <a:lnTo>
                    <a:pt x="1519" y="546"/>
                  </a:lnTo>
                  <a:lnTo>
                    <a:pt x="1507" y="510"/>
                  </a:lnTo>
                  <a:lnTo>
                    <a:pt x="1493" y="474"/>
                  </a:lnTo>
                  <a:lnTo>
                    <a:pt x="1477" y="440"/>
                  </a:lnTo>
                  <a:lnTo>
                    <a:pt x="1461" y="406"/>
                  </a:lnTo>
                  <a:lnTo>
                    <a:pt x="1441" y="374"/>
                  </a:lnTo>
                  <a:lnTo>
                    <a:pt x="1421" y="342"/>
                  </a:lnTo>
                  <a:lnTo>
                    <a:pt x="1399" y="312"/>
                  </a:lnTo>
                  <a:lnTo>
                    <a:pt x="1377" y="282"/>
                  </a:lnTo>
                  <a:lnTo>
                    <a:pt x="1351" y="254"/>
                  </a:lnTo>
                  <a:lnTo>
                    <a:pt x="1327" y="228"/>
                  </a:lnTo>
                  <a:lnTo>
                    <a:pt x="1299" y="202"/>
                  </a:lnTo>
                  <a:lnTo>
                    <a:pt x="1271" y="178"/>
                  </a:lnTo>
                  <a:lnTo>
                    <a:pt x="1241" y="154"/>
                  </a:lnTo>
                  <a:lnTo>
                    <a:pt x="1211" y="132"/>
                  </a:lnTo>
                  <a:lnTo>
                    <a:pt x="1179" y="112"/>
                  </a:lnTo>
                  <a:lnTo>
                    <a:pt x="1147" y="94"/>
                  </a:lnTo>
                  <a:lnTo>
                    <a:pt x="1113" y="76"/>
                  </a:lnTo>
                  <a:lnTo>
                    <a:pt x="1079" y="62"/>
                  </a:lnTo>
                  <a:lnTo>
                    <a:pt x="1043" y="48"/>
                  </a:lnTo>
                  <a:lnTo>
                    <a:pt x="1007" y="34"/>
                  </a:lnTo>
                  <a:lnTo>
                    <a:pt x="971" y="24"/>
                  </a:lnTo>
                  <a:lnTo>
                    <a:pt x="933" y="16"/>
                  </a:lnTo>
                  <a:lnTo>
                    <a:pt x="896" y="8"/>
                  </a:lnTo>
                  <a:lnTo>
                    <a:pt x="858" y="4"/>
                  </a:lnTo>
                  <a:lnTo>
                    <a:pt x="818" y="2"/>
                  </a:lnTo>
                  <a:lnTo>
                    <a:pt x="778" y="0"/>
                  </a:lnTo>
                  <a:lnTo>
                    <a:pt x="7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D49"/>
                </a:solidFill>
                <a:effectLst/>
                <a:uLnTx/>
                <a:uFillTx/>
                <a:latin typeface="Verdana"/>
                <a:ea typeface="+mn-ea"/>
                <a:cs typeface="+mn-cs"/>
              </a:endParaRPr>
            </a:p>
          </p:txBody>
        </p:sp>
      </p:grpSp>
      <p:sp>
        <p:nvSpPr>
          <p:cNvPr id="51" name="Flowchart: Data 19">
            <a:extLst>
              <a:ext uri="{FF2B5EF4-FFF2-40B4-BE49-F238E27FC236}">
                <a16:creationId xmlns:a16="http://schemas.microsoft.com/office/drawing/2014/main" id="{EA98FF4D-441D-4DDA-9FD1-DE0239CF0C06}"/>
              </a:ext>
            </a:extLst>
          </p:cNvPr>
          <p:cNvSpPr/>
          <p:nvPr/>
        </p:nvSpPr>
        <p:spPr>
          <a:xfrm>
            <a:off x="7454698" y="3571640"/>
            <a:ext cx="2387794" cy="328636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117"/>
              <a:gd name="connsiteY0" fmla="*/ 10058 h 10058"/>
              <a:gd name="connsiteX1" fmla="*/ 2117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3731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8117 w 10117"/>
              <a:gd name="connsiteY3" fmla="*/ 10000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7060 w 10117"/>
              <a:gd name="connsiteY3" fmla="*/ 10058 h 10058"/>
              <a:gd name="connsiteX4" fmla="*/ 0 w 10117"/>
              <a:gd name="connsiteY4" fmla="*/ 10058 h 10058"/>
              <a:gd name="connsiteX0" fmla="*/ 0 w 10117"/>
              <a:gd name="connsiteY0" fmla="*/ 10058 h 10058"/>
              <a:gd name="connsiteX1" fmla="*/ 2997 w 10117"/>
              <a:gd name="connsiteY1" fmla="*/ 0 h 10058"/>
              <a:gd name="connsiteX2" fmla="*/ 10117 w 10117"/>
              <a:gd name="connsiteY2" fmla="*/ 0 h 10058"/>
              <a:gd name="connsiteX3" fmla="*/ 6708 w 10117"/>
              <a:gd name="connsiteY3" fmla="*/ 10058 h 10058"/>
              <a:gd name="connsiteX4" fmla="*/ 0 w 10117"/>
              <a:gd name="connsiteY4" fmla="*/ 10058 h 10058"/>
              <a:gd name="connsiteX0" fmla="*/ 0 w 10117"/>
              <a:gd name="connsiteY0" fmla="*/ 10058 h 10116"/>
              <a:gd name="connsiteX1" fmla="*/ 2997 w 10117"/>
              <a:gd name="connsiteY1" fmla="*/ 0 h 10116"/>
              <a:gd name="connsiteX2" fmla="*/ 10117 w 10117"/>
              <a:gd name="connsiteY2" fmla="*/ 0 h 10116"/>
              <a:gd name="connsiteX3" fmla="*/ 6767 w 10117"/>
              <a:gd name="connsiteY3" fmla="*/ 10116 h 10116"/>
              <a:gd name="connsiteX4" fmla="*/ 0 w 10117"/>
              <a:gd name="connsiteY4" fmla="*/ 10058 h 10116"/>
              <a:gd name="connsiteX0" fmla="*/ 0 w 10264"/>
              <a:gd name="connsiteY0" fmla="*/ 10116 h 10116"/>
              <a:gd name="connsiteX1" fmla="*/ 3144 w 10264"/>
              <a:gd name="connsiteY1" fmla="*/ 0 h 10116"/>
              <a:gd name="connsiteX2" fmla="*/ 10264 w 10264"/>
              <a:gd name="connsiteY2" fmla="*/ 0 h 10116"/>
              <a:gd name="connsiteX3" fmla="*/ 6914 w 10264"/>
              <a:gd name="connsiteY3" fmla="*/ 10116 h 10116"/>
              <a:gd name="connsiteX4" fmla="*/ 0 w 10264"/>
              <a:gd name="connsiteY4" fmla="*/ 10116 h 10116"/>
              <a:gd name="connsiteX0" fmla="*/ 0 w 10264"/>
              <a:gd name="connsiteY0" fmla="*/ 10116 h 10145"/>
              <a:gd name="connsiteX1" fmla="*/ 3144 w 10264"/>
              <a:gd name="connsiteY1" fmla="*/ 0 h 10145"/>
              <a:gd name="connsiteX2" fmla="*/ 10264 w 10264"/>
              <a:gd name="connsiteY2" fmla="*/ 0 h 10145"/>
              <a:gd name="connsiteX3" fmla="*/ 7002 w 10264"/>
              <a:gd name="connsiteY3" fmla="*/ 10145 h 10145"/>
              <a:gd name="connsiteX4" fmla="*/ 0 w 10264"/>
              <a:gd name="connsiteY4" fmla="*/ 10116 h 10145"/>
              <a:gd name="connsiteX0" fmla="*/ 0 w 13434"/>
              <a:gd name="connsiteY0" fmla="*/ 20349 h 20349"/>
              <a:gd name="connsiteX1" fmla="*/ 6314 w 13434"/>
              <a:gd name="connsiteY1" fmla="*/ 0 h 20349"/>
              <a:gd name="connsiteX2" fmla="*/ 13434 w 13434"/>
              <a:gd name="connsiteY2" fmla="*/ 0 h 20349"/>
              <a:gd name="connsiteX3" fmla="*/ 10172 w 13434"/>
              <a:gd name="connsiteY3" fmla="*/ 10145 h 20349"/>
              <a:gd name="connsiteX4" fmla="*/ 0 w 13434"/>
              <a:gd name="connsiteY4" fmla="*/ 20349 h 20349"/>
              <a:gd name="connsiteX0" fmla="*/ 0 w 13434"/>
              <a:gd name="connsiteY0" fmla="*/ 20349 h 20349"/>
              <a:gd name="connsiteX1" fmla="*/ 6314 w 13434"/>
              <a:gd name="connsiteY1" fmla="*/ 0 h 20349"/>
              <a:gd name="connsiteX2" fmla="*/ 13434 w 13434"/>
              <a:gd name="connsiteY2" fmla="*/ 0 h 20349"/>
              <a:gd name="connsiteX3" fmla="*/ 7031 w 13434"/>
              <a:gd name="connsiteY3" fmla="*/ 19971 h 20349"/>
              <a:gd name="connsiteX4" fmla="*/ 0 w 13434"/>
              <a:gd name="connsiteY4" fmla="*/ 20349 h 20349"/>
              <a:gd name="connsiteX0" fmla="*/ 0 w 13346"/>
              <a:gd name="connsiteY0" fmla="*/ 20029 h 20029"/>
              <a:gd name="connsiteX1" fmla="*/ 6226 w 13346"/>
              <a:gd name="connsiteY1" fmla="*/ 0 h 20029"/>
              <a:gd name="connsiteX2" fmla="*/ 13346 w 13346"/>
              <a:gd name="connsiteY2" fmla="*/ 0 h 20029"/>
              <a:gd name="connsiteX3" fmla="*/ 6943 w 13346"/>
              <a:gd name="connsiteY3" fmla="*/ 19971 h 20029"/>
              <a:gd name="connsiteX4" fmla="*/ 0 w 13346"/>
              <a:gd name="connsiteY4" fmla="*/ 20029 h 20029"/>
              <a:gd name="connsiteX0" fmla="*/ 0 w 13346"/>
              <a:gd name="connsiteY0" fmla="*/ 20087 h 20087"/>
              <a:gd name="connsiteX1" fmla="*/ 6226 w 13346"/>
              <a:gd name="connsiteY1" fmla="*/ 0 h 20087"/>
              <a:gd name="connsiteX2" fmla="*/ 13346 w 13346"/>
              <a:gd name="connsiteY2" fmla="*/ 0 h 20087"/>
              <a:gd name="connsiteX3" fmla="*/ 6943 w 13346"/>
              <a:gd name="connsiteY3" fmla="*/ 19971 h 20087"/>
              <a:gd name="connsiteX4" fmla="*/ 0 w 13346"/>
              <a:gd name="connsiteY4" fmla="*/ 20087 h 20087"/>
              <a:gd name="connsiteX0" fmla="*/ 0 w 13317"/>
              <a:gd name="connsiteY0" fmla="*/ 19942 h 19971"/>
              <a:gd name="connsiteX1" fmla="*/ 6197 w 13317"/>
              <a:gd name="connsiteY1" fmla="*/ 0 h 19971"/>
              <a:gd name="connsiteX2" fmla="*/ 13317 w 13317"/>
              <a:gd name="connsiteY2" fmla="*/ 0 h 19971"/>
              <a:gd name="connsiteX3" fmla="*/ 6914 w 13317"/>
              <a:gd name="connsiteY3" fmla="*/ 19971 h 19971"/>
              <a:gd name="connsiteX4" fmla="*/ 0 w 13317"/>
              <a:gd name="connsiteY4" fmla="*/ 19942 h 19971"/>
              <a:gd name="connsiteX0" fmla="*/ 0 w 13346"/>
              <a:gd name="connsiteY0" fmla="*/ 20029 h 20029"/>
              <a:gd name="connsiteX1" fmla="*/ 6226 w 13346"/>
              <a:gd name="connsiteY1" fmla="*/ 0 h 20029"/>
              <a:gd name="connsiteX2" fmla="*/ 13346 w 13346"/>
              <a:gd name="connsiteY2" fmla="*/ 0 h 20029"/>
              <a:gd name="connsiteX3" fmla="*/ 6943 w 13346"/>
              <a:gd name="connsiteY3" fmla="*/ 19971 h 20029"/>
              <a:gd name="connsiteX4" fmla="*/ 0 w 13346"/>
              <a:gd name="connsiteY4" fmla="*/ 20029 h 20029"/>
              <a:gd name="connsiteX0" fmla="*/ 0 w 13346"/>
              <a:gd name="connsiteY0" fmla="*/ 19942 h 19971"/>
              <a:gd name="connsiteX1" fmla="*/ 6226 w 13346"/>
              <a:gd name="connsiteY1" fmla="*/ 0 h 19971"/>
              <a:gd name="connsiteX2" fmla="*/ 13346 w 13346"/>
              <a:gd name="connsiteY2" fmla="*/ 0 h 19971"/>
              <a:gd name="connsiteX3" fmla="*/ 6943 w 13346"/>
              <a:gd name="connsiteY3" fmla="*/ 19971 h 19971"/>
              <a:gd name="connsiteX4" fmla="*/ 0 w 13346"/>
              <a:gd name="connsiteY4" fmla="*/ 19942 h 19971"/>
              <a:gd name="connsiteX0" fmla="*/ 0 w 13754"/>
              <a:gd name="connsiteY0" fmla="*/ 19897 h 19971"/>
              <a:gd name="connsiteX1" fmla="*/ 6634 w 13754"/>
              <a:gd name="connsiteY1" fmla="*/ 0 h 19971"/>
              <a:gd name="connsiteX2" fmla="*/ 13754 w 13754"/>
              <a:gd name="connsiteY2" fmla="*/ 0 h 19971"/>
              <a:gd name="connsiteX3" fmla="*/ 7351 w 13754"/>
              <a:gd name="connsiteY3" fmla="*/ 19971 h 19971"/>
              <a:gd name="connsiteX4" fmla="*/ 0 w 13754"/>
              <a:gd name="connsiteY4" fmla="*/ 19897 h 19971"/>
              <a:gd name="connsiteX0" fmla="*/ 0 w 13634"/>
              <a:gd name="connsiteY0" fmla="*/ 19976 h 19976"/>
              <a:gd name="connsiteX1" fmla="*/ 6514 w 13634"/>
              <a:gd name="connsiteY1" fmla="*/ 0 h 19976"/>
              <a:gd name="connsiteX2" fmla="*/ 13634 w 13634"/>
              <a:gd name="connsiteY2" fmla="*/ 0 h 19976"/>
              <a:gd name="connsiteX3" fmla="*/ 7231 w 13634"/>
              <a:gd name="connsiteY3" fmla="*/ 19971 h 19976"/>
              <a:gd name="connsiteX4" fmla="*/ 0 w 13634"/>
              <a:gd name="connsiteY4" fmla="*/ 19976 h 19976"/>
              <a:gd name="connsiteX0" fmla="*/ 0 w 13634"/>
              <a:gd name="connsiteY0" fmla="*/ 19976 h 19976"/>
              <a:gd name="connsiteX1" fmla="*/ 8589 w 13634"/>
              <a:gd name="connsiteY1" fmla="*/ 695 h 19976"/>
              <a:gd name="connsiteX2" fmla="*/ 13634 w 13634"/>
              <a:gd name="connsiteY2" fmla="*/ 0 h 19976"/>
              <a:gd name="connsiteX3" fmla="*/ 7231 w 13634"/>
              <a:gd name="connsiteY3" fmla="*/ 19971 h 19976"/>
              <a:gd name="connsiteX4" fmla="*/ 0 w 13634"/>
              <a:gd name="connsiteY4" fmla="*/ 19976 h 19976"/>
              <a:gd name="connsiteX0" fmla="*/ 0 w 13634"/>
              <a:gd name="connsiteY0" fmla="*/ 19976 h 19976"/>
              <a:gd name="connsiteX1" fmla="*/ 6934 w 13634"/>
              <a:gd name="connsiteY1" fmla="*/ 377 h 19976"/>
              <a:gd name="connsiteX2" fmla="*/ 13634 w 13634"/>
              <a:gd name="connsiteY2" fmla="*/ 0 h 19976"/>
              <a:gd name="connsiteX3" fmla="*/ 7231 w 13634"/>
              <a:gd name="connsiteY3" fmla="*/ 19971 h 19976"/>
              <a:gd name="connsiteX4" fmla="*/ 0 w 13634"/>
              <a:gd name="connsiteY4" fmla="*/ 19976 h 19976"/>
              <a:gd name="connsiteX0" fmla="*/ 0 w 14447"/>
              <a:gd name="connsiteY0" fmla="*/ 19738 h 19971"/>
              <a:gd name="connsiteX1" fmla="*/ 7747 w 14447"/>
              <a:gd name="connsiteY1" fmla="*/ 377 h 19971"/>
              <a:gd name="connsiteX2" fmla="*/ 14447 w 14447"/>
              <a:gd name="connsiteY2" fmla="*/ 0 h 19971"/>
              <a:gd name="connsiteX3" fmla="*/ 8044 w 14447"/>
              <a:gd name="connsiteY3" fmla="*/ 19971 h 19971"/>
              <a:gd name="connsiteX4" fmla="*/ 0 w 14447"/>
              <a:gd name="connsiteY4" fmla="*/ 19738 h 19971"/>
              <a:gd name="connsiteX0" fmla="*/ 0 w 14447"/>
              <a:gd name="connsiteY0" fmla="*/ 19738 h 19738"/>
              <a:gd name="connsiteX1" fmla="*/ 7747 w 14447"/>
              <a:gd name="connsiteY1" fmla="*/ 377 h 19738"/>
              <a:gd name="connsiteX2" fmla="*/ 14447 w 14447"/>
              <a:gd name="connsiteY2" fmla="*/ 0 h 19738"/>
              <a:gd name="connsiteX3" fmla="*/ 5604 w 14447"/>
              <a:gd name="connsiteY3" fmla="*/ 19614 h 19738"/>
              <a:gd name="connsiteX4" fmla="*/ 0 w 14447"/>
              <a:gd name="connsiteY4" fmla="*/ 19738 h 19738"/>
              <a:gd name="connsiteX0" fmla="*/ 0 w 14447"/>
              <a:gd name="connsiteY0" fmla="*/ 19738 h 19738"/>
              <a:gd name="connsiteX1" fmla="*/ 7747 w 14447"/>
              <a:gd name="connsiteY1" fmla="*/ 377 h 19738"/>
              <a:gd name="connsiteX2" fmla="*/ 14447 w 14447"/>
              <a:gd name="connsiteY2" fmla="*/ 0 h 19738"/>
              <a:gd name="connsiteX3" fmla="*/ 4370 w 14447"/>
              <a:gd name="connsiteY3" fmla="*/ 19495 h 19738"/>
              <a:gd name="connsiteX4" fmla="*/ 0 w 14447"/>
              <a:gd name="connsiteY4" fmla="*/ 19738 h 19738"/>
              <a:gd name="connsiteX0" fmla="*/ 0 w 14447"/>
              <a:gd name="connsiteY0" fmla="*/ 19738 h 19738"/>
              <a:gd name="connsiteX1" fmla="*/ 7747 w 14447"/>
              <a:gd name="connsiteY1" fmla="*/ 377 h 19738"/>
              <a:gd name="connsiteX2" fmla="*/ 14447 w 14447"/>
              <a:gd name="connsiteY2" fmla="*/ 0 h 19738"/>
              <a:gd name="connsiteX3" fmla="*/ 4931 w 14447"/>
              <a:gd name="connsiteY3" fmla="*/ 19713 h 19738"/>
              <a:gd name="connsiteX4" fmla="*/ 0 w 14447"/>
              <a:gd name="connsiteY4" fmla="*/ 19738 h 19738"/>
              <a:gd name="connsiteX0" fmla="*/ 0 w 12989"/>
              <a:gd name="connsiteY0" fmla="*/ 19817 h 19817"/>
              <a:gd name="connsiteX1" fmla="*/ 7747 w 12989"/>
              <a:gd name="connsiteY1" fmla="*/ 456 h 19817"/>
              <a:gd name="connsiteX2" fmla="*/ 12989 w 12989"/>
              <a:gd name="connsiteY2" fmla="*/ 0 h 19817"/>
              <a:gd name="connsiteX3" fmla="*/ 4931 w 12989"/>
              <a:gd name="connsiteY3" fmla="*/ 19792 h 19817"/>
              <a:gd name="connsiteX4" fmla="*/ 0 w 12989"/>
              <a:gd name="connsiteY4" fmla="*/ 19817 h 19817"/>
              <a:gd name="connsiteX0" fmla="*/ 0 w 14083"/>
              <a:gd name="connsiteY0" fmla="*/ 20075 h 20075"/>
              <a:gd name="connsiteX1" fmla="*/ 7747 w 14083"/>
              <a:gd name="connsiteY1" fmla="*/ 714 h 20075"/>
              <a:gd name="connsiteX2" fmla="*/ 14083 w 14083"/>
              <a:gd name="connsiteY2" fmla="*/ 0 h 20075"/>
              <a:gd name="connsiteX3" fmla="*/ 4931 w 14083"/>
              <a:gd name="connsiteY3" fmla="*/ 20050 h 20075"/>
              <a:gd name="connsiteX4" fmla="*/ 0 w 14083"/>
              <a:gd name="connsiteY4" fmla="*/ 20075 h 20075"/>
              <a:gd name="connsiteX0" fmla="*/ 0 w 14083"/>
              <a:gd name="connsiteY0" fmla="*/ 20075 h 20075"/>
              <a:gd name="connsiteX1" fmla="*/ 7747 w 14083"/>
              <a:gd name="connsiteY1" fmla="*/ 714 h 20075"/>
              <a:gd name="connsiteX2" fmla="*/ 14083 w 14083"/>
              <a:gd name="connsiteY2" fmla="*/ 0 h 20075"/>
              <a:gd name="connsiteX3" fmla="*/ 5436 w 14083"/>
              <a:gd name="connsiteY3" fmla="*/ 19911 h 20075"/>
              <a:gd name="connsiteX4" fmla="*/ 0 w 14083"/>
              <a:gd name="connsiteY4" fmla="*/ 20075 h 20075"/>
              <a:gd name="connsiteX0" fmla="*/ 0 w 14083"/>
              <a:gd name="connsiteY0" fmla="*/ 20075 h 20075"/>
              <a:gd name="connsiteX1" fmla="*/ 9822 w 14083"/>
              <a:gd name="connsiteY1" fmla="*/ 516 h 20075"/>
              <a:gd name="connsiteX2" fmla="*/ 14083 w 14083"/>
              <a:gd name="connsiteY2" fmla="*/ 0 h 20075"/>
              <a:gd name="connsiteX3" fmla="*/ 5436 w 14083"/>
              <a:gd name="connsiteY3" fmla="*/ 19911 h 20075"/>
              <a:gd name="connsiteX4" fmla="*/ 0 w 14083"/>
              <a:gd name="connsiteY4" fmla="*/ 20075 h 20075"/>
              <a:gd name="connsiteX0" fmla="*/ 0 w 14083"/>
              <a:gd name="connsiteY0" fmla="*/ 20115 h 20115"/>
              <a:gd name="connsiteX1" fmla="*/ 8308 w 14083"/>
              <a:gd name="connsiteY1" fmla="*/ 0 h 20115"/>
              <a:gd name="connsiteX2" fmla="*/ 14083 w 14083"/>
              <a:gd name="connsiteY2" fmla="*/ 40 h 20115"/>
              <a:gd name="connsiteX3" fmla="*/ 5436 w 14083"/>
              <a:gd name="connsiteY3" fmla="*/ 19951 h 20115"/>
              <a:gd name="connsiteX4" fmla="*/ 0 w 14083"/>
              <a:gd name="connsiteY4" fmla="*/ 20115 h 20115"/>
              <a:gd name="connsiteX0" fmla="*/ 0 w 14027"/>
              <a:gd name="connsiteY0" fmla="*/ 20115 h 20115"/>
              <a:gd name="connsiteX1" fmla="*/ 8308 w 14027"/>
              <a:gd name="connsiteY1" fmla="*/ 0 h 20115"/>
              <a:gd name="connsiteX2" fmla="*/ 14027 w 14027"/>
              <a:gd name="connsiteY2" fmla="*/ 0 h 20115"/>
              <a:gd name="connsiteX3" fmla="*/ 5436 w 14027"/>
              <a:gd name="connsiteY3" fmla="*/ 19951 h 20115"/>
              <a:gd name="connsiteX4" fmla="*/ 0 w 14027"/>
              <a:gd name="connsiteY4" fmla="*/ 20115 h 20115"/>
              <a:gd name="connsiteX0" fmla="*/ 0 w 14111"/>
              <a:gd name="connsiteY0" fmla="*/ 19996 h 19996"/>
              <a:gd name="connsiteX1" fmla="*/ 8392 w 14111"/>
              <a:gd name="connsiteY1" fmla="*/ 0 h 19996"/>
              <a:gd name="connsiteX2" fmla="*/ 14111 w 14111"/>
              <a:gd name="connsiteY2" fmla="*/ 0 h 19996"/>
              <a:gd name="connsiteX3" fmla="*/ 5520 w 14111"/>
              <a:gd name="connsiteY3" fmla="*/ 19951 h 19996"/>
              <a:gd name="connsiteX4" fmla="*/ 0 w 14111"/>
              <a:gd name="connsiteY4" fmla="*/ 19996 h 19996"/>
              <a:gd name="connsiteX0" fmla="*/ 0 w 12747"/>
              <a:gd name="connsiteY0" fmla="*/ 19996 h 19996"/>
              <a:gd name="connsiteX1" fmla="*/ 7028 w 12747"/>
              <a:gd name="connsiteY1" fmla="*/ 0 h 19996"/>
              <a:gd name="connsiteX2" fmla="*/ 12747 w 12747"/>
              <a:gd name="connsiteY2" fmla="*/ 0 h 19996"/>
              <a:gd name="connsiteX3" fmla="*/ 4156 w 12747"/>
              <a:gd name="connsiteY3" fmla="*/ 19951 h 19996"/>
              <a:gd name="connsiteX4" fmla="*/ 0 w 12747"/>
              <a:gd name="connsiteY4" fmla="*/ 19996 h 19996"/>
              <a:gd name="connsiteX0" fmla="*/ 0 w 12747"/>
              <a:gd name="connsiteY0" fmla="*/ 19996 h 19996"/>
              <a:gd name="connsiteX1" fmla="*/ 7028 w 12747"/>
              <a:gd name="connsiteY1" fmla="*/ 0 h 19996"/>
              <a:gd name="connsiteX2" fmla="*/ 12747 w 12747"/>
              <a:gd name="connsiteY2" fmla="*/ 0 h 19996"/>
              <a:gd name="connsiteX3" fmla="*/ 5659 w 12747"/>
              <a:gd name="connsiteY3" fmla="*/ 19975 h 19996"/>
              <a:gd name="connsiteX4" fmla="*/ 0 w 12747"/>
              <a:gd name="connsiteY4" fmla="*/ 19996 h 19996"/>
              <a:gd name="connsiteX0" fmla="*/ 0 w 13508"/>
              <a:gd name="connsiteY0" fmla="*/ 19996 h 19996"/>
              <a:gd name="connsiteX1" fmla="*/ 7028 w 13508"/>
              <a:gd name="connsiteY1" fmla="*/ 0 h 19996"/>
              <a:gd name="connsiteX2" fmla="*/ 13508 w 13508"/>
              <a:gd name="connsiteY2" fmla="*/ 26 h 19996"/>
              <a:gd name="connsiteX3" fmla="*/ 5659 w 13508"/>
              <a:gd name="connsiteY3" fmla="*/ 19975 h 19996"/>
              <a:gd name="connsiteX4" fmla="*/ 0 w 13508"/>
              <a:gd name="connsiteY4" fmla="*/ 19996 h 19996"/>
              <a:gd name="connsiteX0" fmla="*/ 0 w 13540"/>
              <a:gd name="connsiteY0" fmla="*/ 19996 h 19996"/>
              <a:gd name="connsiteX1" fmla="*/ 7028 w 13540"/>
              <a:gd name="connsiteY1" fmla="*/ 0 h 19996"/>
              <a:gd name="connsiteX2" fmla="*/ 13540 w 13540"/>
              <a:gd name="connsiteY2" fmla="*/ 0 h 19996"/>
              <a:gd name="connsiteX3" fmla="*/ 5659 w 13540"/>
              <a:gd name="connsiteY3" fmla="*/ 19975 h 19996"/>
              <a:gd name="connsiteX4" fmla="*/ 0 w 13540"/>
              <a:gd name="connsiteY4" fmla="*/ 19996 h 19996"/>
              <a:gd name="connsiteX0" fmla="*/ 0 w 13572"/>
              <a:gd name="connsiteY0" fmla="*/ 19996 h 19996"/>
              <a:gd name="connsiteX1" fmla="*/ 7028 w 13572"/>
              <a:gd name="connsiteY1" fmla="*/ 0 h 19996"/>
              <a:gd name="connsiteX2" fmla="*/ 13572 w 13572"/>
              <a:gd name="connsiteY2" fmla="*/ 0 h 19996"/>
              <a:gd name="connsiteX3" fmla="*/ 5659 w 13572"/>
              <a:gd name="connsiteY3" fmla="*/ 19975 h 19996"/>
              <a:gd name="connsiteX4" fmla="*/ 0 w 13572"/>
              <a:gd name="connsiteY4" fmla="*/ 19996 h 19996"/>
              <a:gd name="connsiteX0" fmla="*/ 0 w 13699"/>
              <a:gd name="connsiteY0" fmla="*/ 19917 h 19975"/>
              <a:gd name="connsiteX1" fmla="*/ 7155 w 13699"/>
              <a:gd name="connsiteY1" fmla="*/ 0 h 19975"/>
              <a:gd name="connsiteX2" fmla="*/ 13699 w 13699"/>
              <a:gd name="connsiteY2" fmla="*/ 0 h 19975"/>
              <a:gd name="connsiteX3" fmla="*/ 5786 w 13699"/>
              <a:gd name="connsiteY3" fmla="*/ 19975 h 19975"/>
              <a:gd name="connsiteX4" fmla="*/ 0 w 13699"/>
              <a:gd name="connsiteY4" fmla="*/ 19917 h 19975"/>
              <a:gd name="connsiteX0" fmla="*/ 0 w 13699"/>
              <a:gd name="connsiteY0" fmla="*/ 19917 h 19923"/>
              <a:gd name="connsiteX1" fmla="*/ 7155 w 13699"/>
              <a:gd name="connsiteY1" fmla="*/ 0 h 19923"/>
              <a:gd name="connsiteX2" fmla="*/ 13699 w 13699"/>
              <a:gd name="connsiteY2" fmla="*/ 0 h 19923"/>
              <a:gd name="connsiteX3" fmla="*/ 6325 w 13699"/>
              <a:gd name="connsiteY3" fmla="*/ 19923 h 19923"/>
              <a:gd name="connsiteX4" fmla="*/ 0 w 13699"/>
              <a:gd name="connsiteY4" fmla="*/ 19917 h 19923"/>
              <a:gd name="connsiteX0" fmla="*/ 0 w 13699"/>
              <a:gd name="connsiteY0" fmla="*/ 19917 h 19923"/>
              <a:gd name="connsiteX1" fmla="*/ 7155 w 13699"/>
              <a:gd name="connsiteY1" fmla="*/ 0 h 19923"/>
              <a:gd name="connsiteX2" fmla="*/ 13699 w 13699"/>
              <a:gd name="connsiteY2" fmla="*/ 0 h 19923"/>
              <a:gd name="connsiteX3" fmla="*/ 6357 w 13699"/>
              <a:gd name="connsiteY3" fmla="*/ 19923 h 19923"/>
              <a:gd name="connsiteX4" fmla="*/ 0 w 13699"/>
              <a:gd name="connsiteY4" fmla="*/ 19917 h 19923"/>
              <a:gd name="connsiteX0" fmla="*/ 0 w 13699"/>
              <a:gd name="connsiteY0" fmla="*/ 19917 h 19923"/>
              <a:gd name="connsiteX1" fmla="*/ 6299 w 13699"/>
              <a:gd name="connsiteY1" fmla="*/ 2513 h 19923"/>
              <a:gd name="connsiteX2" fmla="*/ 13699 w 13699"/>
              <a:gd name="connsiteY2" fmla="*/ 0 h 19923"/>
              <a:gd name="connsiteX3" fmla="*/ 6357 w 13699"/>
              <a:gd name="connsiteY3" fmla="*/ 19923 h 19923"/>
              <a:gd name="connsiteX4" fmla="*/ 0 w 13699"/>
              <a:gd name="connsiteY4" fmla="*/ 19917 h 19923"/>
              <a:gd name="connsiteX0" fmla="*/ 0 w 12716"/>
              <a:gd name="connsiteY0" fmla="*/ 17404 h 17410"/>
              <a:gd name="connsiteX1" fmla="*/ 6299 w 12716"/>
              <a:gd name="connsiteY1" fmla="*/ 0 h 17410"/>
              <a:gd name="connsiteX2" fmla="*/ 12716 w 12716"/>
              <a:gd name="connsiteY2" fmla="*/ 157 h 17410"/>
              <a:gd name="connsiteX3" fmla="*/ 6357 w 12716"/>
              <a:gd name="connsiteY3" fmla="*/ 17410 h 17410"/>
              <a:gd name="connsiteX4" fmla="*/ 0 w 12716"/>
              <a:gd name="connsiteY4" fmla="*/ 17404 h 17410"/>
              <a:gd name="connsiteX0" fmla="*/ 0 w 12716"/>
              <a:gd name="connsiteY0" fmla="*/ 17404 h 17410"/>
              <a:gd name="connsiteX1" fmla="*/ 6299 w 12716"/>
              <a:gd name="connsiteY1" fmla="*/ 0 h 17410"/>
              <a:gd name="connsiteX2" fmla="*/ 12716 w 12716"/>
              <a:gd name="connsiteY2" fmla="*/ 0 h 17410"/>
              <a:gd name="connsiteX3" fmla="*/ 6357 w 12716"/>
              <a:gd name="connsiteY3" fmla="*/ 17410 h 17410"/>
              <a:gd name="connsiteX4" fmla="*/ 0 w 12716"/>
              <a:gd name="connsiteY4" fmla="*/ 17404 h 17410"/>
              <a:gd name="connsiteX0" fmla="*/ 0 w 12716"/>
              <a:gd name="connsiteY0" fmla="*/ 17404 h 17410"/>
              <a:gd name="connsiteX1" fmla="*/ 4999 w 12716"/>
              <a:gd name="connsiteY1" fmla="*/ 3507 h 17410"/>
              <a:gd name="connsiteX2" fmla="*/ 12716 w 12716"/>
              <a:gd name="connsiteY2" fmla="*/ 0 h 17410"/>
              <a:gd name="connsiteX3" fmla="*/ 6357 w 12716"/>
              <a:gd name="connsiteY3" fmla="*/ 17410 h 17410"/>
              <a:gd name="connsiteX4" fmla="*/ 0 w 12716"/>
              <a:gd name="connsiteY4" fmla="*/ 17404 h 17410"/>
              <a:gd name="connsiteX0" fmla="*/ 0 w 11384"/>
              <a:gd name="connsiteY0" fmla="*/ 13949 h 13955"/>
              <a:gd name="connsiteX1" fmla="*/ 4999 w 11384"/>
              <a:gd name="connsiteY1" fmla="*/ 52 h 13955"/>
              <a:gd name="connsiteX2" fmla="*/ 11384 w 11384"/>
              <a:gd name="connsiteY2" fmla="*/ 0 h 13955"/>
              <a:gd name="connsiteX3" fmla="*/ 6357 w 11384"/>
              <a:gd name="connsiteY3" fmla="*/ 13955 h 13955"/>
              <a:gd name="connsiteX4" fmla="*/ 0 w 11384"/>
              <a:gd name="connsiteY4" fmla="*/ 13949 h 13955"/>
              <a:gd name="connsiteX0" fmla="*/ 0 w 11384"/>
              <a:gd name="connsiteY0" fmla="*/ 13949 h 13955"/>
              <a:gd name="connsiteX1" fmla="*/ 4714 w 11384"/>
              <a:gd name="connsiteY1" fmla="*/ 837 h 13955"/>
              <a:gd name="connsiteX2" fmla="*/ 11384 w 11384"/>
              <a:gd name="connsiteY2" fmla="*/ 0 h 13955"/>
              <a:gd name="connsiteX3" fmla="*/ 6357 w 11384"/>
              <a:gd name="connsiteY3" fmla="*/ 13955 h 13955"/>
              <a:gd name="connsiteX4" fmla="*/ 0 w 11384"/>
              <a:gd name="connsiteY4" fmla="*/ 13949 h 13955"/>
              <a:gd name="connsiteX0" fmla="*/ 0 w 11067"/>
              <a:gd name="connsiteY0" fmla="*/ 13112 h 13118"/>
              <a:gd name="connsiteX1" fmla="*/ 4714 w 11067"/>
              <a:gd name="connsiteY1" fmla="*/ 0 h 13118"/>
              <a:gd name="connsiteX2" fmla="*/ 11067 w 11067"/>
              <a:gd name="connsiteY2" fmla="*/ 1 h 13118"/>
              <a:gd name="connsiteX3" fmla="*/ 6357 w 11067"/>
              <a:gd name="connsiteY3" fmla="*/ 13118 h 13118"/>
              <a:gd name="connsiteX4" fmla="*/ 0 w 11067"/>
              <a:gd name="connsiteY4" fmla="*/ 13112 h 13118"/>
              <a:gd name="connsiteX0" fmla="*/ 0 w 11067"/>
              <a:gd name="connsiteY0" fmla="*/ 13111 h 13117"/>
              <a:gd name="connsiteX1" fmla="*/ 3357 w 11067"/>
              <a:gd name="connsiteY1" fmla="*/ 3856 h 13117"/>
              <a:gd name="connsiteX2" fmla="*/ 11067 w 11067"/>
              <a:gd name="connsiteY2" fmla="*/ 0 h 13117"/>
              <a:gd name="connsiteX3" fmla="*/ 6357 w 11067"/>
              <a:gd name="connsiteY3" fmla="*/ 13117 h 13117"/>
              <a:gd name="connsiteX4" fmla="*/ 0 w 11067"/>
              <a:gd name="connsiteY4" fmla="*/ 13111 h 13117"/>
              <a:gd name="connsiteX0" fmla="*/ 0 w 9710"/>
              <a:gd name="connsiteY0" fmla="*/ 9255 h 9261"/>
              <a:gd name="connsiteX1" fmla="*/ 3357 w 9710"/>
              <a:gd name="connsiteY1" fmla="*/ 0 h 9261"/>
              <a:gd name="connsiteX2" fmla="*/ 9710 w 9710"/>
              <a:gd name="connsiteY2" fmla="*/ 26 h 9261"/>
              <a:gd name="connsiteX3" fmla="*/ 6357 w 9710"/>
              <a:gd name="connsiteY3" fmla="*/ 9261 h 9261"/>
              <a:gd name="connsiteX4" fmla="*/ 0 w 9710"/>
              <a:gd name="connsiteY4" fmla="*/ 9255 h 9261"/>
              <a:gd name="connsiteX0" fmla="*/ 0 w 10000"/>
              <a:gd name="connsiteY0" fmla="*/ 9994 h 10000"/>
              <a:gd name="connsiteX1" fmla="*/ 3457 w 10000"/>
              <a:gd name="connsiteY1" fmla="*/ 0 h 10000"/>
              <a:gd name="connsiteX2" fmla="*/ 10000 w 10000"/>
              <a:gd name="connsiteY2" fmla="*/ 82 h 10000"/>
              <a:gd name="connsiteX3" fmla="*/ 6547 w 10000"/>
              <a:gd name="connsiteY3" fmla="*/ 10000 h 10000"/>
              <a:gd name="connsiteX4" fmla="*/ 0 w 10000"/>
              <a:gd name="connsiteY4" fmla="*/ 9994 h 10000"/>
              <a:gd name="connsiteX0" fmla="*/ 0 w 10031"/>
              <a:gd name="connsiteY0" fmla="*/ 9994 h 10000"/>
              <a:gd name="connsiteX1" fmla="*/ 3457 w 10031"/>
              <a:gd name="connsiteY1" fmla="*/ 0 h 10000"/>
              <a:gd name="connsiteX2" fmla="*/ 10031 w 10031"/>
              <a:gd name="connsiteY2" fmla="*/ 1 h 10000"/>
              <a:gd name="connsiteX3" fmla="*/ 6547 w 10031"/>
              <a:gd name="connsiteY3" fmla="*/ 10000 h 10000"/>
              <a:gd name="connsiteX4" fmla="*/ 0 w 10031"/>
              <a:gd name="connsiteY4" fmla="*/ 9994 h 10000"/>
              <a:gd name="connsiteX0" fmla="*/ 0 w 9348"/>
              <a:gd name="connsiteY0" fmla="*/ 9994 h 10000"/>
              <a:gd name="connsiteX1" fmla="*/ 3457 w 9348"/>
              <a:gd name="connsiteY1" fmla="*/ 0 h 10000"/>
              <a:gd name="connsiteX2" fmla="*/ 9348 w 9348"/>
              <a:gd name="connsiteY2" fmla="*/ 1962 h 10000"/>
              <a:gd name="connsiteX3" fmla="*/ 6547 w 9348"/>
              <a:gd name="connsiteY3" fmla="*/ 10000 h 10000"/>
              <a:gd name="connsiteX4" fmla="*/ 0 w 9348"/>
              <a:gd name="connsiteY4" fmla="*/ 9994 h 10000"/>
              <a:gd name="connsiteX0" fmla="*/ 0 w 10000"/>
              <a:gd name="connsiteY0" fmla="*/ 8033 h 8039"/>
              <a:gd name="connsiteX1" fmla="*/ 3000 w 10000"/>
              <a:gd name="connsiteY1" fmla="*/ 0 h 8039"/>
              <a:gd name="connsiteX2" fmla="*/ 10000 w 10000"/>
              <a:gd name="connsiteY2" fmla="*/ 1 h 8039"/>
              <a:gd name="connsiteX3" fmla="*/ 7004 w 10000"/>
              <a:gd name="connsiteY3" fmla="*/ 8039 h 8039"/>
              <a:gd name="connsiteX4" fmla="*/ 0 w 10000"/>
              <a:gd name="connsiteY4" fmla="*/ 8033 h 8039"/>
              <a:gd name="connsiteX0" fmla="*/ 0 w 10631"/>
              <a:gd name="connsiteY0" fmla="*/ 11930 h 11937"/>
              <a:gd name="connsiteX1" fmla="*/ 3000 w 10631"/>
              <a:gd name="connsiteY1" fmla="*/ 1937 h 11937"/>
              <a:gd name="connsiteX2" fmla="*/ 10631 w 10631"/>
              <a:gd name="connsiteY2" fmla="*/ 0 h 11937"/>
              <a:gd name="connsiteX3" fmla="*/ 7004 w 10631"/>
              <a:gd name="connsiteY3" fmla="*/ 11937 h 11937"/>
              <a:gd name="connsiteX4" fmla="*/ 0 w 10631"/>
              <a:gd name="connsiteY4" fmla="*/ 11930 h 11937"/>
              <a:gd name="connsiteX0" fmla="*/ 0 w 10631"/>
              <a:gd name="connsiteY0" fmla="*/ 11998 h 12005"/>
              <a:gd name="connsiteX1" fmla="*/ 3531 w 10631"/>
              <a:gd name="connsiteY1" fmla="*/ 0 h 12005"/>
              <a:gd name="connsiteX2" fmla="*/ 10631 w 10631"/>
              <a:gd name="connsiteY2" fmla="*/ 68 h 12005"/>
              <a:gd name="connsiteX3" fmla="*/ 7004 w 10631"/>
              <a:gd name="connsiteY3" fmla="*/ 12005 h 12005"/>
              <a:gd name="connsiteX4" fmla="*/ 0 w 10631"/>
              <a:gd name="connsiteY4" fmla="*/ 11998 h 12005"/>
              <a:gd name="connsiteX0" fmla="*/ 0 w 10664"/>
              <a:gd name="connsiteY0" fmla="*/ 11998 h 12005"/>
              <a:gd name="connsiteX1" fmla="*/ 3531 w 10664"/>
              <a:gd name="connsiteY1" fmla="*/ 0 h 12005"/>
              <a:gd name="connsiteX2" fmla="*/ 10664 w 10664"/>
              <a:gd name="connsiteY2" fmla="*/ 101 h 12005"/>
              <a:gd name="connsiteX3" fmla="*/ 7004 w 10664"/>
              <a:gd name="connsiteY3" fmla="*/ 12005 h 12005"/>
              <a:gd name="connsiteX4" fmla="*/ 0 w 10664"/>
              <a:gd name="connsiteY4" fmla="*/ 11998 h 12005"/>
              <a:gd name="connsiteX0" fmla="*/ 0 w 10598"/>
              <a:gd name="connsiteY0" fmla="*/ 11998 h 12005"/>
              <a:gd name="connsiteX1" fmla="*/ 3531 w 10598"/>
              <a:gd name="connsiteY1" fmla="*/ 0 h 12005"/>
              <a:gd name="connsiteX2" fmla="*/ 10598 w 10598"/>
              <a:gd name="connsiteY2" fmla="*/ 1 h 12005"/>
              <a:gd name="connsiteX3" fmla="*/ 7004 w 10598"/>
              <a:gd name="connsiteY3" fmla="*/ 12005 h 12005"/>
              <a:gd name="connsiteX4" fmla="*/ 0 w 10598"/>
              <a:gd name="connsiteY4" fmla="*/ 11998 h 12005"/>
              <a:gd name="connsiteX0" fmla="*/ 0 w 10598"/>
              <a:gd name="connsiteY0" fmla="*/ 12031 h 12038"/>
              <a:gd name="connsiteX1" fmla="*/ 3664 w 10598"/>
              <a:gd name="connsiteY1" fmla="*/ 0 h 12038"/>
              <a:gd name="connsiteX2" fmla="*/ 10598 w 10598"/>
              <a:gd name="connsiteY2" fmla="*/ 34 h 12038"/>
              <a:gd name="connsiteX3" fmla="*/ 7004 w 10598"/>
              <a:gd name="connsiteY3" fmla="*/ 12038 h 12038"/>
              <a:gd name="connsiteX4" fmla="*/ 0 w 10598"/>
              <a:gd name="connsiteY4" fmla="*/ 12031 h 12038"/>
              <a:gd name="connsiteX0" fmla="*/ 0 w 10534"/>
              <a:gd name="connsiteY0" fmla="*/ 12031 h 12038"/>
              <a:gd name="connsiteX1" fmla="*/ 3664 w 10534"/>
              <a:gd name="connsiteY1" fmla="*/ 0 h 12038"/>
              <a:gd name="connsiteX2" fmla="*/ 10534 w 10534"/>
              <a:gd name="connsiteY2" fmla="*/ 34 h 12038"/>
              <a:gd name="connsiteX3" fmla="*/ 7004 w 10534"/>
              <a:gd name="connsiteY3" fmla="*/ 12038 h 12038"/>
              <a:gd name="connsiteX4" fmla="*/ 0 w 10534"/>
              <a:gd name="connsiteY4" fmla="*/ 12031 h 12038"/>
              <a:gd name="connsiteX0" fmla="*/ 0 w 10534"/>
              <a:gd name="connsiteY0" fmla="*/ 18962 h 18969"/>
              <a:gd name="connsiteX1" fmla="*/ 5797 w 10534"/>
              <a:gd name="connsiteY1" fmla="*/ 0 h 18969"/>
              <a:gd name="connsiteX2" fmla="*/ 10534 w 10534"/>
              <a:gd name="connsiteY2" fmla="*/ 6965 h 18969"/>
              <a:gd name="connsiteX3" fmla="*/ 7004 w 10534"/>
              <a:gd name="connsiteY3" fmla="*/ 18969 h 18969"/>
              <a:gd name="connsiteX4" fmla="*/ 0 w 10534"/>
              <a:gd name="connsiteY4" fmla="*/ 18962 h 18969"/>
              <a:gd name="connsiteX0" fmla="*/ 0 w 12536"/>
              <a:gd name="connsiteY0" fmla="*/ 18962 h 18969"/>
              <a:gd name="connsiteX1" fmla="*/ 5797 w 12536"/>
              <a:gd name="connsiteY1" fmla="*/ 0 h 18969"/>
              <a:gd name="connsiteX2" fmla="*/ 12536 w 12536"/>
              <a:gd name="connsiteY2" fmla="*/ 68 h 18969"/>
              <a:gd name="connsiteX3" fmla="*/ 7004 w 12536"/>
              <a:gd name="connsiteY3" fmla="*/ 18969 h 18969"/>
              <a:gd name="connsiteX4" fmla="*/ 0 w 12536"/>
              <a:gd name="connsiteY4" fmla="*/ 18962 h 18969"/>
              <a:gd name="connsiteX0" fmla="*/ 0 w 12536"/>
              <a:gd name="connsiteY0" fmla="*/ 18962 h 18969"/>
              <a:gd name="connsiteX1" fmla="*/ 5797 w 12536"/>
              <a:gd name="connsiteY1" fmla="*/ 0 h 18969"/>
              <a:gd name="connsiteX2" fmla="*/ 12536 w 12536"/>
              <a:gd name="connsiteY2" fmla="*/ 0 h 18969"/>
              <a:gd name="connsiteX3" fmla="*/ 7004 w 12536"/>
              <a:gd name="connsiteY3" fmla="*/ 18969 h 18969"/>
              <a:gd name="connsiteX4" fmla="*/ 0 w 12536"/>
              <a:gd name="connsiteY4" fmla="*/ 18962 h 18969"/>
              <a:gd name="connsiteX0" fmla="*/ 0 w 12536"/>
              <a:gd name="connsiteY0" fmla="*/ 18962 h 18969"/>
              <a:gd name="connsiteX1" fmla="*/ 5206 w 12536"/>
              <a:gd name="connsiteY1" fmla="*/ 1946 h 18969"/>
              <a:gd name="connsiteX2" fmla="*/ 12536 w 12536"/>
              <a:gd name="connsiteY2" fmla="*/ 0 h 18969"/>
              <a:gd name="connsiteX3" fmla="*/ 7004 w 12536"/>
              <a:gd name="connsiteY3" fmla="*/ 18969 h 18969"/>
              <a:gd name="connsiteX4" fmla="*/ 0 w 12536"/>
              <a:gd name="connsiteY4" fmla="*/ 18962 h 18969"/>
              <a:gd name="connsiteX0" fmla="*/ 0 w 11978"/>
              <a:gd name="connsiteY0" fmla="*/ 17152 h 17159"/>
              <a:gd name="connsiteX1" fmla="*/ 5206 w 11978"/>
              <a:gd name="connsiteY1" fmla="*/ 136 h 17159"/>
              <a:gd name="connsiteX2" fmla="*/ 11978 w 11978"/>
              <a:gd name="connsiteY2" fmla="*/ 0 h 17159"/>
              <a:gd name="connsiteX3" fmla="*/ 7004 w 11978"/>
              <a:gd name="connsiteY3" fmla="*/ 17159 h 17159"/>
              <a:gd name="connsiteX4" fmla="*/ 0 w 11978"/>
              <a:gd name="connsiteY4" fmla="*/ 17152 h 17159"/>
              <a:gd name="connsiteX0" fmla="*/ 0 w 11912"/>
              <a:gd name="connsiteY0" fmla="*/ 17050 h 17057"/>
              <a:gd name="connsiteX1" fmla="*/ 5206 w 11912"/>
              <a:gd name="connsiteY1" fmla="*/ 34 h 17057"/>
              <a:gd name="connsiteX2" fmla="*/ 11912 w 11912"/>
              <a:gd name="connsiteY2" fmla="*/ 0 h 17057"/>
              <a:gd name="connsiteX3" fmla="*/ 7004 w 11912"/>
              <a:gd name="connsiteY3" fmla="*/ 17057 h 17057"/>
              <a:gd name="connsiteX4" fmla="*/ 0 w 11912"/>
              <a:gd name="connsiteY4" fmla="*/ 17050 h 17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2" h="17057">
                <a:moveTo>
                  <a:pt x="0" y="17050"/>
                </a:moveTo>
                <a:lnTo>
                  <a:pt x="5206" y="34"/>
                </a:lnTo>
                <a:lnTo>
                  <a:pt x="11912" y="0"/>
                </a:lnTo>
                <a:lnTo>
                  <a:pt x="7004" y="17057"/>
                </a:lnTo>
                <a:lnTo>
                  <a:pt x="0" y="170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2" name="TextBox 1">
            <a:extLst>
              <a:ext uri="{FF2B5EF4-FFF2-40B4-BE49-F238E27FC236}">
                <a16:creationId xmlns:a16="http://schemas.microsoft.com/office/drawing/2014/main" id="{E8E76194-164A-492F-BEF9-A8C731CB2B71}"/>
              </a:ext>
            </a:extLst>
          </p:cNvPr>
          <p:cNvSpPr txBox="1"/>
          <p:nvPr/>
        </p:nvSpPr>
        <p:spPr>
          <a:xfrm>
            <a:off x="271316" y="5067954"/>
            <a:ext cx="335988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ffra"/>
                <a:ea typeface="+mn-ea"/>
                <a:cs typeface="+mn-cs"/>
              </a:rPr>
              <a:t>Program Contact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Effra"/>
                <a:ea typeface="+mn-ea"/>
                <a:cs typeface="+mn-cs"/>
              </a:rPr>
              <a:t>Dr. Kathleen Boomer</a:t>
            </a:r>
            <a:br>
              <a:rPr kumimoji="0" lang="en-US" sz="1800" b="0" i="0" u="none" strike="noStrike" kern="1200" cap="none" spc="0" normalizeH="0" baseline="0" noProof="0" dirty="0">
                <a:ln>
                  <a:noFill/>
                </a:ln>
                <a:solidFill>
                  <a:srgbClr val="FFFFFF"/>
                </a:solidFill>
                <a:effectLst/>
                <a:uLnTx/>
                <a:uFillTx/>
                <a:latin typeface="Effra"/>
                <a:ea typeface="+mn-ea"/>
                <a:cs typeface="+mn-cs"/>
              </a:rPr>
            </a:br>
            <a:r>
              <a:rPr kumimoji="0" lang="en-US" sz="1800" b="0" i="0" u="none" strike="noStrike" kern="1200" cap="none" spc="0" normalizeH="0" baseline="0" noProof="0" dirty="0">
                <a:ln>
                  <a:noFill/>
                </a:ln>
                <a:solidFill>
                  <a:srgbClr val="F4552E"/>
                </a:solidFill>
                <a:effectLst/>
                <a:uLnTx/>
                <a:uFillTx/>
                <a:latin typeface="Effra"/>
                <a:ea typeface="+mn-ea"/>
                <a:cs typeface="+mn-cs"/>
                <a:hlinkClick r:id="rId3">
                  <a:extLst>
                    <a:ext uri="{A12FA001-AC4F-418D-AE19-62706E023703}">
                      <ahyp:hlinkClr xmlns:ahyp="http://schemas.microsoft.com/office/drawing/2018/hyperlinkcolor" val="tx"/>
                    </a:ext>
                  </a:extLst>
                </a:hlinkClick>
              </a:rPr>
              <a:t>kboomer@foundationfar.org</a:t>
            </a:r>
            <a:endParaRPr kumimoji="0" lang="en-US" sz="1800" b="0" i="0" u="none" strike="noStrike" kern="1200" cap="none" spc="0" normalizeH="0" baseline="0" noProof="0" dirty="0">
              <a:ln>
                <a:noFill/>
              </a:ln>
              <a:solidFill>
                <a:srgbClr val="F4552E"/>
              </a:solidFill>
              <a:effectLst/>
              <a:uLnTx/>
              <a:uFillTx/>
              <a:latin typeface="Eff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3D49"/>
              </a:solidFill>
              <a:effectLst/>
              <a:uLnTx/>
              <a:uFillTx/>
              <a:latin typeface="Verdana"/>
              <a:ea typeface="+mn-ea"/>
              <a:cs typeface="+mn-cs"/>
            </a:endParaRPr>
          </a:p>
        </p:txBody>
      </p:sp>
      <p:pic>
        <p:nvPicPr>
          <p:cNvPr id="28" name="image1.png">
            <a:extLst>
              <a:ext uri="{FF2B5EF4-FFF2-40B4-BE49-F238E27FC236}">
                <a16:creationId xmlns:a16="http://schemas.microsoft.com/office/drawing/2014/main" id="{C16715D3-9536-466D-903E-29E3238014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86102" y="849234"/>
            <a:ext cx="1983624" cy="1991137"/>
          </a:xfrm>
          <a:prstGeom prst="rect">
            <a:avLst/>
          </a:prstGeom>
          <a:noFill/>
          <a:ln>
            <a:noFill/>
          </a:ln>
        </p:spPr>
      </p:pic>
      <p:pic>
        <p:nvPicPr>
          <p:cNvPr id="29" name="Picture 28" descr="Image result for the nature conservancy logo">
            <a:extLst>
              <a:ext uri="{FF2B5EF4-FFF2-40B4-BE49-F238E27FC236}">
                <a16:creationId xmlns:a16="http://schemas.microsoft.com/office/drawing/2014/main" id="{B22FFFB7-7384-4727-B22A-51D32CBD45D7}"/>
              </a:ext>
            </a:extLst>
          </p:cNvPr>
          <p:cNvPicPr>
            <a:picLocks noChangeAspect="1"/>
          </p:cNvPicPr>
          <p:nvPr/>
        </p:nvPicPr>
        <p:blipFill rotWithShape="1">
          <a:blip r:embed="rId5" r:link="rId6" cstate="print">
            <a:extLst>
              <a:ext uri="{28A0092B-C50C-407E-A947-70E740481C1C}">
                <a14:useLocalDpi xmlns:a14="http://schemas.microsoft.com/office/drawing/2010/main" val="0"/>
              </a:ext>
            </a:extLst>
          </a:blip>
          <a:srcRect t="40816" b="32313"/>
          <a:stretch>
            <a:fillRect/>
          </a:stretch>
        </p:blipFill>
        <p:spPr bwMode="auto">
          <a:xfrm>
            <a:off x="213027" y="1973368"/>
            <a:ext cx="3709999" cy="996914"/>
          </a:xfrm>
          <a:prstGeom prst="rect">
            <a:avLst/>
          </a:prstGeom>
          <a:noFill/>
          <a:ln>
            <a:noFill/>
          </a:ln>
          <a:extLst>
            <a:ext uri="{53640926-AAD7-44D8-BBD7-CCE9431645EC}">
              <a14:shadowObscured xmlns:a14="http://schemas.microsoft.com/office/drawing/2010/main"/>
            </a:ext>
          </a:extLst>
        </p:spPr>
      </p:pic>
      <p:pic>
        <p:nvPicPr>
          <p:cNvPr id="30" name="Picture 29" descr="Walton Family Foundation Expands Economic Research Efforts to Focus on  Entrepreneurship and Millennials | Business Wire">
            <a:extLst>
              <a:ext uri="{FF2B5EF4-FFF2-40B4-BE49-F238E27FC236}">
                <a16:creationId xmlns:a16="http://schemas.microsoft.com/office/drawing/2014/main" id="{163EF70D-B8E2-42E2-A500-778BC3D2806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333" t="25784" r="13333" b="28762"/>
          <a:stretch/>
        </p:blipFill>
        <p:spPr bwMode="auto">
          <a:xfrm>
            <a:off x="4480168" y="1065764"/>
            <a:ext cx="3341358" cy="107967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26101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68B5A-0594-4DEE-A86D-9EB17E2B8B3A}"/>
              </a:ext>
            </a:extLst>
          </p:cNvPr>
          <p:cNvSpPr>
            <a:spLocks noGrp="1"/>
          </p:cNvSpPr>
          <p:nvPr>
            <p:ph type="title"/>
          </p:nvPr>
        </p:nvSpPr>
        <p:spPr>
          <a:xfrm>
            <a:off x="0" y="38124"/>
            <a:ext cx="10997184" cy="552719"/>
          </a:xfrm>
        </p:spPr>
        <p:txBody>
          <a:bodyPr/>
          <a:lstStyle/>
          <a:p>
            <a:r>
              <a:rPr lang="en-US" dirty="0"/>
              <a:t>Key Definitions</a:t>
            </a:r>
          </a:p>
        </p:txBody>
      </p:sp>
      <p:sp>
        <p:nvSpPr>
          <p:cNvPr id="3" name="Content Placeholder 2">
            <a:extLst>
              <a:ext uri="{FF2B5EF4-FFF2-40B4-BE49-F238E27FC236}">
                <a16:creationId xmlns:a16="http://schemas.microsoft.com/office/drawing/2014/main" id="{E1B1E119-AACC-4E6B-9F7D-DAA7BA1F255C}"/>
              </a:ext>
            </a:extLst>
          </p:cNvPr>
          <p:cNvSpPr>
            <a:spLocks noGrp="1"/>
          </p:cNvSpPr>
          <p:nvPr>
            <p:ph idx="1"/>
          </p:nvPr>
        </p:nvSpPr>
        <p:spPr>
          <a:xfrm>
            <a:off x="264941" y="650631"/>
            <a:ext cx="11662117" cy="5556738"/>
          </a:xfrm>
        </p:spPr>
        <p:txBody>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400" b="1" dirty="0">
                <a:effectLst/>
                <a:latin typeface="Calibri" panose="020F0502020204030204" pitchFamily="34" charset="0"/>
                <a:ea typeface="Calibri" panose="020F0502020204030204" pitchFamily="34" charset="0"/>
              </a:rPr>
              <a:t>Beliefs/values</a:t>
            </a:r>
            <a:r>
              <a:rPr lang="en-US" sz="1400" dirty="0">
                <a:effectLst/>
                <a:latin typeface="Calibri" panose="020F0502020204030204" pitchFamily="34" charset="0"/>
                <a:ea typeface="Calibri" panose="020F0502020204030204" pitchFamily="34" charset="0"/>
              </a:rPr>
              <a:t>: These are deep-seated beliefs or values about the world. These are very hard to change.</a:t>
            </a:r>
          </a:p>
          <a:p>
            <a:pPr marL="342900" marR="0" lvl="0" indent="-342900">
              <a:spcBef>
                <a:spcPts val="0"/>
              </a:spcBef>
              <a:spcAft>
                <a:spcPts val="0"/>
              </a:spcAft>
              <a:buSzPts val="1000"/>
              <a:buFont typeface="Symbol" panose="05050102010706020507" pitchFamily="18" charset="2"/>
              <a:buChar char=""/>
              <a:tabLst>
                <a:tab pos="457200" algn="l"/>
              </a:tabLst>
            </a:pPr>
            <a:r>
              <a:rPr lang="en-US" sz="1400" b="1" dirty="0">
                <a:effectLst/>
                <a:latin typeface="Calibri" panose="020F0502020204030204" pitchFamily="34" charset="0"/>
                <a:ea typeface="Calibri" panose="020F0502020204030204" pitchFamily="34" charset="0"/>
              </a:rPr>
              <a:t>Knowledge/awareness</a:t>
            </a:r>
            <a:r>
              <a:rPr lang="en-US" sz="1400" dirty="0">
                <a:effectLst/>
                <a:latin typeface="Calibri" panose="020F0502020204030204" pitchFamily="34" charset="0"/>
                <a:ea typeface="Calibri" panose="020F0502020204030204" pitchFamily="34" charset="0"/>
              </a:rPr>
              <a:t>: Having information specific to an opportunity (program, event, </a:t>
            </a:r>
            <a:r>
              <a:rPr lang="en-US" sz="1400" dirty="0" err="1">
                <a:effectLst/>
                <a:latin typeface="Calibri" panose="020F0502020204030204" pitchFamily="34" charset="0"/>
                <a:ea typeface="Calibri" panose="020F0502020204030204" pitchFamily="34" charset="0"/>
              </a:rPr>
              <a:t>etc</a:t>
            </a:r>
            <a:r>
              <a:rPr lang="en-US" sz="1400" dirty="0">
                <a:effectLst/>
                <a:latin typeface="Calibri" panose="020F0502020204030204" pitchFamily="34" charset="0"/>
                <a:ea typeface="Calibri" panose="020F0502020204030204" pitchFamily="34" charset="0"/>
              </a:rPr>
              <a:t>) or practice. </a:t>
            </a:r>
          </a:p>
          <a:p>
            <a:pPr marL="342900" marR="0" lvl="0" indent="-342900">
              <a:spcBef>
                <a:spcPts val="0"/>
              </a:spcBef>
              <a:spcAft>
                <a:spcPts val="0"/>
              </a:spcAft>
              <a:buSzPts val="1000"/>
              <a:buFont typeface="Symbol" panose="05050102010706020507" pitchFamily="18" charset="2"/>
              <a:buChar char=""/>
              <a:tabLst>
                <a:tab pos="457200" algn="l"/>
              </a:tabLst>
            </a:pPr>
            <a:r>
              <a:rPr lang="en-US" sz="1400" b="1" dirty="0">
                <a:effectLst/>
                <a:latin typeface="Calibri" panose="020F0502020204030204" pitchFamily="34" charset="0"/>
                <a:ea typeface="Calibri" panose="020F0502020204030204" pitchFamily="34" charset="0"/>
              </a:rPr>
              <a:t>Constraints/Barriers: </a:t>
            </a:r>
            <a:r>
              <a:rPr lang="en-US" sz="1400" dirty="0">
                <a:effectLst/>
                <a:latin typeface="Calibri" panose="020F0502020204030204" pitchFamily="34" charset="0"/>
                <a:ea typeface="Calibri" panose="020F0502020204030204" pitchFamily="34" charset="0"/>
              </a:rPr>
              <a:t> broadly anything in the local to national (or even international) context that makes it hard to form or act on one’s intentions to engage in conservation.  So, social constraints (e.g., my neighbors will disapprove), economic constraints (e.g., there is no ROI, the incentives offered are too small), physical constraints (e.g., weather uncertainty, lack of equipment), etc. Specific constraints often found to limit adoption: </a:t>
            </a:r>
          </a:p>
          <a:p>
            <a:pPr marL="742950" marR="0" lvl="1" indent="-285750">
              <a:spcBef>
                <a:spcPts val="0"/>
              </a:spcBef>
              <a:spcAft>
                <a:spcPts val="0"/>
              </a:spcAft>
              <a:buSzPts val="1000"/>
              <a:buFont typeface="Symbol" panose="05050102010706020507" pitchFamily="18" charset="2"/>
              <a:buChar char=""/>
              <a:tabLst>
                <a:tab pos="914400" algn="l"/>
              </a:tabLst>
            </a:pPr>
            <a:r>
              <a:rPr lang="en-US" sz="1400" b="1" dirty="0">
                <a:effectLst/>
                <a:latin typeface="Calibri" panose="020F0502020204030204" pitchFamily="34" charset="0"/>
                <a:ea typeface="Calibri" panose="020F0502020204030204" pitchFamily="34" charset="0"/>
              </a:rPr>
              <a:t>Attitudes</a:t>
            </a:r>
            <a:r>
              <a:rPr lang="en-US" sz="1400" dirty="0">
                <a:effectLst/>
                <a:latin typeface="Calibri" panose="020F0502020204030204" pitchFamily="34" charset="0"/>
                <a:ea typeface="Calibri" panose="020F0502020204030204" pitchFamily="34" charset="0"/>
              </a:rPr>
              <a:t>: Attitudes are easier to change than beliefs/values. For adoption decisions, attitudes toward a specific practice or program are important, e.g. having a positive attitude towards the cost of a program or the benefits emerging from a practice.</a:t>
            </a:r>
          </a:p>
          <a:p>
            <a:pPr marL="742950" marR="0" lvl="1" indent="-285750">
              <a:spcBef>
                <a:spcPts val="0"/>
              </a:spcBef>
              <a:spcAft>
                <a:spcPts val="0"/>
              </a:spcAft>
              <a:buSzPts val="1000"/>
              <a:buFont typeface="Symbol" panose="05050102010706020507" pitchFamily="18" charset="2"/>
              <a:buChar char=""/>
              <a:tabLst>
                <a:tab pos="914400" algn="l"/>
              </a:tabLst>
            </a:pPr>
            <a:r>
              <a:rPr lang="en-US" sz="1400" b="1" dirty="0">
                <a:effectLst/>
                <a:latin typeface="Calibri" panose="020F0502020204030204" pitchFamily="34" charset="0"/>
                <a:ea typeface="Calibri" panose="020F0502020204030204" pitchFamily="34" charset="0"/>
              </a:rPr>
              <a:t>Perceived behavioral control</a:t>
            </a:r>
            <a:r>
              <a:rPr lang="en-US" sz="1400" dirty="0">
                <a:effectLst/>
                <a:latin typeface="Calibri" panose="020F0502020204030204" pitchFamily="34" charset="0"/>
                <a:ea typeface="Calibri" panose="020F0502020204030204" pitchFamily="34" charset="0"/>
              </a:rPr>
              <a:t>: An individual’s perception of their ability to control a specific decision.</a:t>
            </a:r>
          </a:p>
          <a:p>
            <a:pPr marL="742950" marR="0" lvl="1" indent="-285750">
              <a:spcBef>
                <a:spcPts val="0"/>
              </a:spcBef>
              <a:spcAft>
                <a:spcPts val="0"/>
              </a:spcAft>
              <a:buSzPts val="1000"/>
              <a:buFont typeface="Symbol" panose="05050102010706020507" pitchFamily="18" charset="2"/>
              <a:buChar char=""/>
              <a:tabLst>
                <a:tab pos="914400" algn="l"/>
              </a:tabLst>
            </a:pPr>
            <a:r>
              <a:rPr lang="en-US" sz="1400" b="1" dirty="0">
                <a:effectLst/>
                <a:latin typeface="Calibri" panose="020F0502020204030204" pitchFamily="34" charset="0"/>
                <a:ea typeface="Calibri" panose="020F0502020204030204" pitchFamily="34" charset="0"/>
              </a:rPr>
              <a:t>Norms: </a:t>
            </a:r>
            <a:r>
              <a:rPr lang="en-US" sz="1400" dirty="0">
                <a:effectLst/>
                <a:latin typeface="Calibri" panose="020F0502020204030204" pitchFamily="34" charset="0"/>
                <a:ea typeface="Calibri" panose="020F0502020204030204" pitchFamily="34" charset="0"/>
              </a:rPr>
              <a:t>Two common types of norms influence decision-making: </a:t>
            </a:r>
            <a:r>
              <a:rPr lang="en-US" sz="1400" i="1" dirty="0">
                <a:effectLst/>
                <a:latin typeface="Calibri" panose="020F0502020204030204" pitchFamily="34" charset="0"/>
                <a:ea typeface="Calibri" panose="020F0502020204030204" pitchFamily="34" charset="0"/>
              </a:rPr>
              <a:t>Descriptive norms – </a:t>
            </a:r>
            <a:r>
              <a:rPr lang="en-US" sz="1400" dirty="0">
                <a:effectLst/>
                <a:latin typeface="Calibri" panose="020F0502020204030204" pitchFamily="34" charset="0"/>
                <a:ea typeface="Calibri" panose="020F0502020204030204" pitchFamily="34" charset="0"/>
              </a:rPr>
              <a:t>what are other people around me doing? And </a:t>
            </a:r>
            <a:r>
              <a:rPr lang="en-US" sz="1400" i="1" dirty="0">
                <a:effectLst/>
                <a:latin typeface="Calibri" panose="020F0502020204030204" pitchFamily="34" charset="0"/>
                <a:ea typeface="Calibri" panose="020F0502020204030204" pitchFamily="34" charset="0"/>
              </a:rPr>
              <a:t>subjective norms</a:t>
            </a:r>
            <a:r>
              <a:rPr lang="en-US" sz="1400" dirty="0">
                <a:effectLst/>
                <a:latin typeface="Calibri" panose="020F0502020204030204" pitchFamily="34" charset="0"/>
                <a:ea typeface="Calibri" panose="020F0502020204030204" pitchFamily="34" charset="0"/>
              </a:rPr>
              <a:t>- what do people I trust and respect think I should do? </a:t>
            </a:r>
          </a:p>
          <a:p>
            <a:pPr marL="342900" marR="0" lvl="0" indent="-342900">
              <a:spcBef>
                <a:spcPts val="0"/>
              </a:spcBef>
              <a:spcAft>
                <a:spcPts val="0"/>
              </a:spcAft>
              <a:buSzPts val="1000"/>
              <a:buFont typeface="Symbol" panose="05050102010706020507" pitchFamily="18" charset="2"/>
              <a:buChar char=""/>
              <a:tabLst>
                <a:tab pos="457200" algn="l"/>
              </a:tabLst>
            </a:pPr>
            <a:r>
              <a:rPr lang="en-US" sz="1400" b="1" dirty="0">
                <a:effectLst/>
                <a:latin typeface="Calibri" panose="020F0502020204030204" pitchFamily="34" charset="0"/>
                <a:ea typeface="Calibri" panose="020F0502020204030204" pitchFamily="34" charset="0"/>
              </a:rPr>
              <a:t>Behavioral Intention/Willingness to adopt: </a:t>
            </a:r>
            <a:r>
              <a:rPr lang="en-US" sz="1400" dirty="0">
                <a:effectLst/>
                <a:latin typeface="Calibri" panose="020F0502020204030204" pitchFamily="34" charset="0"/>
                <a:ea typeface="Calibri" panose="020F0502020204030204" pitchFamily="34" charset="0"/>
              </a:rPr>
              <a:t>Prior to actual adoption of a practice or program, a person first has to become willing to adopt it. There is not a clear path from behavioral intention to actual adoption as many things can interfere in this process, including inertia and </a:t>
            </a:r>
            <a:r>
              <a:rPr lang="en-US" sz="1400" i="1" dirty="0">
                <a:effectLst/>
                <a:latin typeface="Calibri" panose="020F0502020204030204" pitchFamily="34" charset="0"/>
                <a:ea typeface="Calibri" panose="020F0502020204030204" pitchFamily="34" charset="0"/>
              </a:rPr>
              <a:t>actual behavioral control</a:t>
            </a:r>
            <a:r>
              <a:rPr lang="en-US" sz="1400" dirty="0">
                <a:effectLst/>
                <a:latin typeface="Calibri" panose="020F0502020204030204" pitchFamily="34" charset="0"/>
                <a:ea typeface="Calibri" panose="020F0502020204030204" pitchFamily="34" charset="0"/>
              </a:rPr>
              <a:t> (defined as a person’s ability to control the behavior which might not be clear until they actually try to move forward with adoption and then realize they don’t have the necessary permits, it costs more than expected, etc.)</a:t>
            </a:r>
          </a:p>
          <a:p>
            <a:pPr marL="342900" marR="0" lvl="0" indent="-342900">
              <a:spcBef>
                <a:spcPts val="0"/>
              </a:spcBef>
              <a:spcAft>
                <a:spcPts val="0"/>
              </a:spcAft>
              <a:buSzPts val="1000"/>
              <a:buFont typeface="Symbol" panose="05050102010706020507" pitchFamily="18" charset="2"/>
              <a:buChar char=""/>
              <a:tabLst>
                <a:tab pos="457200" algn="l"/>
              </a:tabLst>
            </a:pPr>
            <a:r>
              <a:rPr lang="en-US" sz="1400" b="1" dirty="0">
                <a:effectLst/>
                <a:latin typeface="Calibri" panose="020F0502020204030204" pitchFamily="34" charset="0"/>
                <a:ea typeface="Calibri" panose="020F0502020204030204" pitchFamily="34" charset="0"/>
              </a:rPr>
              <a:t>Adoption</a:t>
            </a:r>
            <a:r>
              <a:rPr lang="en-US" sz="1400" dirty="0">
                <a:effectLst/>
                <a:latin typeface="Calibri" panose="020F0502020204030204" pitchFamily="34" charset="0"/>
                <a:ea typeface="Calibri" panose="020F0502020204030204" pitchFamily="34" charset="0"/>
              </a:rPr>
              <a:t>: This is the point at which someone actually adopts a practice or program. Of course, there can be varying levels of adoption even at this stage.</a:t>
            </a:r>
          </a:p>
          <a:p>
            <a:pPr marL="342900" marR="0" lvl="0" indent="-342900">
              <a:spcBef>
                <a:spcPts val="0"/>
              </a:spcBef>
              <a:spcAft>
                <a:spcPts val="0"/>
              </a:spcAft>
              <a:buSzPts val="1000"/>
              <a:buFont typeface="Symbol" panose="05050102010706020507" pitchFamily="18" charset="2"/>
              <a:buChar char=""/>
              <a:tabLst>
                <a:tab pos="457200" algn="l"/>
              </a:tabLst>
            </a:pPr>
            <a:r>
              <a:rPr lang="en-US" sz="1400" b="1" dirty="0">
                <a:effectLst/>
                <a:latin typeface="Calibri" panose="020F0502020204030204" pitchFamily="34" charset="0"/>
                <a:ea typeface="Calibri" panose="020F0502020204030204" pitchFamily="34" charset="0"/>
              </a:rPr>
              <a:t>Persistence</a:t>
            </a:r>
            <a:r>
              <a:rPr lang="en-US" sz="1400" dirty="0">
                <a:effectLst/>
                <a:latin typeface="Calibri" panose="020F0502020204030204" pitchFamily="34" charset="0"/>
                <a:ea typeface="Calibri" panose="020F0502020204030204" pitchFamily="34" charset="0"/>
              </a:rPr>
              <a:t>: This is the action of continuing to use a practice over time vs. discontinuing use. </a:t>
            </a:r>
          </a:p>
          <a:p>
            <a:pPr marL="342900" marR="0" lvl="0" indent="-342900">
              <a:spcBef>
                <a:spcPts val="0"/>
              </a:spcBef>
              <a:spcAft>
                <a:spcPts val="0"/>
              </a:spcAft>
              <a:buSzPts val="1000"/>
              <a:buFont typeface="Symbol" panose="05050102010706020507" pitchFamily="18" charset="2"/>
              <a:buChar char=""/>
              <a:tabLst>
                <a:tab pos="457200" algn="l"/>
              </a:tabLst>
            </a:pPr>
            <a:endParaRPr lang="en-US" sz="1400" dirty="0">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400" b="1" dirty="0">
                <a:effectLst/>
                <a:latin typeface="Calibri" panose="020F0502020204030204" pitchFamily="34" charset="0"/>
                <a:ea typeface="Calibri" panose="020F0502020204030204" pitchFamily="34" charset="0"/>
              </a:rPr>
              <a:t>Infield Conservation Practices:</a:t>
            </a:r>
            <a:r>
              <a:rPr lang="en-US" sz="1200" b="1" dirty="0">
                <a:effectLst/>
                <a:latin typeface="Calibri" panose="020F0502020204030204" pitchFamily="34" charset="0"/>
                <a:ea typeface="Calibri" panose="020F0502020204030204" pitchFamily="34" charset="0"/>
              </a:rPr>
              <a:t> </a:t>
            </a:r>
            <a:r>
              <a:rPr lang="en-US" sz="1200" dirty="0"/>
              <a:t>Modifications to cropping systems to provide multiple conservation benefits like building soil health, improving water quality and reducing erosion. Practices include cover crops, no-till planting, buffer and filter strips.</a:t>
            </a:r>
            <a:endParaRPr lang="en-US" sz="1400" b="1"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400" b="1" dirty="0">
                <a:effectLst/>
                <a:latin typeface="Calibri" panose="020F0502020204030204" pitchFamily="34" charset="0"/>
                <a:ea typeface="Calibri" panose="020F0502020204030204" pitchFamily="34" charset="0"/>
              </a:rPr>
              <a:t>Edge-of-Field Practices: </a:t>
            </a:r>
            <a:r>
              <a:rPr lang="en-US" sz="1400" dirty="0">
                <a:effectLst/>
                <a:latin typeface="Calibri" panose="020F0502020204030204" pitchFamily="34" charset="0"/>
                <a:ea typeface="Calibri" panose="020F0502020204030204" pitchFamily="34" charset="0"/>
              </a:rPr>
              <a:t>Engineered modifications placed along field edges or in-field waterways to reduce nutrient and sediment loss. These include conservation drainage water management, grass buffers, saturated buffers, level-lip spreaders, terraces, and sediment control.</a:t>
            </a:r>
            <a:endParaRPr lang="en-US" sz="1400" b="1"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400" b="1" dirty="0">
                <a:latin typeface="Calibri" panose="020F0502020204030204" pitchFamily="34" charset="0"/>
                <a:ea typeface="Calibri" panose="020F0502020204030204" pitchFamily="34" charset="0"/>
              </a:rPr>
              <a:t>Edge-of-Stream Practices: </a:t>
            </a:r>
            <a:r>
              <a:rPr lang="en-US" sz="1400" dirty="0">
                <a:effectLst/>
                <a:latin typeface="Calibri" panose="020F0502020204030204" pitchFamily="34" charset="0"/>
                <a:ea typeface="Calibri" panose="020F0502020204030204" pitchFamily="34" charset="0"/>
              </a:rPr>
              <a:t>Engineered modifications placed adjacent to surface waters to reduce nutrient and sediment loss and store water. These include conservation restored wetlands, riparian buffers.</a:t>
            </a:r>
            <a:endParaRPr lang="en-US" sz="1400" b="1" dirty="0">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400" b="1" dirty="0">
                <a:effectLst/>
                <a:latin typeface="Calibri" panose="020F0502020204030204" pitchFamily="34" charset="0"/>
                <a:ea typeface="Calibri" panose="020F0502020204030204" pitchFamily="34" charset="0"/>
              </a:rPr>
              <a:t>Natural Filters: </a:t>
            </a:r>
            <a:r>
              <a:rPr lang="en-US" sz="1400" dirty="0">
                <a:effectLst/>
                <a:latin typeface="Calibri" panose="020F0502020204030204" pitchFamily="34" charset="0"/>
                <a:ea typeface="Calibri" panose="020F0502020204030204" pitchFamily="34" charset="0"/>
              </a:rPr>
              <a:t>Wetlands restored, created, or managed to intercept and sequester pollutants,</a:t>
            </a:r>
            <a:r>
              <a:rPr lang="en-US" sz="1400" dirty="0">
                <a:latin typeface="Calibri" panose="020F0502020204030204" pitchFamily="34" charset="0"/>
                <a:ea typeface="Calibri" panose="020F0502020204030204" pitchFamily="34" charset="0"/>
              </a:rPr>
              <a:t> usually excess nutrients and sediment but also other chemical of emerging concern.</a:t>
            </a:r>
            <a:endParaRPr lang="en-US" sz="1400" b="1" dirty="0">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endParaRPr lang="en-US" sz="1400" dirty="0">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400" b="1" dirty="0">
                <a:effectLst/>
                <a:latin typeface="Calibri" panose="020F0502020204030204" pitchFamily="34" charset="0"/>
                <a:ea typeface="Calibri" panose="020F0502020204030204" pitchFamily="34" charset="0"/>
              </a:rPr>
              <a:t>Owner operator – </a:t>
            </a:r>
            <a:r>
              <a:rPr lang="en-US" sz="1400" dirty="0">
                <a:effectLst/>
                <a:latin typeface="Calibri" panose="020F0502020204030204" pitchFamily="34" charset="0"/>
                <a:ea typeface="Calibri" panose="020F0502020204030204" pitchFamily="34" charset="0"/>
              </a:rPr>
              <a:t>person that owns agricultural land and performs all of the farming/ management of that land</a:t>
            </a:r>
          </a:p>
          <a:p>
            <a:pPr marL="342900" marR="0" lvl="0" indent="-342900">
              <a:spcBef>
                <a:spcPts val="0"/>
              </a:spcBef>
              <a:spcAft>
                <a:spcPts val="0"/>
              </a:spcAft>
              <a:buSzPts val="1000"/>
              <a:buFont typeface="Symbol" panose="05050102010706020507" pitchFamily="18" charset="2"/>
              <a:buChar char=""/>
              <a:tabLst>
                <a:tab pos="457200" algn="l"/>
              </a:tabLst>
            </a:pPr>
            <a:r>
              <a:rPr lang="en-US" sz="1400" b="1" dirty="0">
                <a:effectLst/>
                <a:latin typeface="Calibri" panose="020F0502020204030204" pitchFamily="34" charset="0"/>
                <a:ea typeface="Calibri" panose="020F0502020204030204" pitchFamily="34" charset="0"/>
              </a:rPr>
              <a:t>Renter operator – </a:t>
            </a:r>
            <a:r>
              <a:rPr lang="en-US" sz="1400" dirty="0">
                <a:effectLst/>
                <a:latin typeface="Calibri" panose="020F0502020204030204" pitchFamily="34" charset="0"/>
                <a:ea typeface="Calibri" panose="020F0502020204030204" pitchFamily="34" charset="0"/>
              </a:rPr>
              <a:t>person that rents or leases agricultural land from another person and who performs the farming/ management of the rented land</a:t>
            </a:r>
          </a:p>
          <a:p>
            <a:pPr marL="342900" marR="0" lvl="0" indent="-342900">
              <a:spcBef>
                <a:spcPts val="0"/>
              </a:spcBef>
              <a:spcAft>
                <a:spcPts val="0"/>
              </a:spcAft>
              <a:buSzPts val="1000"/>
              <a:buFont typeface="Symbol" panose="05050102010706020507" pitchFamily="18" charset="2"/>
              <a:buChar char=""/>
              <a:tabLst>
                <a:tab pos="457200" algn="l"/>
              </a:tabLst>
            </a:pPr>
            <a:r>
              <a:rPr lang="en-US" sz="1400" b="1" dirty="0">
                <a:effectLst/>
                <a:latin typeface="Calibri" panose="020F0502020204030204" pitchFamily="34" charset="0"/>
                <a:ea typeface="Calibri" panose="020F0502020204030204" pitchFamily="34" charset="0"/>
              </a:rPr>
              <a:t>Non-operator Landowner – </a:t>
            </a:r>
            <a:r>
              <a:rPr lang="en-US" sz="1400" dirty="0">
                <a:effectLst/>
                <a:latin typeface="Calibri" panose="020F0502020204030204" pitchFamily="34" charset="0"/>
                <a:ea typeface="Calibri" panose="020F0502020204030204" pitchFamily="34" charset="0"/>
              </a:rPr>
              <a:t>person that owns agricultural land and has another person perform the farming/ management of the land</a:t>
            </a:r>
          </a:p>
        </p:txBody>
      </p:sp>
    </p:spTree>
    <p:extLst>
      <p:ext uri="{BB962C8B-B14F-4D97-AF65-F5344CB8AC3E}">
        <p14:creationId xmlns:p14="http://schemas.microsoft.com/office/powerpoint/2010/main" val="573630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1809204" y="6202392"/>
          <a:ext cx="2358452" cy="457200"/>
        </p:xfrm>
        <a:graphic>
          <a:graphicData uri="http://schemas.openxmlformats.org/presentationml/2006/ole">
            <mc:AlternateContent xmlns:mc="http://schemas.openxmlformats.org/markup-compatibility/2006">
              <mc:Choice xmlns:v="urn:schemas-microsoft-com:vml" Requires="v">
                <p:oleObj spid="_x0000_s3075" r:id="rId3" imgW="0" imgH="0" progId="">
                  <p:embed/>
                </p:oleObj>
              </mc:Choice>
              <mc:Fallback>
                <p:oleObj r:id="rId3" imgW="0" imgH="0" progId="">
                  <p:embed/>
                  <p:pic>
                    <p:nvPicPr>
                      <p:cNvPr id="4" name="Object 3"/>
                      <p:cNvPicPr/>
                      <p:nvPr/>
                    </p:nvPicPr>
                    <p:blipFill>
                      <a:blip r:embed="rId4"/>
                      <a:srcRect/>
                      <a:stretch>
                        <a:fillRect/>
                      </a:stretch>
                    </p:blipFill>
                    <p:spPr>
                      <a:xfrm>
                        <a:off x="1809204" y="6202392"/>
                        <a:ext cx="2358452" cy="457200"/>
                      </a:xfrm>
                      <a:prstGeom prst="rect">
                        <a:avLst/>
                      </a:prstGeom>
                    </p:spPr>
                  </p:pic>
                </p:oleObj>
              </mc:Fallback>
            </mc:AlternateContent>
          </a:graphicData>
        </a:graphic>
      </p:graphicFrame>
      <p:sp>
        <p:nvSpPr>
          <p:cNvPr id="5" name="New shape"/>
          <p:cNvSpPr/>
          <p:nvPr/>
        </p:nvSpPr>
        <p:spPr>
          <a:xfrm>
            <a:off x="1905000" y="63500"/>
            <a:ext cx="7937500" cy="127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rPr>
              <a:t>Within which USDA Farm Resource (agro-ecosystem) Region do you mostly work?</a:t>
            </a:r>
          </a:p>
        </p:txBody>
      </p:sp>
      <p:graphicFrame>
        <p:nvGraphicFramePr>
          <p:cNvPr id="6" name="ChartObject"/>
          <p:cNvGraphicFramePr/>
          <p:nvPr/>
        </p:nvGraphicFramePr>
        <p:xfrm>
          <a:off x="1841500" y="1524000"/>
          <a:ext cx="7937500" cy="3810000"/>
        </p:xfrm>
        <a:graphic>
          <a:graphicData uri="http://schemas.openxmlformats.org/drawingml/2006/chart">
            <c:chart xmlns:c="http://schemas.openxmlformats.org/drawingml/2006/chart" xmlns:r="http://schemas.openxmlformats.org/officeDocument/2006/relationships" r:id="rId5"/>
          </a:graphicData>
        </a:graphic>
      </p:graphicFrame>
      <p:sp>
        <p:nvSpPr>
          <p:cNvPr id="7" name="New shape"/>
          <p:cNvSpPr/>
          <p:nvPr/>
        </p:nvSpPr>
        <p:spPr>
          <a:xfrm>
            <a:off x="1905000" y="5080000"/>
            <a:ext cx="7937500" cy="127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000000"/>
                </a:solidFill>
              </a:rPr>
              <a:t>Mean : 2.429  |  Confidence Interval @ 95% : [1.895 - 2.962]  |  Standard Deviation : 1.248  |  Standard Error : 0.272</a:t>
            </a:r>
          </a:p>
        </p:txBody>
      </p:sp>
    </p:spTree>
    <p:extLst>
      <p:ext uri="{BB962C8B-B14F-4D97-AF65-F5344CB8AC3E}">
        <p14:creationId xmlns:p14="http://schemas.microsoft.com/office/powerpoint/2010/main" val="649292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1809204" y="6202392"/>
          <a:ext cx="2358452" cy="457200"/>
        </p:xfrm>
        <a:graphic>
          <a:graphicData uri="http://schemas.openxmlformats.org/presentationml/2006/ole">
            <mc:AlternateContent xmlns:mc="http://schemas.openxmlformats.org/markup-compatibility/2006">
              <mc:Choice xmlns:v="urn:schemas-microsoft-com:vml" Requires="v">
                <p:oleObj spid="_x0000_s4099" r:id="rId3" imgW="0" imgH="0" progId="">
                  <p:embed/>
                </p:oleObj>
              </mc:Choice>
              <mc:Fallback>
                <p:oleObj r:id="rId3" imgW="0" imgH="0" progId="">
                  <p:embed/>
                  <p:pic>
                    <p:nvPicPr>
                      <p:cNvPr id="4" name="Object 3"/>
                      <p:cNvPicPr/>
                      <p:nvPr/>
                    </p:nvPicPr>
                    <p:blipFill>
                      <a:blip r:embed="rId4"/>
                      <a:srcRect/>
                      <a:stretch>
                        <a:fillRect/>
                      </a:stretch>
                    </p:blipFill>
                    <p:spPr>
                      <a:xfrm>
                        <a:off x="1809204" y="6202392"/>
                        <a:ext cx="2358452" cy="457200"/>
                      </a:xfrm>
                      <a:prstGeom prst="rect">
                        <a:avLst/>
                      </a:prstGeom>
                    </p:spPr>
                  </p:pic>
                </p:oleObj>
              </mc:Fallback>
            </mc:AlternateContent>
          </a:graphicData>
        </a:graphic>
      </p:graphicFrame>
      <p:sp>
        <p:nvSpPr>
          <p:cNvPr id="5" name="New shape"/>
          <p:cNvSpPr/>
          <p:nvPr/>
        </p:nvSpPr>
        <p:spPr>
          <a:xfrm>
            <a:off x="1905000" y="63500"/>
            <a:ext cx="7937500" cy="127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rPr>
              <a:t>Within which major US water resource region do you mostly work? </a:t>
            </a:r>
          </a:p>
        </p:txBody>
      </p:sp>
      <p:graphicFrame>
        <p:nvGraphicFramePr>
          <p:cNvPr id="6" name="ChartObject"/>
          <p:cNvGraphicFramePr/>
          <p:nvPr/>
        </p:nvGraphicFramePr>
        <p:xfrm>
          <a:off x="1841500" y="1524000"/>
          <a:ext cx="7937500" cy="3810000"/>
        </p:xfrm>
        <a:graphic>
          <a:graphicData uri="http://schemas.openxmlformats.org/drawingml/2006/chart">
            <c:chart xmlns:c="http://schemas.openxmlformats.org/drawingml/2006/chart" xmlns:r="http://schemas.openxmlformats.org/officeDocument/2006/relationships" r:id="rId5"/>
          </a:graphicData>
        </a:graphic>
      </p:graphicFrame>
      <p:sp>
        <p:nvSpPr>
          <p:cNvPr id="7" name="New shape"/>
          <p:cNvSpPr/>
          <p:nvPr/>
        </p:nvSpPr>
        <p:spPr>
          <a:xfrm>
            <a:off x="1905000" y="5080000"/>
            <a:ext cx="7937500" cy="127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000000"/>
                </a:solidFill>
              </a:rPr>
              <a:t>Mean : 2.762  |  Confidence Interval @ 95% : [2.087 - 3.437]  |  Standard Deviation : 1.578  |  Standard Error : 0.344</a:t>
            </a:r>
          </a:p>
        </p:txBody>
      </p:sp>
    </p:spTree>
    <p:extLst>
      <p:ext uri="{BB962C8B-B14F-4D97-AF65-F5344CB8AC3E}">
        <p14:creationId xmlns:p14="http://schemas.microsoft.com/office/powerpoint/2010/main" val="3306661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6216" y="530066"/>
            <a:ext cx="8415579" cy="1992883"/>
          </a:xfrm>
        </p:spPr>
        <p:txBody>
          <a:bodyPr>
            <a:normAutofit/>
          </a:bodyPr>
          <a:lstStyle/>
          <a:p>
            <a:r>
              <a:rPr lang="en-US" sz="3600" b="1" dirty="0"/>
              <a:t>Day 1, Session II:</a:t>
            </a:r>
            <a:br>
              <a:rPr lang="en-US" sz="3600" b="1" dirty="0"/>
            </a:br>
            <a:r>
              <a:rPr lang="en-US" sz="3600" b="1" dirty="0"/>
              <a:t>breakout group notes </a:t>
            </a:r>
            <a:endParaRPr lang="en-US" sz="3600" dirty="0"/>
          </a:p>
        </p:txBody>
      </p:sp>
      <p:pic>
        <p:nvPicPr>
          <p:cNvPr id="1026" name="Picture 2" descr="wo men standing in a field&#10;&#10;Description automatically generated with medium confi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85588"/>
            <a:ext cx="12068013" cy="23624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71607" y="3244334"/>
            <a:ext cx="312906"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srgbClr val="FFFFFF"/>
                </a:solidFill>
                <a:effectLst/>
                <a:uLnTx/>
                <a:uFillTx/>
                <a:latin typeface="Gill Sans MT" panose="020B0502020104020203"/>
                <a:ea typeface="+mn-ea"/>
                <a:cs typeface="+mn-cs"/>
              </a:rPr>
              <a:t>  </a:t>
            </a: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5" name="Rectangle 4"/>
          <p:cNvSpPr/>
          <p:nvPr/>
        </p:nvSpPr>
        <p:spPr>
          <a:xfrm>
            <a:off x="180813" y="5373334"/>
            <a:ext cx="8513736" cy="261610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charset="0"/>
                <a:ea typeface="+mn-ea"/>
                <a:cs typeface="+mn-cs"/>
              </a:rPr>
              <a:t>Advancing Outreach Effectiveness to Improve Conservation Practice Adoption</a:t>
            </a:r>
            <a:br>
              <a:rPr kumimoji="0" lang="en-US" sz="3200" b="1" i="0" u="none" strike="noStrike" kern="1200" cap="none" spc="0" normalizeH="0" baseline="0" noProof="0" dirty="0">
                <a:ln>
                  <a:noFill/>
                </a:ln>
                <a:solidFill>
                  <a:srgbClr val="000000"/>
                </a:solidFill>
                <a:effectLst/>
                <a:uLnTx/>
                <a:uFillTx/>
                <a:latin typeface="Cambria" charset="0"/>
                <a:ea typeface="+mn-ea"/>
                <a:cs typeface="+mn-cs"/>
              </a:rPr>
            </a:br>
            <a:br>
              <a:rPr kumimoji="0" lang="en-US" sz="3200" b="1" i="0" u="none" strike="noStrike" kern="1200" cap="none" spc="0" normalizeH="0" baseline="0" noProof="0" dirty="0">
                <a:ln>
                  <a:noFill/>
                </a:ln>
                <a:solidFill>
                  <a:srgbClr val="000000"/>
                </a:solidFill>
                <a:effectLst/>
                <a:uLnTx/>
                <a:uFillTx/>
                <a:latin typeface="Cambria" charset="0"/>
                <a:ea typeface="+mn-ea"/>
                <a:cs typeface="+mn-cs"/>
              </a:rPr>
            </a:br>
            <a:endParaRPr kumimoji="0" lang="en-US" sz="3200" b="0" i="0" u="none" strike="noStrike" kern="1200" cap="none" spc="0" normalizeH="0" baseline="0" noProof="0" dirty="0">
              <a:ln>
                <a:noFill/>
              </a:ln>
              <a:solidFill>
                <a:srgbClr val="FFFFFF"/>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b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368755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2A3AF-E2D8-4B85-B064-2DCC90DAB9AD}"/>
              </a:ext>
            </a:extLst>
          </p:cNvPr>
          <p:cNvSpPr>
            <a:spLocks noGrp="1"/>
          </p:cNvSpPr>
          <p:nvPr>
            <p:ph type="title"/>
          </p:nvPr>
        </p:nvSpPr>
        <p:spPr>
          <a:xfrm>
            <a:off x="534572" y="294787"/>
            <a:ext cx="10515600" cy="1325563"/>
          </a:xfrm>
        </p:spPr>
        <p:txBody>
          <a:bodyPr/>
          <a:lstStyle/>
          <a:p>
            <a:r>
              <a:rPr lang="en-US" b="1" dirty="0"/>
              <a:t>SESSION II: Concerns</a:t>
            </a:r>
          </a:p>
        </p:txBody>
      </p:sp>
      <p:sp>
        <p:nvSpPr>
          <p:cNvPr id="3" name="Content Placeholder 2">
            <a:extLst>
              <a:ext uri="{FF2B5EF4-FFF2-40B4-BE49-F238E27FC236}">
                <a16:creationId xmlns:a16="http://schemas.microsoft.com/office/drawing/2014/main" id="{AED55B67-AA4D-4EF4-A61E-B2CE57D03AA6}"/>
              </a:ext>
            </a:extLst>
          </p:cNvPr>
          <p:cNvSpPr>
            <a:spLocks noGrp="1"/>
          </p:cNvSpPr>
          <p:nvPr>
            <p:ph idx="1"/>
          </p:nvPr>
        </p:nvSpPr>
        <p:spPr>
          <a:xfrm>
            <a:off x="686386" y="1494550"/>
            <a:ext cx="10819228" cy="4737588"/>
          </a:xfrm>
        </p:spPr>
        <p:txBody>
          <a:bodyPr>
            <a:normAutofit fontScale="92500" lnSpcReduction="10000"/>
          </a:bodyPr>
          <a:lstStyle/>
          <a:p>
            <a:r>
              <a:rPr lang="en-US" b="1" dirty="0"/>
              <a:t>Financial impediments</a:t>
            </a:r>
            <a:r>
              <a:rPr lang="en-US" dirty="0"/>
              <a:t>… it’s complicated!</a:t>
            </a:r>
          </a:p>
          <a:p>
            <a:pPr lvl="1"/>
            <a:r>
              <a:rPr lang="en-US" dirty="0"/>
              <a:t>Integrating short- vs- long-term risks</a:t>
            </a:r>
          </a:p>
          <a:p>
            <a:pPr lvl="1"/>
            <a:r>
              <a:rPr lang="en-US" dirty="0"/>
              <a:t>Complexity of day-to-day operations</a:t>
            </a:r>
          </a:p>
          <a:p>
            <a:pPr lvl="1"/>
            <a:r>
              <a:rPr lang="en-US" dirty="0"/>
              <a:t>Risk adds to complexity, including threat of extreme weather events</a:t>
            </a:r>
          </a:p>
          <a:p>
            <a:r>
              <a:rPr lang="en-US" b="1" dirty="0"/>
              <a:t>Policies, regulations, programs… often constraining rather than helpful</a:t>
            </a:r>
          </a:p>
          <a:p>
            <a:pPr lvl="1"/>
            <a:r>
              <a:rPr lang="en-US" dirty="0"/>
              <a:t>Inflexibility </a:t>
            </a:r>
          </a:p>
          <a:p>
            <a:pPr lvl="1"/>
            <a:r>
              <a:rPr lang="en-US" dirty="0"/>
              <a:t>Reliability of decision criteria for qualifying</a:t>
            </a:r>
          </a:p>
          <a:p>
            <a:pPr lvl="1"/>
            <a:r>
              <a:rPr lang="en-US" dirty="0"/>
              <a:t>Complexity of programs</a:t>
            </a:r>
          </a:p>
          <a:p>
            <a:r>
              <a:rPr lang="en-US" b="1" dirty="0"/>
              <a:t>Time</a:t>
            </a:r>
            <a:r>
              <a:rPr lang="en-US" dirty="0"/>
              <a:t>… for evaluating the risk of practice adoption, as well as time for implementation and maintenance</a:t>
            </a:r>
          </a:p>
          <a:p>
            <a:r>
              <a:rPr lang="en-US" b="1" dirty="0"/>
              <a:t>Soil health and watershed health</a:t>
            </a:r>
            <a:r>
              <a:rPr lang="en-US" dirty="0"/>
              <a:t>… but too much uncertainty in prescribed practices, which presents too much risk in terms of vulnerability to policy constraints or sunk costs.  Need for better access to technical support.</a:t>
            </a:r>
          </a:p>
        </p:txBody>
      </p:sp>
    </p:spTree>
    <p:extLst>
      <p:ext uri="{BB962C8B-B14F-4D97-AF65-F5344CB8AC3E}">
        <p14:creationId xmlns:p14="http://schemas.microsoft.com/office/powerpoint/2010/main" val="1481574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6216" y="530066"/>
            <a:ext cx="8415579" cy="1992883"/>
          </a:xfrm>
        </p:spPr>
        <p:txBody>
          <a:bodyPr>
            <a:normAutofit/>
          </a:bodyPr>
          <a:lstStyle/>
          <a:p>
            <a:r>
              <a:rPr lang="en-US" sz="3600" b="1" dirty="0"/>
              <a:t>Day 1, Session III:</a:t>
            </a:r>
            <a:br>
              <a:rPr lang="en-US" sz="3600" b="1" dirty="0"/>
            </a:br>
            <a:r>
              <a:rPr lang="en-US" sz="3600" b="1" dirty="0"/>
              <a:t>breakout SUMMARY</a:t>
            </a:r>
            <a:endParaRPr lang="en-US" sz="3600" dirty="0"/>
          </a:p>
        </p:txBody>
      </p:sp>
      <p:pic>
        <p:nvPicPr>
          <p:cNvPr id="1026" name="Picture 2" descr="wo men standing in a field&#10;&#10;Description automatically generated with medium confi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85588"/>
            <a:ext cx="12068013" cy="23624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71607" y="3244334"/>
            <a:ext cx="312906"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srgbClr val="FFFFFF"/>
                </a:solidFill>
                <a:effectLst/>
                <a:uLnTx/>
                <a:uFillTx/>
                <a:latin typeface="Gill Sans MT" panose="020B0502020104020203"/>
                <a:ea typeface="+mn-ea"/>
                <a:cs typeface="+mn-cs"/>
              </a:rPr>
              <a:t>  </a:t>
            </a: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5" name="Rectangle 4"/>
          <p:cNvSpPr/>
          <p:nvPr/>
        </p:nvSpPr>
        <p:spPr>
          <a:xfrm>
            <a:off x="180813" y="5373334"/>
            <a:ext cx="8513736" cy="261610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charset="0"/>
                <a:ea typeface="+mn-ea"/>
                <a:cs typeface="+mn-cs"/>
              </a:rPr>
              <a:t>Advancing Outreach Effectiveness to Improve Conservation Practice Adoption</a:t>
            </a:r>
            <a:br>
              <a:rPr kumimoji="0" lang="en-US" sz="3200" b="1" i="0" u="none" strike="noStrike" kern="1200" cap="none" spc="0" normalizeH="0" baseline="0" noProof="0" dirty="0">
                <a:ln>
                  <a:noFill/>
                </a:ln>
                <a:solidFill>
                  <a:srgbClr val="000000"/>
                </a:solidFill>
                <a:effectLst/>
                <a:uLnTx/>
                <a:uFillTx/>
                <a:latin typeface="Cambria" charset="0"/>
                <a:ea typeface="+mn-ea"/>
                <a:cs typeface="+mn-cs"/>
              </a:rPr>
            </a:br>
            <a:br>
              <a:rPr kumimoji="0" lang="en-US" sz="3200" b="1" i="0" u="none" strike="noStrike" kern="1200" cap="none" spc="0" normalizeH="0" baseline="0" noProof="0" dirty="0">
                <a:ln>
                  <a:noFill/>
                </a:ln>
                <a:solidFill>
                  <a:srgbClr val="000000"/>
                </a:solidFill>
                <a:effectLst/>
                <a:uLnTx/>
                <a:uFillTx/>
                <a:latin typeface="Cambria" charset="0"/>
                <a:ea typeface="+mn-ea"/>
                <a:cs typeface="+mn-cs"/>
              </a:rPr>
            </a:br>
            <a:endParaRPr kumimoji="0" lang="en-US" sz="3200" b="0" i="0" u="none" strike="noStrike" kern="1200" cap="none" spc="0" normalizeH="0" baseline="0" noProof="0" dirty="0">
              <a:ln>
                <a:noFill/>
              </a:ln>
              <a:solidFill>
                <a:srgbClr val="FFFFFF"/>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b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788989766"/>
      </p:ext>
    </p:extLst>
  </p:cSld>
  <p:clrMapOvr>
    <a:masterClrMapping/>
  </p:clrMapOvr>
</p:sld>
</file>

<file path=ppt/theme/theme1.xml><?xml version="1.0" encoding="utf-8"?>
<a:theme xmlns:a="http://schemas.openxmlformats.org/drawingml/2006/main" name="3_Office Theme">
  <a:themeElements>
    <a:clrScheme name="Custom 7">
      <a:dk1>
        <a:srgbClr val="413D49"/>
      </a:dk1>
      <a:lt1>
        <a:sysClr val="window" lastClr="FFFFFF"/>
      </a:lt1>
      <a:dk2>
        <a:srgbClr val="000000"/>
      </a:dk2>
      <a:lt2>
        <a:srgbClr val="DEDCE2"/>
      </a:lt2>
      <a:accent1>
        <a:srgbClr val="4CBD98"/>
      </a:accent1>
      <a:accent2>
        <a:srgbClr val="DEDCE2"/>
      </a:accent2>
      <a:accent3>
        <a:srgbClr val="F4552E"/>
      </a:accent3>
      <a:accent4>
        <a:srgbClr val="413D49"/>
      </a:accent4>
      <a:accent5>
        <a:srgbClr val="B0E2D1"/>
      </a:accent5>
      <a:accent6>
        <a:srgbClr val="BCB8C4"/>
      </a:accent6>
      <a:hlink>
        <a:srgbClr val="F4552E"/>
      </a:hlink>
      <a:folHlink>
        <a:srgbClr val="BCB8C4"/>
      </a:folHlink>
    </a:clrScheme>
    <a:fontScheme name="Custom 9">
      <a:majorFont>
        <a:latin typeface="Cambr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5.xml><?xml version="1.0" encoding="utf-8"?>
<a:theme xmlns:a="http://schemas.openxmlformats.org/drawingml/2006/main" name="surveyanalytics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Syrc" typeface="Estrangelo Edessa"/>
        <a:font script="Orya" typeface="Kalinga"/>
        <a:font script="Jpan" typeface="ＭＳ Ｐゴシック"/>
        <a:font script="Guru" typeface="Raavi"/>
        <a:font script="Geor" typeface="Sylfaen"/>
        <a:font script="Beng" typeface="Vrinda"/>
        <a:font script="Yiii" typeface="Microsoft Yi Baiti"/>
        <a:font script="Thaa" typeface="MV Boli"/>
        <a:font script="Khmr" typeface="MoolBoran"/>
        <a:font script="Taml" typeface="Latha"/>
        <a:font script="Cans" typeface="Euphemia"/>
        <a:font script="Telu" typeface="Gautami"/>
        <a:font script="Laoo" typeface="DokChampa"/>
        <a:font script="Uigh" typeface="Microsoft Uighur"/>
        <a:font script="Deva" typeface="Mangal"/>
        <a:font script="Knda" typeface="Tunga"/>
        <a:font script="Cher" typeface="Plantagenet Cherokee"/>
        <a:font script="Arab" typeface="Times New Roman"/>
        <a:font script="Mlym" typeface="Kartika"/>
        <a:font script="Thai" typeface="Angsana New"/>
        <a:font script="Ethi" typeface="Nyala"/>
        <a:font script="Hebr" typeface="Times New Roman"/>
        <a:font script="Sinh" typeface="Iskoola Pota"/>
        <a:font script="Gujr" typeface="Shruti"/>
        <a:font script="Mong" typeface="Mongolian Baiti"/>
        <a:font script="Hang" typeface="맑은 고딕"/>
        <a:font script="Tibt" typeface="Microsoft Himalaya"/>
        <a:font script="Viet" typeface="Times New Roman"/>
        <a:font script="Hans" typeface="宋体"/>
        <a:font script="Hant" typeface="新細明體"/>
      </a:majorFont>
      <a:minorFont>
        <a:latin typeface="Calibri"/>
        <a:ea typeface=""/>
        <a:cs typeface=""/>
        <a:font script="Syrc" typeface="Estrangelo Edessa"/>
        <a:font script="Orya" typeface="Kalinga"/>
        <a:font script="Jpan" typeface="ＭＳ Ｐゴシック"/>
        <a:font script="Guru" typeface="Raavi"/>
        <a:font script="Geor" typeface="Sylfaen"/>
        <a:font script="Beng" typeface="Vrinda"/>
        <a:font script="Yiii" typeface="Microsoft Yi Baiti"/>
        <a:font script="Thaa" typeface="MV Boli"/>
        <a:font script="Khmr" typeface="DaunPenh"/>
        <a:font script="Taml" typeface="Latha"/>
        <a:font script="Cans" typeface="Euphemia"/>
        <a:font script="Telu" typeface="Gautami"/>
        <a:font script="Laoo" typeface="DokChampa"/>
        <a:font script="Uigh" typeface="Microsoft Uighur"/>
        <a:font script="Deva" typeface="Mangal"/>
        <a:font script="Knda" typeface="Tunga"/>
        <a:font script="Cher" typeface="Plantagenet Cherokee"/>
        <a:font script="Arab" typeface="Arial"/>
        <a:font script="Mlym" typeface="Kartika"/>
        <a:font script="Thai" typeface="Cordia New"/>
        <a:font script="Ethi" typeface="Nyala"/>
        <a:font script="Hebr" typeface="Arial"/>
        <a:font script="Sinh" typeface="Iskoola Pota"/>
        <a:font script="Gujr" typeface="Shruti"/>
        <a:font script="Mong" typeface="Mongolian Baiti"/>
        <a:font script="Hang" typeface="맑은 고딕"/>
        <a:font script="Tibt" typeface="Microsoft Himalaya"/>
        <a:font script="Viet" typeface="Arial"/>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tint val="100000"/>
                <a:shade val="100000"/>
                <a:satMod val="130000"/>
              </a:schemeClr>
            </a:gs>
            <a:gs pos="100000">
              <a:schemeClr val="phClr">
                <a:tint val="50000"/>
                <a:shade val="100000"/>
                <a:satMod val="350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3163</TotalTime>
  <Words>2798</Words>
  <Application>Microsoft Office PowerPoint</Application>
  <PresentationFormat>Widescreen</PresentationFormat>
  <Paragraphs>366</Paragraphs>
  <Slides>42</Slides>
  <Notes>12</Notes>
  <HiddenSlides>0</HiddenSlides>
  <MMClips>0</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0</vt:i4>
      </vt:variant>
      <vt:variant>
        <vt:lpstr>Slide Titles</vt:lpstr>
      </vt:variant>
      <vt:variant>
        <vt:i4>42</vt:i4>
      </vt:variant>
    </vt:vector>
  </HeadingPairs>
  <TitlesOfParts>
    <vt:vector size="58" baseType="lpstr">
      <vt:lpstr>Arial</vt:lpstr>
      <vt:lpstr>Calibri</vt:lpstr>
      <vt:lpstr>Calibri Light</vt:lpstr>
      <vt:lpstr>Cambria</vt:lpstr>
      <vt:lpstr>Comic Sans MS</vt:lpstr>
      <vt:lpstr>Effra</vt:lpstr>
      <vt:lpstr>Gill Sans MT</vt:lpstr>
      <vt:lpstr>Lucida Handwriting</vt:lpstr>
      <vt:lpstr>Symbol</vt:lpstr>
      <vt:lpstr>Verdana</vt:lpstr>
      <vt:lpstr>3_Office Theme</vt:lpstr>
      <vt:lpstr>Office Theme</vt:lpstr>
      <vt:lpstr>1_Office Theme</vt:lpstr>
      <vt:lpstr>Retrospect</vt:lpstr>
      <vt:lpstr>surveyanalytics (1)</vt:lpstr>
      <vt:lpstr>Parcel</vt:lpstr>
      <vt:lpstr>PowerPoint Presentation</vt:lpstr>
      <vt:lpstr>PowerPoint Presentation</vt:lpstr>
      <vt:lpstr>PowerPoint Presentation</vt:lpstr>
      <vt:lpstr>PowerPoint Presentation</vt:lpstr>
      <vt:lpstr>PowerPoint Presentation</vt:lpstr>
      <vt:lpstr>PowerPoint Presentation</vt:lpstr>
      <vt:lpstr>Day 1, Session II: breakout group notes </vt:lpstr>
      <vt:lpstr>SESSION II: Concerns</vt:lpstr>
      <vt:lpstr>Day 1, Session III: breakout SUMMARY</vt:lpstr>
      <vt:lpstr>Advancing Outreach Effectiveness to Improve Conservation Practice Adoption</vt:lpstr>
      <vt:lpstr>PowerPoint Presentation</vt:lpstr>
      <vt:lpstr>Take-home Points</vt:lpstr>
      <vt:lpstr>Trust, Relationship, Durability</vt:lpstr>
      <vt:lpstr>Individuality of Farmer Perspectives</vt:lpstr>
      <vt:lpstr>Clarity about Values, Beliefs, Attitudes</vt:lpstr>
      <vt:lpstr>There’s more than 1 kind of awareness</vt:lpstr>
      <vt:lpstr>The Role of Norms is More Complex</vt:lpstr>
      <vt:lpstr>Formation of Attitudes</vt:lpstr>
      <vt:lpstr>Importance of Persistence</vt:lpstr>
      <vt:lpstr>The Farmer’s Decision</vt:lpstr>
      <vt:lpstr>PowerPoint Presentation</vt:lpstr>
      <vt:lpstr>PowerPoint Presentation</vt:lpstr>
      <vt:lpstr>Closing Thoughts</vt:lpstr>
      <vt:lpstr>Day 2, Session IV: breakout group Key Themes </vt:lpstr>
      <vt:lpstr>SESSION II: Outreach Strategy Exchange</vt:lpstr>
      <vt:lpstr>SESSION II: Outreach Strategy Exchange</vt:lpstr>
      <vt:lpstr>SESSION II: Outreach Strategy Exchange</vt:lpstr>
      <vt:lpstr>SESSION II: Outreach Strategy Exchange</vt:lpstr>
      <vt:lpstr>SESSION II: Outreach Strategy Exchange</vt:lpstr>
      <vt:lpstr>Day 2, Session IV: breakout group Key Themes </vt:lpstr>
      <vt:lpstr>SESSION V: Crosswalk</vt:lpstr>
      <vt:lpstr>SESSION V: Crosswalk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Definitions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Boomer</dc:creator>
  <cp:lastModifiedBy>Harvey, Annabelle</cp:lastModifiedBy>
  <cp:revision>54</cp:revision>
  <dcterms:created xsi:type="dcterms:W3CDTF">2021-01-22T03:25:54Z</dcterms:created>
  <dcterms:modified xsi:type="dcterms:W3CDTF">2021-01-28T14:40:16Z</dcterms:modified>
</cp:coreProperties>
</file>