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14"/>
  </p:notesMasterIdLst>
  <p:sldIdLst>
    <p:sldId id="687" r:id="rId4"/>
    <p:sldId id="740" r:id="rId5"/>
    <p:sldId id="741" r:id="rId6"/>
    <p:sldId id="743" r:id="rId7"/>
    <p:sldId id="742" r:id="rId8"/>
    <p:sldId id="272" r:id="rId9"/>
    <p:sldId id="256" r:id="rId10"/>
    <p:sldId id="739" r:id="rId11"/>
    <p:sldId id="737" r:id="rId12"/>
    <p:sldId id="74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90" y="50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CA23F1-B169-4C3D-8035-F2C32D146BFF}" type="datetimeFigureOut">
              <a:rPr lang="en-US" smtClean="0"/>
              <a:t>1/26/2021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4F4B51-E23D-4003-A352-458E92C9883B}" type="slidenum">
              <a:rPr lang="en-US" smtClean="0"/>
              <a:t>‹#›</a:t>
            </a:fld>
            <a:endParaRPr lang="en-US"/>
          </a:p>
        </p:txBody>
      </p:sp>
    </p:spTree>
    <p:extLst>
      <p:ext uri="{BB962C8B-B14F-4D97-AF65-F5344CB8AC3E}">
        <p14:creationId xmlns:p14="http://schemas.microsoft.com/office/powerpoint/2010/main" val="330371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models of how</a:t>
            </a:r>
            <a:r>
              <a:rPr lang="en-US" baseline="0" dirty="0"/>
              <a:t> humans make decisions. This particular version is a merger of the Theory of Planned Behavior and Diffusion of Innovations and I find it to work very well when trying to explain farmer behavior. Unfortunately, farmers are just like all other humans in how irrational many of their choices actually are and, despite decades of research into what motivates adoption of CPs, there are still a lot of things we don’t understand. But we do know some things…</a:t>
            </a:r>
          </a:p>
          <a:p>
            <a:endParaRPr lang="en-US" baseline="0" dirty="0"/>
          </a:p>
          <a:p>
            <a:r>
              <a:rPr lang="en-US" baseline="0" dirty="0"/>
              <a:t>I’m going to talk about farmers but this model applies just as well to landowners.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282ED-001D-4CE7-9836-8658F7AB06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88247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7D131951-A9A4-418D-BFC7-AEA80056FE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6304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6612" rtl="0" eaLnBrk="1" fontAlgn="auto" latinLnBrk="0" hangingPunct="1">
              <a:lnSpc>
                <a:spcPct val="100000"/>
              </a:lnSpc>
              <a:spcBef>
                <a:spcPts val="0"/>
              </a:spcBef>
              <a:spcAft>
                <a:spcPts val="0"/>
              </a:spcAft>
              <a:buClrTx/>
              <a:buSzTx/>
              <a:buFontTx/>
              <a:buNone/>
              <a:tabLst/>
              <a:defRPr/>
            </a:pPr>
            <a:fld id="{7D131951-A9A4-418D-BFC7-AEA80056FE34}" type="slidenum">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612"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07709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E309-8B2B-4151-86DF-281D6F6BBD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A6DF350-07E4-440A-8C44-B93313562D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CD5E59-EB0C-4B1A-8963-146A3E9A5637}"/>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5" name="Footer Placeholder 4">
            <a:extLst>
              <a:ext uri="{FF2B5EF4-FFF2-40B4-BE49-F238E27FC236}">
                <a16:creationId xmlns:a16="http://schemas.microsoft.com/office/drawing/2014/main" id="{8BC52212-2214-40FD-A3E6-7D42E3DD85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925CE8-6ACC-4555-B538-08CEDA56E339}"/>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328573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AE71F-6FC2-47CF-8BA9-F58BBB1380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7C3C15-FB8A-409B-84F5-2CEF2E9F6F7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1406BA-A77D-42AC-B171-A1FD328A9F72}"/>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5" name="Footer Placeholder 4">
            <a:extLst>
              <a:ext uri="{FF2B5EF4-FFF2-40B4-BE49-F238E27FC236}">
                <a16:creationId xmlns:a16="http://schemas.microsoft.com/office/drawing/2014/main" id="{ED811FC6-AD79-49E4-A20C-8FA5C56C0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42CDC-51BA-499C-A25F-706F09B18ADD}"/>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1545577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5D8379-AEC0-45F8-8344-5C3673BA458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388BE9-08A3-405E-984B-CDC376BDB9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28A1FB-B201-407B-ACF2-389F0D364EB4}"/>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5" name="Footer Placeholder 4">
            <a:extLst>
              <a:ext uri="{FF2B5EF4-FFF2-40B4-BE49-F238E27FC236}">
                <a16:creationId xmlns:a16="http://schemas.microsoft.com/office/drawing/2014/main" id="{9EADADED-0B63-4CB4-B7B6-5BF512EB18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07E72-ADB6-4A8F-A550-CB8C3E1BF393}"/>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34297227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BCFD965-A48A-403D-A653-D1771C0A7E6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C358-11DB-44D9-9AD8-6D6CEC7C5C4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4247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FD965-A48A-403D-A653-D1771C0A7E6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20884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BCFD965-A48A-403D-A653-D1771C0A7E6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C358-11DB-44D9-9AD8-6D6CEC7C5C40}"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575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CFD965-A48A-403D-A653-D1771C0A7E6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35867498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CFD965-A48A-403D-A653-D1771C0A7E6E}" type="datetimeFigureOut">
              <a:rPr lang="en-US" smtClean="0"/>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1512684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BCFD965-A48A-403D-A653-D1771C0A7E6E}"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2528989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BCFD965-A48A-403D-A653-D1771C0A7E6E}" type="datetimeFigureOut">
              <a:rPr lang="en-US" smtClean="0"/>
              <a:t>1/26/2021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18126269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BCFD965-A48A-403D-A653-D1771C0A7E6E}" type="datetimeFigureOut">
              <a:rPr lang="en-US" smtClean="0"/>
              <a:t>1/26/2021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193C358-11DB-44D9-9AD8-6D6CEC7C5C40}" type="slidenum">
              <a:rPr lang="en-US" smtClean="0"/>
              <a:t>‹#›</a:t>
            </a:fld>
            <a:endParaRPr lang="en-US"/>
          </a:p>
        </p:txBody>
      </p:sp>
    </p:spTree>
    <p:extLst>
      <p:ext uri="{BB962C8B-B14F-4D97-AF65-F5344CB8AC3E}">
        <p14:creationId xmlns:p14="http://schemas.microsoft.com/office/powerpoint/2010/main" val="1545211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76A51-7A40-49F7-BE58-586A37952B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A55C0-53FA-4125-8568-E19F6EF913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A454EA-2EC6-418B-B2BD-E80BCE4624A4}"/>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5" name="Footer Placeholder 4">
            <a:extLst>
              <a:ext uri="{FF2B5EF4-FFF2-40B4-BE49-F238E27FC236}">
                <a16:creationId xmlns:a16="http://schemas.microsoft.com/office/drawing/2014/main" id="{CA7C0456-F53A-417E-9AF9-1444B36A65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87D1AA-315D-4DC3-A560-BEB68D819E02}"/>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209524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CFD965-A48A-403D-A653-D1771C0A7E6E}"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22343092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FD965-A48A-403D-A653-D1771C0A7E6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24249185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BCFD965-A48A-403D-A653-D1771C0A7E6E}"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193C358-11DB-44D9-9AD8-6D6CEC7C5C40}" type="slidenum">
              <a:rPr lang="en-US" smtClean="0"/>
              <a:t>‹#›</a:t>
            </a:fld>
            <a:endParaRPr lang="en-US"/>
          </a:p>
        </p:txBody>
      </p:sp>
    </p:spTree>
    <p:extLst>
      <p:ext uri="{BB962C8B-B14F-4D97-AF65-F5344CB8AC3E}">
        <p14:creationId xmlns:p14="http://schemas.microsoft.com/office/powerpoint/2010/main" val="37555384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08" indent="0" algn="ctr">
              <a:buNone/>
              <a:defRPr>
                <a:solidFill>
                  <a:schemeClr val="tx1">
                    <a:tint val="75000"/>
                  </a:schemeClr>
                </a:solidFill>
              </a:defRPr>
            </a:lvl2pPr>
            <a:lvl3pPr marL="609615" indent="0" algn="ctr">
              <a:buNone/>
              <a:defRPr>
                <a:solidFill>
                  <a:schemeClr val="tx1">
                    <a:tint val="75000"/>
                  </a:schemeClr>
                </a:solidFill>
              </a:defRPr>
            </a:lvl3pPr>
            <a:lvl4pPr marL="914423" indent="0" algn="ctr">
              <a:buNone/>
              <a:defRPr>
                <a:solidFill>
                  <a:schemeClr val="tx1">
                    <a:tint val="75000"/>
                  </a:schemeClr>
                </a:solidFill>
              </a:defRPr>
            </a:lvl4pPr>
            <a:lvl5pPr marL="1219230" indent="0" algn="ctr">
              <a:buNone/>
              <a:defRPr>
                <a:solidFill>
                  <a:schemeClr val="tx1">
                    <a:tint val="75000"/>
                  </a:schemeClr>
                </a:solidFill>
              </a:defRPr>
            </a:lvl5pPr>
            <a:lvl6pPr marL="1524038" indent="0" algn="ctr">
              <a:buNone/>
              <a:defRPr>
                <a:solidFill>
                  <a:schemeClr val="tx1">
                    <a:tint val="75000"/>
                  </a:schemeClr>
                </a:solidFill>
              </a:defRPr>
            </a:lvl6pPr>
            <a:lvl7pPr marL="1828845" indent="0" algn="ctr">
              <a:buNone/>
              <a:defRPr>
                <a:solidFill>
                  <a:schemeClr val="tx1">
                    <a:tint val="75000"/>
                  </a:schemeClr>
                </a:solidFill>
              </a:defRPr>
            </a:lvl7pPr>
            <a:lvl8pPr marL="2133653" indent="0" algn="ctr">
              <a:buNone/>
              <a:defRPr>
                <a:solidFill>
                  <a:schemeClr val="tx1">
                    <a:tint val="75000"/>
                  </a:schemeClr>
                </a:solidFill>
              </a:defRPr>
            </a:lvl8pPr>
            <a:lvl9pPr marL="243846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41284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35306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6"/>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10"/>
            <a:ext cx="5181600" cy="1000125"/>
          </a:xfrm>
        </p:spPr>
        <p:txBody>
          <a:bodyPr anchor="b"/>
          <a:lstStyle>
            <a:lvl1pPr marL="0" indent="0">
              <a:buNone/>
              <a:defRPr sz="1333">
                <a:solidFill>
                  <a:schemeClr val="tx1">
                    <a:tint val="75000"/>
                  </a:schemeClr>
                </a:solidFill>
              </a:defRPr>
            </a:lvl1pPr>
            <a:lvl2pPr marL="304808" indent="0">
              <a:buNone/>
              <a:defRPr sz="1200">
                <a:solidFill>
                  <a:schemeClr val="tx1">
                    <a:tint val="75000"/>
                  </a:schemeClr>
                </a:solidFill>
              </a:defRPr>
            </a:lvl2pPr>
            <a:lvl3pPr marL="609615" indent="0">
              <a:buNone/>
              <a:defRPr sz="1067">
                <a:solidFill>
                  <a:schemeClr val="tx1">
                    <a:tint val="75000"/>
                  </a:schemeClr>
                </a:solidFill>
              </a:defRPr>
            </a:lvl3pPr>
            <a:lvl4pPr marL="914423" indent="0">
              <a:buNone/>
              <a:defRPr sz="933">
                <a:solidFill>
                  <a:schemeClr val="tx1">
                    <a:tint val="75000"/>
                  </a:schemeClr>
                </a:solidFill>
              </a:defRPr>
            </a:lvl4pPr>
            <a:lvl5pPr marL="1219230" indent="0">
              <a:buNone/>
              <a:defRPr sz="933">
                <a:solidFill>
                  <a:schemeClr val="tx1">
                    <a:tint val="75000"/>
                  </a:schemeClr>
                </a:solidFill>
              </a:defRPr>
            </a:lvl5pPr>
            <a:lvl6pPr marL="1524038" indent="0">
              <a:buNone/>
              <a:defRPr sz="933">
                <a:solidFill>
                  <a:schemeClr val="tx1">
                    <a:tint val="75000"/>
                  </a:schemeClr>
                </a:solidFill>
              </a:defRPr>
            </a:lvl6pPr>
            <a:lvl7pPr marL="1828845" indent="0">
              <a:buNone/>
              <a:defRPr sz="933">
                <a:solidFill>
                  <a:schemeClr val="tx1">
                    <a:tint val="75000"/>
                  </a:schemeClr>
                </a:solidFill>
              </a:defRPr>
            </a:lvl7pPr>
            <a:lvl8pPr marL="2133653" indent="0">
              <a:buNone/>
              <a:defRPr sz="933">
                <a:solidFill>
                  <a:schemeClr val="tx1">
                    <a:tint val="75000"/>
                  </a:schemeClr>
                </a:solidFill>
              </a:defRPr>
            </a:lvl8pPr>
            <a:lvl9pPr marL="2438461"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88789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3"/>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3"/>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224207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1" y="1023409"/>
            <a:ext cx="2693459" cy="426508"/>
          </a:xfrm>
        </p:spPr>
        <p:txBody>
          <a:bodyPr anchor="b"/>
          <a:lstStyle>
            <a:lvl1pPr marL="0" indent="0">
              <a:buNone/>
              <a:defRPr sz="1600" b="1"/>
            </a:lvl1pPr>
            <a:lvl2pPr marL="304808" indent="0">
              <a:buNone/>
              <a:defRPr sz="1333" b="1"/>
            </a:lvl2pPr>
            <a:lvl3pPr marL="609615" indent="0">
              <a:buNone/>
              <a:defRPr sz="1200" b="1"/>
            </a:lvl3pPr>
            <a:lvl4pPr marL="914423" indent="0">
              <a:buNone/>
              <a:defRPr sz="1067" b="1"/>
            </a:lvl4pPr>
            <a:lvl5pPr marL="1219230" indent="0">
              <a:buNone/>
              <a:defRPr sz="1067" b="1"/>
            </a:lvl5pPr>
            <a:lvl6pPr marL="1524038" indent="0">
              <a:buNone/>
              <a:defRPr sz="1067" b="1"/>
            </a:lvl6pPr>
            <a:lvl7pPr marL="1828845" indent="0">
              <a:buNone/>
              <a:defRPr sz="1067" b="1"/>
            </a:lvl7pPr>
            <a:lvl8pPr marL="2133653" indent="0">
              <a:buNone/>
              <a:defRPr sz="1067" b="1"/>
            </a:lvl8pPr>
            <a:lvl9pPr marL="2438461"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1"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5" y="1023409"/>
            <a:ext cx="2694517" cy="426508"/>
          </a:xfrm>
        </p:spPr>
        <p:txBody>
          <a:bodyPr anchor="b"/>
          <a:lstStyle>
            <a:lvl1pPr marL="0" indent="0">
              <a:buNone/>
              <a:defRPr sz="1600" b="1"/>
            </a:lvl1pPr>
            <a:lvl2pPr marL="304808" indent="0">
              <a:buNone/>
              <a:defRPr sz="1333" b="1"/>
            </a:lvl2pPr>
            <a:lvl3pPr marL="609615" indent="0">
              <a:buNone/>
              <a:defRPr sz="1200" b="1"/>
            </a:lvl3pPr>
            <a:lvl4pPr marL="914423" indent="0">
              <a:buNone/>
              <a:defRPr sz="1067" b="1"/>
            </a:lvl4pPr>
            <a:lvl5pPr marL="1219230" indent="0">
              <a:buNone/>
              <a:defRPr sz="1067" b="1"/>
            </a:lvl5pPr>
            <a:lvl6pPr marL="1524038" indent="0">
              <a:buNone/>
              <a:defRPr sz="1067" b="1"/>
            </a:lvl6pPr>
            <a:lvl7pPr marL="1828845" indent="0">
              <a:buNone/>
              <a:defRPr sz="1067" b="1"/>
            </a:lvl7pPr>
            <a:lvl8pPr marL="2133653" indent="0">
              <a:buNone/>
              <a:defRPr sz="1067" b="1"/>
            </a:lvl8pPr>
            <a:lvl9pPr marL="2438461"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5"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701024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325510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951590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C5D8B-87C1-4418-A31E-159B382F91D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78C1B1-87F0-48DF-8887-8A996E5118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108FB29-20C0-4C27-B8CC-191371884E6D}"/>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5" name="Footer Placeholder 4">
            <a:extLst>
              <a:ext uri="{FF2B5EF4-FFF2-40B4-BE49-F238E27FC236}">
                <a16:creationId xmlns:a16="http://schemas.microsoft.com/office/drawing/2014/main" id="{8A29A0F6-C0E1-4E52-B795-FA50F999C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F19199-1FA0-43FD-A5F2-2FB7AF14F43A}"/>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22752064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2"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7"/>
            <a:ext cx="3407834"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2" y="956737"/>
            <a:ext cx="2005542" cy="3127375"/>
          </a:xfrm>
        </p:spPr>
        <p:txBody>
          <a:bodyPr/>
          <a:lstStyle>
            <a:lvl1pPr marL="0" indent="0">
              <a:buNone/>
              <a:defRPr sz="933"/>
            </a:lvl1pPr>
            <a:lvl2pPr marL="304808" indent="0">
              <a:buNone/>
              <a:defRPr sz="800"/>
            </a:lvl2pPr>
            <a:lvl3pPr marL="609615" indent="0">
              <a:buNone/>
              <a:defRPr sz="667"/>
            </a:lvl3pPr>
            <a:lvl4pPr marL="914423" indent="0">
              <a:buNone/>
              <a:defRPr sz="600"/>
            </a:lvl4pPr>
            <a:lvl5pPr marL="1219230" indent="0">
              <a:buNone/>
              <a:defRPr sz="600"/>
            </a:lvl5pPr>
            <a:lvl6pPr marL="1524038" indent="0">
              <a:buNone/>
              <a:defRPr sz="600"/>
            </a:lvl6pPr>
            <a:lvl7pPr marL="1828845" indent="0">
              <a:buNone/>
              <a:defRPr sz="600"/>
            </a:lvl7pPr>
            <a:lvl8pPr marL="2133653" indent="0">
              <a:buNone/>
              <a:defRPr sz="600"/>
            </a:lvl8pPr>
            <a:lvl9pPr marL="243846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616150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08" indent="0">
              <a:buNone/>
              <a:defRPr sz="1867"/>
            </a:lvl2pPr>
            <a:lvl3pPr marL="609615" indent="0">
              <a:buNone/>
              <a:defRPr sz="1600"/>
            </a:lvl3pPr>
            <a:lvl4pPr marL="914423" indent="0">
              <a:buNone/>
              <a:defRPr sz="1333"/>
            </a:lvl4pPr>
            <a:lvl5pPr marL="1219230" indent="0">
              <a:buNone/>
              <a:defRPr sz="1333"/>
            </a:lvl5pPr>
            <a:lvl6pPr marL="1524038" indent="0">
              <a:buNone/>
              <a:defRPr sz="1333"/>
            </a:lvl6pPr>
            <a:lvl7pPr marL="1828845" indent="0">
              <a:buNone/>
              <a:defRPr sz="1333"/>
            </a:lvl7pPr>
            <a:lvl8pPr marL="2133653" indent="0">
              <a:buNone/>
              <a:defRPr sz="1333"/>
            </a:lvl8pPr>
            <a:lvl9pPr marL="2438461"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08" indent="0">
              <a:buNone/>
              <a:defRPr sz="800"/>
            </a:lvl2pPr>
            <a:lvl3pPr marL="609615" indent="0">
              <a:buNone/>
              <a:defRPr sz="667"/>
            </a:lvl3pPr>
            <a:lvl4pPr marL="914423" indent="0">
              <a:buNone/>
              <a:defRPr sz="600"/>
            </a:lvl4pPr>
            <a:lvl5pPr marL="1219230" indent="0">
              <a:buNone/>
              <a:defRPr sz="600"/>
            </a:lvl5pPr>
            <a:lvl6pPr marL="1524038" indent="0">
              <a:buNone/>
              <a:defRPr sz="600"/>
            </a:lvl6pPr>
            <a:lvl7pPr marL="1828845" indent="0">
              <a:buNone/>
              <a:defRPr sz="600"/>
            </a:lvl7pPr>
            <a:lvl8pPr marL="2133653" indent="0">
              <a:buNone/>
              <a:defRPr sz="600"/>
            </a:lvl8pPr>
            <a:lvl9pPr marL="2438461"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39609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357804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5"/>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5"/>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34757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116E-4F42-40E6-9F1E-964C593172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A1261C-2C39-4027-89CC-31319B9F11C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1A03305-32CF-4E18-940A-84AC449E16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6C4AEF-B542-4AF0-ABCF-3D937654DB2C}"/>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6" name="Footer Placeholder 5">
            <a:extLst>
              <a:ext uri="{FF2B5EF4-FFF2-40B4-BE49-F238E27FC236}">
                <a16:creationId xmlns:a16="http://schemas.microsoft.com/office/drawing/2014/main" id="{CD7079F9-9DDD-4A0A-A58E-375B5165CE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E97C06-3EAC-4EED-B512-7E6B707B2EF9}"/>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4152216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37CDE-25BD-435B-ABA9-EB9C6BF3E6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3161000-B5A8-4152-B057-09F7EAAA84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7299EA-19FB-487B-AA73-0BB972FDC9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BB09DC-6EB0-48FB-A438-83F323CE64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5651CDC-067C-4ED1-977A-7D4CAB9482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92554F-121C-4B31-BE05-BA830E0774A3}"/>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8" name="Footer Placeholder 7">
            <a:extLst>
              <a:ext uri="{FF2B5EF4-FFF2-40B4-BE49-F238E27FC236}">
                <a16:creationId xmlns:a16="http://schemas.microsoft.com/office/drawing/2014/main" id="{F0384787-42BE-4A6C-AEA6-DBDC001C56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11CBFE9-1144-46A4-A4CE-DC2554C1255A}"/>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36915008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8287E-6377-4803-9A47-5A772DE6B2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B4FD9A-F9EC-4EAE-A3E0-41F1C61BB295}"/>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4" name="Footer Placeholder 3">
            <a:extLst>
              <a:ext uri="{FF2B5EF4-FFF2-40B4-BE49-F238E27FC236}">
                <a16:creationId xmlns:a16="http://schemas.microsoft.com/office/drawing/2014/main" id="{430F2E3A-74F9-4E4C-85D4-8293A85CD9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4AAFD02-6F98-4A10-9232-A927B0D41A2E}"/>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29138776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32F2FA-41FC-4EC0-A397-7C9308F480B2}"/>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3" name="Footer Placeholder 2">
            <a:extLst>
              <a:ext uri="{FF2B5EF4-FFF2-40B4-BE49-F238E27FC236}">
                <a16:creationId xmlns:a16="http://schemas.microsoft.com/office/drawing/2014/main" id="{64D162B1-D124-47C5-BB23-9C5F178D0A8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1DBC350-A249-4FDD-A683-C97A8C46133E}"/>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2889191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FD6E9-C16B-49D4-8341-E2110C51E9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71D260-1EC3-4C0A-8A48-15C5188E9E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1FB8C97-49A8-4462-ABAF-786694B140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91E6AE-E7C4-4DF0-AC6A-5100F3260753}"/>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6" name="Footer Placeholder 5">
            <a:extLst>
              <a:ext uri="{FF2B5EF4-FFF2-40B4-BE49-F238E27FC236}">
                <a16:creationId xmlns:a16="http://schemas.microsoft.com/office/drawing/2014/main" id="{0F81A4FE-444D-47C1-B050-A115617087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427A6-2687-4772-A812-8C292B3A0DC2}"/>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25919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4803C-DE89-451B-B52D-C79D9BB1A7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F20D88-7ECA-4463-A57F-AFE372B825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3BAD35-C8EC-4248-B9A8-377CA6489E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D8F234-EE93-4BA5-BABD-164C5C9868DE}"/>
              </a:ext>
            </a:extLst>
          </p:cNvPr>
          <p:cNvSpPr>
            <a:spLocks noGrp="1"/>
          </p:cNvSpPr>
          <p:nvPr>
            <p:ph type="dt" sz="half" idx="10"/>
          </p:nvPr>
        </p:nvSpPr>
        <p:spPr/>
        <p:txBody>
          <a:bodyPr/>
          <a:lstStyle/>
          <a:p>
            <a:fld id="{B4F7E698-75AB-4A61-8CB5-4AE0AFD8B664}" type="datetimeFigureOut">
              <a:rPr lang="en-US" smtClean="0"/>
              <a:t>1/26/2021</a:t>
            </a:fld>
            <a:endParaRPr lang="en-US"/>
          </a:p>
        </p:txBody>
      </p:sp>
      <p:sp>
        <p:nvSpPr>
          <p:cNvPr id="6" name="Footer Placeholder 5">
            <a:extLst>
              <a:ext uri="{FF2B5EF4-FFF2-40B4-BE49-F238E27FC236}">
                <a16:creationId xmlns:a16="http://schemas.microsoft.com/office/drawing/2014/main" id="{F4D8F0AD-5D89-4140-AB0E-2271DF1BE5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8B91F8-B2E2-4B92-B391-9EED8863E615}"/>
              </a:ext>
            </a:extLst>
          </p:cNvPr>
          <p:cNvSpPr>
            <a:spLocks noGrp="1"/>
          </p:cNvSpPr>
          <p:nvPr>
            <p:ph type="sldNum" sz="quarter" idx="12"/>
          </p:nvPr>
        </p:nvSpPr>
        <p:spPr/>
        <p:txBody>
          <a:bodyPr/>
          <a:lstStyle/>
          <a:p>
            <a:fld id="{AFB5E3E2-8BA5-47A1-A46F-6AA5E9173EBA}" type="slidenum">
              <a:rPr lang="en-US" smtClean="0"/>
              <a:t>‹#›</a:t>
            </a:fld>
            <a:endParaRPr lang="en-US"/>
          </a:p>
        </p:txBody>
      </p:sp>
    </p:spTree>
    <p:extLst>
      <p:ext uri="{BB962C8B-B14F-4D97-AF65-F5344CB8AC3E}">
        <p14:creationId xmlns:p14="http://schemas.microsoft.com/office/powerpoint/2010/main" val="266995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E4889B-D22F-4580-95BA-E6AE14587AA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94CDDDB-CA9F-473C-9C76-F9FE6302C7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B2E9F4-A069-4999-8FBB-C2C5E489C8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F7E698-75AB-4A61-8CB5-4AE0AFD8B664}" type="datetimeFigureOut">
              <a:rPr lang="en-US" smtClean="0"/>
              <a:t>1/26/2021</a:t>
            </a:fld>
            <a:endParaRPr lang="en-US"/>
          </a:p>
        </p:txBody>
      </p:sp>
      <p:sp>
        <p:nvSpPr>
          <p:cNvPr id="5" name="Footer Placeholder 4">
            <a:extLst>
              <a:ext uri="{FF2B5EF4-FFF2-40B4-BE49-F238E27FC236}">
                <a16:creationId xmlns:a16="http://schemas.microsoft.com/office/drawing/2014/main" id="{592D1780-9873-413E-806B-EC72858BD72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76EBEA-0B9B-452A-BCD4-010392607B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B5E3E2-8BA5-47A1-A46F-6AA5E9173EBA}" type="slidenum">
              <a:rPr lang="en-US" smtClean="0"/>
              <a:t>‹#›</a:t>
            </a:fld>
            <a:endParaRPr lang="en-US"/>
          </a:p>
        </p:txBody>
      </p:sp>
    </p:spTree>
    <p:extLst>
      <p:ext uri="{BB962C8B-B14F-4D97-AF65-F5344CB8AC3E}">
        <p14:creationId xmlns:p14="http://schemas.microsoft.com/office/powerpoint/2010/main" val="948281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BCFD965-A48A-403D-A653-D1771C0A7E6E}" type="datetimeFigureOut">
              <a:rPr lang="en-US" smtClean="0"/>
              <a:t>1/26/2021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193C358-11DB-44D9-9AD8-6D6CEC7C5C40}"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3701914"/>
      </p:ext>
    </p:extLst>
  </p:cSld>
  <p:clrMap bg1="lt1" tx1="dk1" bg2="lt2" tx2="dk2" accent1="accent1" accent2="accent2" accent3="accent3" accent4="accent4" accent5="accent5" accent6="accent6" hlink="hlink" folHlink="folHlink"/>
  <p:sldLayoutIdLst>
    <p:sldLayoutId id="2147483672" r:id="rId1"/>
    <p:sldLayoutId id="2147483674" r:id="rId2"/>
    <p:sldLayoutId id="214748367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3"/>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70"/>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1/26/2021</a:t>
            </a:fld>
            <a:endParaRPr lang="en-US"/>
          </a:p>
        </p:txBody>
      </p:sp>
      <p:sp>
        <p:nvSpPr>
          <p:cNvPr id="5" name="Footer Placeholder 4"/>
          <p:cNvSpPr>
            <a:spLocks noGrp="1"/>
          </p:cNvSpPr>
          <p:nvPr>
            <p:ph type="ftr" sz="quarter" idx="3"/>
          </p:nvPr>
        </p:nvSpPr>
        <p:spPr>
          <a:xfrm>
            <a:off x="2082800" y="4237570"/>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70"/>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41710341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609615" rtl="0" eaLnBrk="1" latinLnBrk="0" hangingPunct="1">
        <a:spcBef>
          <a:spcPct val="0"/>
        </a:spcBef>
        <a:buNone/>
        <a:defRPr sz="2933" kern="1200">
          <a:solidFill>
            <a:schemeClr val="tx1"/>
          </a:solidFill>
          <a:latin typeface="+mj-lt"/>
          <a:ea typeface="+mj-ea"/>
          <a:cs typeface="+mj-cs"/>
        </a:defRPr>
      </a:lvl1pPr>
    </p:titleStyle>
    <p:bodyStyle>
      <a:lvl1pPr marL="228605" indent="-228605" algn="l" defTabSz="60961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13" indent="-190506" algn="l" defTabSz="60961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19" indent="-152404" algn="l" defTabSz="60961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2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3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42"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50"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057"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865" indent="-152404" algn="l" defTabSz="60961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15" rtl="0" eaLnBrk="1" latinLnBrk="0" hangingPunct="1">
        <a:defRPr sz="1200" kern="1200">
          <a:solidFill>
            <a:schemeClr val="tx1"/>
          </a:solidFill>
          <a:latin typeface="+mn-lt"/>
          <a:ea typeface="+mn-ea"/>
          <a:cs typeface="+mn-cs"/>
        </a:defRPr>
      </a:lvl1pPr>
      <a:lvl2pPr marL="304808" algn="l" defTabSz="609615" rtl="0" eaLnBrk="1" latinLnBrk="0" hangingPunct="1">
        <a:defRPr sz="1200" kern="1200">
          <a:solidFill>
            <a:schemeClr val="tx1"/>
          </a:solidFill>
          <a:latin typeface="+mn-lt"/>
          <a:ea typeface="+mn-ea"/>
          <a:cs typeface="+mn-cs"/>
        </a:defRPr>
      </a:lvl2pPr>
      <a:lvl3pPr marL="609615" algn="l" defTabSz="609615" rtl="0" eaLnBrk="1" latinLnBrk="0" hangingPunct="1">
        <a:defRPr sz="1200" kern="1200">
          <a:solidFill>
            <a:schemeClr val="tx1"/>
          </a:solidFill>
          <a:latin typeface="+mn-lt"/>
          <a:ea typeface="+mn-ea"/>
          <a:cs typeface="+mn-cs"/>
        </a:defRPr>
      </a:lvl3pPr>
      <a:lvl4pPr marL="914423" algn="l" defTabSz="609615" rtl="0" eaLnBrk="1" latinLnBrk="0" hangingPunct="1">
        <a:defRPr sz="1200" kern="1200">
          <a:solidFill>
            <a:schemeClr val="tx1"/>
          </a:solidFill>
          <a:latin typeface="+mn-lt"/>
          <a:ea typeface="+mn-ea"/>
          <a:cs typeface="+mn-cs"/>
        </a:defRPr>
      </a:lvl4pPr>
      <a:lvl5pPr marL="1219230" algn="l" defTabSz="609615" rtl="0" eaLnBrk="1" latinLnBrk="0" hangingPunct="1">
        <a:defRPr sz="1200" kern="1200">
          <a:solidFill>
            <a:schemeClr val="tx1"/>
          </a:solidFill>
          <a:latin typeface="+mn-lt"/>
          <a:ea typeface="+mn-ea"/>
          <a:cs typeface="+mn-cs"/>
        </a:defRPr>
      </a:lvl5pPr>
      <a:lvl6pPr marL="1524038" algn="l" defTabSz="609615" rtl="0" eaLnBrk="1" latinLnBrk="0" hangingPunct="1">
        <a:defRPr sz="1200" kern="1200">
          <a:solidFill>
            <a:schemeClr val="tx1"/>
          </a:solidFill>
          <a:latin typeface="+mn-lt"/>
          <a:ea typeface="+mn-ea"/>
          <a:cs typeface="+mn-cs"/>
        </a:defRPr>
      </a:lvl6pPr>
      <a:lvl7pPr marL="1828845" algn="l" defTabSz="609615" rtl="0" eaLnBrk="1" latinLnBrk="0" hangingPunct="1">
        <a:defRPr sz="1200" kern="1200">
          <a:solidFill>
            <a:schemeClr val="tx1"/>
          </a:solidFill>
          <a:latin typeface="+mn-lt"/>
          <a:ea typeface="+mn-ea"/>
          <a:cs typeface="+mn-cs"/>
        </a:defRPr>
      </a:lvl7pPr>
      <a:lvl8pPr marL="2133653" algn="l" defTabSz="609615" rtl="0" eaLnBrk="1" latinLnBrk="0" hangingPunct="1">
        <a:defRPr sz="1200" kern="1200">
          <a:solidFill>
            <a:schemeClr val="tx1"/>
          </a:solidFill>
          <a:latin typeface="+mn-lt"/>
          <a:ea typeface="+mn-ea"/>
          <a:cs typeface="+mn-cs"/>
        </a:defRPr>
      </a:lvl8pPr>
      <a:lvl9pPr marL="2438461" algn="l" defTabSz="609615"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B68A0-E5A8-4806-933B-6EFCB0A9FE46}"/>
              </a:ext>
            </a:extLst>
          </p:cNvPr>
          <p:cNvSpPr>
            <a:spLocks noGrp="1"/>
          </p:cNvSpPr>
          <p:nvPr>
            <p:ph type="title"/>
          </p:nvPr>
        </p:nvSpPr>
        <p:spPr>
          <a:xfrm>
            <a:off x="286870" y="707755"/>
            <a:ext cx="6843147" cy="1325563"/>
          </a:xfrm>
        </p:spPr>
        <p:txBody>
          <a:bodyPr anchor="t">
            <a:noAutofit/>
          </a:bodyPr>
          <a:lstStyle/>
          <a:p>
            <a:pPr algn="ctr"/>
            <a:r>
              <a:rPr lang="en-US" sz="3200" b="1" dirty="0">
                <a:solidFill>
                  <a:schemeClr val="tx1"/>
                </a:solidFill>
                <a:latin typeface="Calibri" panose="020F0502020204030204" pitchFamily="34" charset="0"/>
                <a:cs typeface="Calibri" panose="020F0502020204030204" pitchFamily="34" charset="0"/>
              </a:rPr>
              <a:t>Advancing Outreach Effectiveness to Improve Conservation Practice Adoption</a:t>
            </a:r>
            <a:br>
              <a:rPr lang="en-US" sz="3200" b="1" dirty="0"/>
            </a:br>
            <a:endParaRPr lang="en-US" sz="3200" b="1" dirty="0">
              <a:solidFill>
                <a:srgbClr val="000000"/>
              </a:solidFill>
            </a:endParaRPr>
          </a:p>
        </p:txBody>
      </p:sp>
      <p:pic>
        <p:nvPicPr>
          <p:cNvPr id="5" name="Picture 4" descr="A person standing on top of a grass covered field&#10;&#10;Description automatically generated">
            <a:extLst>
              <a:ext uri="{FF2B5EF4-FFF2-40B4-BE49-F238E27FC236}">
                <a16:creationId xmlns:a16="http://schemas.microsoft.com/office/drawing/2014/main" id="{BBA5BCF0-47CD-4E98-B373-9F27027F7E3B}"/>
              </a:ext>
            </a:extLst>
          </p:cNvPr>
          <p:cNvPicPr>
            <a:picLocks noChangeAspect="1"/>
          </p:cNvPicPr>
          <p:nvPr/>
        </p:nvPicPr>
        <p:blipFill rotWithShape="1">
          <a:blip r:embed="rId2">
            <a:extLst>
              <a:ext uri="{28A0092B-C50C-407E-A947-70E740481C1C}">
                <a14:useLocalDpi xmlns:a14="http://schemas.microsoft.com/office/drawing/2010/main" val="0"/>
              </a:ext>
            </a:extLst>
          </a:blip>
          <a:srcRect l="18620" t="-41" r="18548" b="39"/>
          <a:stretch/>
        </p:blipFill>
        <p:spPr>
          <a:xfrm>
            <a:off x="6448700" y="952575"/>
            <a:ext cx="5746711"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
        <p:nvSpPr>
          <p:cNvPr id="6" name="Rectangle 5">
            <a:extLst>
              <a:ext uri="{FF2B5EF4-FFF2-40B4-BE49-F238E27FC236}">
                <a16:creationId xmlns:a16="http://schemas.microsoft.com/office/drawing/2014/main" id="{C87AA23C-030C-42DD-9A85-A761E03BF839}"/>
              </a:ext>
            </a:extLst>
          </p:cNvPr>
          <p:cNvSpPr/>
          <p:nvPr/>
        </p:nvSpPr>
        <p:spPr>
          <a:xfrm>
            <a:off x="8573711" y="6176963"/>
            <a:ext cx="3135474"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Photo Credit: Gates Rhodes 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 Nature Conservancy</a:t>
            </a:r>
          </a:p>
        </p:txBody>
      </p:sp>
      <p:sp>
        <p:nvSpPr>
          <p:cNvPr id="3" name="Rectangle 2">
            <a:extLst>
              <a:ext uri="{FF2B5EF4-FFF2-40B4-BE49-F238E27FC236}">
                <a16:creationId xmlns:a16="http://schemas.microsoft.com/office/drawing/2014/main" id="{201C65E1-2413-4E28-A546-5E0AE619D3D1}"/>
              </a:ext>
            </a:extLst>
          </p:cNvPr>
          <p:cNvSpPr/>
          <p:nvPr/>
        </p:nvSpPr>
        <p:spPr>
          <a:xfrm>
            <a:off x="286870" y="2753110"/>
            <a:ext cx="6692972" cy="3444661"/>
          </a:xfrm>
          <a:prstGeom prst="rect">
            <a:avLst/>
          </a:prstGeom>
        </p:spPr>
        <p:txBody>
          <a:bodyPr wrap="square">
            <a:spAutoFit/>
          </a:bodyPr>
          <a:lstStyle/>
          <a:p>
            <a:pPr lvl="0" algn="ctr">
              <a:lnSpc>
                <a:spcPct val="85000"/>
              </a:lnSpc>
              <a:spcBef>
                <a:spcPct val="0"/>
              </a:spcBef>
              <a:defRPr/>
            </a:pPr>
            <a:r>
              <a:rPr lang="en-US" sz="3200" b="1" spc="-50" dirty="0">
                <a:solidFill>
                  <a:prstClr val="black"/>
                </a:solidFill>
                <a:latin typeface="Calibri" panose="020F0502020204030204" pitchFamily="34" charset="0"/>
                <a:cs typeface="Calibri" panose="020F0502020204030204" pitchFamily="34" charset="0"/>
              </a:rPr>
              <a:t>SESSION III: </a:t>
            </a:r>
          </a:p>
          <a:p>
            <a:pPr lvl="0" algn="ctr">
              <a:lnSpc>
                <a:spcPct val="85000"/>
              </a:lnSpc>
              <a:spcBef>
                <a:spcPct val="0"/>
              </a:spcBef>
              <a:defRPr/>
            </a:pPr>
            <a:r>
              <a:rPr lang="en-US" sz="3200" b="1" spc="-50" dirty="0">
                <a:solidFill>
                  <a:prstClr val="black"/>
                </a:solidFill>
                <a:latin typeface="Calibri" panose="020F0502020204030204" pitchFamily="34" charset="0"/>
                <a:cs typeface="Calibri" panose="020F0502020204030204" pitchFamily="34" charset="0"/>
              </a:rPr>
              <a:t>Assessing Potential to Influence Operator Decisions</a:t>
            </a:r>
          </a:p>
          <a:p>
            <a:pPr lvl="0" algn="ctr">
              <a:lnSpc>
                <a:spcPct val="85000"/>
              </a:lnSpc>
              <a:spcBef>
                <a:spcPct val="0"/>
              </a:spcBef>
              <a:defRPr/>
            </a:pPr>
            <a:endParaRPr lang="en-US" sz="3200" b="1" spc="-50" dirty="0">
              <a:solidFill>
                <a:prstClr val="black"/>
              </a:solidFill>
              <a:latin typeface="Calibri" panose="020F0502020204030204" pitchFamily="34" charset="0"/>
              <a:cs typeface="Calibri" panose="020F0502020204030204" pitchFamily="34" charset="0"/>
            </a:endParaRPr>
          </a:p>
          <a:p>
            <a:pPr lvl="0" algn="ctr">
              <a:lnSpc>
                <a:spcPct val="85000"/>
              </a:lnSpc>
              <a:spcBef>
                <a:spcPct val="0"/>
              </a:spcBef>
              <a:defRPr/>
            </a:pPr>
            <a:endParaRPr lang="en-US" sz="3200" b="1" spc="-50" dirty="0">
              <a:solidFill>
                <a:prstClr val="black"/>
              </a:solidFill>
              <a:latin typeface="Calibri" panose="020F0502020204030204" pitchFamily="34" charset="0"/>
              <a:cs typeface="Calibri" panose="020F0502020204030204" pitchFamily="34" charset="0"/>
            </a:endParaRPr>
          </a:p>
          <a:p>
            <a:pPr lvl="0" algn="ctr">
              <a:lnSpc>
                <a:spcPct val="85000"/>
              </a:lnSpc>
              <a:spcBef>
                <a:spcPct val="0"/>
              </a:spcBef>
              <a:defRPr/>
            </a:pPr>
            <a:endParaRPr lang="en-US" sz="3200" b="1" spc="-50" dirty="0">
              <a:solidFill>
                <a:prstClr val="black"/>
              </a:solidFill>
              <a:latin typeface="Calibri" panose="020F0502020204030204" pitchFamily="34" charset="0"/>
              <a:cs typeface="Calibri" panose="020F0502020204030204" pitchFamily="34" charset="0"/>
            </a:endParaRPr>
          </a:p>
          <a:p>
            <a:pPr lvl="0" algn="ctr">
              <a:lnSpc>
                <a:spcPct val="85000"/>
              </a:lnSpc>
              <a:spcBef>
                <a:spcPct val="0"/>
              </a:spcBef>
              <a:defRPr/>
            </a:pPr>
            <a:r>
              <a:rPr lang="en-US" sz="2800" spc="-50" dirty="0">
                <a:solidFill>
                  <a:prstClr val="black"/>
                </a:solidFill>
                <a:latin typeface="Calibri" panose="020F0502020204030204" pitchFamily="34" charset="0"/>
                <a:cs typeface="Calibri" panose="020F0502020204030204" pitchFamily="34" charset="0"/>
              </a:rPr>
              <a:t>Michael C. Runge</a:t>
            </a:r>
          </a:p>
          <a:p>
            <a:pPr lvl="0" algn="ctr">
              <a:lnSpc>
                <a:spcPct val="85000"/>
              </a:lnSpc>
              <a:spcBef>
                <a:spcPct val="0"/>
              </a:spcBef>
              <a:defRPr/>
            </a:pPr>
            <a:r>
              <a:rPr lang="en-US" sz="2800" i="1" spc="-50" dirty="0">
                <a:solidFill>
                  <a:prstClr val="black"/>
                </a:solidFill>
                <a:latin typeface="Calibri" panose="020F0502020204030204" pitchFamily="34" charset="0"/>
                <a:cs typeface="Calibri" panose="020F0502020204030204" pitchFamily="34" charset="0"/>
              </a:rPr>
              <a:t>USGS Patuxent Wildlife Research Center</a:t>
            </a:r>
            <a:endParaRPr lang="en-US" sz="2400" i="1" spc="-50"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12070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E3D0-13C3-4235-BFDA-144AD912CB36}"/>
              </a:ext>
            </a:extLst>
          </p:cNvPr>
          <p:cNvSpPr>
            <a:spLocks noGrp="1"/>
          </p:cNvSpPr>
          <p:nvPr>
            <p:ph type="title"/>
          </p:nvPr>
        </p:nvSpPr>
        <p:spPr/>
        <p:txBody>
          <a:bodyPr/>
          <a:lstStyle/>
          <a:p>
            <a:r>
              <a:rPr lang="en-US" dirty="0"/>
              <a:t>Surveys &amp; Discussion</a:t>
            </a:r>
          </a:p>
        </p:txBody>
      </p:sp>
      <p:sp>
        <p:nvSpPr>
          <p:cNvPr id="3" name="Content Placeholder 2">
            <a:extLst>
              <a:ext uri="{FF2B5EF4-FFF2-40B4-BE49-F238E27FC236}">
                <a16:creationId xmlns:a16="http://schemas.microsoft.com/office/drawing/2014/main" id="{1B78DF8D-0F59-4AE7-BDCB-CF32567C6DB9}"/>
              </a:ext>
            </a:extLst>
          </p:cNvPr>
          <p:cNvSpPr>
            <a:spLocks noGrp="1"/>
          </p:cNvSpPr>
          <p:nvPr>
            <p:ph idx="1"/>
          </p:nvPr>
        </p:nvSpPr>
        <p:spPr/>
        <p:txBody>
          <a:bodyPr/>
          <a:lstStyle/>
          <a:p>
            <a:r>
              <a:rPr lang="en-US" dirty="0"/>
              <a:t>Phase III Aim</a:t>
            </a:r>
          </a:p>
          <a:p>
            <a:pPr lvl="1"/>
            <a:r>
              <a:rPr lang="en-US" dirty="0"/>
              <a:t>Grapple with this conceptual framework for adoption</a:t>
            </a:r>
          </a:p>
          <a:p>
            <a:pPr lvl="1"/>
            <a:r>
              <a:rPr lang="en-US" dirty="0"/>
              <a:t>Examine its components</a:t>
            </a:r>
          </a:p>
          <a:p>
            <a:pPr lvl="1"/>
            <a:r>
              <a:rPr lang="en-US" dirty="0"/>
              <a:t>Consider whether modifications are needed</a:t>
            </a:r>
          </a:p>
          <a:p>
            <a:pPr lvl="1"/>
            <a:endParaRPr lang="en-US" dirty="0"/>
          </a:p>
          <a:p>
            <a:r>
              <a:rPr lang="en-US" dirty="0"/>
              <a:t>Preparation for Phase IV (later today)</a:t>
            </a:r>
          </a:p>
          <a:p>
            <a:pPr lvl="1"/>
            <a:r>
              <a:rPr lang="en-US" dirty="0"/>
              <a:t>The framework is meant to provide us a way to understand the role of individual outreach strategies</a:t>
            </a:r>
          </a:p>
        </p:txBody>
      </p:sp>
    </p:spTree>
    <p:extLst>
      <p:ext uri="{BB962C8B-B14F-4D97-AF65-F5344CB8AC3E}">
        <p14:creationId xmlns:p14="http://schemas.microsoft.com/office/powerpoint/2010/main" val="206443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40791F6-715D-481A-9C4A-3645AECFD5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9DA2A285-6EB7-403D-A1A8-22222FA955D7}"/>
              </a:ext>
            </a:extLst>
          </p:cNvPr>
          <p:cNvSpPr>
            <a:spLocks noGrp="1"/>
          </p:cNvSpPr>
          <p:nvPr>
            <p:ph type="title"/>
          </p:nvPr>
        </p:nvSpPr>
        <p:spPr>
          <a:xfrm>
            <a:off x="3009034" y="634946"/>
            <a:ext cx="8540709" cy="1450757"/>
          </a:xfrm>
        </p:spPr>
        <p:txBody>
          <a:bodyPr>
            <a:normAutofit/>
          </a:bodyPr>
          <a:lstStyle/>
          <a:p>
            <a:r>
              <a:rPr lang="en-US" dirty="0"/>
              <a:t>Decision Science</a:t>
            </a:r>
          </a:p>
        </p:txBody>
      </p:sp>
      <p:pic>
        <p:nvPicPr>
          <p:cNvPr id="1026" name="Picture 2">
            <a:extLst>
              <a:ext uri="{FF2B5EF4-FFF2-40B4-BE49-F238E27FC236}">
                <a16:creationId xmlns:a16="http://schemas.microsoft.com/office/drawing/2014/main" id="{C8A9D210-FE5C-475D-B552-ABE67F013A8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0507" r="-2" b="504"/>
          <a:stretch/>
        </p:blipFill>
        <p:spPr bwMode="auto">
          <a:xfrm>
            <a:off x="422588" y="410595"/>
            <a:ext cx="2163858" cy="2873959"/>
          </a:xfrm>
          <a:prstGeom prst="rect">
            <a:avLst/>
          </a:prstGeom>
          <a:noFill/>
          <a:extLst>
            <a:ext uri="{909E8E84-426E-40DD-AFC4-6F175D3DCCD1}">
              <a14:hiddenFill xmlns:a14="http://schemas.microsoft.com/office/drawing/2010/main">
                <a:solidFill>
                  <a:srgbClr val="FFFFFF"/>
                </a:solidFill>
              </a14:hiddenFill>
            </a:ext>
          </a:extLst>
        </p:spPr>
      </p:pic>
      <p:cxnSp>
        <p:nvCxnSpPr>
          <p:cNvPr id="73" name="Straight Connector 72">
            <a:extLst>
              <a:ext uri="{FF2B5EF4-FFF2-40B4-BE49-F238E27FC236}">
                <a16:creationId xmlns:a16="http://schemas.microsoft.com/office/drawing/2014/main" id="{740F83A4-FAC4-4867-95A5-BBFD280C7B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D5D6731B-1A76-4167-9827-76A5561E6505}"/>
              </a:ext>
            </a:extLst>
          </p:cNvPr>
          <p:cNvSpPr>
            <a:spLocks noGrp="1"/>
          </p:cNvSpPr>
          <p:nvPr>
            <p:ph idx="1"/>
          </p:nvPr>
        </p:nvSpPr>
        <p:spPr>
          <a:xfrm>
            <a:off x="3122023" y="2198914"/>
            <a:ext cx="8427719" cy="3670180"/>
          </a:xfrm>
        </p:spPr>
        <p:txBody>
          <a:bodyPr>
            <a:normAutofit/>
          </a:bodyPr>
          <a:lstStyle/>
          <a:p>
            <a:r>
              <a:rPr lang="en-US" dirty="0"/>
              <a:t>Descriptive Decision Theory</a:t>
            </a:r>
          </a:p>
          <a:p>
            <a:pPr lvl="1"/>
            <a:r>
              <a:rPr lang="en-US" dirty="0"/>
              <a:t>How real people </a:t>
            </a:r>
            <a:r>
              <a:rPr lang="en-US" i="1" dirty="0"/>
              <a:t>do</a:t>
            </a:r>
            <a:r>
              <a:rPr lang="en-US" dirty="0"/>
              <a:t>, in fact, make decisions</a:t>
            </a:r>
          </a:p>
          <a:p>
            <a:pPr lvl="1"/>
            <a:r>
              <a:rPr lang="en-US" dirty="0"/>
              <a:t>Daniel Kahneman (“Thinking, Fast &amp; Slow”) won the Nobel Prize in Economics in 2002</a:t>
            </a:r>
          </a:p>
          <a:p>
            <a:pPr lvl="1"/>
            <a:r>
              <a:rPr lang="en-US" dirty="0"/>
              <a:t>Deeply embedded in behavioral economics, marketing, other fields</a:t>
            </a:r>
          </a:p>
          <a:p>
            <a:endParaRPr lang="en-US" dirty="0"/>
          </a:p>
          <a:p>
            <a:r>
              <a:rPr lang="en-US" dirty="0"/>
              <a:t>Normative &amp; Prescriptive Decision Theory</a:t>
            </a:r>
          </a:p>
          <a:p>
            <a:pPr lvl="1"/>
            <a:r>
              <a:rPr lang="en-US" dirty="0"/>
              <a:t>How people </a:t>
            </a:r>
            <a:r>
              <a:rPr lang="en-US" i="1" dirty="0"/>
              <a:t>could</a:t>
            </a:r>
            <a:r>
              <a:rPr lang="en-US" dirty="0"/>
              <a:t> make decisions</a:t>
            </a:r>
          </a:p>
          <a:p>
            <a:pPr lvl="1"/>
            <a:r>
              <a:rPr lang="en-US" dirty="0"/>
              <a:t>Presents a framework for making rational decisions</a:t>
            </a:r>
          </a:p>
          <a:p>
            <a:pPr lvl="1"/>
            <a:r>
              <a:rPr lang="en-US" dirty="0"/>
              <a:t>Accounts for risk, multiple objectives, time-delays, etc.</a:t>
            </a:r>
          </a:p>
          <a:p>
            <a:pPr lvl="1"/>
            <a:r>
              <a:rPr lang="en-US" dirty="0"/>
              <a:t>Deeply embedded in operations research, optimization, industrial processes</a:t>
            </a:r>
          </a:p>
        </p:txBody>
      </p:sp>
      <p:sp>
        <p:nvSpPr>
          <p:cNvPr id="75" name="Rectangle 74">
            <a:extLst>
              <a:ext uri="{FF2B5EF4-FFF2-40B4-BE49-F238E27FC236}">
                <a16:creationId xmlns:a16="http://schemas.microsoft.com/office/drawing/2014/main" id="{CADA4CA0-9A57-4FBE-A9E5-24DFC23C3F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Rectangle 76">
            <a:extLst>
              <a:ext uri="{FF2B5EF4-FFF2-40B4-BE49-F238E27FC236}">
                <a16:creationId xmlns:a16="http://schemas.microsoft.com/office/drawing/2014/main" id="{811CBAFA-D7E0-40A7-BB94-2C05304B40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28" name="Picture 4">
            <a:extLst>
              <a:ext uri="{FF2B5EF4-FFF2-40B4-BE49-F238E27FC236}">
                <a16:creationId xmlns:a16="http://schemas.microsoft.com/office/drawing/2014/main" id="{4DF72D0B-9BCF-4CCA-98AC-DFF78D850F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588" y="3406030"/>
            <a:ext cx="2163858" cy="2811889"/>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Straight Connector 14">
            <a:extLst>
              <a:ext uri="{FF2B5EF4-FFF2-40B4-BE49-F238E27FC236}">
                <a16:creationId xmlns:a16="http://schemas.microsoft.com/office/drawing/2014/main" id="{F471F6C5-3A16-4AAB-B821-EF64CA337DE5}"/>
              </a:ext>
            </a:extLst>
          </p:cNvPr>
          <p:cNvCxnSpPr>
            <a:cxnSpLocks/>
          </p:cNvCxnSpPr>
          <p:nvPr/>
        </p:nvCxnSpPr>
        <p:spPr>
          <a:xfrm>
            <a:off x="3122023" y="2085703"/>
            <a:ext cx="8168277"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02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97FF8C-0657-4C9B-ACCE-AC9E950CAD00}"/>
              </a:ext>
            </a:extLst>
          </p:cNvPr>
          <p:cNvSpPr>
            <a:spLocks noGrp="1"/>
          </p:cNvSpPr>
          <p:nvPr>
            <p:ph type="title"/>
          </p:nvPr>
        </p:nvSpPr>
        <p:spPr/>
        <p:txBody>
          <a:bodyPr/>
          <a:lstStyle/>
          <a:p>
            <a:r>
              <a:rPr lang="en-US" dirty="0"/>
              <a:t>The Outreach Practitioner’s Decision</a:t>
            </a:r>
          </a:p>
        </p:txBody>
      </p:sp>
      <p:sp>
        <p:nvSpPr>
          <p:cNvPr id="5" name="Text Placeholder 4">
            <a:extLst>
              <a:ext uri="{FF2B5EF4-FFF2-40B4-BE49-F238E27FC236}">
                <a16:creationId xmlns:a16="http://schemas.microsoft.com/office/drawing/2014/main" id="{53927134-5533-4654-921D-1A0BFDD9166A}"/>
              </a:ext>
            </a:extLst>
          </p:cNvPr>
          <p:cNvSpPr>
            <a:spLocks noGrp="1"/>
          </p:cNvSpPr>
          <p:nvPr>
            <p:ph type="body" idx="1"/>
          </p:nvPr>
        </p:nvSpPr>
        <p:spPr/>
        <p:txBody>
          <a:bodyPr/>
          <a:lstStyle/>
          <a:p>
            <a:r>
              <a:rPr lang="en-US" dirty="0"/>
              <a:t>The Decision Analyst’s Lens</a:t>
            </a:r>
          </a:p>
        </p:txBody>
      </p:sp>
    </p:spTree>
    <p:extLst>
      <p:ext uri="{BB962C8B-B14F-4D97-AF65-F5344CB8AC3E}">
        <p14:creationId xmlns:p14="http://schemas.microsoft.com/office/powerpoint/2010/main" val="3190463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6B36790-4F24-4130-B8F5-F8F73E6C60D0}"/>
              </a:ext>
            </a:extLst>
          </p:cNvPr>
          <p:cNvGrpSpPr/>
          <p:nvPr/>
        </p:nvGrpSpPr>
        <p:grpSpPr>
          <a:xfrm>
            <a:off x="3657600" y="743634"/>
            <a:ext cx="4876800" cy="4876800"/>
            <a:chOff x="3657600" y="743634"/>
            <a:chExt cx="4876800" cy="4876800"/>
          </a:xfrm>
        </p:grpSpPr>
        <p:sp>
          <p:nvSpPr>
            <p:cNvPr id="6" name="Rounded Rectangle 48">
              <a:extLst>
                <a:ext uri="{FF2B5EF4-FFF2-40B4-BE49-F238E27FC236}">
                  <a16:creationId xmlns:a16="http://schemas.microsoft.com/office/drawing/2014/main" id="{72ED5406-7599-4EAF-AB0C-C1824BE4B3F1}"/>
                </a:ext>
              </a:extLst>
            </p:cNvPr>
            <p:cNvSpPr/>
            <p:nvPr/>
          </p:nvSpPr>
          <p:spPr>
            <a:xfrm>
              <a:off x="5448300" y="743634"/>
              <a:ext cx="1295400" cy="76200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Arial" pitchFamily="34" charset="0"/>
                  <a:cs typeface="Arial" pitchFamily="34" charset="0"/>
                </a:rPr>
                <a:t>Problem Framing</a:t>
              </a:r>
            </a:p>
          </p:txBody>
        </p:sp>
        <p:sp>
          <p:nvSpPr>
            <p:cNvPr id="7" name="Rounded Rectangle 49">
              <a:extLst>
                <a:ext uri="{FF2B5EF4-FFF2-40B4-BE49-F238E27FC236}">
                  <a16:creationId xmlns:a16="http://schemas.microsoft.com/office/drawing/2014/main" id="{B846D274-8F94-4B16-9F4D-715DEC9FF273}"/>
                </a:ext>
              </a:extLst>
            </p:cNvPr>
            <p:cNvSpPr/>
            <p:nvPr/>
          </p:nvSpPr>
          <p:spPr>
            <a:xfrm>
              <a:off x="7239000" y="1810434"/>
              <a:ext cx="1295400" cy="76200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Arial" pitchFamily="34" charset="0"/>
                  <a:cs typeface="Arial" pitchFamily="34" charset="0"/>
                </a:rPr>
                <a:t>Elicit Objectives</a:t>
              </a:r>
            </a:p>
          </p:txBody>
        </p:sp>
        <p:sp>
          <p:nvSpPr>
            <p:cNvPr id="8" name="Rounded Rectangle 50">
              <a:extLst>
                <a:ext uri="{FF2B5EF4-FFF2-40B4-BE49-F238E27FC236}">
                  <a16:creationId xmlns:a16="http://schemas.microsoft.com/office/drawing/2014/main" id="{211662FE-76DE-4AF6-88AC-2EED335D2C54}"/>
                </a:ext>
              </a:extLst>
            </p:cNvPr>
            <p:cNvSpPr/>
            <p:nvPr/>
          </p:nvSpPr>
          <p:spPr>
            <a:xfrm>
              <a:off x="7239000" y="3791634"/>
              <a:ext cx="1295400" cy="76200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Arial" pitchFamily="34" charset="0"/>
                  <a:cs typeface="Arial" pitchFamily="34" charset="0"/>
                </a:rPr>
                <a:t>Develop Alternatives</a:t>
              </a:r>
            </a:p>
          </p:txBody>
        </p:sp>
        <p:sp>
          <p:nvSpPr>
            <p:cNvPr id="9" name="Rounded Rectangle 51">
              <a:extLst>
                <a:ext uri="{FF2B5EF4-FFF2-40B4-BE49-F238E27FC236}">
                  <a16:creationId xmlns:a16="http://schemas.microsoft.com/office/drawing/2014/main" id="{0A2AA9F9-1AF3-4146-BE89-B6628C97CACD}"/>
                </a:ext>
              </a:extLst>
            </p:cNvPr>
            <p:cNvSpPr/>
            <p:nvPr/>
          </p:nvSpPr>
          <p:spPr>
            <a:xfrm>
              <a:off x="5448300" y="4858434"/>
              <a:ext cx="1295400" cy="76200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Arial" pitchFamily="34" charset="0"/>
                  <a:cs typeface="Arial" pitchFamily="34" charset="0"/>
                </a:rPr>
                <a:t>Evaluate Consequences</a:t>
              </a:r>
            </a:p>
          </p:txBody>
        </p:sp>
        <p:sp>
          <p:nvSpPr>
            <p:cNvPr id="10" name="Rounded Rectangle 52">
              <a:extLst>
                <a:ext uri="{FF2B5EF4-FFF2-40B4-BE49-F238E27FC236}">
                  <a16:creationId xmlns:a16="http://schemas.microsoft.com/office/drawing/2014/main" id="{BE7B9A87-E5D7-42CB-A921-5C6E6D4D281E}"/>
                </a:ext>
              </a:extLst>
            </p:cNvPr>
            <p:cNvSpPr/>
            <p:nvPr/>
          </p:nvSpPr>
          <p:spPr>
            <a:xfrm>
              <a:off x="3657600" y="3791634"/>
              <a:ext cx="1295400" cy="76200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Arial" pitchFamily="34" charset="0"/>
                  <a:cs typeface="Arial" pitchFamily="34" charset="0"/>
                </a:rPr>
                <a:t>Identify Preferred Alternative</a:t>
              </a:r>
            </a:p>
          </p:txBody>
        </p:sp>
        <p:cxnSp>
          <p:nvCxnSpPr>
            <p:cNvPr id="11" name="Straight Arrow Connector 10">
              <a:extLst>
                <a:ext uri="{FF2B5EF4-FFF2-40B4-BE49-F238E27FC236}">
                  <a16:creationId xmlns:a16="http://schemas.microsoft.com/office/drawing/2014/main" id="{7F606FDC-B837-4014-8CD4-B16F721EE8B3}"/>
                </a:ext>
              </a:extLst>
            </p:cNvPr>
            <p:cNvCxnSpPr>
              <a:stCxn id="6" idx="3"/>
              <a:endCxn id="7" idx="0"/>
            </p:cNvCxnSpPr>
            <p:nvPr/>
          </p:nvCxnSpPr>
          <p:spPr>
            <a:xfrm>
              <a:off x="6743700" y="1124634"/>
              <a:ext cx="1143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A23E62C-6FB6-4B07-9530-ABC70B4ADC33}"/>
                </a:ext>
              </a:extLst>
            </p:cNvPr>
            <p:cNvCxnSpPr>
              <a:stCxn id="7" idx="2"/>
              <a:endCxn id="8" idx="0"/>
            </p:cNvCxnSpPr>
            <p:nvPr/>
          </p:nvCxnSpPr>
          <p:spPr>
            <a:xfrm>
              <a:off x="7886700" y="2572434"/>
              <a:ext cx="0" cy="12192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F1A6930-3F9F-4FD2-9753-94F60EC93812}"/>
                </a:ext>
              </a:extLst>
            </p:cNvPr>
            <p:cNvCxnSpPr>
              <a:stCxn id="8" idx="2"/>
              <a:endCxn id="9" idx="3"/>
            </p:cNvCxnSpPr>
            <p:nvPr/>
          </p:nvCxnSpPr>
          <p:spPr>
            <a:xfrm flipH="1">
              <a:off x="6743700" y="4553634"/>
              <a:ext cx="1143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0C261B62-CBFD-4E2C-BA6D-E4B54E07F723}"/>
                </a:ext>
              </a:extLst>
            </p:cNvPr>
            <p:cNvCxnSpPr>
              <a:stCxn id="9" idx="1"/>
              <a:endCxn id="10" idx="2"/>
            </p:cNvCxnSpPr>
            <p:nvPr/>
          </p:nvCxnSpPr>
          <p:spPr>
            <a:xfrm flipH="1" flipV="1">
              <a:off x="4305300" y="4553634"/>
              <a:ext cx="1143000" cy="685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CC63F33-030F-46FD-9498-D9562646ABFE}"/>
                </a:ext>
              </a:extLst>
            </p:cNvPr>
            <p:cNvCxnSpPr>
              <a:stCxn id="10" idx="0"/>
            </p:cNvCxnSpPr>
            <p:nvPr/>
          </p:nvCxnSpPr>
          <p:spPr>
            <a:xfrm flipV="1">
              <a:off x="4305300" y="2572433"/>
              <a:ext cx="0" cy="1219201"/>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Hexagon 16">
              <a:extLst>
                <a:ext uri="{FF2B5EF4-FFF2-40B4-BE49-F238E27FC236}">
                  <a16:creationId xmlns:a16="http://schemas.microsoft.com/office/drawing/2014/main" id="{1BCA44B2-02E9-4181-A7A8-89E8915BBDF6}"/>
                </a:ext>
              </a:extLst>
            </p:cNvPr>
            <p:cNvSpPr/>
            <p:nvPr/>
          </p:nvSpPr>
          <p:spPr>
            <a:xfrm>
              <a:off x="3657600" y="1810434"/>
              <a:ext cx="1295400" cy="761999"/>
            </a:xfrm>
            <a:prstGeom prst="hexagon">
              <a:avLst/>
            </a:prstGeom>
            <a:solidFill>
              <a:schemeClr val="bg1">
                <a:lumMod val="7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latin typeface="Arial" pitchFamily="34" charset="0"/>
                  <a:cs typeface="Arial" pitchFamily="34" charset="0"/>
                </a:rPr>
                <a:t>Implement Action</a:t>
              </a:r>
            </a:p>
          </p:txBody>
        </p:sp>
        <p:cxnSp>
          <p:nvCxnSpPr>
            <p:cNvPr id="18" name="Straight Arrow Connector 60">
              <a:extLst>
                <a:ext uri="{FF2B5EF4-FFF2-40B4-BE49-F238E27FC236}">
                  <a16:creationId xmlns:a16="http://schemas.microsoft.com/office/drawing/2014/main" id="{0C93B6E7-9938-4B43-940D-EFD9A8979C2F}"/>
                </a:ext>
              </a:extLst>
            </p:cNvPr>
            <p:cNvCxnSpPr>
              <a:endCxn id="6" idx="2"/>
            </p:cNvCxnSpPr>
            <p:nvPr/>
          </p:nvCxnSpPr>
          <p:spPr>
            <a:xfrm rot="10800000">
              <a:off x="6096001" y="1505634"/>
              <a:ext cx="1142999" cy="533400"/>
            </a:xfrm>
            <a:prstGeom prst="curvedConnector2">
              <a:avLst/>
            </a:prstGeom>
            <a:ln w="127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19" name="Straight Arrow Connector 60">
              <a:extLst>
                <a:ext uri="{FF2B5EF4-FFF2-40B4-BE49-F238E27FC236}">
                  <a16:creationId xmlns:a16="http://schemas.microsoft.com/office/drawing/2014/main" id="{53E087DC-AAFC-4D0F-991D-07EB2F1D63C8}"/>
                </a:ext>
              </a:extLst>
            </p:cNvPr>
            <p:cNvCxnSpPr>
              <a:stCxn id="8" idx="1"/>
              <a:endCxn id="7" idx="1"/>
            </p:cNvCxnSpPr>
            <p:nvPr/>
          </p:nvCxnSpPr>
          <p:spPr>
            <a:xfrm rot="10800000">
              <a:off x="7239000" y="2191434"/>
              <a:ext cx="12700" cy="1981200"/>
            </a:xfrm>
            <a:prstGeom prst="curvedConnector3">
              <a:avLst>
                <a:gd name="adj1" fmla="val 2861055"/>
              </a:avLst>
            </a:prstGeom>
            <a:ln w="127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60">
              <a:extLst>
                <a:ext uri="{FF2B5EF4-FFF2-40B4-BE49-F238E27FC236}">
                  <a16:creationId xmlns:a16="http://schemas.microsoft.com/office/drawing/2014/main" id="{6B582B48-5AF0-423A-A7AA-F8F7B444C4F3}"/>
                </a:ext>
              </a:extLst>
            </p:cNvPr>
            <p:cNvCxnSpPr/>
            <p:nvPr/>
          </p:nvCxnSpPr>
          <p:spPr>
            <a:xfrm>
              <a:off x="4953000" y="4172634"/>
              <a:ext cx="914400" cy="685800"/>
            </a:xfrm>
            <a:prstGeom prst="curvedConnector2">
              <a:avLst/>
            </a:prstGeom>
            <a:ln w="127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1" name="Straight Arrow Connector 60">
              <a:extLst>
                <a:ext uri="{FF2B5EF4-FFF2-40B4-BE49-F238E27FC236}">
                  <a16:creationId xmlns:a16="http://schemas.microsoft.com/office/drawing/2014/main" id="{DFEE86A0-D71E-4F59-82B2-618E4C4D68FA}"/>
                </a:ext>
              </a:extLst>
            </p:cNvPr>
            <p:cNvCxnSpPr>
              <a:stCxn id="9" idx="0"/>
            </p:cNvCxnSpPr>
            <p:nvPr/>
          </p:nvCxnSpPr>
          <p:spPr>
            <a:xfrm rot="5400000" flipH="1" flipV="1">
              <a:off x="6400800" y="4020234"/>
              <a:ext cx="533400" cy="1143000"/>
            </a:xfrm>
            <a:prstGeom prst="curvedConnector2">
              <a:avLst/>
            </a:prstGeom>
            <a:ln w="12700">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grpSp>
      <p:sp>
        <p:nvSpPr>
          <p:cNvPr id="22" name="TextBox 21">
            <a:extLst>
              <a:ext uri="{FF2B5EF4-FFF2-40B4-BE49-F238E27FC236}">
                <a16:creationId xmlns:a16="http://schemas.microsoft.com/office/drawing/2014/main" id="{BA3FF7E3-6B32-4039-A33A-0D2B5640C3B2}"/>
              </a:ext>
            </a:extLst>
          </p:cNvPr>
          <p:cNvSpPr txBox="1"/>
          <p:nvPr/>
        </p:nvSpPr>
        <p:spPr>
          <a:xfrm flipH="1">
            <a:off x="114300" y="5678268"/>
            <a:ext cx="5334000" cy="584775"/>
          </a:xfrm>
          <a:prstGeom prst="rect">
            <a:avLst/>
          </a:prstGeom>
          <a:noFill/>
        </p:spPr>
        <p:txBody>
          <a:bodyPr wrap="square" rtlCol="0">
            <a:spAutoFit/>
          </a:bodyPr>
          <a:lstStyle/>
          <a:p>
            <a:r>
              <a:rPr lang="en-US" sz="1600" dirty="0"/>
              <a:t>Source: Runge et al. 2013. Structured decision making. Chapter 5 </a:t>
            </a:r>
            <a:r>
              <a:rPr lang="en-US" sz="1600" i="1" dirty="0"/>
              <a:t>in</a:t>
            </a:r>
            <a:r>
              <a:rPr lang="en-US" sz="1600" dirty="0"/>
              <a:t> </a:t>
            </a:r>
            <a:r>
              <a:rPr lang="en-US" sz="1600" dirty="0" err="1"/>
              <a:t>Krausman</a:t>
            </a:r>
            <a:r>
              <a:rPr lang="en-US" sz="1600" dirty="0"/>
              <a:t> et al. </a:t>
            </a:r>
          </a:p>
        </p:txBody>
      </p:sp>
      <p:sp>
        <p:nvSpPr>
          <p:cNvPr id="23" name="TextBox 22">
            <a:extLst>
              <a:ext uri="{FF2B5EF4-FFF2-40B4-BE49-F238E27FC236}">
                <a16:creationId xmlns:a16="http://schemas.microsoft.com/office/drawing/2014/main" id="{A7FB933D-3055-4ACD-9FEB-0C740173B7AB}"/>
              </a:ext>
            </a:extLst>
          </p:cNvPr>
          <p:cNvSpPr txBox="1"/>
          <p:nvPr/>
        </p:nvSpPr>
        <p:spPr>
          <a:xfrm>
            <a:off x="6883400" y="381504"/>
            <a:ext cx="4864100" cy="584775"/>
          </a:xfrm>
          <a:prstGeom prst="rect">
            <a:avLst/>
          </a:prstGeom>
          <a:noFill/>
        </p:spPr>
        <p:txBody>
          <a:bodyPr wrap="square" rtlCol="0">
            <a:spAutoFit/>
          </a:bodyPr>
          <a:lstStyle/>
          <a:p>
            <a:r>
              <a:rPr lang="en-US" sz="1600" dirty="0">
                <a:solidFill>
                  <a:schemeClr val="tx2"/>
                </a:solidFill>
              </a:rPr>
              <a:t>What activities and efforts to undertake to increase adoption of conservation practices?</a:t>
            </a:r>
          </a:p>
        </p:txBody>
      </p:sp>
      <p:sp>
        <p:nvSpPr>
          <p:cNvPr id="24" name="TextBox 23">
            <a:extLst>
              <a:ext uri="{FF2B5EF4-FFF2-40B4-BE49-F238E27FC236}">
                <a16:creationId xmlns:a16="http://schemas.microsoft.com/office/drawing/2014/main" id="{CD00C8D4-8D55-400A-856A-A940E246E49C}"/>
              </a:ext>
            </a:extLst>
          </p:cNvPr>
          <p:cNvSpPr txBox="1"/>
          <p:nvPr/>
        </p:nvSpPr>
        <p:spPr>
          <a:xfrm>
            <a:off x="8712206" y="1529713"/>
            <a:ext cx="3162291" cy="1323439"/>
          </a:xfrm>
          <a:prstGeom prst="rect">
            <a:avLst/>
          </a:prstGeom>
          <a:noFill/>
        </p:spPr>
        <p:txBody>
          <a:bodyPr wrap="square" rtlCol="0">
            <a:spAutoFit/>
          </a:bodyPr>
          <a:lstStyle/>
          <a:p>
            <a:pPr marL="285750" indent="-285750">
              <a:buFont typeface="Arial" panose="020B0604020202020204" pitchFamily="34" charset="0"/>
              <a:buChar char="•"/>
            </a:pPr>
            <a:r>
              <a:rPr lang="en-US" sz="1600" dirty="0">
                <a:solidFill>
                  <a:schemeClr val="tx2"/>
                </a:solidFill>
              </a:rPr>
              <a:t>Maximize the number of high-priority acres adopting conservation practices</a:t>
            </a:r>
          </a:p>
          <a:p>
            <a:pPr marL="285750" indent="-285750">
              <a:buFont typeface="Arial" panose="020B0604020202020204" pitchFamily="34" charset="0"/>
              <a:buChar char="•"/>
            </a:pPr>
            <a:r>
              <a:rPr lang="en-US" sz="1600" dirty="0">
                <a:solidFill>
                  <a:schemeClr val="tx2"/>
                </a:solidFill>
              </a:rPr>
              <a:t>Maximize ecosystem benefits of farm practices</a:t>
            </a:r>
          </a:p>
        </p:txBody>
      </p:sp>
      <p:sp>
        <p:nvSpPr>
          <p:cNvPr id="25" name="TextBox 24">
            <a:extLst>
              <a:ext uri="{FF2B5EF4-FFF2-40B4-BE49-F238E27FC236}">
                <a16:creationId xmlns:a16="http://schemas.microsoft.com/office/drawing/2014/main" id="{BCFB9869-62EB-4C7D-9366-D4E4C83E9BBE}"/>
              </a:ext>
            </a:extLst>
          </p:cNvPr>
          <p:cNvSpPr txBox="1"/>
          <p:nvPr/>
        </p:nvSpPr>
        <p:spPr>
          <a:xfrm>
            <a:off x="8775700" y="3880246"/>
            <a:ext cx="2971800" cy="584775"/>
          </a:xfrm>
          <a:prstGeom prst="rect">
            <a:avLst/>
          </a:prstGeom>
          <a:noFill/>
        </p:spPr>
        <p:txBody>
          <a:bodyPr wrap="square" rtlCol="0">
            <a:spAutoFit/>
          </a:bodyPr>
          <a:lstStyle/>
          <a:p>
            <a:r>
              <a:rPr lang="en-US" sz="1600" dirty="0">
                <a:solidFill>
                  <a:schemeClr val="tx2"/>
                </a:solidFill>
              </a:rPr>
              <a:t>All the outreach strategies we’re going to discuss</a:t>
            </a:r>
          </a:p>
        </p:txBody>
      </p:sp>
      <p:sp>
        <p:nvSpPr>
          <p:cNvPr id="26" name="TextBox 25">
            <a:extLst>
              <a:ext uri="{FF2B5EF4-FFF2-40B4-BE49-F238E27FC236}">
                <a16:creationId xmlns:a16="http://schemas.microsoft.com/office/drawing/2014/main" id="{A715190E-D0A8-4F5F-8CD2-A35FFA7F7009}"/>
              </a:ext>
            </a:extLst>
          </p:cNvPr>
          <p:cNvSpPr txBox="1"/>
          <p:nvPr/>
        </p:nvSpPr>
        <p:spPr>
          <a:xfrm>
            <a:off x="7213600" y="5175646"/>
            <a:ext cx="3505200" cy="830997"/>
          </a:xfrm>
          <a:prstGeom prst="rect">
            <a:avLst/>
          </a:prstGeom>
          <a:noFill/>
        </p:spPr>
        <p:txBody>
          <a:bodyPr wrap="square" rtlCol="0">
            <a:spAutoFit/>
          </a:bodyPr>
          <a:lstStyle/>
          <a:p>
            <a:r>
              <a:rPr lang="en-US" sz="1600" i="1" dirty="0">
                <a:solidFill>
                  <a:schemeClr val="tx2"/>
                </a:solidFill>
              </a:rPr>
              <a:t>Can we predict </a:t>
            </a:r>
            <a:r>
              <a:rPr lang="en-US" sz="1600" dirty="0">
                <a:solidFill>
                  <a:schemeClr val="tx2"/>
                </a:solidFill>
              </a:rPr>
              <a:t>the response of operators and owners to the array of potential practices?</a:t>
            </a:r>
          </a:p>
        </p:txBody>
      </p:sp>
      <p:sp>
        <p:nvSpPr>
          <p:cNvPr id="28" name="TextBox 27">
            <a:extLst>
              <a:ext uri="{FF2B5EF4-FFF2-40B4-BE49-F238E27FC236}">
                <a16:creationId xmlns:a16="http://schemas.microsoft.com/office/drawing/2014/main" id="{C0A5EEA8-D71F-4B18-A17A-11710CDBF179}"/>
              </a:ext>
            </a:extLst>
          </p:cNvPr>
          <p:cNvSpPr txBox="1"/>
          <p:nvPr/>
        </p:nvSpPr>
        <p:spPr>
          <a:xfrm>
            <a:off x="230909" y="307657"/>
            <a:ext cx="4864100" cy="338554"/>
          </a:xfrm>
          <a:prstGeom prst="rect">
            <a:avLst/>
          </a:prstGeom>
          <a:noFill/>
        </p:spPr>
        <p:txBody>
          <a:bodyPr wrap="square" rtlCol="0">
            <a:spAutoFit/>
          </a:bodyPr>
          <a:lstStyle/>
          <a:p>
            <a:r>
              <a:rPr lang="en-US" sz="1600" dirty="0">
                <a:solidFill>
                  <a:schemeClr val="tx2"/>
                </a:solidFill>
              </a:rPr>
              <a:t>There are only so many hours in the day…</a:t>
            </a:r>
          </a:p>
        </p:txBody>
      </p:sp>
      <p:sp>
        <p:nvSpPr>
          <p:cNvPr id="29" name="TextBox 28">
            <a:extLst>
              <a:ext uri="{FF2B5EF4-FFF2-40B4-BE49-F238E27FC236}">
                <a16:creationId xmlns:a16="http://schemas.microsoft.com/office/drawing/2014/main" id="{3706FF7A-EB74-4337-9E27-6015D6FBA628}"/>
              </a:ext>
            </a:extLst>
          </p:cNvPr>
          <p:cNvSpPr txBox="1"/>
          <p:nvPr/>
        </p:nvSpPr>
        <p:spPr>
          <a:xfrm>
            <a:off x="469900" y="3748507"/>
            <a:ext cx="3111499" cy="830997"/>
          </a:xfrm>
          <a:prstGeom prst="rect">
            <a:avLst/>
          </a:prstGeom>
          <a:noFill/>
        </p:spPr>
        <p:txBody>
          <a:bodyPr wrap="square" rtlCol="0">
            <a:spAutoFit/>
          </a:bodyPr>
          <a:lstStyle/>
          <a:p>
            <a:pPr algn="r"/>
            <a:r>
              <a:rPr lang="en-US" sz="1600" dirty="0">
                <a:solidFill>
                  <a:schemeClr val="tx2"/>
                </a:solidFill>
              </a:rPr>
              <a:t>Which mix of practices will produce the best results in a particular landscape and community?</a:t>
            </a:r>
          </a:p>
        </p:txBody>
      </p:sp>
      <p:sp>
        <p:nvSpPr>
          <p:cNvPr id="30" name="Oval 29">
            <a:extLst>
              <a:ext uri="{FF2B5EF4-FFF2-40B4-BE49-F238E27FC236}">
                <a16:creationId xmlns:a16="http://schemas.microsoft.com/office/drawing/2014/main" id="{5FF5E8C9-D0A9-4683-AC22-B75606CED887}"/>
              </a:ext>
            </a:extLst>
          </p:cNvPr>
          <p:cNvSpPr/>
          <p:nvPr/>
        </p:nvSpPr>
        <p:spPr>
          <a:xfrm>
            <a:off x="6959606" y="4926939"/>
            <a:ext cx="3505200" cy="132840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81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left)">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lef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9" grpId="0"/>
      <p:bldP spid="3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BF569-58CB-47D7-8070-64A04781C21B}"/>
              </a:ext>
            </a:extLst>
          </p:cNvPr>
          <p:cNvSpPr>
            <a:spLocks noGrp="1"/>
          </p:cNvSpPr>
          <p:nvPr>
            <p:ph type="title"/>
          </p:nvPr>
        </p:nvSpPr>
        <p:spPr/>
        <p:txBody>
          <a:bodyPr/>
          <a:lstStyle/>
          <a:p>
            <a:r>
              <a:rPr lang="en-US" dirty="0"/>
              <a:t>The Farmer’s Decision</a:t>
            </a:r>
          </a:p>
        </p:txBody>
      </p:sp>
      <p:sp>
        <p:nvSpPr>
          <p:cNvPr id="3" name="Text Placeholder 2">
            <a:extLst>
              <a:ext uri="{FF2B5EF4-FFF2-40B4-BE49-F238E27FC236}">
                <a16:creationId xmlns:a16="http://schemas.microsoft.com/office/drawing/2014/main" id="{078C5488-BF2F-4D37-8098-DA64156CD91E}"/>
              </a:ext>
            </a:extLst>
          </p:cNvPr>
          <p:cNvSpPr>
            <a:spLocks noGrp="1"/>
          </p:cNvSpPr>
          <p:nvPr>
            <p:ph type="body" idx="1"/>
          </p:nvPr>
        </p:nvSpPr>
        <p:spPr/>
        <p:txBody>
          <a:bodyPr/>
          <a:lstStyle/>
          <a:p>
            <a:r>
              <a:rPr lang="en-US" dirty="0"/>
              <a:t>The Behavioral Economist’s Lens</a:t>
            </a:r>
          </a:p>
        </p:txBody>
      </p:sp>
    </p:spTree>
    <p:extLst>
      <p:ext uri="{BB962C8B-B14F-4D97-AF65-F5344CB8AC3E}">
        <p14:creationId xmlns:p14="http://schemas.microsoft.com/office/powerpoint/2010/main" val="6869363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2EFE5"/>
        </a:solidFill>
        <a:effectLst/>
      </p:bgPr>
    </p:bg>
    <p:spTree>
      <p:nvGrpSpPr>
        <p:cNvPr id="1" name=""/>
        <p:cNvGrpSpPr/>
        <p:nvPr/>
      </p:nvGrpSpPr>
      <p:grpSpPr>
        <a:xfrm>
          <a:off x="0" y="0"/>
          <a:ext cx="0" cy="0"/>
          <a:chOff x="0" y="0"/>
          <a:chExt cx="0" cy="0"/>
        </a:xfrm>
      </p:grpSpPr>
      <p:grpSp>
        <p:nvGrpSpPr>
          <p:cNvPr id="4" name="Group 3"/>
          <p:cNvGrpSpPr/>
          <p:nvPr/>
        </p:nvGrpSpPr>
        <p:grpSpPr>
          <a:xfrm>
            <a:off x="218366" y="931533"/>
            <a:ext cx="10959150" cy="4788567"/>
            <a:chOff x="3512195" y="1687279"/>
            <a:chExt cx="9060847" cy="3899592"/>
          </a:xfrm>
          <a:solidFill>
            <a:schemeClr val="bg1"/>
          </a:solidFill>
        </p:grpSpPr>
        <p:sp>
          <p:nvSpPr>
            <p:cNvPr id="5" name="Rounded Rectangle 4"/>
            <p:cNvSpPr/>
            <p:nvPr/>
          </p:nvSpPr>
          <p:spPr>
            <a:xfrm>
              <a:off x="3512195" y="1687279"/>
              <a:ext cx="1951081" cy="3100824"/>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u="sng" dirty="0">
                  <a:solidFill>
                    <a:prstClr val="black"/>
                  </a:solidFill>
                  <a:latin typeface="Calibri"/>
                </a:rPr>
                <a:t>Background Factors: </a:t>
              </a:r>
            </a:p>
            <a:p>
              <a:pPr marL="109543" indent="-109543" defTabSz="609630">
                <a:buFont typeface="Arial" panose="020B0604020202020204" pitchFamily="34" charset="0"/>
                <a:buChar char="•"/>
              </a:pPr>
              <a:r>
                <a:rPr lang="en-US" sz="2400" dirty="0">
                  <a:solidFill>
                    <a:prstClr val="black"/>
                  </a:solidFill>
                  <a:latin typeface="Calibri"/>
                </a:rPr>
                <a:t>Personal Characteristics</a:t>
              </a:r>
            </a:p>
            <a:p>
              <a:pPr marL="109543" indent="-109543" defTabSz="609630">
                <a:buFont typeface="Arial" panose="020B0604020202020204" pitchFamily="34" charset="0"/>
                <a:buChar char="•"/>
              </a:pPr>
              <a:r>
                <a:rPr lang="en-US" sz="2400" dirty="0">
                  <a:solidFill>
                    <a:prstClr val="black"/>
                  </a:solidFill>
                  <a:latin typeface="Calibri"/>
                </a:rPr>
                <a:t>Farm Characteristics</a:t>
              </a:r>
            </a:p>
            <a:p>
              <a:pPr marL="109543" indent="-109543" defTabSz="609630">
                <a:buFont typeface="Arial" panose="020B0604020202020204" pitchFamily="34" charset="0"/>
                <a:buChar char="•"/>
              </a:pPr>
              <a:r>
                <a:rPr lang="en-US" sz="2400" dirty="0">
                  <a:solidFill>
                    <a:prstClr val="black"/>
                  </a:solidFill>
                  <a:latin typeface="Calibri"/>
                </a:rPr>
                <a:t>Farm Context</a:t>
              </a:r>
            </a:p>
          </p:txBody>
        </p:sp>
        <p:sp>
          <p:nvSpPr>
            <p:cNvPr id="6" name="Rounded Rectangle 5"/>
            <p:cNvSpPr/>
            <p:nvPr/>
          </p:nvSpPr>
          <p:spPr>
            <a:xfrm>
              <a:off x="5685724" y="1687279"/>
              <a:ext cx="1874916" cy="3075008"/>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u="sng" dirty="0">
                  <a:solidFill>
                    <a:prstClr val="black"/>
                  </a:solidFill>
                  <a:latin typeface="Calibri"/>
                </a:rPr>
                <a:t>Practice Characteristics</a:t>
              </a:r>
            </a:p>
            <a:p>
              <a:pPr marL="109543" indent="-109543" defTabSz="609630">
                <a:buFont typeface="Arial" panose="020B0604020202020204" pitchFamily="34" charset="0"/>
                <a:buChar char="•"/>
              </a:pPr>
              <a:r>
                <a:rPr lang="en-US" sz="2400" dirty="0">
                  <a:solidFill>
                    <a:prstClr val="black"/>
                  </a:solidFill>
                  <a:latin typeface="Calibri"/>
                </a:rPr>
                <a:t>Relative advantage</a:t>
              </a:r>
            </a:p>
            <a:p>
              <a:pPr marL="109543" indent="-109543" defTabSz="609630">
                <a:buFont typeface="Arial" panose="020B0604020202020204" pitchFamily="34" charset="0"/>
                <a:buChar char="•"/>
              </a:pPr>
              <a:r>
                <a:rPr lang="en-US" sz="2400" dirty="0">
                  <a:solidFill>
                    <a:prstClr val="black"/>
                  </a:solidFill>
                  <a:latin typeface="Calibri"/>
                </a:rPr>
                <a:t>Complexity</a:t>
              </a:r>
            </a:p>
            <a:p>
              <a:pPr marL="109543" indent="-109543" defTabSz="609630">
                <a:buFont typeface="Arial" panose="020B0604020202020204" pitchFamily="34" charset="0"/>
                <a:buChar char="•"/>
              </a:pPr>
              <a:r>
                <a:rPr lang="en-US" sz="2400" dirty="0">
                  <a:solidFill>
                    <a:prstClr val="black"/>
                  </a:solidFill>
                  <a:latin typeface="Calibri"/>
                </a:rPr>
                <a:t>Compatability</a:t>
              </a:r>
            </a:p>
            <a:p>
              <a:pPr marL="109543" indent="-109543" defTabSz="609630">
                <a:buFont typeface="Arial" panose="020B0604020202020204" pitchFamily="34" charset="0"/>
                <a:buChar char="•"/>
              </a:pPr>
              <a:r>
                <a:rPr lang="en-US" sz="2400" dirty="0">
                  <a:solidFill>
                    <a:prstClr val="black"/>
                  </a:solidFill>
                  <a:latin typeface="Calibri"/>
                </a:rPr>
                <a:t>Observability</a:t>
              </a:r>
            </a:p>
            <a:p>
              <a:pPr marL="109543" indent="-109543" defTabSz="609630">
                <a:buFont typeface="Arial" panose="020B0604020202020204" pitchFamily="34" charset="0"/>
                <a:buChar char="•"/>
              </a:pPr>
              <a:r>
                <a:rPr lang="en-US" sz="2400" dirty="0">
                  <a:solidFill>
                    <a:prstClr val="black"/>
                  </a:solidFill>
                  <a:latin typeface="Calibri"/>
                </a:rPr>
                <a:t>Trialability</a:t>
              </a:r>
            </a:p>
            <a:p>
              <a:pPr marL="109543" indent="-109543" defTabSz="609630">
                <a:buFont typeface="Arial" panose="020B0604020202020204" pitchFamily="34" charset="0"/>
                <a:buChar char="•"/>
              </a:pPr>
              <a:r>
                <a:rPr lang="en-US" sz="2400" dirty="0">
                  <a:solidFill>
                    <a:prstClr val="black"/>
                  </a:solidFill>
                  <a:latin typeface="Calibri"/>
                </a:rPr>
                <a:t>Risk</a:t>
              </a:r>
            </a:p>
          </p:txBody>
        </p:sp>
        <p:sp>
          <p:nvSpPr>
            <p:cNvPr id="7" name="Rounded Rectangle 6"/>
            <p:cNvSpPr/>
            <p:nvPr/>
          </p:nvSpPr>
          <p:spPr>
            <a:xfrm>
              <a:off x="7733958" y="2797180"/>
              <a:ext cx="1333571" cy="838200"/>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dirty="0">
                  <a:solidFill>
                    <a:prstClr val="black"/>
                  </a:solidFill>
                  <a:latin typeface="Calibri"/>
                </a:rPr>
                <a:t>Norms</a:t>
              </a:r>
            </a:p>
          </p:txBody>
        </p:sp>
        <p:sp>
          <p:nvSpPr>
            <p:cNvPr id="8" name="Rounded Rectangle 7"/>
            <p:cNvSpPr/>
            <p:nvPr/>
          </p:nvSpPr>
          <p:spPr>
            <a:xfrm>
              <a:off x="7733958" y="1766770"/>
              <a:ext cx="1333571" cy="838200"/>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dirty="0">
                  <a:solidFill>
                    <a:prstClr val="black"/>
                  </a:solidFill>
                  <a:latin typeface="Calibri"/>
                </a:rPr>
                <a:t>Attitudes</a:t>
              </a:r>
            </a:p>
          </p:txBody>
        </p:sp>
        <p:sp>
          <p:nvSpPr>
            <p:cNvPr id="9" name="Rounded Rectangle 8"/>
            <p:cNvSpPr/>
            <p:nvPr/>
          </p:nvSpPr>
          <p:spPr>
            <a:xfrm>
              <a:off x="7733957" y="3838577"/>
              <a:ext cx="1333572" cy="923710"/>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dirty="0">
                  <a:solidFill>
                    <a:prstClr val="black"/>
                  </a:solidFill>
                  <a:latin typeface="Calibri"/>
                </a:rPr>
                <a:t>Perceived Behavioral Control</a:t>
              </a:r>
            </a:p>
          </p:txBody>
        </p:sp>
        <p:sp>
          <p:nvSpPr>
            <p:cNvPr id="10" name="Rounded Rectangle 9"/>
            <p:cNvSpPr/>
            <p:nvPr/>
          </p:nvSpPr>
          <p:spPr>
            <a:xfrm>
              <a:off x="9240847" y="2797180"/>
              <a:ext cx="1173319" cy="838200"/>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dirty="0">
                  <a:solidFill>
                    <a:prstClr val="black"/>
                  </a:solidFill>
                  <a:latin typeface="Calibri"/>
                </a:rPr>
                <a:t>Intention</a:t>
              </a:r>
            </a:p>
          </p:txBody>
        </p:sp>
        <p:sp>
          <p:nvSpPr>
            <p:cNvPr id="11" name="Rounded Rectangle 10"/>
            <p:cNvSpPr/>
            <p:nvPr/>
          </p:nvSpPr>
          <p:spPr>
            <a:xfrm>
              <a:off x="10570638" y="2797179"/>
              <a:ext cx="1191476" cy="838200"/>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dirty="0">
                  <a:solidFill>
                    <a:prstClr val="black"/>
                  </a:solidFill>
                  <a:latin typeface="Calibri"/>
                </a:rPr>
                <a:t>Behavior</a:t>
              </a:r>
            </a:p>
          </p:txBody>
        </p:sp>
        <p:sp>
          <p:nvSpPr>
            <p:cNvPr id="12" name="Right Arrow 11"/>
            <p:cNvSpPr/>
            <p:nvPr/>
          </p:nvSpPr>
          <p:spPr>
            <a:xfrm>
              <a:off x="3928125" y="5042762"/>
              <a:ext cx="8644917" cy="544109"/>
            </a:xfrm>
            <a:prstGeom prst="rightArrow">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a:solidFill>
                  <a:prstClr val="black"/>
                </a:solidFill>
                <a:latin typeface="Calibri"/>
              </a:endParaRPr>
            </a:p>
          </p:txBody>
        </p:sp>
      </p:grpSp>
      <p:sp>
        <p:nvSpPr>
          <p:cNvPr id="13" name="TextBox 12"/>
          <p:cNvSpPr txBox="1"/>
          <p:nvPr/>
        </p:nvSpPr>
        <p:spPr>
          <a:xfrm>
            <a:off x="965147" y="6093328"/>
            <a:ext cx="7790449" cy="307777"/>
          </a:xfrm>
          <a:prstGeom prst="rect">
            <a:avLst/>
          </a:prstGeom>
          <a:noFill/>
        </p:spPr>
        <p:txBody>
          <a:bodyPr wrap="square" rtlCol="0">
            <a:spAutoFit/>
          </a:bodyPr>
          <a:lstStyle/>
          <a:p>
            <a:pPr defTabSz="609630"/>
            <a:r>
              <a:rPr lang="en-US" sz="1400" dirty="0">
                <a:solidFill>
                  <a:prstClr val="black"/>
                </a:solidFill>
                <a:latin typeface="Calibri"/>
              </a:rPr>
              <a:t>Based on: Arbuckle and Roesch-McNally 2015; Fishbein and </a:t>
            </a:r>
            <a:r>
              <a:rPr lang="en-US" sz="1400" dirty="0" err="1">
                <a:solidFill>
                  <a:prstClr val="black"/>
                </a:solidFill>
                <a:latin typeface="Calibri"/>
              </a:rPr>
              <a:t>Ajzen</a:t>
            </a:r>
            <a:r>
              <a:rPr lang="en-US" sz="1400" dirty="0">
                <a:solidFill>
                  <a:prstClr val="black"/>
                </a:solidFill>
                <a:latin typeface="Calibri"/>
              </a:rPr>
              <a:t> 2010; Reimer et al. 2012; Rogers 2003</a:t>
            </a:r>
          </a:p>
        </p:txBody>
      </p:sp>
      <p:sp>
        <p:nvSpPr>
          <p:cNvPr id="14" name="Rounded Rectangle 13"/>
          <p:cNvSpPr/>
          <p:nvPr/>
        </p:nvSpPr>
        <p:spPr>
          <a:xfrm>
            <a:off x="10385946" y="2294453"/>
            <a:ext cx="1696872" cy="1029281"/>
          </a:xfrm>
          <a:prstGeom prst="roundRect">
            <a:avLst/>
          </a:prstGeom>
          <a:solidFill>
            <a:srgbClr val="F2EFE5"/>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2400" dirty="0">
                <a:solidFill>
                  <a:prstClr val="black"/>
                </a:solidFill>
                <a:latin typeface="Calibri"/>
              </a:rPr>
              <a:t>Persistence</a:t>
            </a:r>
          </a:p>
        </p:txBody>
      </p:sp>
      <p:sp>
        <p:nvSpPr>
          <p:cNvPr id="15" name="TextBox 14">
            <a:extLst>
              <a:ext uri="{FF2B5EF4-FFF2-40B4-BE49-F238E27FC236}">
                <a16:creationId xmlns:a16="http://schemas.microsoft.com/office/drawing/2014/main" id="{8C64D810-B527-4336-AF3E-8658DE4827C9}"/>
              </a:ext>
            </a:extLst>
          </p:cNvPr>
          <p:cNvSpPr txBox="1"/>
          <p:nvPr/>
        </p:nvSpPr>
        <p:spPr>
          <a:xfrm>
            <a:off x="516133" y="5766952"/>
            <a:ext cx="3783023" cy="338554"/>
          </a:xfrm>
          <a:prstGeom prst="rect">
            <a:avLst/>
          </a:prstGeom>
          <a:noFill/>
        </p:spPr>
        <p:txBody>
          <a:bodyPr wrap="none" rtlCol="0">
            <a:spAutoFit/>
          </a:bodyPr>
          <a:lstStyle/>
          <a:p>
            <a:r>
              <a:rPr lang="en-US" sz="1600" dirty="0"/>
              <a:t>Source: Linda S. </a:t>
            </a:r>
            <a:r>
              <a:rPr lang="en-US" sz="1600" dirty="0" err="1"/>
              <a:t>Prokopy</a:t>
            </a:r>
            <a:r>
              <a:rPr lang="en-US" sz="1600" dirty="0"/>
              <a:t>, Purdue University</a:t>
            </a:r>
          </a:p>
        </p:txBody>
      </p:sp>
    </p:spTree>
    <p:extLst>
      <p:ext uri="{BB962C8B-B14F-4D97-AF65-F5344CB8AC3E}">
        <p14:creationId xmlns:p14="http://schemas.microsoft.com/office/powerpoint/2010/main" val="1547719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4B7634C-4B0B-0544-9B1D-97B1678B4E31}"/>
              </a:ext>
            </a:extLst>
          </p:cNvPr>
          <p:cNvSpPr/>
          <p:nvPr/>
        </p:nvSpPr>
        <p:spPr>
          <a:xfrm>
            <a:off x="516133" y="835894"/>
            <a:ext cx="5579867" cy="4922981"/>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8D99D4C4-4D15-1F4C-B7E3-1DBA1DF14338}"/>
              </a:ext>
            </a:extLst>
          </p:cNvPr>
          <p:cNvSpPr/>
          <p:nvPr/>
        </p:nvSpPr>
        <p:spPr>
          <a:xfrm>
            <a:off x="6096000" y="835894"/>
            <a:ext cx="5579867" cy="4922981"/>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4B41E98A-4AB3-9944-84D9-D6A8CFD7BCBD}"/>
              </a:ext>
            </a:extLst>
          </p:cNvPr>
          <p:cNvSpPr/>
          <p:nvPr/>
        </p:nvSpPr>
        <p:spPr>
          <a:xfrm>
            <a:off x="882329" y="2747817"/>
            <a:ext cx="1290783" cy="868218"/>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Knowledge</a:t>
            </a:r>
          </a:p>
        </p:txBody>
      </p:sp>
      <p:sp>
        <p:nvSpPr>
          <p:cNvPr id="5" name="Oval 4">
            <a:extLst>
              <a:ext uri="{FF2B5EF4-FFF2-40B4-BE49-F238E27FC236}">
                <a16:creationId xmlns:a16="http://schemas.microsoft.com/office/drawing/2014/main" id="{5EA10FF7-A6C9-6947-94F0-3746106B7F15}"/>
              </a:ext>
            </a:extLst>
          </p:cNvPr>
          <p:cNvSpPr/>
          <p:nvPr/>
        </p:nvSpPr>
        <p:spPr>
          <a:xfrm>
            <a:off x="930819" y="4015508"/>
            <a:ext cx="1290783" cy="86821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Values</a:t>
            </a:r>
          </a:p>
        </p:txBody>
      </p:sp>
      <p:sp>
        <p:nvSpPr>
          <p:cNvPr id="6" name="Oval 5">
            <a:extLst>
              <a:ext uri="{FF2B5EF4-FFF2-40B4-BE49-F238E27FC236}">
                <a16:creationId xmlns:a16="http://schemas.microsoft.com/office/drawing/2014/main" id="{0D15DB7A-A5BF-5B4F-A930-8476E2B5968F}"/>
              </a:ext>
            </a:extLst>
          </p:cNvPr>
          <p:cNvSpPr/>
          <p:nvPr/>
        </p:nvSpPr>
        <p:spPr>
          <a:xfrm>
            <a:off x="2482527" y="3415145"/>
            <a:ext cx="1290783" cy="868218"/>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Beliefs</a:t>
            </a:r>
          </a:p>
        </p:txBody>
      </p:sp>
      <p:sp>
        <p:nvSpPr>
          <p:cNvPr id="7" name="Oval 6">
            <a:extLst>
              <a:ext uri="{FF2B5EF4-FFF2-40B4-BE49-F238E27FC236}">
                <a16:creationId xmlns:a16="http://schemas.microsoft.com/office/drawing/2014/main" id="{C46DA660-A041-C446-B256-D0AF0F933214}"/>
              </a:ext>
            </a:extLst>
          </p:cNvPr>
          <p:cNvSpPr/>
          <p:nvPr/>
        </p:nvSpPr>
        <p:spPr>
          <a:xfrm>
            <a:off x="4512540" y="2198253"/>
            <a:ext cx="1371024" cy="868218"/>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Norms</a:t>
            </a:r>
          </a:p>
        </p:txBody>
      </p:sp>
      <p:sp>
        <p:nvSpPr>
          <p:cNvPr id="8" name="Oval 7">
            <a:extLst>
              <a:ext uri="{FF2B5EF4-FFF2-40B4-BE49-F238E27FC236}">
                <a16:creationId xmlns:a16="http://schemas.microsoft.com/office/drawing/2014/main" id="{776A3DC7-1155-BA4D-AFC9-70023962E772}"/>
              </a:ext>
            </a:extLst>
          </p:cNvPr>
          <p:cNvSpPr/>
          <p:nvPr/>
        </p:nvSpPr>
        <p:spPr>
          <a:xfrm>
            <a:off x="4547176" y="3419762"/>
            <a:ext cx="1371024" cy="86821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Attitudes</a:t>
            </a:r>
          </a:p>
        </p:txBody>
      </p:sp>
      <p:sp>
        <p:nvSpPr>
          <p:cNvPr id="9" name="Oval 8">
            <a:extLst>
              <a:ext uri="{FF2B5EF4-FFF2-40B4-BE49-F238E27FC236}">
                <a16:creationId xmlns:a16="http://schemas.microsoft.com/office/drawing/2014/main" id="{154346F8-621D-1D40-84CF-436FA63C49A9}"/>
              </a:ext>
            </a:extLst>
          </p:cNvPr>
          <p:cNvSpPr/>
          <p:nvPr/>
        </p:nvSpPr>
        <p:spPr>
          <a:xfrm>
            <a:off x="4512540" y="4641271"/>
            <a:ext cx="1371024" cy="868218"/>
          </a:xfrm>
          <a:prstGeom prst="ellipse">
            <a:avLst/>
          </a:prstGeom>
          <a:solidFill>
            <a:schemeClr val="bg1">
              <a:lumMod val="8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Perceived Control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(Feasibility)</a:t>
            </a:r>
          </a:p>
        </p:txBody>
      </p:sp>
      <p:sp>
        <p:nvSpPr>
          <p:cNvPr id="10" name="Oval 9">
            <a:extLst>
              <a:ext uri="{FF2B5EF4-FFF2-40B4-BE49-F238E27FC236}">
                <a16:creationId xmlns:a16="http://schemas.microsoft.com/office/drawing/2014/main" id="{E051489E-2EE9-8C43-BF79-673480B49889}"/>
              </a:ext>
            </a:extLst>
          </p:cNvPr>
          <p:cNvSpPr/>
          <p:nvPr/>
        </p:nvSpPr>
        <p:spPr>
          <a:xfrm>
            <a:off x="6645624" y="3412985"/>
            <a:ext cx="1306945" cy="86821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Intentions/Willingness</a:t>
            </a:r>
          </a:p>
        </p:txBody>
      </p:sp>
      <p:sp>
        <p:nvSpPr>
          <p:cNvPr id="11" name="Oval 10">
            <a:extLst>
              <a:ext uri="{FF2B5EF4-FFF2-40B4-BE49-F238E27FC236}">
                <a16:creationId xmlns:a16="http://schemas.microsoft.com/office/drawing/2014/main" id="{DA6A8506-2BC3-9446-A1D9-F074631BF9AF}"/>
              </a:ext>
            </a:extLst>
          </p:cNvPr>
          <p:cNvSpPr/>
          <p:nvPr/>
        </p:nvSpPr>
        <p:spPr>
          <a:xfrm>
            <a:off x="10002726" y="3412985"/>
            <a:ext cx="1306945" cy="86821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Behavior</a:t>
            </a:r>
          </a:p>
        </p:txBody>
      </p:sp>
      <p:cxnSp>
        <p:nvCxnSpPr>
          <p:cNvPr id="15" name="Straight Arrow Connector 14">
            <a:extLst>
              <a:ext uri="{FF2B5EF4-FFF2-40B4-BE49-F238E27FC236}">
                <a16:creationId xmlns:a16="http://schemas.microsoft.com/office/drawing/2014/main" id="{2D933DE7-6190-5046-ACCE-AB3965DBA93B}"/>
              </a:ext>
            </a:extLst>
          </p:cNvPr>
          <p:cNvCxnSpPr>
            <a:cxnSpLocks/>
            <a:stCxn id="4" idx="5"/>
            <a:endCxn id="6" idx="2"/>
          </p:cNvCxnSpPr>
          <p:nvPr/>
        </p:nvCxnSpPr>
        <p:spPr>
          <a:xfrm>
            <a:off x="1984081" y="3488887"/>
            <a:ext cx="498446" cy="36036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E4DE0C-29A8-3740-8BEF-1E104D3F1947}"/>
              </a:ext>
            </a:extLst>
          </p:cNvPr>
          <p:cNvCxnSpPr>
            <a:cxnSpLocks/>
            <a:stCxn id="5" idx="7"/>
            <a:endCxn id="6" idx="2"/>
          </p:cNvCxnSpPr>
          <p:nvPr/>
        </p:nvCxnSpPr>
        <p:spPr>
          <a:xfrm flipV="1">
            <a:off x="2032571" y="3849254"/>
            <a:ext cx="449956" cy="29340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8D9DD6-738B-8F43-A79E-0F6E2B1938D7}"/>
              </a:ext>
            </a:extLst>
          </p:cNvPr>
          <p:cNvCxnSpPr>
            <a:cxnSpLocks/>
            <a:stCxn id="6" idx="6"/>
            <a:endCxn id="9" idx="1"/>
          </p:cNvCxnSpPr>
          <p:nvPr/>
        </p:nvCxnSpPr>
        <p:spPr>
          <a:xfrm>
            <a:off x="3773310" y="3849254"/>
            <a:ext cx="940012" cy="9191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C44BE8D-55E9-9E47-AA98-1D715226C0EF}"/>
              </a:ext>
            </a:extLst>
          </p:cNvPr>
          <p:cNvCxnSpPr>
            <a:cxnSpLocks/>
            <a:stCxn id="6" idx="6"/>
            <a:endCxn id="8" idx="2"/>
          </p:cNvCxnSpPr>
          <p:nvPr/>
        </p:nvCxnSpPr>
        <p:spPr>
          <a:xfrm>
            <a:off x="3773310" y="3849254"/>
            <a:ext cx="773866" cy="461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CE8F8F9-0A93-584B-9B44-1571BE25394E}"/>
              </a:ext>
            </a:extLst>
          </p:cNvPr>
          <p:cNvCxnSpPr>
            <a:cxnSpLocks/>
            <a:stCxn id="6" idx="6"/>
            <a:endCxn id="7" idx="3"/>
          </p:cNvCxnSpPr>
          <p:nvPr/>
        </p:nvCxnSpPr>
        <p:spPr>
          <a:xfrm flipV="1">
            <a:off x="3773310" y="2939323"/>
            <a:ext cx="940012" cy="9099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1B114E82-2F9C-354F-8319-127373B679E4}"/>
              </a:ext>
            </a:extLst>
          </p:cNvPr>
          <p:cNvCxnSpPr>
            <a:cxnSpLocks/>
            <a:stCxn id="8" idx="6"/>
            <a:endCxn id="10" idx="2"/>
          </p:cNvCxnSpPr>
          <p:nvPr/>
        </p:nvCxnSpPr>
        <p:spPr>
          <a:xfrm flipV="1">
            <a:off x="5918200" y="3847094"/>
            <a:ext cx="727424" cy="67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218C7B12-2A9B-A049-82AE-9EC3EB7BED99}"/>
              </a:ext>
            </a:extLst>
          </p:cNvPr>
          <p:cNvCxnSpPr>
            <a:cxnSpLocks/>
            <a:stCxn id="7" idx="5"/>
            <a:endCxn id="10" idx="2"/>
          </p:cNvCxnSpPr>
          <p:nvPr/>
        </p:nvCxnSpPr>
        <p:spPr>
          <a:xfrm>
            <a:off x="5682782" y="2939323"/>
            <a:ext cx="962842" cy="90777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A5630073-893E-044C-A0FE-CFF525BA5263}"/>
              </a:ext>
            </a:extLst>
          </p:cNvPr>
          <p:cNvCxnSpPr>
            <a:cxnSpLocks/>
            <a:stCxn id="9" idx="7"/>
            <a:endCxn id="10" idx="2"/>
          </p:cNvCxnSpPr>
          <p:nvPr/>
        </p:nvCxnSpPr>
        <p:spPr>
          <a:xfrm flipV="1">
            <a:off x="5682782" y="3847094"/>
            <a:ext cx="962842" cy="92132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9C63F4C2-15C6-104E-ADE1-65F59C7F6A23}"/>
              </a:ext>
            </a:extLst>
          </p:cNvPr>
          <p:cNvCxnSpPr>
            <a:cxnSpLocks/>
            <a:stCxn id="76" idx="6"/>
            <a:endCxn id="11" idx="2"/>
          </p:cNvCxnSpPr>
          <p:nvPr/>
        </p:nvCxnSpPr>
        <p:spPr>
          <a:xfrm flipV="1">
            <a:off x="9681921" y="3847094"/>
            <a:ext cx="320805" cy="21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8E1728B-17B9-3849-AC8B-122155033F6C}"/>
              </a:ext>
            </a:extLst>
          </p:cNvPr>
          <p:cNvCxnSpPr>
            <a:cxnSpLocks/>
            <a:stCxn id="7" idx="6"/>
            <a:endCxn id="76" idx="1"/>
          </p:cNvCxnSpPr>
          <p:nvPr/>
        </p:nvCxnSpPr>
        <p:spPr>
          <a:xfrm>
            <a:off x="5883564" y="2632362"/>
            <a:ext cx="2596086" cy="90993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5D997E6-D66E-6449-B64D-20BCBCD635AE}"/>
              </a:ext>
            </a:extLst>
          </p:cNvPr>
          <p:cNvCxnSpPr>
            <a:cxnSpLocks/>
            <a:stCxn id="9" idx="6"/>
            <a:endCxn id="76" idx="3"/>
          </p:cNvCxnSpPr>
          <p:nvPr/>
        </p:nvCxnSpPr>
        <p:spPr>
          <a:xfrm flipV="1">
            <a:off x="5883564" y="4156215"/>
            <a:ext cx="2596086" cy="91916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AC783CCA-7AD9-F143-B21B-97BA0BA1D957}"/>
              </a:ext>
            </a:extLst>
          </p:cNvPr>
          <p:cNvSpPr/>
          <p:nvPr/>
        </p:nvSpPr>
        <p:spPr>
          <a:xfrm>
            <a:off x="8273373" y="3415145"/>
            <a:ext cx="1408548" cy="868218"/>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prstClr val="black"/>
                </a:solidFill>
                <a:effectLst/>
                <a:uLnTx/>
                <a:uFillTx/>
                <a:latin typeface="Calibri" panose="020F0502020204030204"/>
                <a:ea typeface="+mn-ea"/>
                <a:cs typeface="+mn-cs"/>
              </a:rPr>
              <a:t>Actual Control (Feasibility)*</a:t>
            </a:r>
          </a:p>
        </p:txBody>
      </p:sp>
      <p:cxnSp>
        <p:nvCxnSpPr>
          <p:cNvPr id="82" name="Straight Arrow Connector 81">
            <a:extLst>
              <a:ext uri="{FF2B5EF4-FFF2-40B4-BE49-F238E27FC236}">
                <a16:creationId xmlns:a16="http://schemas.microsoft.com/office/drawing/2014/main" id="{CAE73496-075E-D445-A272-0A6E36283CC8}"/>
              </a:ext>
            </a:extLst>
          </p:cNvPr>
          <p:cNvCxnSpPr>
            <a:cxnSpLocks/>
            <a:stCxn id="10" idx="6"/>
            <a:endCxn id="76" idx="2"/>
          </p:cNvCxnSpPr>
          <p:nvPr/>
        </p:nvCxnSpPr>
        <p:spPr>
          <a:xfrm>
            <a:off x="7952569" y="3847094"/>
            <a:ext cx="320804" cy="216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06CB3349-5E43-44E8-B5CC-CB2AFA970D5E}"/>
              </a:ext>
            </a:extLst>
          </p:cNvPr>
          <p:cNvSpPr txBox="1"/>
          <p:nvPr/>
        </p:nvSpPr>
        <p:spPr>
          <a:xfrm>
            <a:off x="516133" y="5766952"/>
            <a:ext cx="4397807" cy="338554"/>
          </a:xfrm>
          <a:prstGeom prst="rect">
            <a:avLst/>
          </a:prstGeom>
          <a:noFill/>
        </p:spPr>
        <p:txBody>
          <a:bodyPr wrap="none" rtlCol="0">
            <a:spAutoFit/>
          </a:bodyPr>
          <a:lstStyle/>
          <a:p>
            <a:r>
              <a:rPr lang="en-US" sz="1600" dirty="0"/>
              <a:t>Source: Robyn S. Wilson, The Ohio State University</a:t>
            </a:r>
          </a:p>
        </p:txBody>
      </p:sp>
      <p:sp>
        <p:nvSpPr>
          <p:cNvPr id="3" name="Rectangle 2">
            <a:extLst>
              <a:ext uri="{FF2B5EF4-FFF2-40B4-BE49-F238E27FC236}">
                <a16:creationId xmlns:a16="http://schemas.microsoft.com/office/drawing/2014/main" id="{38EDBD42-653D-412F-9FBB-6BE9D15FD7AD}"/>
              </a:ext>
            </a:extLst>
          </p:cNvPr>
          <p:cNvSpPr/>
          <p:nvPr/>
        </p:nvSpPr>
        <p:spPr>
          <a:xfrm>
            <a:off x="1020529" y="903185"/>
            <a:ext cx="4571076" cy="553998"/>
          </a:xfrm>
          <a:prstGeom prst="rect">
            <a:avLst/>
          </a:prstGeom>
        </p:spPr>
        <p:txBody>
          <a:bodyPr wrap="square">
            <a:spAutoFit/>
          </a:bodyPr>
          <a:lstStyle/>
          <a:p>
            <a:pPr lvl="0" algn="ctr">
              <a:defRPr/>
            </a:pPr>
            <a:r>
              <a:rPr lang="en-US" sz="1600" b="1" dirty="0">
                <a:solidFill>
                  <a:prstClr val="black"/>
                </a:solidFill>
              </a:rPr>
              <a:t>Cognitive Strategies</a:t>
            </a:r>
          </a:p>
          <a:p>
            <a:pPr lvl="0" algn="ctr">
              <a:defRPr/>
            </a:pPr>
            <a:r>
              <a:rPr lang="en-US" sz="1400" dirty="0">
                <a:solidFill>
                  <a:prstClr val="black"/>
                </a:solidFill>
              </a:rPr>
              <a:t>(</a:t>
            </a:r>
            <a:r>
              <a:rPr lang="en-US" sz="1400" i="1" dirty="0">
                <a:solidFill>
                  <a:prstClr val="black"/>
                </a:solidFill>
              </a:rPr>
              <a:t>intervention points for practitioners italicized/bolded</a:t>
            </a:r>
            <a:r>
              <a:rPr lang="en-US" sz="1400" dirty="0">
                <a:solidFill>
                  <a:prstClr val="black"/>
                </a:solidFill>
              </a:rPr>
              <a:t>)</a:t>
            </a:r>
          </a:p>
        </p:txBody>
      </p:sp>
      <p:sp>
        <p:nvSpPr>
          <p:cNvPr id="14" name="Rectangle 13">
            <a:extLst>
              <a:ext uri="{FF2B5EF4-FFF2-40B4-BE49-F238E27FC236}">
                <a16:creationId xmlns:a16="http://schemas.microsoft.com/office/drawing/2014/main" id="{E88B66F6-4B7C-4E08-9686-1284B53DA7A3}"/>
              </a:ext>
            </a:extLst>
          </p:cNvPr>
          <p:cNvSpPr/>
          <p:nvPr/>
        </p:nvSpPr>
        <p:spPr>
          <a:xfrm>
            <a:off x="6445161" y="903185"/>
            <a:ext cx="5064971" cy="553998"/>
          </a:xfrm>
          <a:prstGeom prst="rect">
            <a:avLst/>
          </a:prstGeom>
        </p:spPr>
        <p:txBody>
          <a:bodyPr wrap="square">
            <a:spAutoFit/>
          </a:bodyPr>
          <a:lstStyle/>
          <a:p>
            <a:pPr lvl="0" algn="ctr">
              <a:defRPr/>
            </a:pPr>
            <a:r>
              <a:rPr lang="en-US" sz="1600" b="1" dirty="0">
                <a:solidFill>
                  <a:prstClr val="black"/>
                </a:solidFill>
              </a:rPr>
              <a:t>Technological/Structural Strategies</a:t>
            </a:r>
          </a:p>
          <a:p>
            <a:pPr lvl="0" algn="ctr">
              <a:defRPr/>
            </a:pPr>
            <a:r>
              <a:rPr lang="en-US" sz="1400" dirty="0">
                <a:solidFill>
                  <a:prstClr val="black"/>
                </a:solidFill>
              </a:rPr>
              <a:t>(</a:t>
            </a:r>
            <a:r>
              <a:rPr lang="en-US" sz="1400" i="1" dirty="0">
                <a:solidFill>
                  <a:prstClr val="black"/>
                </a:solidFill>
              </a:rPr>
              <a:t>intervention points for practitioners italicized/bolded</a:t>
            </a:r>
            <a:r>
              <a:rPr lang="en-US" sz="1400" dirty="0">
                <a:solidFill>
                  <a:prstClr val="black"/>
                </a:solidFill>
              </a:rPr>
              <a:t>)</a:t>
            </a:r>
          </a:p>
        </p:txBody>
      </p:sp>
    </p:spTree>
    <p:extLst>
      <p:ext uri="{BB962C8B-B14F-4D97-AF65-F5344CB8AC3E}">
        <p14:creationId xmlns:p14="http://schemas.microsoft.com/office/powerpoint/2010/main" val="18596640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DD6D73F-77FA-48B9-A152-20074965DE84}"/>
              </a:ext>
            </a:extLst>
          </p:cNvPr>
          <p:cNvGrpSpPr/>
          <p:nvPr/>
        </p:nvGrpSpPr>
        <p:grpSpPr>
          <a:xfrm>
            <a:off x="1032994" y="2665871"/>
            <a:ext cx="9859271" cy="1143000"/>
            <a:chOff x="1064166" y="1886552"/>
            <a:chExt cx="9859271" cy="1143000"/>
          </a:xfrm>
        </p:grpSpPr>
        <p:sp>
          <p:nvSpPr>
            <p:cNvPr id="11" name="Flowchart: Terminator 10">
              <a:extLst>
                <a:ext uri="{FF2B5EF4-FFF2-40B4-BE49-F238E27FC236}">
                  <a16:creationId xmlns:a16="http://schemas.microsoft.com/office/drawing/2014/main" id="{C5B7FA2C-0287-4D4D-BACD-4919F4F0F450}"/>
                </a:ext>
              </a:extLst>
            </p:cNvPr>
            <p:cNvSpPr/>
            <p:nvPr/>
          </p:nvSpPr>
          <p:spPr>
            <a:xfrm>
              <a:off x="9368957" y="1886552"/>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prstClr val="white"/>
                  </a:solidFill>
                  <a:latin typeface="Calibri" panose="020F0502020204030204"/>
                </a:rPr>
                <a:t>Implementing the Practice (Behavior)</a:t>
              </a:r>
            </a:p>
          </p:txBody>
        </p:sp>
        <p:sp>
          <p:nvSpPr>
            <p:cNvPr id="74" name="Flowchart: Terminator 73">
              <a:extLst>
                <a:ext uri="{FF2B5EF4-FFF2-40B4-BE49-F238E27FC236}">
                  <a16:creationId xmlns:a16="http://schemas.microsoft.com/office/drawing/2014/main" id="{CC02FCA6-8B57-4F62-9FD6-0BBDA51CBB4B}"/>
                </a:ext>
              </a:extLst>
            </p:cNvPr>
            <p:cNvSpPr/>
            <p:nvPr/>
          </p:nvSpPr>
          <p:spPr>
            <a:xfrm>
              <a:off x="6600694" y="1886552"/>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Generating Commitment (Intention)</a:t>
              </a:r>
            </a:p>
          </p:txBody>
        </p:sp>
        <p:sp>
          <p:nvSpPr>
            <p:cNvPr id="124" name="Flowchart: Terminator 123">
              <a:extLst>
                <a:ext uri="{FF2B5EF4-FFF2-40B4-BE49-F238E27FC236}">
                  <a16:creationId xmlns:a16="http://schemas.microsoft.com/office/drawing/2014/main" id="{5B951A93-76EB-4C7B-B137-7AB6B804AB63}"/>
                </a:ext>
              </a:extLst>
            </p:cNvPr>
            <p:cNvSpPr/>
            <p:nvPr/>
          </p:nvSpPr>
          <p:spPr>
            <a:xfrm>
              <a:off x="3832430" y="1886552"/>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Creating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Awareness</a:t>
              </a:r>
            </a:p>
          </p:txBody>
        </p:sp>
        <p:sp>
          <p:nvSpPr>
            <p:cNvPr id="49" name="Flowchart: Terminator 48">
              <a:extLst>
                <a:ext uri="{FF2B5EF4-FFF2-40B4-BE49-F238E27FC236}">
                  <a16:creationId xmlns:a16="http://schemas.microsoft.com/office/drawing/2014/main" id="{BCEAAA47-6772-4905-8C48-B5AADD7CC3E3}"/>
                </a:ext>
              </a:extLst>
            </p:cNvPr>
            <p:cNvSpPr/>
            <p:nvPr/>
          </p:nvSpPr>
          <p:spPr>
            <a:xfrm>
              <a:off x="1064166" y="1886552"/>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Starting Point</a:t>
              </a:r>
              <a:endParaRPr kumimoji="0" lang="en-US" b="1" i="0" u="none" strike="noStrike" kern="1200" cap="none" spc="0" normalizeH="0" baseline="-25000" noProof="0" dirty="0">
                <a:ln>
                  <a:noFill/>
                </a:ln>
                <a:solidFill>
                  <a:prstClr val="white"/>
                </a:solidFill>
                <a:effectLst/>
                <a:uLnTx/>
                <a:uFillTx/>
                <a:latin typeface="Calibri" panose="020F0502020204030204"/>
                <a:ea typeface="+mn-ea"/>
                <a:cs typeface="+mn-cs"/>
              </a:endParaRPr>
            </a:p>
          </p:txBody>
        </p:sp>
        <p:cxnSp>
          <p:nvCxnSpPr>
            <p:cNvPr id="70" name="Straight Connector 69">
              <a:extLst>
                <a:ext uri="{FF2B5EF4-FFF2-40B4-BE49-F238E27FC236}">
                  <a16:creationId xmlns:a16="http://schemas.microsoft.com/office/drawing/2014/main" id="{F9EB7B18-9BCC-47BB-9B8E-1CE7EFDE262C}"/>
                </a:ext>
              </a:extLst>
            </p:cNvPr>
            <p:cNvCxnSpPr>
              <a:cxnSpLocks/>
              <a:stCxn id="74" idx="3"/>
              <a:endCxn id="11" idx="1"/>
            </p:cNvCxnSpPr>
            <p:nvPr/>
          </p:nvCxnSpPr>
          <p:spPr>
            <a:xfrm>
              <a:off x="8155174" y="2458052"/>
              <a:ext cx="1213783" cy="0"/>
            </a:xfrm>
            <a:prstGeom prst="line">
              <a:avLst/>
            </a:prstGeom>
            <a:ln w="63500">
              <a:solidFill>
                <a:schemeClr val="accent4"/>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D60B0CE9-250B-4D96-A2E3-2597977F40B2}"/>
                </a:ext>
              </a:extLst>
            </p:cNvPr>
            <p:cNvCxnSpPr>
              <a:cxnSpLocks/>
              <a:stCxn id="124" idx="3"/>
              <a:endCxn id="74" idx="1"/>
            </p:cNvCxnSpPr>
            <p:nvPr/>
          </p:nvCxnSpPr>
          <p:spPr>
            <a:xfrm>
              <a:off x="5386910" y="2458052"/>
              <a:ext cx="1213784" cy="0"/>
            </a:xfrm>
            <a:prstGeom prst="line">
              <a:avLst/>
            </a:prstGeom>
            <a:ln w="63500">
              <a:solidFill>
                <a:schemeClr val="accent4"/>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A88C39E-1C00-4104-AD79-EE1CB21FA391}"/>
                </a:ext>
              </a:extLst>
            </p:cNvPr>
            <p:cNvCxnSpPr>
              <a:cxnSpLocks/>
              <a:stCxn id="49" idx="3"/>
              <a:endCxn id="124" idx="1"/>
            </p:cNvCxnSpPr>
            <p:nvPr/>
          </p:nvCxnSpPr>
          <p:spPr>
            <a:xfrm>
              <a:off x="2618646" y="2458052"/>
              <a:ext cx="1213784" cy="0"/>
            </a:xfrm>
            <a:prstGeom prst="line">
              <a:avLst/>
            </a:prstGeom>
            <a:ln w="63500">
              <a:solidFill>
                <a:schemeClr val="accent4"/>
              </a:solidFill>
              <a:prstDash val="solid"/>
              <a:tailEnd type="stealth" w="lg" len="lg"/>
            </a:ln>
          </p:spPr>
          <p:style>
            <a:lnRef idx="1">
              <a:schemeClr val="accent1"/>
            </a:lnRef>
            <a:fillRef idx="0">
              <a:schemeClr val="accent1"/>
            </a:fillRef>
            <a:effectRef idx="0">
              <a:schemeClr val="accent1"/>
            </a:effectRef>
            <a:fontRef idx="minor">
              <a:schemeClr val="tx1"/>
            </a:fontRef>
          </p:style>
        </p:cxnSp>
      </p:grpSp>
      <p:grpSp>
        <p:nvGrpSpPr>
          <p:cNvPr id="6" name="Group 5">
            <a:extLst>
              <a:ext uri="{FF2B5EF4-FFF2-40B4-BE49-F238E27FC236}">
                <a16:creationId xmlns:a16="http://schemas.microsoft.com/office/drawing/2014/main" id="{6FEEEB44-9FEF-424F-9726-30B9D9ABB360}"/>
              </a:ext>
            </a:extLst>
          </p:cNvPr>
          <p:cNvGrpSpPr/>
          <p:nvPr/>
        </p:nvGrpSpPr>
        <p:grpSpPr>
          <a:xfrm>
            <a:off x="2220239" y="3500261"/>
            <a:ext cx="1948254" cy="1852743"/>
            <a:chOff x="2220239" y="3500261"/>
            <a:chExt cx="1948254" cy="1852743"/>
          </a:xfrm>
        </p:grpSpPr>
        <p:grpSp>
          <p:nvGrpSpPr>
            <p:cNvPr id="13" name="Group 12">
              <a:extLst>
                <a:ext uri="{FF2B5EF4-FFF2-40B4-BE49-F238E27FC236}">
                  <a16:creationId xmlns:a16="http://schemas.microsoft.com/office/drawing/2014/main" id="{89809DA5-D54F-4E25-A71A-BBCBFFD94312}"/>
                </a:ext>
              </a:extLst>
            </p:cNvPr>
            <p:cNvGrpSpPr/>
            <p:nvPr/>
          </p:nvGrpSpPr>
          <p:grpSpPr>
            <a:xfrm>
              <a:off x="2600006" y="3500261"/>
              <a:ext cx="1188720" cy="1188720"/>
              <a:chOff x="5325134" y="3163500"/>
              <a:chExt cx="1188720" cy="1188720"/>
            </a:xfrm>
          </p:grpSpPr>
          <p:sp>
            <p:nvSpPr>
              <p:cNvPr id="14" name="Flowchart: Connector 13">
                <a:extLst>
                  <a:ext uri="{FF2B5EF4-FFF2-40B4-BE49-F238E27FC236}">
                    <a16:creationId xmlns:a16="http://schemas.microsoft.com/office/drawing/2014/main" id="{D61B6668-F9E0-41A6-8B84-9DD88FCBF5B9}"/>
                  </a:ext>
                </a:extLst>
              </p:cNvPr>
              <p:cNvSpPr/>
              <p:nvPr/>
            </p:nvSpPr>
            <p:spPr>
              <a:xfrm>
                <a:off x="5325134" y="3163500"/>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5" name="Flowchart: Connector 14">
                <a:extLst>
                  <a:ext uri="{FF2B5EF4-FFF2-40B4-BE49-F238E27FC236}">
                    <a16:creationId xmlns:a16="http://schemas.microsoft.com/office/drawing/2014/main" id="{F7903741-E21A-4FA2-B40E-B59CB8E6B3D2}"/>
                  </a:ext>
                </a:extLst>
              </p:cNvPr>
              <p:cNvSpPr/>
              <p:nvPr/>
            </p:nvSpPr>
            <p:spPr>
              <a:xfrm>
                <a:off x="5404382" y="3242748"/>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Knowledge</a:t>
                </a:r>
              </a:p>
            </p:txBody>
          </p:sp>
        </p:grpSp>
        <p:sp>
          <p:nvSpPr>
            <p:cNvPr id="5" name="TextBox 4">
              <a:extLst>
                <a:ext uri="{FF2B5EF4-FFF2-40B4-BE49-F238E27FC236}">
                  <a16:creationId xmlns:a16="http://schemas.microsoft.com/office/drawing/2014/main" id="{0E629F40-C553-4FDB-9207-F83B073D1E95}"/>
                </a:ext>
              </a:extLst>
            </p:cNvPr>
            <p:cNvSpPr txBox="1"/>
            <p:nvPr/>
          </p:nvSpPr>
          <p:spPr>
            <a:xfrm>
              <a:off x="2220239" y="4768229"/>
              <a:ext cx="1948254" cy="584775"/>
            </a:xfrm>
            <a:prstGeom prst="rect">
              <a:avLst/>
            </a:prstGeom>
            <a:noFill/>
          </p:spPr>
          <p:txBody>
            <a:bodyPr wrap="square" rtlCol="0">
              <a:spAutoFit/>
            </a:bodyPr>
            <a:lstStyle/>
            <a:p>
              <a:pPr algn="ctr"/>
              <a:r>
                <a:rPr lang="en-US" sz="1600" dirty="0"/>
                <a:t>Information specific to an opportunity</a:t>
              </a:r>
            </a:p>
          </p:txBody>
        </p:sp>
      </p:grpSp>
      <p:grpSp>
        <p:nvGrpSpPr>
          <p:cNvPr id="7" name="Group 6">
            <a:extLst>
              <a:ext uri="{FF2B5EF4-FFF2-40B4-BE49-F238E27FC236}">
                <a16:creationId xmlns:a16="http://schemas.microsoft.com/office/drawing/2014/main" id="{0BEA4661-2122-4A65-A05C-9287E16A0081}"/>
              </a:ext>
            </a:extLst>
          </p:cNvPr>
          <p:cNvGrpSpPr/>
          <p:nvPr/>
        </p:nvGrpSpPr>
        <p:grpSpPr>
          <a:xfrm>
            <a:off x="5001035" y="4015373"/>
            <a:ext cx="1948254" cy="2414849"/>
            <a:chOff x="5001035" y="4015373"/>
            <a:chExt cx="1948254" cy="2414849"/>
          </a:xfrm>
        </p:grpSpPr>
        <p:grpSp>
          <p:nvGrpSpPr>
            <p:cNvPr id="16" name="Group 15">
              <a:extLst>
                <a:ext uri="{FF2B5EF4-FFF2-40B4-BE49-F238E27FC236}">
                  <a16:creationId xmlns:a16="http://schemas.microsoft.com/office/drawing/2014/main" id="{9E265ECD-5CE9-4F34-8BFE-9F76F472AA45}"/>
                </a:ext>
              </a:extLst>
            </p:cNvPr>
            <p:cNvGrpSpPr/>
            <p:nvPr/>
          </p:nvGrpSpPr>
          <p:grpSpPr>
            <a:xfrm>
              <a:off x="5380802" y="4015373"/>
              <a:ext cx="1188720" cy="1188720"/>
              <a:chOff x="5325134" y="3163500"/>
              <a:chExt cx="1188720" cy="1188720"/>
            </a:xfrm>
          </p:grpSpPr>
          <p:sp>
            <p:nvSpPr>
              <p:cNvPr id="17" name="Flowchart: Connector 16">
                <a:extLst>
                  <a:ext uri="{FF2B5EF4-FFF2-40B4-BE49-F238E27FC236}">
                    <a16:creationId xmlns:a16="http://schemas.microsoft.com/office/drawing/2014/main" id="{35D4CC43-5054-4631-84C3-B4B87D403BC7}"/>
                  </a:ext>
                </a:extLst>
              </p:cNvPr>
              <p:cNvSpPr/>
              <p:nvPr/>
            </p:nvSpPr>
            <p:spPr>
              <a:xfrm>
                <a:off x="5325134" y="3163500"/>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9" name="Flowchart: Connector 18">
                <a:extLst>
                  <a:ext uri="{FF2B5EF4-FFF2-40B4-BE49-F238E27FC236}">
                    <a16:creationId xmlns:a16="http://schemas.microsoft.com/office/drawing/2014/main" id="{54C597DF-1F4A-4E3B-BBEA-275177351330}"/>
                  </a:ext>
                </a:extLst>
              </p:cNvPr>
              <p:cNvSpPr/>
              <p:nvPr/>
            </p:nvSpPr>
            <p:spPr>
              <a:xfrm>
                <a:off x="5404382" y="3242748"/>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Beliefs</a:t>
                </a:r>
              </a:p>
            </p:txBody>
          </p:sp>
        </p:grpSp>
        <p:sp>
          <p:nvSpPr>
            <p:cNvPr id="29" name="TextBox 28">
              <a:extLst>
                <a:ext uri="{FF2B5EF4-FFF2-40B4-BE49-F238E27FC236}">
                  <a16:creationId xmlns:a16="http://schemas.microsoft.com/office/drawing/2014/main" id="{2107CF33-1A9E-4C9B-AB6C-F3ED2546A644}"/>
                </a:ext>
              </a:extLst>
            </p:cNvPr>
            <p:cNvSpPr txBox="1"/>
            <p:nvPr/>
          </p:nvSpPr>
          <p:spPr>
            <a:xfrm>
              <a:off x="5001035" y="5353004"/>
              <a:ext cx="1948254" cy="1077218"/>
            </a:xfrm>
            <a:prstGeom prst="rect">
              <a:avLst/>
            </a:prstGeom>
            <a:noFill/>
          </p:spPr>
          <p:txBody>
            <a:bodyPr wrap="square" rtlCol="0">
              <a:spAutoFit/>
            </a:bodyPr>
            <a:lstStyle/>
            <a:p>
              <a:pPr algn="ctr"/>
              <a:r>
                <a:rPr lang="en-US" sz="1600" dirty="0"/>
                <a:t>Deep-seated values and worldviews that serve as goals and guide actions</a:t>
              </a:r>
            </a:p>
          </p:txBody>
        </p:sp>
      </p:grpSp>
      <p:grpSp>
        <p:nvGrpSpPr>
          <p:cNvPr id="8" name="Group 7">
            <a:extLst>
              <a:ext uri="{FF2B5EF4-FFF2-40B4-BE49-F238E27FC236}">
                <a16:creationId xmlns:a16="http://schemas.microsoft.com/office/drawing/2014/main" id="{A7E30D04-01DD-425E-A47E-6622D00EDA88}"/>
              </a:ext>
            </a:extLst>
          </p:cNvPr>
          <p:cNvGrpSpPr/>
          <p:nvPr/>
        </p:nvGrpSpPr>
        <p:grpSpPr>
          <a:xfrm>
            <a:off x="4678791" y="463655"/>
            <a:ext cx="2567678" cy="2122968"/>
            <a:chOff x="4678791" y="463655"/>
            <a:chExt cx="2567678" cy="2122968"/>
          </a:xfrm>
        </p:grpSpPr>
        <p:grpSp>
          <p:nvGrpSpPr>
            <p:cNvPr id="20" name="Group 19">
              <a:extLst>
                <a:ext uri="{FF2B5EF4-FFF2-40B4-BE49-F238E27FC236}">
                  <a16:creationId xmlns:a16="http://schemas.microsoft.com/office/drawing/2014/main" id="{72C3AFBC-412A-4ADD-A06D-C4C807396582}"/>
                </a:ext>
              </a:extLst>
            </p:cNvPr>
            <p:cNvGrpSpPr/>
            <p:nvPr/>
          </p:nvGrpSpPr>
          <p:grpSpPr>
            <a:xfrm>
              <a:off x="5380802" y="1397903"/>
              <a:ext cx="1188720" cy="1188720"/>
              <a:chOff x="5342067" y="1864207"/>
              <a:chExt cx="1188720" cy="1188720"/>
            </a:xfrm>
          </p:grpSpPr>
          <p:sp>
            <p:nvSpPr>
              <p:cNvPr id="21" name="Flowchart: Connector 20">
                <a:extLst>
                  <a:ext uri="{FF2B5EF4-FFF2-40B4-BE49-F238E27FC236}">
                    <a16:creationId xmlns:a16="http://schemas.microsoft.com/office/drawing/2014/main" id="{1C83BD3F-E273-42FA-B477-B775D3834CA8}"/>
                  </a:ext>
                </a:extLst>
              </p:cNvPr>
              <p:cNvSpPr/>
              <p:nvPr/>
            </p:nvSpPr>
            <p:spPr>
              <a:xfrm>
                <a:off x="5342067" y="1864207"/>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22" name="Flowchart: Connector 21">
                <a:extLst>
                  <a:ext uri="{FF2B5EF4-FFF2-40B4-BE49-F238E27FC236}">
                    <a16:creationId xmlns:a16="http://schemas.microsoft.com/office/drawing/2014/main" id="{CAF3FD10-74FF-4A5B-B0E0-6BD156EDC26A}"/>
                  </a:ext>
                </a:extLst>
              </p:cNvPr>
              <p:cNvSpPr/>
              <p:nvPr/>
            </p:nvSpPr>
            <p:spPr>
              <a:xfrm>
                <a:off x="5421315" y="1943455"/>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Attitudes</a:t>
                </a:r>
              </a:p>
            </p:txBody>
          </p:sp>
        </p:grpSp>
        <p:sp>
          <p:nvSpPr>
            <p:cNvPr id="30" name="TextBox 29">
              <a:extLst>
                <a:ext uri="{FF2B5EF4-FFF2-40B4-BE49-F238E27FC236}">
                  <a16:creationId xmlns:a16="http://schemas.microsoft.com/office/drawing/2014/main" id="{CFB15387-002C-499C-9AEE-3A2C6BE3DCF7}"/>
                </a:ext>
              </a:extLst>
            </p:cNvPr>
            <p:cNvSpPr txBox="1"/>
            <p:nvPr/>
          </p:nvSpPr>
          <p:spPr>
            <a:xfrm>
              <a:off x="4678791" y="463655"/>
              <a:ext cx="2567678" cy="830997"/>
            </a:xfrm>
            <a:prstGeom prst="rect">
              <a:avLst/>
            </a:prstGeom>
            <a:noFill/>
          </p:spPr>
          <p:txBody>
            <a:bodyPr wrap="square" rtlCol="0">
              <a:spAutoFit/>
            </a:bodyPr>
            <a:lstStyle/>
            <a:p>
              <a:pPr algn="ctr"/>
              <a:r>
                <a:rPr lang="en-US" sz="1600" dirty="0"/>
                <a:t>Positive or negative evaluations of a behavior, informed by beliefs</a:t>
              </a:r>
            </a:p>
          </p:txBody>
        </p:sp>
      </p:grpSp>
      <p:grpSp>
        <p:nvGrpSpPr>
          <p:cNvPr id="10" name="Group 9">
            <a:extLst>
              <a:ext uri="{FF2B5EF4-FFF2-40B4-BE49-F238E27FC236}">
                <a16:creationId xmlns:a16="http://schemas.microsoft.com/office/drawing/2014/main" id="{F7DD6B99-3317-40A7-9EEC-06CCB4915A31}"/>
              </a:ext>
            </a:extLst>
          </p:cNvPr>
          <p:cNvGrpSpPr/>
          <p:nvPr/>
        </p:nvGrpSpPr>
        <p:grpSpPr>
          <a:xfrm>
            <a:off x="7756766" y="619902"/>
            <a:ext cx="1948254" cy="1966721"/>
            <a:chOff x="7756766" y="619902"/>
            <a:chExt cx="1948254" cy="1966721"/>
          </a:xfrm>
        </p:grpSpPr>
        <p:grpSp>
          <p:nvGrpSpPr>
            <p:cNvPr id="26" name="Group 25">
              <a:extLst>
                <a:ext uri="{FF2B5EF4-FFF2-40B4-BE49-F238E27FC236}">
                  <a16:creationId xmlns:a16="http://schemas.microsoft.com/office/drawing/2014/main" id="{A9052E89-974E-4590-919B-A7BE361518F7}"/>
                </a:ext>
              </a:extLst>
            </p:cNvPr>
            <p:cNvGrpSpPr/>
            <p:nvPr/>
          </p:nvGrpSpPr>
          <p:grpSpPr>
            <a:xfrm>
              <a:off x="8124002" y="1397903"/>
              <a:ext cx="1188720" cy="1188720"/>
              <a:chOff x="9131928" y="1921511"/>
              <a:chExt cx="1188720" cy="1188720"/>
            </a:xfrm>
          </p:grpSpPr>
          <p:sp>
            <p:nvSpPr>
              <p:cNvPr id="27" name="Flowchart: Connector 26">
                <a:extLst>
                  <a:ext uri="{FF2B5EF4-FFF2-40B4-BE49-F238E27FC236}">
                    <a16:creationId xmlns:a16="http://schemas.microsoft.com/office/drawing/2014/main" id="{0419E038-BB25-4C48-A64C-E4D6F3F6DC1E}"/>
                  </a:ext>
                </a:extLst>
              </p:cNvPr>
              <p:cNvSpPr/>
              <p:nvPr/>
            </p:nvSpPr>
            <p:spPr>
              <a:xfrm>
                <a:off x="9131928" y="1921511"/>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28" name="Flowchart: Connector 27">
                <a:extLst>
                  <a:ext uri="{FF2B5EF4-FFF2-40B4-BE49-F238E27FC236}">
                    <a16:creationId xmlns:a16="http://schemas.microsoft.com/office/drawing/2014/main" id="{E37C2D0C-2DFC-4684-838C-006524BB4042}"/>
                  </a:ext>
                </a:extLst>
              </p:cNvPr>
              <p:cNvSpPr/>
              <p:nvPr/>
            </p:nvSpPr>
            <p:spPr>
              <a:xfrm>
                <a:off x="9211176" y="2000759"/>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Norms</a:t>
                </a:r>
              </a:p>
            </p:txBody>
          </p:sp>
        </p:grpSp>
        <p:sp>
          <p:nvSpPr>
            <p:cNvPr id="31" name="TextBox 30">
              <a:extLst>
                <a:ext uri="{FF2B5EF4-FFF2-40B4-BE49-F238E27FC236}">
                  <a16:creationId xmlns:a16="http://schemas.microsoft.com/office/drawing/2014/main" id="{B4BF37D9-69AE-40B8-A0EE-CE1270A906EF}"/>
                </a:ext>
              </a:extLst>
            </p:cNvPr>
            <p:cNvSpPr txBox="1"/>
            <p:nvPr/>
          </p:nvSpPr>
          <p:spPr>
            <a:xfrm>
              <a:off x="7756766" y="619902"/>
              <a:ext cx="1948254" cy="584775"/>
            </a:xfrm>
            <a:prstGeom prst="rect">
              <a:avLst/>
            </a:prstGeom>
            <a:noFill/>
          </p:spPr>
          <p:txBody>
            <a:bodyPr wrap="square" rtlCol="0">
              <a:spAutoFit/>
            </a:bodyPr>
            <a:lstStyle/>
            <a:p>
              <a:pPr algn="ctr"/>
              <a:r>
                <a:rPr lang="en-US" sz="1600" dirty="0"/>
                <a:t>Social influences or constraints</a:t>
              </a:r>
            </a:p>
          </p:txBody>
        </p:sp>
      </p:grpSp>
      <p:grpSp>
        <p:nvGrpSpPr>
          <p:cNvPr id="9" name="Group 8">
            <a:extLst>
              <a:ext uri="{FF2B5EF4-FFF2-40B4-BE49-F238E27FC236}">
                <a16:creationId xmlns:a16="http://schemas.microsoft.com/office/drawing/2014/main" id="{3001C1B3-46A4-43AB-969A-E82F7AB7CB47}"/>
              </a:ext>
            </a:extLst>
          </p:cNvPr>
          <p:cNvGrpSpPr/>
          <p:nvPr/>
        </p:nvGrpSpPr>
        <p:grpSpPr>
          <a:xfrm>
            <a:off x="7744235" y="4015373"/>
            <a:ext cx="1948254" cy="2147598"/>
            <a:chOff x="7744235" y="4015373"/>
            <a:chExt cx="1948254" cy="2147598"/>
          </a:xfrm>
        </p:grpSpPr>
        <p:grpSp>
          <p:nvGrpSpPr>
            <p:cNvPr id="23" name="Group 22">
              <a:extLst>
                <a:ext uri="{FF2B5EF4-FFF2-40B4-BE49-F238E27FC236}">
                  <a16:creationId xmlns:a16="http://schemas.microsoft.com/office/drawing/2014/main" id="{C045392B-A80C-4F33-B180-F453841A71DD}"/>
                </a:ext>
              </a:extLst>
            </p:cNvPr>
            <p:cNvGrpSpPr/>
            <p:nvPr/>
          </p:nvGrpSpPr>
          <p:grpSpPr>
            <a:xfrm>
              <a:off x="8124002" y="4015373"/>
              <a:ext cx="1188720" cy="1188720"/>
              <a:chOff x="5325134" y="3163500"/>
              <a:chExt cx="1188720" cy="1188720"/>
            </a:xfrm>
          </p:grpSpPr>
          <p:sp>
            <p:nvSpPr>
              <p:cNvPr id="24" name="Flowchart: Connector 23">
                <a:extLst>
                  <a:ext uri="{FF2B5EF4-FFF2-40B4-BE49-F238E27FC236}">
                    <a16:creationId xmlns:a16="http://schemas.microsoft.com/office/drawing/2014/main" id="{37431E58-FE2F-4D0C-9D1B-1204678C9258}"/>
                  </a:ext>
                </a:extLst>
              </p:cNvPr>
              <p:cNvSpPr/>
              <p:nvPr/>
            </p:nvSpPr>
            <p:spPr>
              <a:xfrm>
                <a:off x="5325134" y="3163500"/>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25" name="Flowchart: Connector 24">
                <a:extLst>
                  <a:ext uri="{FF2B5EF4-FFF2-40B4-BE49-F238E27FC236}">
                    <a16:creationId xmlns:a16="http://schemas.microsoft.com/office/drawing/2014/main" id="{E449A08E-3452-4319-A6B6-D4FDA80137EB}"/>
                  </a:ext>
                </a:extLst>
              </p:cNvPr>
              <p:cNvSpPr/>
              <p:nvPr/>
            </p:nvSpPr>
            <p:spPr>
              <a:xfrm>
                <a:off x="5404382" y="3242748"/>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Constraints</a:t>
                </a:r>
              </a:p>
            </p:txBody>
          </p:sp>
        </p:grpSp>
        <p:sp>
          <p:nvSpPr>
            <p:cNvPr id="32" name="TextBox 31">
              <a:extLst>
                <a:ext uri="{FF2B5EF4-FFF2-40B4-BE49-F238E27FC236}">
                  <a16:creationId xmlns:a16="http://schemas.microsoft.com/office/drawing/2014/main" id="{4C81DF05-8F5A-4F17-BB6E-6BEC9689C4A1}"/>
                </a:ext>
              </a:extLst>
            </p:cNvPr>
            <p:cNvSpPr txBox="1"/>
            <p:nvPr/>
          </p:nvSpPr>
          <p:spPr>
            <a:xfrm>
              <a:off x="7744235" y="5331974"/>
              <a:ext cx="1948254" cy="830997"/>
            </a:xfrm>
            <a:prstGeom prst="rect">
              <a:avLst/>
            </a:prstGeom>
            <a:noFill/>
          </p:spPr>
          <p:txBody>
            <a:bodyPr wrap="square" rtlCol="0">
              <a:spAutoFit/>
            </a:bodyPr>
            <a:lstStyle/>
            <a:p>
              <a:pPr algn="ctr"/>
              <a:r>
                <a:rPr lang="en-US" sz="1600" dirty="0"/>
                <a:t>Physical, economic, regulatory, and other barriers to adoption</a:t>
              </a:r>
            </a:p>
          </p:txBody>
        </p:sp>
      </p:grpSp>
      <p:sp>
        <p:nvSpPr>
          <p:cNvPr id="33" name="TextBox 32">
            <a:extLst>
              <a:ext uri="{FF2B5EF4-FFF2-40B4-BE49-F238E27FC236}">
                <a16:creationId xmlns:a16="http://schemas.microsoft.com/office/drawing/2014/main" id="{1D354A54-40EB-4A43-BA85-64062BC9C1ED}"/>
              </a:ext>
            </a:extLst>
          </p:cNvPr>
          <p:cNvSpPr txBox="1"/>
          <p:nvPr/>
        </p:nvSpPr>
        <p:spPr>
          <a:xfrm>
            <a:off x="301337" y="463655"/>
            <a:ext cx="4377454" cy="461665"/>
          </a:xfrm>
          <a:prstGeom prst="rect">
            <a:avLst/>
          </a:prstGeom>
          <a:noFill/>
        </p:spPr>
        <p:txBody>
          <a:bodyPr wrap="square" rtlCol="0">
            <a:spAutoFit/>
          </a:bodyPr>
          <a:lstStyle/>
          <a:p>
            <a:r>
              <a:rPr lang="en-US" sz="2400" dirty="0"/>
              <a:t>A Working Framework</a:t>
            </a:r>
          </a:p>
        </p:txBody>
      </p:sp>
      <p:sp>
        <p:nvSpPr>
          <p:cNvPr id="39" name="TextBox 38">
            <a:extLst>
              <a:ext uri="{FF2B5EF4-FFF2-40B4-BE49-F238E27FC236}">
                <a16:creationId xmlns:a16="http://schemas.microsoft.com/office/drawing/2014/main" id="{0220C33D-7D66-4F6C-BDF7-A58E52FA00DA}"/>
              </a:ext>
            </a:extLst>
          </p:cNvPr>
          <p:cNvSpPr txBox="1"/>
          <p:nvPr/>
        </p:nvSpPr>
        <p:spPr>
          <a:xfrm>
            <a:off x="789709" y="904181"/>
            <a:ext cx="3378784" cy="707886"/>
          </a:xfrm>
          <a:prstGeom prst="rect">
            <a:avLst/>
          </a:prstGeom>
          <a:noFill/>
        </p:spPr>
        <p:txBody>
          <a:bodyPr wrap="square" rtlCol="0">
            <a:spAutoFit/>
          </a:bodyPr>
          <a:lstStyle/>
          <a:p>
            <a:r>
              <a:rPr lang="en-US" sz="2000" dirty="0"/>
              <a:t>For understanding and predicting adoption decisions</a:t>
            </a:r>
          </a:p>
        </p:txBody>
      </p:sp>
    </p:spTree>
    <p:extLst>
      <p:ext uri="{BB962C8B-B14F-4D97-AF65-F5344CB8AC3E}">
        <p14:creationId xmlns:p14="http://schemas.microsoft.com/office/powerpoint/2010/main" val="298974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Flowchart: Terminator 10">
            <a:extLst>
              <a:ext uri="{FF2B5EF4-FFF2-40B4-BE49-F238E27FC236}">
                <a16:creationId xmlns:a16="http://schemas.microsoft.com/office/drawing/2014/main" id="{C5B7FA2C-0287-4D4D-BACD-4919F4F0F450}"/>
              </a:ext>
            </a:extLst>
          </p:cNvPr>
          <p:cNvSpPr/>
          <p:nvPr/>
        </p:nvSpPr>
        <p:spPr>
          <a:xfrm>
            <a:off x="10637520" y="3163500"/>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Adoption</a:t>
            </a:r>
          </a:p>
        </p:txBody>
      </p:sp>
      <p:sp>
        <p:nvSpPr>
          <p:cNvPr id="74" name="Flowchart: Terminator 73">
            <a:extLst>
              <a:ext uri="{FF2B5EF4-FFF2-40B4-BE49-F238E27FC236}">
                <a16:creationId xmlns:a16="http://schemas.microsoft.com/office/drawing/2014/main" id="{CC02FCA6-8B57-4F62-9FD6-0BBDA51CBB4B}"/>
              </a:ext>
            </a:extLst>
          </p:cNvPr>
          <p:cNvSpPr/>
          <p:nvPr/>
        </p:nvSpPr>
        <p:spPr>
          <a:xfrm>
            <a:off x="7464334" y="3180747"/>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Commitment</a:t>
            </a:r>
          </a:p>
        </p:txBody>
      </p:sp>
      <p:sp>
        <p:nvSpPr>
          <p:cNvPr id="124" name="Flowchart: Terminator 123">
            <a:extLst>
              <a:ext uri="{FF2B5EF4-FFF2-40B4-BE49-F238E27FC236}">
                <a16:creationId xmlns:a16="http://schemas.microsoft.com/office/drawing/2014/main" id="{5B951A93-76EB-4C7B-B137-7AB6B804AB63}"/>
              </a:ext>
            </a:extLst>
          </p:cNvPr>
          <p:cNvSpPr/>
          <p:nvPr/>
        </p:nvSpPr>
        <p:spPr>
          <a:xfrm>
            <a:off x="3349031" y="3146648"/>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Awareness</a:t>
            </a:r>
          </a:p>
        </p:txBody>
      </p:sp>
      <p:sp>
        <p:nvSpPr>
          <p:cNvPr id="88" name="Flowchart: Connector 87">
            <a:extLst>
              <a:ext uri="{FF2B5EF4-FFF2-40B4-BE49-F238E27FC236}">
                <a16:creationId xmlns:a16="http://schemas.microsoft.com/office/drawing/2014/main" id="{81E4FC57-8E31-4CD3-95D8-DD0ED9763725}"/>
              </a:ext>
            </a:extLst>
          </p:cNvPr>
          <p:cNvSpPr/>
          <p:nvPr/>
        </p:nvSpPr>
        <p:spPr>
          <a:xfrm>
            <a:off x="99381" y="1207096"/>
            <a:ext cx="1371600" cy="137160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grpSp>
        <p:nvGrpSpPr>
          <p:cNvPr id="3" name="Group 2">
            <a:extLst>
              <a:ext uri="{FF2B5EF4-FFF2-40B4-BE49-F238E27FC236}">
                <a16:creationId xmlns:a16="http://schemas.microsoft.com/office/drawing/2014/main" id="{AC1A05B9-B5E8-4314-AE48-5CC6277C53A1}"/>
              </a:ext>
            </a:extLst>
          </p:cNvPr>
          <p:cNvGrpSpPr/>
          <p:nvPr/>
        </p:nvGrpSpPr>
        <p:grpSpPr>
          <a:xfrm>
            <a:off x="560775" y="4599246"/>
            <a:ext cx="2058632" cy="2191009"/>
            <a:chOff x="560775" y="4599246"/>
            <a:chExt cx="2058632" cy="2191009"/>
          </a:xfrm>
        </p:grpSpPr>
        <p:sp>
          <p:nvSpPr>
            <p:cNvPr id="30" name="Rectangle 29">
              <a:extLst>
                <a:ext uri="{FF2B5EF4-FFF2-40B4-BE49-F238E27FC236}">
                  <a16:creationId xmlns:a16="http://schemas.microsoft.com/office/drawing/2014/main" id="{F3BC8A22-9D10-46FA-844D-72B25C8AD26C}"/>
                </a:ext>
              </a:extLst>
            </p:cNvPr>
            <p:cNvSpPr/>
            <p:nvPr/>
          </p:nvSpPr>
          <p:spPr>
            <a:xfrm>
              <a:off x="560775" y="4599246"/>
              <a:ext cx="2058632" cy="21910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Legend:</a:t>
              </a:r>
            </a:p>
          </p:txBody>
        </p:sp>
        <p:sp>
          <p:nvSpPr>
            <p:cNvPr id="27" name="Flowchart: Terminator 26">
              <a:extLst>
                <a:ext uri="{FF2B5EF4-FFF2-40B4-BE49-F238E27FC236}">
                  <a16:creationId xmlns:a16="http://schemas.microsoft.com/office/drawing/2014/main" id="{C0238691-E0B7-48FF-8CDC-C470AD0B30D9}"/>
                </a:ext>
              </a:extLst>
            </p:cNvPr>
            <p:cNvSpPr/>
            <p:nvPr/>
          </p:nvSpPr>
          <p:spPr>
            <a:xfrm>
              <a:off x="1042344" y="6102678"/>
              <a:ext cx="1190521" cy="569964"/>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Outcome</a:t>
              </a:r>
            </a:p>
          </p:txBody>
        </p:sp>
        <p:sp>
          <p:nvSpPr>
            <p:cNvPr id="28" name="Flowchart: Connector 27">
              <a:extLst>
                <a:ext uri="{FF2B5EF4-FFF2-40B4-BE49-F238E27FC236}">
                  <a16:creationId xmlns:a16="http://schemas.microsoft.com/office/drawing/2014/main" id="{8EB20086-9CD3-4914-BB36-09FAEDBA8F1D}"/>
                </a:ext>
              </a:extLst>
            </p:cNvPr>
            <p:cNvSpPr/>
            <p:nvPr/>
          </p:nvSpPr>
          <p:spPr>
            <a:xfrm>
              <a:off x="971823" y="5398396"/>
              <a:ext cx="1318226" cy="684486"/>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panose="020F0502020204030204"/>
                  <a:ea typeface="+mn-ea"/>
                  <a:cs typeface="+mn-cs"/>
                </a:rPr>
                <a:t>Decision Factor</a:t>
              </a:r>
            </a:p>
          </p:txBody>
        </p:sp>
        <p:sp>
          <p:nvSpPr>
            <p:cNvPr id="29" name="Flowchart: Decision 28">
              <a:extLst>
                <a:ext uri="{FF2B5EF4-FFF2-40B4-BE49-F238E27FC236}">
                  <a16:creationId xmlns:a16="http://schemas.microsoft.com/office/drawing/2014/main" id="{35B24CC4-D1A3-4E14-ACA8-2833235A0F65}"/>
                </a:ext>
              </a:extLst>
            </p:cNvPr>
            <p:cNvSpPr/>
            <p:nvPr/>
          </p:nvSpPr>
          <p:spPr>
            <a:xfrm>
              <a:off x="678076" y="4756396"/>
              <a:ext cx="1905720" cy="686644"/>
            </a:xfrm>
            <a:prstGeom prst="flowChartDecision">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TSP Action</a:t>
              </a:r>
            </a:p>
          </p:txBody>
        </p:sp>
      </p:grpSp>
      <p:sp>
        <p:nvSpPr>
          <p:cNvPr id="55" name="Thought Bubble: Cloud 54">
            <a:extLst>
              <a:ext uri="{FF2B5EF4-FFF2-40B4-BE49-F238E27FC236}">
                <a16:creationId xmlns:a16="http://schemas.microsoft.com/office/drawing/2014/main" id="{9D74089A-F050-43DB-9748-962F16017DE7}"/>
              </a:ext>
            </a:extLst>
          </p:cNvPr>
          <p:cNvSpPr/>
          <p:nvPr/>
        </p:nvSpPr>
        <p:spPr>
          <a:xfrm>
            <a:off x="3068135" y="5013357"/>
            <a:ext cx="2649894" cy="1844643"/>
          </a:xfrm>
          <a:prstGeom prst="cloudCallout">
            <a:avLst>
              <a:gd name="adj1" fmla="val -58928"/>
              <a:gd name="adj2" fmla="val -47030"/>
            </a:avLst>
          </a:prstGeom>
          <a:solidFill>
            <a:srgbClr val="FFFF00">
              <a:alpha val="94902"/>
            </a:srgbClr>
          </a:solid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Remember, we can rearrange or redefine components and linkages!</a:t>
            </a:r>
          </a:p>
        </p:txBody>
      </p:sp>
      <p:sp>
        <p:nvSpPr>
          <p:cNvPr id="49" name="Flowchart: Terminator 48">
            <a:extLst>
              <a:ext uri="{FF2B5EF4-FFF2-40B4-BE49-F238E27FC236}">
                <a16:creationId xmlns:a16="http://schemas.microsoft.com/office/drawing/2014/main" id="{BCEAAA47-6772-4905-8C48-B5AADD7CC3E3}"/>
              </a:ext>
            </a:extLst>
          </p:cNvPr>
          <p:cNvSpPr/>
          <p:nvPr/>
        </p:nvSpPr>
        <p:spPr>
          <a:xfrm>
            <a:off x="7941" y="3163500"/>
            <a:ext cx="1554480" cy="1143000"/>
          </a:xfrm>
          <a:prstGeom prst="flowChartTerminator">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a:t>
            </a:r>
            <a:r>
              <a:rPr kumimoji="0" lang="en-US" sz="2400" b="1" i="0" u="none" strike="noStrike" kern="1200" cap="none" spc="0" normalizeH="0" baseline="-25000" noProof="0" dirty="0">
                <a:ln>
                  <a:noFill/>
                </a:ln>
                <a:solidFill>
                  <a:prstClr val="white"/>
                </a:solidFill>
                <a:effectLst/>
                <a:uLnTx/>
                <a:uFillTx/>
                <a:latin typeface="Calibri" panose="020F0502020204030204"/>
                <a:ea typeface="+mn-ea"/>
                <a:cs typeface="+mn-cs"/>
              </a:rPr>
              <a:t>0</a:t>
            </a:r>
          </a:p>
        </p:txBody>
      </p:sp>
      <p:cxnSp>
        <p:nvCxnSpPr>
          <p:cNvPr id="127" name="Straight Connector 126">
            <a:extLst>
              <a:ext uri="{FF2B5EF4-FFF2-40B4-BE49-F238E27FC236}">
                <a16:creationId xmlns:a16="http://schemas.microsoft.com/office/drawing/2014/main" id="{DCF09FEC-A855-4CB4-9F48-1B6684B189CA}"/>
              </a:ext>
            </a:extLst>
          </p:cNvPr>
          <p:cNvCxnSpPr>
            <a:cxnSpLocks/>
            <a:stCxn id="49" idx="3"/>
            <a:endCxn id="124" idx="1"/>
          </p:cNvCxnSpPr>
          <p:nvPr/>
        </p:nvCxnSpPr>
        <p:spPr>
          <a:xfrm flipV="1">
            <a:off x="1562421" y="3718148"/>
            <a:ext cx="1786610" cy="16852"/>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grpSp>
        <p:nvGrpSpPr>
          <p:cNvPr id="125" name="Group 124">
            <a:extLst>
              <a:ext uri="{FF2B5EF4-FFF2-40B4-BE49-F238E27FC236}">
                <a16:creationId xmlns:a16="http://schemas.microsoft.com/office/drawing/2014/main" id="{E450B3AD-2E2D-41BE-9B11-468190935482}"/>
              </a:ext>
            </a:extLst>
          </p:cNvPr>
          <p:cNvGrpSpPr/>
          <p:nvPr/>
        </p:nvGrpSpPr>
        <p:grpSpPr>
          <a:xfrm>
            <a:off x="5797277" y="4837346"/>
            <a:ext cx="1188720" cy="1188720"/>
            <a:chOff x="5325134" y="3163500"/>
            <a:chExt cx="1188720" cy="1188720"/>
          </a:xfrm>
        </p:grpSpPr>
        <p:sp>
          <p:nvSpPr>
            <p:cNvPr id="146" name="Flowchart: Connector 145">
              <a:extLst>
                <a:ext uri="{FF2B5EF4-FFF2-40B4-BE49-F238E27FC236}">
                  <a16:creationId xmlns:a16="http://schemas.microsoft.com/office/drawing/2014/main" id="{C1CF50C3-AACC-4F8A-B7DE-3066845934A2}"/>
                </a:ext>
              </a:extLst>
            </p:cNvPr>
            <p:cNvSpPr/>
            <p:nvPr/>
          </p:nvSpPr>
          <p:spPr>
            <a:xfrm>
              <a:off x="5325134" y="3163500"/>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47" name="Flowchart: Connector 146">
              <a:extLst>
                <a:ext uri="{FF2B5EF4-FFF2-40B4-BE49-F238E27FC236}">
                  <a16:creationId xmlns:a16="http://schemas.microsoft.com/office/drawing/2014/main" id="{8B5210D1-E5E9-4847-8993-DBED3CF2329C}"/>
                </a:ext>
              </a:extLst>
            </p:cNvPr>
            <p:cNvSpPr/>
            <p:nvPr/>
          </p:nvSpPr>
          <p:spPr>
            <a:xfrm>
              <a:off x="5404382" y="3242748"/>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Beliefs</a:t>
              </a:r>
            </a:p>
          </p:txBody>
        </p:sp>
      </p:grpSp>
      <p:grpSp>
        <p:nvGrpSpPr>
          <p:cNvPr id="6" name="Group 5">
            <a:extLst>
              <a:ext uri="{FF2B5EF4-FFF2-40B4-BE49-F238E27FC236}">
                <a16:creationId xmlns:a16="http://schemas.microsoft.com/office/drawing/2014/main" id="{CCB42F61-CD82-4F8D-B15A-DD5983190B06}"/>
              </a:ext>
            </a:extLst>
          </p:cNvPr>
          <p:cNvGrpSpPr/>
          <p:nvPr/>
        </p:nvGrpSpPr>
        <p:grpSpPr>
          <a:xfrm>
            <a:off x="5780344" y="1389976"/>
            <a:ext cx="1188720" cy="1188720"/>
            <a:chOff x="5342067" y="1864207"/>
            <a:chExt cx="1188720" cy="1188720"/>
          </a:xfrm>
        </p:grpSpPr>
        <p:sp>
          <p:nvSpPr>
            <p:cNvPr id="157" name="Flowchart: Connector 156">
              <a:extLst>
                <a:ext uri="{FF2B5EF4-FFF2-40B4-BE49-F238E27FC236}">
                  <a16:creationId xmlns:a16="http://schemas.microsoft.com/office/drawing/2014/main" id="{6358E44D-E9EB-4EA5-B30E-13C235D9410C}"/>
                </a:ext>
              </a:extLst>
            </p:cNvPr>
            <p:cNvSpPr/>
            <p:nvPr/>
          </p:nvSpPr>
          <p:spPr>
            <a:xfrm>
              <a:off x="5342067" y="1864207"/>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58" name="Flowchart: Connector 157">
              <a:extLst>
                <a:ext uri="{FF2B5EF4-FFF2-40B4-BE49-F238E27FC236}">
                  <a16:creationId xmlns:a16="http://schemas.microsoft.com/office/drawing/2014/main" id="{9ACC6BDE-0029-44CE-B22D-938DF55770EE}"/>
                </a:ext>
              </a:extLst>
            </p:cNvPr>
            <p:cNvSpPr/>
            <p:nvPr/>
          </p:nvSpPr>
          <p:spPr>
            <a:xfrm>
              <a:off x="5421315" y="1943455"/>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Attitude</a:t>
              </a:r>
            </a:p>
          </p:txBody>
        </p:sp>
      </p:grpSp>
      <p:grpSp>
        <p:nvGrpSpPr>
          <p:cNvPr id="168" name="Group 167">
            <a:extLst>
              <a:ext uri="{FF2B5EF4-FFF2-40B4-BE49-F238E27FC236}">
                <a16:creationId xmlns:a16="http://schemas.microsoft.com/office/drawing/2014/main" id="{6E78E9D6-EF9B-444C-96E8-D884460ACE77}"/>
              </a:ext>
            </a:extLst>
          </p:cNvPr>
          <p:cNvGrpSpPr/>
          <p:nvPr/>
        </p:nvGrpSpPr>
        <p:grpSpPr>
          <a:xfrm>
            <a:off x="9413189" y="4528505"/>
            <a:ext cx="1188720" cy="1188720"/>
            <a:chOff x="5325134" y="3163500"/>
            <a:chExt cx="1188720" cy="1188720"/>
          </a:xfrm>
        </p:grpSpPr>
        <p:sp>
          <p:nvSpPr>
            <p:cNvPr id="169" name="Flowchart: Connector 168">
              <a:extLst>
                <a:ext uri="{FF2B5EF4-FFF2-40B4-BE49-F238E27FC236}">
                  <a16:creationId xmlns:a16="http://schemas.microsoft.com/office/drawing/2014/main" id="{F526D2B7-0BC6-4662-96F5-828AB64EBFAC}"/>
                </a:ext>
              </a:extLst>
            </p:cNvPr>
            <p:cNvSpPr/>
            <p:nvPr/>
          </p:nvSpPr>
          <p:spPr>
            <a:xfrm>
              <a:off x="5325134" y="3163500"/>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70" name="Flowchart: Connector 169">
              <a:extLst>
                <a:ext uri="{FF2B5EF4-FFF2-40B4-BE49-F238E27FC236}">
                  <a16:creationId xmlns:a16="http://schemas.microsoft.com/office/drawing/2014/main" id="{EE62CC6E-E2E6-4ACC-AF29-FD7386AACDFF}"/>
                </a:ext>
              </a:extLst>
            </p:cNvPr>
            <p:cNvSpPr/>
            <p:nvPr/>
          </p:nvSpPr>
          <p:spPr>
            <a:xfrm>
              <a:off x="5404382" y="3242748"/>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Constraints</a:t>
              </a:r>
            </a:p>
          </p:txBody>
        </p:sp>
      </p:grpSp>
      <p:grpSp>
        <p:nvGrpSpPr>
          <p:cNvPr id="174" name="Group 173">
            <a:extLst>
              <a:ext uri="{FF2B5EF4-FFF2-40B4-BE49-F238E27FC236}">
                <a16:creationId xmlns:a16="http://schemas.microsoft.com/office/drawing/2014/main" id="{E4E4CE99-598A-424E-A489-705D69BEC14A}"/>
              </a:ext>
            </a:extLst>
          </p:cNvPr>
          <p:cNvGrpSpPr/>
          <p:nvPr/>
        </p:nvGrpSpPr>
        <p:grpSpPr>
          <a:xfrm>
            <a:off x="5814254" y="3123709"/>
            <a:ext cx="1188720" cy="1188720"/>
            <a:chOff x="5325134" y="3163500"/>
            <a:chExt cx="1188720" cy="1188720"/>
          </a:xfrm>
        </p:grpSpPr>
        <p:sp>
          <p:nvSpPr>
            <p:cNvPr id="175" name="Flowchart: Connector 174">
              <a:extLst>
                <a:ext uri="{FF2B5EF4-FFF2-40B4-BE49-F238E27FC236}">
                  <a16:creationId xmlns:a16="http://schemas.microsoft.com/office/drawing/2014/main" id="{D77D1FB3-ED84-4955-ABCF-296C6529C030}"/>
                </a:ext>
              </a:extLst>
            </p:cNvPr>
            <p:cNvSpPr/>
            <p:nvPr/>
          </p:nvSpPr>
          <p:spPr>
            <a:xfrm>
              <a:off x="5325134" y="3163500"/>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76" name="Flowchart: Connector 175">
              <a:extLst>
                <a:ext uri="{FF2B5EF4-FFF2-40B4-BE49-F238E27FC236}">
                  <a16:creationId xmlns:a16="http://schemas.microsoft.com/office/drawing/2014/main" id="{ACE9CABA-1267-4789-B529-67CACDEC00C7}"/>
                </a:ext>
              </a:extLst>
            </p:cNvPr>
            <p:cNvSpPr/>
            <p:nvPr/>
          </p:nvSpPr>
          <p:spPr>
            <a:xfrm>
              <a:off x="5404382" y="3242748"/>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Knowledge</a:t>
              </a:r>
            </a:p>
          </p:txBody>
        </p:sp>
      </p:grpSp>
      <p:grpSp>
        <p:nvGrpSpPr>
          <p:cNvPr id="177" name="Group 176">
            <a:extLst>
              <a:ext uri="{FF2B5EF4-FFF2-40B4-BE49-F238E27FC236}">
                <a16:creationId xmlns:a16="http://schemas.microsoft.com/office/drawing/2014/main" id="{974E114F-7250-4679-ADF5-CD6B5883F1FD}"/>
              </a:ext>
            </a:extLst>
          </p:cNvPr>
          <p:cNvGrpSpPr/>
          <p:nvPr/>
        </p:nvGrpSpPr>
        <p:grpSpPr>
          <a:xfrm>
            <a:off x="1792233" y="3156238"/>
            <a:ext cx="1188720" cy="1188720"/>
            <a:chOff x="5325134" y="3163500"/>
            <a:chExt cx="1188720" cy="1188720"/>
          </a:xfrm>
        </p:grpSpPr>
        <p:sp>
          <p:nvSpPr>
            <p:cNvPr id="178" name="Flowchart: Connector 177">
              <a:extLst>
                <a:ext uri="{FF2B5EF4-FFF2-40B4-BE49-F238E27FC236}">
                  <a16:creationId xmlns:a16="http://schemas.microsoft.com/office/drawing/2014/main" id="{9EF20AF1-B69C-4CD9-BA71-476E4A373DFE}"/>
                </a:ext>
              </a:extLst>
            </p:cNvPr>
            <p:cNvSpPr/>
            <p:nvPr/>
          </p:nvSpPr>
          <p:spPr>
            <a:xfrm>
              <a:off x="5325134" y="3163500"/>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80" name="Flowchart: Connector 179">
              <a:extLst>
                <a:ext uri="{FF2B5EF4-FFF2-40B4-BE49-F238E27FC236}">
                  <a16:creationId xmlns:a16="http://schemas.microsoft.com/office/drawing/2014/main" id="{F4D8409E-3F65-4B2C-9C5E-7F8694E11F0A}"/>
                </a:ext>
              </a:extLst>
            </p:cNvPr>
            <p:cNvSpPr/>
            <p:nvPr/>
          </p:nvSpPr>
          <p:spPr>
            <a:xfrm>
              <a:off x="5404382" y="3242748"/>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Knowledge</a:t>
              </a:r>
            </a:p>
          </p:txBody>
        </p:sp>
      </p:grpSp>
      <p:grpSp>
        <p:nvGrpSpPr>
          <p:cNvPr id="4" name="Group 3">
            <a:extLst>
              <a:ext uri="{FF2B5EF4-FFF2-40B4-BE49-F238E27FC236}">
                <a16:creationId xmlns:a16="http://schemas.microsoft.com/office/drawing/2014/main" id="{5AC57A56-BCBE-464A-BBB2-AF7D8AD304D9}"/>
              </a:ext>
            </a:extLst>
          </p:cNvPr>
          <p:cNvGrpSpPr/>
          <p:nvPr/>
        </p:nvGrpSpPr>
        <p:grpSpPr>
          <a:xfrm>
            <a:off x="9352057" y="1718315"/>
            <a:ext cx="1188720" cy="1188720"/>
            <a:chOff x="9131928" y="1921511"/>
            <a:chExt cx="1188720" cy="1188720"/>
          </a:xfrm>
        </p:grpSpPr>
        <p:sp>
          <p:nvSpPr>
            <p:cNvPr id="191" name="Flowchart: Connector 190">
              <a:extLst>
                <a:ext uri="{FF2B5EF4-FFF2-40B4-BE49-F238E27FC236}">
                  <a16:creationId xmlns:a16="http://schemas.microsoft.com/office/drawing/2014/main" id="{F473F88D-1146-4807-A11E-31D1FE520119}"/>
                </a:ext>
              </a:extLst>
            </p:cNvPr>
            <p:cNvSpPr/>
            <p:nvPr/>
          </p:nvSpPr>
          <p:spPr>
            <a:xfrm>
              <a:off x="9131928" y="1921511"/>
              <a:ext cx="1188720" cy="1188720"/>
            </a:xfrm>
            <a:prstGeom prst="flowChartConnector">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Trust</a:t>
              </a:r>
            </a:p>
          </p:txBody>
        </p:sp>
        <p:sp>
          <p:nvSpPr>
            <p:cNvPr id="192" name="Flowchart: Connector 191">
              <a:extLst>
                <a:ext uri="{FF2B5EF4-FFF2-40B4-BE49-F238E27FC236}">
                  <a16:creationId xmlns:a16="http://schemas.microsoft.com/office/drawing/2014/main" id="{4DC86622-04F4-4DFB-AE5B-F3AF73CC3A06}"/>
                </a:ext>
              </a:extLst>
            </p:cNvPr>
            <p:cNvSpPr/>
            <p:nvPr/>
          </p:nvSpPr>
          <p:spPr>
            <a:xfrm>
              <a:off x="9211176" y="2000759"/>
              <a:ext cx="1030224" cy="1030224"/>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Calibri" panose="020F0502020204030204"/>
                  <a:ea typeface="+mn-ea"/>
                  <a:cs typeface="+mn-cs"/>
                </a:rPr>
                <a:t>Norms</a:t>
              </a:r>
            </a:p>
          </p:txBody>
        </p:sp>
      </p:grpSp>
      <p:cxnSp>
        <p:nvCxnSpPr>
          <p:cNvPr id="76" name="Straight Connector 75">
            <a:extLst>
              <a:ext uri="{FF2B5EF4-FFF2-40B4-BE49-F238E27FC236}">
                <a16:creationId xmlns:a16="http://schemas.microsoft.com/office/drawing/2014/main" id="{D632219B-16B5-44E3-8F6C-2C535EADDE6C}"/>
              </a:ext>
            </a:extLst>
          </p:cNvPr>
          <p:cNvCxnSpPr>
            <a:cxnSpLocks/>
            <a:stCxn id="158" idx="5"/>
            <a:endCxn id="74" idx="1"/>
          </p:cNvCxnSpPr>
          <p:nvPr/>
        </p:nvCxnSpPr>
        <p:spPr>
          <a:xfrm>
            <a:off x="6738943" y="2348575"/>
            <a:ext cx="725391" cy="1403672"/>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5358A98C-12EA-4947-AEEB-AA583D681FE1}"/>
              </a:ext>
            </a:extLst>
          </p:cNvPr>
          <p:cNvCxnSpPr>
            <a:cxnSpLocks/>
            <a:stCxn id="124" idx="3"/>
            <a:endCxn id="158" idx="3"/>
          </p:cNvCxnSpPr>
          <p:nvPr/>
        </p:nvCxnSpPr>
        <p:spPr>
          <a:xfrm flipV="1">
            <a:off x="4903511" y="2348575"/>
            <a:ext cx="1106954" cy="1369573"/>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EA4B1F4C-B211-4751-A9CB-A984022FB465}"/>
              </a:ext>
            </a:extLst>
          </p:cNvPr>
          <p:cNvCxnSpPr>
            <a:cxnSpLocks/>
            <a:stCxn id="124" idx="3"/>
            <a:endCxn id="176" idx="2"/>
          </p:cNvCxnSpPr>
          <p:nvPr/>
        </p:nvCxnSpPr>
        <p:spPr>
          <a:xfrm flipV="1">
            <a:off x="4903511" y="3718069"/>
            <a:ext cx="989991" cy="79"/>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27C711EE-F342-4874-8AAB-E3769E5932D3}"/>
              </a:ext>
            </a:extLst>
          </p:cNvPr>
          <p:cNvCxnSpPr>
            <a:cxnSpLocks/>
            <a:stCxn id="147" idx="7"/>
            <a:endCxn id="74" idx="1"/>
          </p:cNvCxnSpPr>
          <p:nvPr/>
        </p:nvCxnSpPr>
        <p:spPr>
          <a:xfrm flipV="1">
            <a:off x="6755876" y="3752247"/>
            <a:ext cx="708458" cy="1315220"/>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31DF1908-172F-4720-87DC-7E044F3F9B87}"/>
              </a:ext>
            </a:extLst>
          </p:cNvPr>
          <p:cNvCxnSpPr>
            <a:cxnSpLocks/>
            <a:stCxn id="175" idx="6"/>
            <a:endCxn id="74" idx="1"/>
          </p:cNvCxnSpPr>
          <p:nvPr/>
        </p:nvCxnSpPr>
        <p:spPr>
          <a:xfrm>
            <a:off x="7002974" y="3718069"/>
            <a:ext cx="461360" cy="34178"/>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A31AFA7-0979-4ABC-94A8-4BBEC52CCA45}"/>
              </a:ext>
            </a:extLst>
          </p:cNvPr>
          <p:cNvCxnSpPr>
            <a:cxnSpLocks/>
            <a:stCxn id="124" idx="3"/>
            <a:endCxn id="147" idx="1"/>
          </p:cNvCxnSpPr>
          <p:nvPr/>
        </p:nvCxnSpPr>
        <p:spPr>
          <a:xfrm>
            <a:off x="4903511" y="3718148"/>
            <a:ext cx="1123887" cy="1349319"/>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E560C88E-123C-4C5F-99D8-66B0C8AD7E04}"/>
              </a:ext>
            </a:extLst>
          </p:cNvPr>
          <p:cNvCxnSpPr>
            <a:cxnSpLocks/>
            <a:stCxn id="74" idx="3"/>
            <a:endCxn id="192" idx="3"/>
          </p:cNvCxnSpPr>
          <p:nvPr/>
        </p:nvCxnSpPr>
        <p:spPr>
          <a:xfrm flipV="1">
            <a:off x="9018814" y="2676914"/>
            <a:ext cx="563364" cy="1075333"/>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E280E7A1-FC9C-4CCD-831A-9A414F939E41}"/>
              </a:ext>
            </a:extLst>
          </p:cNvPr>
          <p:cNvCxnSpPr>
            <a:cxnSpLocks/>
            <a:stCxn id="170" idx="7"/>
            <a:endCxn id="11" idx="1"/>
          </p:cNvCxnSpPr>
          <p:nvPr/>
        </p:nvCxnSpPr>
        <p:spPr>
          <a:xfrm flipV="1">
            <a:off x="10371788" y="3735000"/>
            <a:ext cx="265732" cy="1023626"/>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146E2D12-3C16-4F6B-AFFF-3D35E1C78C6B}"/>
              </a:ext>
            </a:extLst>
          </p:cNvPr>
          <p:cNvCxnSpPr>
            <a:cxnSpLocks/>
            <a:stCxn id="74" idx="3"/>
            <a:endCxn id="170" idx="1"/>
          </p:cNvCxnSpPr>
          <p:nvPr/>
        </p:nvCxnSpPr>
        <p:spPr>
          <a:xfrm>
            <a:off x="9018814" y="3752247"/>
            <a:ext cx="624496" cy="1006379"/>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79E8467-3496-4D9A-BEF9-9CCED33F5A1E}"/>
              </a:ext>
            </a:extLst>
          </p:cNvPr>
          <p:cNvCxnSpPr>
            <a:cxnSpLocks/>
            <a:stCxn id="192" idx="5"/>
            <a:endCxn id="11" idx="1"/>
          </p:cNvCxnSpPr>
          <p:nvPr/>
        </p:nvCxnSpPr>
        <p:spPr>
          <a:xfrm>
            <a:off x="10310656" y="2676914"/>
            <a:ext cx="326864" cy="1058086"/>
          </a:xfrm>
          <a:prstGeom prst="line">
            <a:avLst/>
          </a:prstGeom>
          <a:ln w="50800">
            <a:solidFill>
              <a:schemeClr val="accent4"/>
            </a:solidFill>
            <a:prstDash val="sysDash"/>
            <a:tailEnd type="stealth" w="lg" len="lg"/>
          </a:ln>
        </p:spPr>
        <p:style>
          <a:lnRef idx="1">
            <a:schemeClr val="accent1"/>
          </a:lnRef>
          <a:fillRef idx="0">
            <a:schemeClr val="accent1"/>
          </a:fillRef>
          <a:effectRef idx="0">
            <a:schemeClr val="accent1"/>
          </a:effectRef>
          <a:fontRef idx="minor">
            <a:schemeClr val="tx1"/>
          </a:fontRef>
        </p:style>
      </p:cxnSp>
      <p:pic>
        <p:nvPicPr>
          <p:cNvPr id="45" name="Picture 44" descr="A picture containing umbrella, kite, drawing&#10;&#10;Description automatically generated">
            <a:extLst>
              <a:ext uri="{FF2B5EF4-FFF2-40B4-BE49-F238E27FC236}">
                <a16:creationId xmlns:a16="http://schemas.microsoft.com/office/drawing/2014/main" id="{1C408A4D-259B-4F73-8067-074ABDBA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4205" y="1452789"/>
            <a:ext cx="1306831" cy="1113226"/>
          </a:xfrm>
          <a:prstGeom prst="rect">
            <a:avLst/>
          </a:prstGeom>
        </p:spPr>
      </p:pic>
      <p:pic>
        <p:nvPicPr>
          <p:cNvPr id="44" name="Picture 43" descr="A picture containing clothing, table, phone&#10;&#10;Description automatically generated">
            <a:extLst>
              <a:ext uri="{FF2B5EF4-FFF2-40B4-BE49-F238E27FC236}">
                <a16:creationId xmlns:a16="http://schemas.microsoft.com/office/drawing/2014/main" id="{EB6BB627-D005-49C0-9ACF-1DED07588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747" y="2114464"/>
            <a:ext cx="1275968" cy="811941"/>
          </a:xfrm>
          <a:prstGeom prst="rect">
            <a:avLst/>
          </a:prstGeom>
        </p:spPr>
      </p:pic>
      <p:sp>
        <p:nvSpPr>
          <p:cNvPr id="47" name="TextBox 46">
            <a:extLst>
              <a:ext uri="{FF2B5EF4-FFF2-40B4-BE49-F238E27FC236}">
                <a16:creationId xmlns:a16="http://schemas.microsoft.com/office/drawing/2014/main" id="{F69AEB72-4718-478A-8CED-0A5035991685}"/>
              </a:ext>
            </a:extLst>
          </p:cNvPr>
          <p:cNvSpPr txBox="1"/>
          <p:nvPr/>
        </p:nvSpPr>
        <p:spPr>
          <a:xfrm>
            <a:off x="7230491" y="4433714"/>
            <a:ext cx="195850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Convincing</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endParaRPr>
          </a:p>
        </p:txBody>
      </p:sp>
      <p:sp>
        <p:nvSpPr>
          <p:cNvPr id="48" name="TextBox 47">
            <a:extLst>
              <a:ext uri="{FF2B5EF4-FFF2-40B4-BE49-F238E27FC236}">
                <a16:creationId xmlns:a16="http://schemas.microsoft.com/office/drawing/2014/main" id="{D1B3A43E-5D1C-40C3-94F3-548524D92DC4}"/>
              </a:ext>
            </a:extLst>
          </p:cNvPr>
          <p:cNvSpPr txBox="1"/>
          <p:nvPr/>
        </p:nvSpPr>
        <p:spPr>
          <a:xfrm rot="20203384">
            <a:off x="4013887" y="2459881"/>
            <a:ext cx="195850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Influence</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endParaRPr>
          </a:p>
        </p:txBody>
      </p:sp>
      <p:sp>
        <p:nvSpPr>
          <p:cNvPr id="50" name="TextBox 49">
            <a:extLst>
              <a:ext uri="{FF2B5EF4-FFF2-40B4-BE49-F238E27FC236}">
                <a16:creationId xmlns:a16="http://schemas.microsoft.com/office/drawing/2014/main" id="{21A7A3D8-EB05-4D70-959F-6255A507E887}"/>
              </a:ext>
            </a:extLst>
          </p:cNvPr>
          <p:cNvSpPr txBox="1"/>
          <p:nvPr/>
        </p:nvSpPr>
        <p:spPr>
          <a:xfrm>
            <a:off x="10501494" y="4352029"/>
            <a:ext cx="1958508" cy="369332"/>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P</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en-US" sz="2400" b="1" i="1" u="none" strike="noStrike" kern="1200" cap="none" spc="0" normalizeH="0" baseline="0" noProof="0" dirty="0">
                <a:ln>
                  <a:noFill/>
                </a:ln>
                <a:solidFill>
                  <a:prstClr val="black"/>
                </a:solidFill>
                <a:effectLst/>
                <a:uLnTx/>
                <a:uFillTx/>
                <a:latin typeface="Calibri" panose="020F0502020204030204"/>
                <a:ea typeface="+mn-ea"/>
                <a:cs typeface="+mn-cs"/>
              </a:rPr>
              <a:t>Success</a:t>
            </a: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US" sz="2400" b="1" i="0" u="none" strike="noStrike" kern="1200" cap="none" spc="0" normalizeH="0" baseline="0" noProof="0" dirty="0">
              <a:ln>
                <a:noFill/>
              </a:ln>
              <a:solidFill>
                <a:prstClr val="white">
                  <a:lumMod val="65000"/>
                </a:prstClr>
              </a:solidFill>
              <a:effectLst/>
              <a:uLnTx/>
              <a:uFillTx/>
              <a:latin typeface="Comic Sans MS" panose="030F0702030302020204" pitchFamily="66" charset="0"/>
              <a:ea typeface="+mn-ea"/>
              <a:cs typeface="+mn-cs"/>
            </a:endParaRPr>
          </a:p>
        </p:txBody>
      </p:sp>
      <p:sp>
        <p:nvSpPr>
          <p:cNvPr id="51" name="Flowchart: Decision 50">
            <a:extLst>
              <a:ext uri="{FF2B5EF4-FFF2-40B4-BE49-F238E27FC236}">
                <a16:creationId xmlns:a16="http://schemas.microsoft.com/office/drawing/2014/main" id="{D3F1F072-AA42-46EC-A0C4-8F5C0F24CC04}"/>
              </a:ext>
            </a:extLst>
          </p:cNvPr>
          <p:cNvSpPr/>
          <p:nvPr/>
        </p:nvSpPr>
        <p:spPr>
          <a:xfrm>
            <a:off x="8702934" y="4050301"/>
            <a:ext cx="1097280" cy="365760"/>
          </a:xfrm>
          <a:prstGeom prst="flowChartDecision">
            <a:avLst/>
          </a:prstGeom>
          <a:solidFill>
            <a:srgbClr val="FFFF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TSP</a:t>
            </a:r>
          </a:p>
        </p:txBody>
      </p:sp>
      <p:sp>
        <p:nvSpPr>
          <p:cNvPr id="60" name="Flowchart: Decision 59">
            <a:extLst>
              <a:ext uri="{FF2B5EF4-FFF2-40B4-BE49-F238E27FC236}">
                <a16:creationId xmlns:a16="http://schemas.microsoft.com/office/drawing/2014/main" id="{3DE90D21-BFFB-47C7-943C-7EF6D90D8EC4}"/>
              </a:ext>
            </a:extLst>
          </p:cNvPr>
          <p:cNvSpPr/>
          <p:nvPr/>
        </p:nvSpPr>
        <p:spPr>
          <a:xfrm>
            <a:off x="8849137" y="3003786"/>
            <a:ext cx="1097280" cy="365760"/>
          </a:xfrm>
          <a:prstGeom prst="flowChartDecision">
            <a:avLst/>
          </a:prstGeom>
          <a:solidFill>
            <a:srgbClr val="FFFF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TSP</a:t>
            </a:r>
          </a:p>
        </p:txBody>
      </p:sp>
      <p:sp>
        <p:nvSpPr>
          <p:cNvPr id="61" name="Flowchart: Decision 60">
            <a:extLst>
              <a:ext uri="{FF2B5EF4-FFF2-40B4-BE49-F238E27FC236}">
                <a16:creationId xmlns:a16="http://schemas.microsoft.com/office/drawing/2014/main" id="{C744EE30-52A3-4A03-AC6F-10CC19DF5DFD}"/>
              </a:ext>
            </a:extLst>
          </p:cNvPr>
          <p:cNvSpPr/>
          <p:nvPr/>
        </p:nvSpPr>
        <p:spPr>
          <a:xfrm>
            <a:off x="922341" y="3583195"/>
            <a:ext cx="1097280" cy="365760"/>
          </a:xfrm>
          <a:prstGeom prst="flowChartDecision">
            <a:avLst/>
          </a:prstGeom>
          <a:solidFill>
            <a:srgbClr val="FFFF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TSP</a:t>
            </a:r>
          </a:p>
        </p:txBody>
      </p:sp>
      <p:sp>
        <p:nvSpPr>
          <p:cNvPr id="62" name="Flowchart: Decision 61">
            <a:extLst>
              <a:ext uri="{FF2B5EF4-FFF2-40B4-BE49-F238E27FC236}">
                <a16:creationId xmlns:a16="http://schemas.microsoft.com/office/drawing/2014/main" id="{4FBB650A-28B5-4124-A587-766271F8F39C}"/>
              </a:ext>
            </a:extLst>
          </p:cNvPr>
          <p:cNvSpPr/>
          <p:nvPr/>
        </p:nvSpPr>
        <p:spPr>
          <a:xfrm>
            <a:off x="4833595" y="4337193"/>
            <a:ext cx="1097280" cy="365760"/>
          </a:xfrm>
          <a:prstGeom prst="flowChartDecision">
            <a:avLst/>
          </a:prstGeom>
          <a:solidFill>
            <a:srgbClr val="FFFF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TSP</a:t>
            </a:r>
          </a:p>
        </p:txBody>
      </p:sp>
      <p:sp>
        <p:nvSpPr>
          <p:cNvPr id="63" name="Flowchart: Decision 62">
            <a:extLst>
              <a:ext uri="{FF2B5EF4-FFF2-40B4-BE49-F238E27FC236}">
                <a16:creationId xmlns:a16="http://schemas.microsoft.com/office/drawing/2014/main" id="{388A4318-CCE7-4D3A-B3BE-A726FB84B464}"/>
              </a:ext>
            </a:extLst>
          </p:cNvPr>
          <p:cNvSpPr/>
          <p:nvPr/>
        </p:nvSpPr>
        <p:spPr>
          <a:xfrm>
            <a:off x="4559034" y="3535189"/>
            <a:ext cx="1097280" cy="365760"/>
          </a:xfrm>
          <a:prstGeom prst="flowChartDecision">
            <a:avLst/>
          </a:prstGeom>
          <a:solidFill>
            <a:srgbClr val="FFFF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TSP</a:t>
            </a:r>
          </a:p>
        </p:txBody>
      </p:sp>
      <p:sp>
        <p:nvSpPr>
          <p:cNvPr id="64" name="Flowchart: Decision 63">
            <a:extLst>
              <a:ext uri="{FF2B5EF4-FFF2-40B4-BE49-F238E27FC236}">
                <a16:creationId xmlns:a16="http://schemas.microsoft.com/office/drawing/2014/main" id="{6DA8F608-67E4-4887-BED2-8B44E2C43A20}"/>
              </a:ext>
            </a:extLst>
          </p:cNvPr>
          <p:cNvSpPr/>
          <p:nvPr/>
        </p:nvSpPr>
        <p:spPr>
          <a:xfrm>
            <a:off x="4833595" y="2806653"/>
            <a:ext cx="1097280" cy="365760"/>
          </a:xfrm>
          <a:prstGeom prst="flowChartDecision">
            <a:avLst/>
          </a:prstGeom>
          <a:solidFill>
            <a:srgbClr val="FFFF66"/>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TSP</a:t>
            </a:r>
          </a:p>
        </p:txBody>
      </p:sp>
      <p:sp>
        <p:nvSpPr>
          <p:cNvPr id="53" name="Title 1">
            <a:extLst>
              <a:ext uri="{FF2B5EF4-FFF2-40B4-BE49-F238E27FC236}">
                <a16:creationId xmlns:a16="http://schemas.microsoft.com/office/drawing/2014/main" id="{8D59417B-96CF-4691-9953-E5FAD5DECFA8}"/>
              </a:ext>
            </a:extLst>
          </p:cNvPr>
          <p:cNvSpPr txBox="1">
            <a:spLocks/>
          </p:cNvSpPr>
          <p:nvPr/>
        </p:nvSpPr>
        <p:spPr>
          <a:xfrm>
            <a:off x="0" y="-36514"/>
            <a:ext cx="12192000" cy="1325563"/>
          </a:xfrm>
          <a:prstGeom prst="rect">
            <a:avLst/>
          </a:prstGeom>
        </p:spPr>
        <p:txBody>
          <a:bodyPr vert="horz" lIns="0" tIns="45720" rIns="0" bIns="45720" rtlCol="0" anchor="t">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2800" b="1" i="0" u="none" strike="noStrike" kern="1200" cap="none" spc="-50" normalizeH="0" baseline="0" noProof="0" dirty="0">
                <a:ln>
                  <a:noFill/>
                </a:ln>
                <a:solidFill>
                  <a:prstClr val="white">
                    <a:lumMod val="50000"/>
                  </a:prstClr>
                </a:solidFill>
                <a:effectLst/>
                <a:uLnTx/>
                <a:uFillTx/>
                <a:latin typeface="Calibri Light" panose="020F0302020204030204"/>
                <a:ea typeface="+mj-ea"/>
                <a:cs typeface="+mj-cs"/>
              </a:rPr>
              <a:t>Advancing Outreach Effectiveness to Improve Conservation Practice Adoption</a:t>
            </a:r>
          </a:p>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3000" b="1" i="0" u="none" strike="noStrike" kern="1200" cap="none" spc="-50" normalizeH="0" baseline="0" noProof="0" dirty="0">
                <a:ln>
                  <a:noFill/>
                </a:ln>
                <a:solidFill>
                  <a:prstClr val="black"/>
                </a:solidFill>
                <a:effectLst/>
                <a:uLnTx/>
                <a:uFillTx/>
                <a:latin typeface="Comic Sans MS" panose="030F0702030302020204" pitchFamily="66" charset="0"/>
                <a:ea typeface="+mj-ea"/>
                <a:cs typeface="+mj-cs"/>
              </a:rPr>
              <a:t>SESSION III: Assessing Potential to Influence Operator Decisions</a:t>
            </a:r>
          </a:p>
          <a:p>
            <a:pPr marL="0" marR="0" lvl="0" indent="0" algn="ctr" defTabSz="914400" rtl="0" eaLnBrk="1" fontAlgn="auto" latinLnBrk="0" hangingPunct="1">
              <a:lnSpc>
                <a:spcPct val="85000"/>
              </a:lnSpc>
              <a:spcBef>
                <a:spcPct val="0"/>
              </a:spcBef>
              <a:spcAft>
                <a:spcPts val="0"/>
              </a:spcAft>
              <a:buClrTx/>
              <a:buSzTx/>
              <a:buFontTx/>
              <a:buNone/>
              <a:tabLst/>
              <a:defRPr/>
            </a:pPr>
            <a:br>
              <a:rPr kumimoji="0" lang="en-US" sz="3200" b="1" i="0" u="none" strike="noStrike" kern="1200" cap="none" spc="-50" normalizeH="0" baseline="0" noProof="0" dirty="0">
                <a:ln>
                  <a:noFill/>
                </a:ln>
                <a:solidFill>
                  <a:prstClr val="black"/>
                </a:solidFill>
                <a:effectLst/>
                <a:uLnTx/>
                <a:uFillTx/>
                <a:latin typeface="Calibri Light" panose="020F0302020204030204"/>
                <a:ea typeface="+mj-ea"/>
                <a:cs typeface="+mj-cs"/>
              </a:rPr>
            </a:br>
            <a:endParaRPr kumimoji="0" lang="en-US" sz="3200" b="1" i="0" u="none" strike="noStrike" kern="1200" cap="none" spc="-50" normalizeH="0" baseline="0" noProof="0" dirty="0">
              <a:ln>
                <a:noFill/>
              </a:ln>
              <a:solidFill>
                <a:prstClr val="black"/>
              </a:solidFill>
              <a:effectLst/>
              <a:uLnTx/>
              <a:uFillTx/>
              <a:latin typeface="Calibri Light" panose="020F0302020204030204"/>
              <a:ea typeface="+mj-ea"/>
              <a:cs typeface="+mj-cs"/>
            </a:endParaRPr>
          </a:p>
        </p:txBody>
      </p:sp>
    </p:spTree>
    <p:extLst>
      <p:ext uri="{BB962C8B-B14F-4D97-AF65-F5344CB8AC3E}">
        <p14:creationId xmlns:p14="http://schemas.microsoft.com/office/powerpoint/2010/main" val="915128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TotalTime>
  <Words>653</Words>
  <Application>Microsoft Office PowerPoint</Application>
  <PresentationFormat>Widescreen</PresentationFormat>
  <Paragraphs>143</Paragraphs>
  <Slides>10</Slides>
  <Notes>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Calibri Light</vt:lpstr>
      <vt:lpstr>Comic Sans MS</vt:lpstr>
      <vt:lpstr>Office Theme</vt:lpstr>
      <vt:lpstr>Retrospect</vt:lpstr>
      <vt:lpstr>1_Office Theme</vt:lpstr>
      <vt:lpstr>Advancing Outreach Effectiveness to Improve Conservation Practice Adoption </vt:lpstr>
      <vt:lpstr>Decision Science</vt:lpstr>
      <vt:lpstr>The Outreach Practitioner’s Decision</vt:lpstr>
      <vt:lpstr>PowerPoint Presentation</vt:lpstr>
      <vt:lpstr>The Farmer’s Decision</vt:lpstr>
      <vt:lpstr>PowerPoint Presentation</vt:lpstr>
      <vt:lpstr>PowerPoint Presentation</vt:lpstr>
      <vt:lpstr>PowerPoint Presentation</vt:lpstr>
      <vt:lpstr>PowerPoint Presentation</vt:lpstr>
      <vt:lpstr>Surveys &amp;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Advancing Outreach Effectiveness to Improve Conservation Practice Adoption </dc:title>
  <dc:creator>Runge, Michael C</dc:creator>
  <cp:lastModifiedBy>Runge, Michael C</cp:lastModifiedBy>
  <cp:revision>12</cp:revision>
  <dcterms:created xsi:type="dcterms:W3CDTF">2021-01-26T22:31:58Z</dcterms:created>
  <dcterms:modified xsi:type="dcterms:W3CDTF">2021-01-27T01:28:18Z</dcterms:modified>
</cp:coreProperties>
</file>