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6" r:id="rId5"/>
  </p:sldMasterIdLst>
  <p:notesMasterIdLst>
    <p:notesMasterId r:id="rId12"/>
  </p:notesMasterIdLst>
  <p:sldIdLst>
    <p:sldId id="295" r:id="rId6"/>
    <p:sldId id="313" r:id="rId7"/>
    <p:sldId id="318" r:id="rId8"/>
    <p:sldId id="263" r:id="rId9"/>
    <p:sldId id="651" r:id="rId10"/>
    <p:sldId id="652" r:id="rId11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90"/>
    <a:srgbClr val="98A82C"/>
    <a:srgbClr val="B2BB1E"/>
    <a:srgbClr val="8DD78D"/>
    <a:srgbClr val="94C9F4"/>
    <a:srgbClr val="66CCFF"/>
    <a:srgbClr val="00CCFF"/>
    <a:srgbClr val="0099FF"/>
    <a:srgbClr val="99B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39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8" tIns="48609" rIns="97218" bIns="4860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8" tIns="48609" rIns="97218" bIns="4860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8" tIns="48609" rIns="97218" bIns="48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8" tIns="48609" rIns="97218" bIns="486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8" tIns="48609" rIns="97218" bIns="4860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86BC63-2796-4BB2-962C-1CA01D083E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65175" indent="-290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8268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5893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133600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908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30480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5052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9624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fld id="{37DF8308-084A-4A17-8287-A43E3E089ABF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66763" indent="-293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84275" indent="-2333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60525" indent="-2333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133600" indent="-2333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90800" indent="-233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3048000" indent="-233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505200" indent="-233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962400" indent="-233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fld id="{D14BBEDD-2DDA-4F46-8FDB-438A4BDC322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68350" indent="-29527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8427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6052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133600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90800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3048000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505200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962400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fld id="{44942FC7-07A2-4B4B-9313-658C7709A353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fld id="{8CFC6467-1BF9-4BAF-9FC6-7AD6986EDF7B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79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27868" indent="-27994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19797" indent="-22395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567716" indent="-22395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015635" indent="-223959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fld id="{8CFC6467-1BF9-4BAF-9FC6-7AD6986EDF7B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79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3505200"/>
            <a:ext cx="12192000" cy="3352800"/>
          </a:xfrm>
          <a:prstGeom prst="rect">
            <a:avLst/>
          </a:prstGeom>
          <a:solidFill>
            <a:srgbClr val="1930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" name="Picture 6" descr="Bracke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81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0"/>
            <a:ext cx="12192000" cy="381000"/>
          </a:xfrm>
          <a:prstGeom prst="rect">
            <a:avLst/>
          </a:prstGeom>
          <a:solidFill>
            <a:srgbClr val="98A8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5562600"/>
            <a:ext cx="12192000" cy="1295400"/>
          </a:xfrm>
          <a:prstGeom prst="rect">
            <a:avLst/>
          </a:prstGeom>
          <a:solidFill>
            <a:srgbClr val="98A8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8" descr="NFWF- New Logo_kgav_blu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360" b="57175"/>
          <a:stretch>
            <a:fillRect/>
          </a:stretch>
        </p:blipFill>
        <p:spPr bwMode="auto">
          <a:xfrm>
            <a:off x="7416800" y="5668963"/>
            <a:ext cx="5181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7391400" y="5638800"/>
            <a:ext cx="4572000" cy="1143000"/>
          </a:xfrm>
          <a:prstGeom prst="rect">
            <a:avLst/>
          </a:prstGeom>
          <a:solidFill>
            <a:srgbClr val="98A8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5700713"/>
            <a:ext cx="30702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0"/>
            <a:ext cx="4978400" cy="1143000"/>
          </a:xfrm>
        </p:spPr>
        <p:txBody>
          <a:bodyPr anchor="ctr"/>
          <a:lstStyle>
            <a:lvl1pPr algn="r">
              <a:defRPr b="0" i="0">
                <a:solidFill>
                  <a:schemeClr val="bg1"/>
                </a:solidFill>
                <a:latin typeface="Helvetica" pitchFamily="34" charset="0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97600" y="3987800"/>
            <a:ext cx="4978400" cy="838200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799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533400"/>
          </a:xfrm>
        </p:spPr>
        <p:txBody>
          <a:bodyPr/>
          <a:lstStyle>
            <a:lvl1pPr>
              <a:defRPr b="1">
                <a:solidFill>
                  <a:srgbClr val="004990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790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>
            <a:lvl1pPr>
              <a:defRPr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39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533400"/>
          </a:xfrm>
        </p:spPr>
        <p:txBody>
          <a:bodyPr/>
          <a:lstStyle>
            <a:lvl1pPr>
              <a:defRPr b="1">
                <a:solidFill>
                  <a:srgbClr val="004990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2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76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487362"/>
          </a:xfrm>
        </p:spPr>
        <p:txBody>
          <a:bodyPr/>
          <a:lstStyle>
            <a:lvl1pPr>
              <a:defRPr b="1">
                <a:solidFill>
                  <a:srgbClr val="004990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1"/>
            <a:ext cx="5386917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0668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76401"/>
            <a:ext cx="5389033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43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487362"/>
          </a:xfrm>
        </p:spPr>
        <p:txBody>
          <a:bodyPr/>
          <a:lstStyle>
            <a:lvl1pPr>
              <a:defRPr b="1">
                <a:solidFill>
                  <a:srgbClr val="004990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066801"/>
            <a:ext cx="5386917" cy="5059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066801"/>
            <a:ext cx="5389033" cy="5059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3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457200"/>
          </a:xfrm>
        </p:spPr>
        <p:txBody>
          <a:bodyPr/>
          <a:lstStyle>
            <a:lvl1pPr>
              <a:defRPr b="1">
                <a:solidFill>
                  <a:srgbClr val="004990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3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454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02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>
              <a:latin typeface="Arial" pitchFamily="34" charset="0"/>
              <a:ea typeface="Osaka" pitchFamily="-10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58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1" descr="TemplateLogoGraphi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6213"/>
            <a:ext cx="121920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"/>
          <p:cNvSpPr>
            <a:spLocks noChangeArrowheads="1"/>
          </p:cNvSpPr>
          <p:nvPr userDrawn="1"/>
        </p:nvSpPr>
        <p:spPr bwMode="auto">
          <a:xfrm>
            <a:off x="8686800" y="5670550"/>
            <a:ext cx="3352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30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491163"/>
            <a:ext cx="304800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385" r:id="rId1"/>
    <p:sldLayoutId id="2147488386" r:id="rId2"/>
    <p:sldLayoutId id="2147488387" r:id="rId3"/>
    <p:sldLayoutId id="2147488388" r:id="rId4"/>
    <p:sldLayoutId id="2147488389" r:id="rId5"/>
    <p:sldLayoutId id="2147488390" r:id="rId6"/>
    <p:sldLayoutId id="2147488391" r:id="rId7"/>
    <p:sldLayoutId id="2147488392" r:id="rId8"/>
    <p:sldLayoutId id="2147488393" r:id="rId9"/>
    <p:sldLayoutId id="2147488394" r:id="rId10"/>
    <p:sldLayoutId id="21474883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990"/>
          </a:solidFill>
          <a:latin typeface="Helvetica" pitchFamily="34" charset="0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990"/>
          </a:solidFill>
          <a:latin typeface="Helvetica" pitchFamily="34" charset="0"/>
          <a:ea typeface="ヒラギノ角ゴ Pro W3" pitchFamily="1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990"/>
          </a:solidFill>
          <a:latin typeface="Helvetica" pitchFamily="34" charset="0"/>
          <a:ea typeface="ヒラギノ角ゴ Pro W3" pitchFamily="1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990"/>
          </a:solidFill>
          <a:latin typeface="Helvetica" pitchFamily="34" charset="0"/>
          <a:ea typeface="ヒラギノ角ゴ Pro W3" pitchFamily="1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4990"/>
          </a:solidFill>
          <a:latin typeface="Helvetica" pitchFamily="34" charset="0"/>
          <a:ea typeface="ヒラギノ角ゴ Pro W3" pitchFamily="1" charset="-128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54D92"/>
          </a:solidFill>
          <a:latin typeface="Georgia" pitchFamily="1" charset="0"/>
          <a:ea typeface="ヒラギノ角ゴ Pro W3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54D92"/>
          </a:solidFill>
          <a:latin typeface="Georgia" pitchFamily="1" charset="0"/>
          <a:ea typeface="ヒラギノ角ゴ Pro W3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54D92"/>
          </a:solidFill>
          <a:latin typeface="Georgia" pitchFamily="1" charset="0"/>
          <a:ea typeface="ヒラギノ角ゴ Pro W3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54D92"/>
          </a:solidFill>
          <a:latin typeface="Georgia" pitchFamily="1" charset="0"/>
          <a:ea typeface="ヒラギノ角ゴ Pro W3" pitchFamily="1" charset="-128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42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89025" indent="-17462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549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949450" indent="-1762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406650" indent="-1762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+mn-ea"/>
        </a:defRPr>
      </a:lvl6pPr>
      <a:lvl7pPr marL="2863850" indent="-1762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+mn-ea"/>
        </a:defRPr>
      </a:lvl7pPr>
      <a:lvl8pPr marL="3321050" indent="-1762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+mn-ea"/>
        </a:defRPr>
      </a:lvl8pPr>
      <a:lvl9pPr marL="3778250" indent="-17621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hyperlink" Target="http://www.nfwf.org/partnerships/federal/Pages/usfws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1"/>
          <p:cNvGraphicFramePr>
            <a:graphicFrameLocks noChangeAspect="1"/>
          </p:cNvGraphicFramePr>
          <p:nvPr/>
        </p:nvGraphicFramePr>
        <p:xfrm>
          <a:off x="0" y="0"/>
          <a:ext cx="12192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901448" imgH="2194564" progId="Photoshop.Image.18">
                  <p:embed/>
                </p:oleObj>
              </mc:Choice>
              <mc:Fallback>
                <p:oleObj name="Image" r:id="rId2" imgW="3901448" imgH="2194564" progId="Photoshop.Image.1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24399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8763000" y="6400800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t>Monarch butterfly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0" y="210483"/>
            <a:ext cx="12191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4990">
                    <a:alpha val="94902"/>
                  </a:srgbClr>
                </a:solidFill>
                <a:latin typeface="Helvetica" pitchFamily="34" charset="0"/>
                <a:ea typeface="Segoe UI" pitchFamily="34" charset="0"/>
                <a:cs typeface="Segoe UI" pitchFamily="34" charset="0"/>
              </a:rPr>
              <a:t> About Us</a:t>
            </a:r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524000" y="0"/>
            <a:ext cx="9144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ea typeface="Osaka" pitchFamily="-104" charset="-128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52400" y="1366838"/>
            <a:ext cx="6019800" cy="3716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Col="457200"/>
          <a:lstStyle>
            <a:lvl1pPr marL="285750" indent="-285750"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marL="0" inden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Who We Are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Chartered by Congress in 1984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30 member Board appointed by Secretary of the Interior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Includes FWS Director and NOAA Administrator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en-US" sz="1200" b="1" dirty="0">
              <a:solidFill>
                <a:srgbClr val="000000"/>
              </a:solidFill>
              <a:latin typeface="Calibri" pitchFamily="34" charset="0"/>
              <a:ea typeface="ヒラギノ角ゴ Pro W3" charset="-128"/>
              <a:cs typeface="Arial" pitchFamily="34" charset="0"/>
            </a:endParaRPr>
          </a:p>
          <a:p>
            <a:pPr marL="0" inden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What We Do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Sustain, restore and enhance wildlife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Bring collaboration among federal agencies and private sector</a:t>
            </a:r>
          </a:p>
          <a:p>
            <a:pPr marL="0" indent="0">
              <a:defRPr/>
            </a:pPr>
            <a:endParaRPr lang="en-US" altLang="en-US" sz="2000" dirty="0">
              <a:solidFill>
                <a:schemeClr val="tx2"/>
              </a:solidFill>
              <a:latin typeface="Calibri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491038"/>
            <a:ext cx="59436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How We Do It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Leverage public funding with private money – average 3:1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10210800" y="3429000"/>
            <a:ext cx="1798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pPr algn="r"/>
            <a:r>
              <a:rPr lang="en-US" altLang="en-US" sz="1200" i="1"/>
              <a:t>Bald eagle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07163" y="3482635"/>
            <a:ext cx="5502275" cy="20159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NFWF is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An implementer – we fund projects that directly result in on-the-ground conservation outcomes</a:t>
            </a:r>
          </a:p>
          <a:p>
            <a:pPr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NFWF is not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itchFamily="34" charset="0"/>
                <a:ea typeface="ヒラギノ角ゴ Pro W3" charset="-128"/>
                <a:cs typeface="Arial" pitchFamily="34" charset="0"/>
              </a:rPr>
              <a:t>An advocacy organization that engages in lobbying or litigation </a:t>
            </a:r>
          </a:p>
        </p:txBody>
      </p:sp>
      <p:graphicFrame>
        <p:nvGraphicFramePr>
          <p:cNvPr id="26632" name="Object 10"/>
          <p:cNvGraphicFramePr>
            <a:graphicFrameLocks noChangeAspect="1"/>
          </p:cNvGraphicFramePr>
          <p:nvPr/>
        </p:nvGraphicFramePr>
        <p:xfrm>
          <a:off x="6638925" y="442913"/>
          <a:ext cx="5305425" cy="298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7428571" imgH="15441270" progId="Photoshop.Image.18">
                  <p:embed/>
                </p:oleObj>
              </mc:Choice>
              <mc:Fallback>
                <p:oleObj name="Image" r:id="rId3" imgW="27428571" imgH="15441270" progId="Photoshop.Image.1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925" y="442913"/>
                        <a:ext cx="5305425" cy="298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spect="1" noChangeArrowheads="1"/>
          </p:cNvSpPr>
          <p:nvPr/>
        </p:nvSpPr>
        <p:spPr bwMode="auto">
          <a:xfrm>
            <a:off x="8229600" y="5410200"/>
            <a:ext cx="3914775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endParaRPr lang="en-US" altLang="en-US"/>
          </a:p>
        </p:txBody>
      </p:sp>
      <p:sp>
        <p:nvSpPr>
          <p:cNvPr id="28675" name="Rectangle 8"/>
          <p:cNvSpPr>
            <a:spLocks noChangeArrowheads="1"/>
          </p:cNvSpPr>
          <p:nvPr/>
        </p:nvSpPr>
        <p:spPr bwMode="auto">
          <a:xfrm>
            <a:off x="1524000" y="0"/>
            <a:ext cx="9144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ea typeface="Osaka" pitchFamily="-104" charset="-128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0" y="211139"/>
            <a:ext cx="10668000" cy="52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4990">
                    <a:alpha val="94902"/>
                  </a:srgbClr>
                </a:solidFill>
                <a:latin typeface="Helvetica" pitchFamily="34" charset="0"/>
                <a:ea typeface="Segoe UI" pitchFamily="34" charset="0"/>
                <a:cs typeface="Segoe UI" pitchFamily="34" charset="0"/>
              </a:rPr>
              <a:t> How We Do It</a:t>
            </a:r>
          </a:p>
        </p:txBody>
      </p:sp>
      <p:pic>
        <p:nvPicPr>
          <p:cNvPr id="286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8382000" y="5867400"/>
            <a:ext cx="152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4" charset="-128"/>
              </a:defRPr>
            </a:lvl9pPr>
          </a:lstStyle>
          <a:p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71600"/>
            <a:ext cx="8534400" cy="4495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>
                <a:srgbClr val="99CC00"/>
              </a:buClr>
              <a:buSzPct val="90000"/>
              <a:buFontTx/>
              <a:buNone/>
              <a:tabLst>
                <a:tab pos="228600" algn="l"/>
              </a:tabLst>
              <a:defRPr/>
            </a:pPr>
            <a:endParaRPr lang="en-US" dirty="0">
              <a:solidFill>
                <a:srgbClr val="000000"/>
              </a:solidFill>
              <a:latin typeface="Georgia" pitchFamily="18" charset="0"/>
              <a:cs typeface="ヒラギノ角ゴ Pro W3"/>
            </a:endParaRPr>
          </a:p>
          <a:p>
            <a:pPr marL="174625" indent="-174625" eaLnBrk="1" fontAlgn="auto" hangingPunct="1">
              <a:spcAft>
                <a:spcPts val="0"/>
              </a:spcAft>
              <a:tabLst>
                <a:tab pos="6175375" algn="l"/>
              </a:tabLst>
              <a:defRPr/>
            </a:pPr>
            <a:endParaRPr lang="en-US" dirty="0"/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3664"/>
          <a:stretch>
            <a:fillRect/>
          </a:stretch>
        </p:blipFill>
        <p:spPr bwMode="auto">
          <a:xfrm>
            <a:off x="-17463" y="887413"/>
            <a:ext cx="12209463" cy="543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1524000" y="0"/>
            <a:ext cx="9144000" cy="182563"/>
          </a:xfrm>
          <a:prstGeom prst="rect">
            <a:avLst/>
          </a:prstGeom>
          <a:solidFill>
            <a:srgbClr val="00499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Calibri" panose="020F0502020204030204" pitchFamily="34" charset="0"/>
                <a:ea typeface="ヒラギノ角ゴ Pro W3" pitchFamily="-104" charset="-128"/>
                <a:cs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ea typeface="Osaka" pitchFamily="-104" charset="-128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210483"/>
            <a:ext cx="1066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4990">
                    <a:alpha val="94902"/>
                  </a:srgbClr>
                </a:solidFill>
                <a:latin typeface="Helvetica" pitchFamily="34" charset="0"/>
                <a:ea typeface="Segoe UI" pitchFamily="34" charset="0"/>
                <a:cs typeface="Segoe UI" pitchFamily="34" charset="0"/>
              </a:rPr>
              <a:t> Science, Evaluation and Thought Leadership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1524000" y="6705600"/>
            <a:ext cx="9144000" cy="152400"/>
          </a:xfrm>
          <a:prstGeom prst="rect">
            <a:avLst/>
          </a:prstGeom>
          <a:solidFill>
            <a:srgbClr val="B2BB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itchFamily="-104" charset="-128"/>
            </a:endParaRPr>
          </a:p>
        </p:txBody>
      </p:sp>
      <p:sp>
        <p:nvSpPr>
          <p:cNvPr id="21509" name="TextBox 12"/>
          <p:cNvSpPr txBox="1">
            <a:spLocks noChangeArrowheads="1"/>
          </p:cNvSpPr>
          <p:nvPr/>
        </p:nvSpPr>
        <p:spPr bwMode="auto">
          <a:xfrm>
            <a:off x="4648200" y="911904"/>
            <a:ext cx="6934200" cy="11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1pPr>
            <a:lvl2pPr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9pPr>
          </a:lstStyle>
          <a:p>
            <a:pPr marL="2286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Our Goal: </a:t>
            </a: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Accelerate local restoration actions and spur innovation in watershed restoration</a:t>
            </a:r>
          </a:p>
          <a:p>
            <a:pPr marL="22860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Our Partnerships: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2"/>
          <a:stretch/>
        </p:blipFill>
        <p:spPr>
          <a:xfrm>
            <a:off x="457671" y="865953"/>
            <a:ext cx="3962400" cy="5578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7134A-703C-4FA6-9AEC-ACEEAE2AD5FC}"/>
              </a:ext>
            </a:extLst>
          </p:cNvPr>
          <p:cNvSpPr txBox="1"/>
          <p:nvPr/>
        </p:nvSpPr>
        <p:spPr>
          <a:xfrm>
            <a:off x="4648200" y="3840112"/>
            <a:ext cx="39624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Our Impact:</a:t>
            </a:r>
          </a:p>
          <a:p>
            <a:pPr marL="571500" lvl="1" indent="-34290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1,200+ grants awarded</a:t>
            </a:r>
          </a:p>
          <a:p>
            <a:pPr marL="571500" lvl="1" indent="-34290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$400M in total impact</a:t>
            </a:r>
          </a:p>
          <a:p>
            <a:pPr marL="1028700" lvl="2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$160M awarded</a:t>
            </a:r>
          </a:p>
          <a:p>
            <a:pPr marL="1028700" lvl="2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$240M in local match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33245-59F6-4996-B9BA-A2853B33FA9C}"/>
              </a:ext>
            </a:extLst>
          </p:cNvPr>
          <p:cNvSpPr txBox="1"/>
          <p:nvPr/>
        </p:nvSpPr>
        <p:spPr>
          <a:xfrm>
            <a:off x="8305800" y="3840112"/>
            <a:ext cx="40386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0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Our Outcomes:</a:t>
            </a:r>
            <a:endParaRPr lang="en-US" altLang="en-US" sz="2000" dirty="0">
              <a:latin typeface="Helvetica" panose="020B0604020202020204" pitchFamily="34" charset="0"/>
              <a:ea typeface="ヒラギノ角ゴ Pro W3" pitchFamily="-104" charset="-128"/>
              <a:cs typeface="Helvetica" panose="020B0604020202020204" pitchFamily="34" charset="0"/>
            </a:endParaRPr>
          </a:p>
          <a:p>
            <a:pPr lvl="1" indent="-22860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25M </a:t>
            </a:r>
            <a:r>
              <a:rPr lang="en-US" altLang="en-US" sz="2000" dirty="0" err="1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lbs</a:t>
            </a: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 of annual nutrient pollutant loads prevented</a:t>
            </a:r>
          </a:p>
          <a:p>
            <a:pPr lvl="1" indent="-22860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830,000+ acres of BMPs</a:t>
            </a:r>
            <a:endParaRPr lang="en-US" sz="2000" dirty="0"/>
          </a:p>
        </p:txBody>
      </p:sp>
      <p:pic>
        <p:nvPicPr>
          <p:cNvPr id="10" name="Picture 7" descr="epaTran1.png">
            <a:extLst>
              <a:ext uri="{FF2B5EF4-FFF2-40B4-BE49-F238E27FC236}">
                <a16:creationId xmlns:a16="http://schemas.microsoft.com/office/drawing/2014/main" id="{F634EED9-D0E2-4ADC-946F-6E1B12C7E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18" y="2147851"/>
            <a:ext cx="1507386" cy="150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Image result for chesapeake bay program logo">
            <a:extLst>
              <a:ext uri="{FF2B5EF4-FFF2-40B4-BE49-F238E27FC236}">
                <a16:creationId xmlns:a16="http://schemas.microsoft.com/office/drawing/2014/main" id="{62F5C235-9C6F-4F1C-A5BF-7FFFCD79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34" y="2100113"/>
            <a:ext cx="2073608" cy="160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forTran1.png">
            <a:extLst>
              <a:ext uri="{FF2B5EF4-FFF2-40B4-BE49-F238E27FC236}">
                <a16:creationId xmlns:a16="http://schemas.microsoft.com/office/drawing/2014/main" id="{AB48A9FE-DD6F-47B1-89F6-9E70741AE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450" y="2955180"/>
            <a:ext cx="727687" cy="76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Altria_logo.png">
            <a:extLst>
              <a:ext uri="{FF2B5EF4-FFF2-40B4-BE49-F238E27FC236}">
                <a16:creationId xmlns:a16="http://schemas.microsoft.com/office/drawing/2014/main" id="{55B94FAC-E744-4C80-9EDF-1E7E2CDC3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974" y="1867143"/>
            <a:ext cx="1958252" cy="7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A3F6962-3EDA-41CB-92E0-DABA816C85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636" y="2937119"/>
            <a:ext cx="1036819" cy="71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ttp://www.nfwf.org/partnerships/federal/PublishingImages/usfws.jpg">
            <a:hlinkClick r:id="rId9"/>
            <a:extLst>
              <a:ext uri="{FF2B5EF4-FFF2-40B4-BE49-F238E27FC236}">
                <a16:creationId xmlns:a16="http://schemas.microsoft.com/office/drawing/2014/main" id="{9BCDF610-E6B3-43F7-858C-38B76BD0A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66" y="2878340"/>
            <a:ext cx="685445" cy="8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6B16DD9C-5C17-4222-A4ED-A3162AD53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483"/>
            <a:ext cx="1066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4990">
                    <a:alpha val="94902"/>
                  </a:srgbClr>
                </a:solidFill>
                <a:latin typeface="Helvetica" pitchFamily="34" charset="0"/>
                <a:ea typeface="Segoe UI" pitchFamily="34" charset="0"/>
                <a:cs typeface="Segoe UI" pitchFamily="34" charset="0"/>
              </a:rPr>
              <a:t> NFWF’s Chesapeake Bay Stewardship Fund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1524000" y="6705600"/>
            <a:ext cx="9144000" cy="152400"/>
          </a:xfrm>
          <a:prstGeom prst="rect">
            <a:avLst/>
          </a:prstGeom>
          <a:solidFill>
            <a:srgbClr val="B2BB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itchFamily="-104" charset="-128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A85500EF-19A7-49C2-8842-9EB1FE462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4"/>
          <a:stretch/>
        </p:blipFill>
        <p:spPr bwMode="auto">
          <a:xfrm>
            <a:off x="6687060" y="1295400"/>
            <a:ext cx="489534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59AC92D2-79B4-47C0-B259-2DC38F9B4B93}"/>
              </a:ext>
            </a:extLst>
          </p:cNvPr>
          <p:cNvSpPr>
            <a:spLocks noChangeArrowheads="1"/>
          </p:cNvSpPr>
          <p:nvPr/>
        </p:nvSpPr>
        <p:spPr bwMode="auto">
          <a:xfrm rot="1847662">
            <a:off x="5676900" y="541337"/>
            <a:ext cx="1624013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itchFamily="-104" charset="-128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747DACC-B60E-4D84-A518-C464ADE6C655}"/>
              </a:ext>
            </a:extLst>
          </p:cNvPr>
          <p:cNvSpPr>
            <a:spLocks noChangeArrowheads="1"/>
          </p:cNvSpPr>
          <p:nvPr/>
        </p:nvSpPr>
        <p:spPr bwMode="auto">
          <a:xfrm rot="9348357">
            <a:off x="5567363" y="2944812"/>
            <a:ext cx="1589087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itchFamily="-104" charset="-128"/>
            </a:endParaRP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6B16DD9C-5C17-4222-A4ED-A3162AD53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483"/>
            <a:ext cx="1066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4990">
                    <a:alpha val="94902"/>
                  </a:srgbClr>
                </a:solidFill>
                <a:latin typeface="Helvetica" pitchFamily="34" charset="0"/>
                <a:ea typeface="Segoe UI" pitchFamily="34" charset="0"/>
                <a:cs typeface="Segoe UI" pitchFamily="34" charset="0"/>
              </a:rPr>
              <a:t>The Imperative to Advance Outreach Effectiveness</a:t>
            </a:r>
          </a:p>
        </p:txBody>
      </p:sp>
      <p:sp>
        <p:nvSpPr>
          <p:cNvPr id="21509" name="TextBox 12"/>
          <p:cNvSpPr txBox="1">
            <a:spLocks noChangeArrowheads="1"/>
          </p:cNvSpPr>
          <p:nvPr/>
        </p:nvSpPr>
        <p:spPr bwMode="auto">
          <a:xfrm>
            <a:off x="228600" y="1038525"/>
            <a:ext cx="7086600" cy="501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1pPr>
            <a:lvl2pPr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-104" charset="-128"/>
              </a:defRPr>
            </a:lvl9pPr>
          </a:lstStyle>
          <a:p>
            <a:pPr marL="2286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solidFill>
                  <a:srgbClr val="004990"/>
                </a:solidFill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Major Challenges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Limited technical assistance and outreach funding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Bandwidth for engagement among cooperators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Collective needs to scale adoption by orders of magnitude</a:t>
            </a:r>
          </a:p>
          <a:p>
            <a:pPr marL="2286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solidFill>
                  <a:srgbClr val="004990"/>
                </a:solidFill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Building A Community of Practice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Increasing engagement with the social sciences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New data, tools, and approaches to focused outreach</a:t>
            </a:r>
          </a:p>
          <a:p>
            <a:pPr marL="228600" lvl="1" indent="0">
              <a:spcBef>
                <a:spcPct val="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solidFill>
                  <a:srgbClr val="004990"/>
                </a:solidFill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Our Opportunity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Helvetica" panose="020B0604020202020204" pitchFamily="34" charset="0"/>
                <a:ea typeface="ヒラギノ角ゴ Pro W3" pitchFamily="-104" charset="-128"/>
                <a:cs typeface="Helvetica" panose="020B0604020202020204" pitchFamily="34" charset="0"/>
              </a:rPr>
              <a:t>Integrating partnerships to pair outreach delivery with effective evaluation</a:t>
            </a:r>
          </a:p>
        </p:txBody>
      </p:sp>
    </p:spTree>
    <p:extLst>
      <p:ext uri="{BB962C8B-B14F-4D97-AF65-F5344CB8AC3E}">
        <p14:creationId xmlns:p14="http://schemas.microsoft.com/office/powerpoint/2010/main" val="3572988625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78D80B238CF74F9599C12541011EBE" ma:contentTypeVersion="2" ma:contentTypeDescription="Create a new document." ma:contentTypeScope="" ma:versionID="75b81d20c1beb729ff01668eadb97353">
  <xsd:schema xmlns:xsd="http://www.w3.org/2001/XMLSchema" xmlns:xs="http://www.w3.org/2001/XMLSchema" xmlns:p="http://schemas.microsoft.com/office/2006/metadata/properties" xmlns:ns2="7156ca46-5437-4985-8e01-bc5c1ebfd14b" xmlns:ns3="1423240a-6bd0-41e0-ba3c-b00f5a651ea9" targetNamespace="http://schemas.microsoft.com/office/2006/metadata/properties" ma:root="true" ma:fieldsID="40eb9bbf6b057199d88d18a3496a1f06" ns2:_="" ns3:_="">
    <xsd:import namespace="7156ca46-5437-4985-8e01-bc5c1ebfd14b"/>
    <xsd:import namespace="1423240a-6bd0-41e0-ba3c-b00f5a651ea9"/>
    <xsd:element name="properties">
      <xsd:complexType>
        <xsd:sequence>
          <xsd:element name="documentManagement">
            <xsd:complexType>
              <xsd:all>
                <xsd:element ref="ns2:Communications_x0020_Area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6ca46-5437-4985-8e01-bc5c1ebfd14b" elementFormDefault="qualified">
    <xsd:import namespace="http://schemas.microsoft.com/office/2006/documentManagement/types"/>
    <xsd:import namespace="http://schemas.microsoft.com/office/infopath/2007/PartnerControls"/>
    <xsd:element name="Communications_x0020_Area" ma:index="8" nillable="true" ma:displayName="Communications Area" ma:format="RadioButtons" ma:internalName="Communications_x0020_Area">
      <xsd:simpleType>
        <xsd:restriction base="dms:Choice">
          <xsd:enumeration value="Branding"/>
          <xsd:enumeration value="Digital Communications"/>
          <xsd:enumeration value="Marketing"/>
          <xsd:enumeration value="Vide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3240a-6bd0-41e0-ba3c-b00f5a651ea9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unications_x0020_Area xmlns="7156ca46-5437-4985-8e01-bc5c1ebfd14b">Digital Communications</Communications_x0020_Area>
  </documentManagement>
</p:properties>
</file>

<file path=customXml/itemProps1.xml><?xml version="1.0" encoding="utf-8"?>
<ds:datastoreItem xmlns:ds="http://schemas.openxmlformats.org/officeDocument/2006/customXml" ds:itemID="{85DDB353-94D7-491D-9447-BA6CF2086B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56ca46-5437-4985-8e01-bc5c1ebfd14b"/>
    <ds:schemaRef ds:uri="1423240a-6bd0-41e0-ba3c-b00f5a651e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C96743-46F1-4DA8-A748-E4F86C564F4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25745E13-9490-4D99-A994-A7C012F3948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988090F-C451-41DC-B84D-04F101069DCE}">
  <ds:schemaRefs>
    <ds:schemaRef ds:uri="1423240a-6bd0-41e0-ba3c-b00f5a651ea9"/>
    <ds:schemaRef ds:uri="7156ca46-5437-4985-8e01-bc5c1ebfd14b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themedata</Template>
  <TotalTime>4655</TotalTime>
  <Words>222</Words>
  <Application>Microsoft Office PowerPoint</Application>
  <PresentationFormat>Widescreen</PresentationFormat>
  <Paragraphs>45</Paragraphs>
  <Slides>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Georgia</vt:lpstr>
      <vt:lpstr>Helvetica</vt:lpstr>
      <vt:lpstr>2_Blank Presentation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Emily Christenson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NFWF 101 PowerPoint Presentation</dc:title>
  <dc:creator>Emily Christenson</dc:creator>
  <cp:lastModifiedBy>Jake Reilly</cp:lastModifiedBy>
  <cp:revision>330</cp:revision>
  <cp:lastPrinted>2020-03-05T17:50:12Z</cp:lastPrinted>
  <dcterms:created xsi:type="dcterms:W3CDTF">2007-06-14T12:52:35Z</dcterms:created>
  <dcterms:modified xsi:type="dcterms:W3CDTF">2021-01-25T17:21:47Z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Award Date">
    <vt:lpwstr/>
  </property>
  <property fmtid="{D5CDD505-2E9C-101B-9397-08002B2CF9AE}" pid="4" name="Timeframe">
    <vt:lpwstr/>
  </property>
  <property fmtid="{D5CDD505-2E9C-101B-9397-08002B2CF9AE}" pid="5" name="Content">
    <vt:lpwstr/>
  </property>
  <property fmtid="{D5CDD505-2E9C-101B-9397-08002B2CF9AE}" pid="6" name="Staff Lead">
    <vt:lpwstr/>
  </property>
  <property fmtid="{D5CDD505-2E9C-101B-9397-08002B2CF9AE}" pid="7" name="Notes0">
    <vt:lpwstr/>
  </property>
  <property fmtid="{D5CDD505-2E9C-101B-9397-08002B2CF9AE}" pid="8" name="Funding Source #">
    <vt:lpwstr/>
  </property>
  <property fmtid="{D5CDD505-2E9C-101B-9397-08002B2CF9AE}" pid="9" name="Interim Reports Due">
    <vt:lpwstr/>
  </property>
  <property fmtid="{D5CDD505-2E9C-101B-9397-08002B2CF9AE}" pid="10" name="Ops $">
    <vt:lpwstr/>
  </property>
  <property fmtid="{D5CDD505-2E9C-101B-9397-08002B2CF9AE}" pid="11" name="Final Report Due">
    <vt:lpwstr/>
  </property>
  <property fmtid="{D5CDD505-2E9C-101B-9397-08002B2CF9AE}" pid="12" name="Program $">
    <vt:lpwstr/>
  </property>
  <property fmtid="{D5CDD505-2E9C-101B-9397-08002B2CF9AE}" pid="13" name="Payment Schedule">
    <vt:lpwstr/>
  </property>
  <property fmtid="{D5CDD505-2E9C-101B-9397-08002B2CF9AE}" pid="14" name="ContentTypeId">
    <vt:lpwstr>0x0101008178D80B238CF74F9599C12541011EBE</vt:lpwstr>
  </property>
</Properties>
</file>