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740" r:id="rId4"/>
    <p:sldId id="685" r:id="rId5"/>
    <p:sldId id="658" r:id="rId6"/>
    <p:sldId id="686" r:id="rId7"/>
    <p:sldId id="738" r:id="rId8"/>
    <p:sldId id="718" r:id="rId9"/>
    <p:sldId id="719" r:id="rId10"/>
    <p:sldId id="737" r:id="rId11"/>
    <p:sldId id="663" r:id="rId12"/>
    <p:sldId id="739" r:id="rId13"/>
    <p:sldId id="741" r:id="rId14"/>
    <p:sldId id="73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52" autoAdjust="0"/>
    <p:restoredTop sz="94660"/>
  </p:normalViewPr>
  <p:slideViewPr>
    <p:cSldViewPr snapToGrid="0">
      <p:cViewPr varScale="1">
        <p:scale>
          <a:sx n="39" d="100"/>
          <a:sy n="39" d="100"/>
        </p:scale>
        <p:origin x="54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2EE08-F8C3-4DC4-9372-1F20E16A749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9C501-B349-4B55-AEEB-C3316F6CE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5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31951-A9A4-418D-BFC7-AEA80056FE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87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31951-A9A4-418D-BFC7-AEA80056FE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50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7D131951-A9A4-418D-BFC7-AEA80056FE3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65583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31951-A9A4-418D-BFC7-AEA80056FE34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770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31951-A9A4-418D-BFC7-AEA80056FE34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353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BF1482-DC78-473C-91E4-A8950DC733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010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31951-A9A4-418D-BFC7-AEA80056FE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87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F5451-E9A5-4A24-B859-EE83C027A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EA644F-CC64-4923-9B9C-E9D983421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3B05E-A064-4992-9B2A-21EE5AF4F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13961-07B4-493E-980E-C41CAB1642E1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6E376-A2DC-4775-B419-489751A78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D7575-016A-4326-8F47-A450BA6B6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3433-6CAB-4BA9-B3DE-8C20D8C61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2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8231-0034-4C24-B620-E1676FFC1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0D0026-0AD3-40AA-8DB4-C6A475E7D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3B21B-40C5-4E2F-B3FC-AB2272725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13961-07B4-493E-980E-C41CAB1642E1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41440-4208-4540-89AB-79B950054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3B566-6A2D-4B82-918C-E10BF7F0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3433-6CAB-4BA9-B3DE-8C20D8C61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CD2CDE-9050-4EC0-916E-5A99FB6512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98B52-5666-47B8-94D8-099921896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BF202-3498-41F0-B06E-CA485F23A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13961-07B4-493E-980E-C41CAB1642E1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B19FF-B559-4BE8-B72E-D38E1D8B0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D498A-C5C8-4668-824C-838422DC2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3433-6CAB-4BA9-B3DE-8C20D8C61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68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965-A48A-403D-A653-D1771C0A7E6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C358-11DB-44D9-9AD8-6D6CEC7C5C4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111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965-A48A-403D-A653-D1771C0A7E6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C358-11DB-44D9-9AD8-6D6CEC7C5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90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965-A48A-403D-A653-D1771C0A7E6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C358-11DB-44D9-9AD8-6D6CEC7C5C4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983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965-A48A-403D-A653-D1771C0A7E6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C358-11DB-44D9-9AD8-6D6CEC7C5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05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965-A48A-403D-A653-D1771C0A7E6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C358-11DB-44D9-9AD8-6D6CEC7C5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86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965-A48A-403D-A653-D1771C0A7E6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C358-11DB-44D9-9AD8-6D6CEC7C5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79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965-A48A-403D-A653-D1771C0A7E6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C358-11DB-44D9-9AD8-6D6CEC7C5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02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BCFD965-A48A-403D-A653-D1771C0A7E6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93C358-11DB-44D9-9AD8-6D6CEC7C5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E61EA-7339-4A4F-AE7A-55D3D5D56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8D919-8473-44C4-B37D-DCD30169E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B2949-C851-4001-8498-C57E86EF0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13961-07B4-493E-980E-C41CAB1642E1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9D083-906F-4E59-B145-F2D56768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9FE0B-2F74-4DEE-AC29-8E62DBE4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3433-6CAB-4BA9-B3DE-8C20D8C61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83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965-A48A-403D-A653-D1771C0A7E6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C358-11DB-44D9-9AD8-6D6CEC7C5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16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965-A48A-403D-A653-D1771C0A7E6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C358-11DB-44D9-9AD8-6D6CEC7C5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19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965-A48A-403D-A653-D1771C0A7E6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C358-11DB-44D9-9AD8-6D6CEC7C5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0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AE5CE-B3C9-4F84-9F22-3FD376871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DC79C9-6D5C-4388-81DF-8AE3A5E36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4B892-0AB6-4979-A18D-7C3991E2B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9D3F-C2C1-4305-8CA0-162599D9CCD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F30D4-E29F-4761-9A79-5A38F226D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63D64-AC03-44F2-8C1E-2182961F9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FC9-9541-49F6-A112-94FB5A271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80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CEC5B-E7CF-48B4-AC30-891D39AAA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344E9-2EEE-4EFA-BA0B-3AC1077A8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4CBB6-EDEE-4CFC-AF89-C8800A881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9D3F-C2C1-4305-8CA0-162599D9CCD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44CE5-CE75-479A-8BC6-A845D7A8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7E4ED-9F50-4578-B995-FA62D1D62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FC9-9541-49F6-A112-94FB5A271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63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927D-871A-405F-9EA7-335B2A473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E693B-7F69-4139-A56B-6487A9DCC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E1200-1F86-4351-A54A-9F4559462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9D3F-C2C1-4305-8CA0-162599D9CCD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625F4-075E-451D-9DFA-426A762EA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63229-5FD0-44D4-8C1B-837AC69DE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FC9-9541-49F6-A112-94FB5A271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1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9ED0C-C4E9-4619-968F-4A9580C25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85E12-AEA7-4F29-A49D-96F5D140A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8F465F-14CC-4768-A328-0116B0C18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17100-FAB5-4687-80FA-E0D9234FB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9D3F-C2C1-4305-8CA0-162599D9CCD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0A6DDB-E6CF-4821-80B4-A45BF0E92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E36AE8-88E7-432F-AFE3-E4F51A78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FC9-9541-49F6-A112-94FB5A271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07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FC19F-4F28-4FEB-A7EC-8A93C285C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AEDCC-7F62-49CA-BE58-121C12E5B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60172-88A1-41AF-A4C6-3EF31F16E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31B2F9-7477-407D-A343-93D7226862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BF6085-DD0C-4BA7-9F5C-B965388831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512655-9373-4134-ACC6-6FAA7ECB5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9D3F-C2C1-4305-8CA0-162599D9CCD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50F47-1E6C-4DC1-989C-FACDEB75E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80CFC2-4DA7-4378-AA9E-BF507F9F7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FC9-9541-49F6-A112-94FB5A271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11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012B0-7798-4361-B6EC-7AE2B07D4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FBA821-51B8-4AFB-ABB1-B7EAE4663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9D3F-C2C1-4305-8CA0-162599D9CCD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82E254-3B6E-4FB2-B598-586F07411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A9C44D-C578-4632-8B22-BBDF488C1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FC9-9541-49F6-A112-94FB5A271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34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D206C3-1F35-4A5A-9E35-B54C999F1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9D3F-C2C1-4305-8CA0-162599D9CCD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211514-94D6-46E9-A0B9-C9FC9F57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C333D-8D6C-4F44-8056-732050296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FC9-9541-49F6-A112-94FB5A271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4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88313-DD85-4230-B42D-1B167F1D0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2E1A8-EAF9-4E5C-BDC2-6D6636B57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21CFF-5EEF-45B2-88E4-DFD00BBC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13961-07B4-493E-980E-C41CAB1642E1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901FB-5045-42E2-9AE1-CB247AD91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FE59D-5A71-479C-ABC5-B726202D0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3433-6CAB-4BA9-B3DE-8C20D8C61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701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704DB-0099-4B1A-BA08-E0F554C5E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D3377-1BA2-4954-BA6D-CEC308DF0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F5B69-EFD2-44E6-85FC-51D36E380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98B28-A805-4FC8-923B-2675A2858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9D3F-C2C1-4305-8CA0-162599D9CCD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89DB5-FA6C-4F9C-83EB-943AD5A2F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3745D-2075-4C1F-BF15-818EC2B65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FC9-9541-49F6-A112-94FB5A271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14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71C37-709A-4C9E-82C6-94523B569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20C3E5-226C-4370-B46D-7C82462274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1EDBD-6220-41B3-A2D5-9585E4A9D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92109-E115-42C6-AA1C-29A121B08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9D3F-C2C1-4305-8CA0-162599D9CCD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B6933-5626-4A87-BCAA-F1A53F858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80420-DC74-4E6A-95CE-C47583700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FC9-9541-49F6-A112-94FB5A271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40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8F0AA-7E24-4215-8145-9E647EAF1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6759F7-FB8E-4EF9-BD85-CBA78B4A4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F85C8-1575-4E74-8D87-299DE5D0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9D3F-C2C1-4305-8CA0-162599D9CCD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09EDF-67E2-418B-B915-FFDFA097E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192F0-3EDF-4612-BD17-A9F1E41B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FC9-9541-49F6-A112-94FB5A271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81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597089-37DA-42DF-9933-D9C4426E8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13B1B8-B263-4BA2-8104-629A1906A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EEB37-DD32-45DA-92CD-F41A4D6CF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9D3F-C2C1-4305-8CA0-162599D9CCD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D8A1E-6754-448F-A87B-5A0D2E697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BA413-3267-44E3-BEB4-AB1183C70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FC9-9541-49F6-A112-94FB5A271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7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6EFE4-072C-40CA-8F6D-044D2A98D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7877E-F2EB-4278-AF31-EDBAB612E6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192E0-F42F-4F41-BBCE-918C1126C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66258-949D-422C-BF80-01D720302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13961-07B4-493E-980E-C41CAB1642E1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0BA3A-C86D-4836-B4E1-C530C8D5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0177B-3A18-4A50-A5E4-A3374A890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3433-6CAB-4BA9-B3DE-8C20D8C61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7F47A-FC76-4E83-8811-590E88C1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A507E-3F04-42A9-A138-A05A08C48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31B43-359D-4BA3-9AF4-B3269FBE1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A3ABCD-8C0D-4530-9D59-21A83CF21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BF48B8-8648-450D-A078-51DC1B8504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3E9E12-B913-4D26-A6D7-ABCB44CE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13961-07B4-493E-980E-C41CAB1642E1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AAD8D1-6BAA-4083-BDCC-0949A9841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5E56AE-27A2-4EA9-A444-EF7658BD3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3433-6CAB-4BA9-B3DE-8C20D8C61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3C464-7F63-40FA-89C3-D8745B6EC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CE81DD-4848-44A7-8DB8-28B5484FA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13961-07B4-493E-980E-C41CAB1642E1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AF2947-4556-464E-B5D4-15EE40954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0FF2CE-3728-44F6-9D9F-D97AC5B52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3433-6CAB-4BA9-B3DE-8C20D8C61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4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5D4950-1C45-41F6-9F65-7783510B6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13961-07B4-493E-980E-C41CAB1642E1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26F662-1BDE-4EC1-900B-A86302D3F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B335F-4C2D-449B-957D-495D5BA5E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3433-6CAB-4BA9-B3DE-8C20D8C61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03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97AD7-7DFA-424A-83FF-E9855E986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D4E14-96B4-4291-85DC-F1580DB9D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18070C-79F1-4E87-ACD1-529513B2C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1608C-C274-4F28-A9A4-D84A85DFE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13961-07B4-493E-980E-C41CAB1642E1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CCFB8-6004-4BC2-A697-217DBFC7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DBAD5-22F5-4C78-959D-E7644B85B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3433-6CAB-4BA9-B3DE-8C20D8C61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7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37E76-408D-453E-AABA-725793E34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0AB7DA-332F-477E-BA8E-5CBBE8C7C3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9DAB6-C8FB-477A-84F6-4214F93AE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63F865-7C9E-4532-8DE3-768F45492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13961-07B4-493E-980E-C41CAB1642E1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85B7E-B8C0-44BD-A3CA-CCFEB6C6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708A7-14A1-48CF-AEC1-DB630D153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3433-6CAB-4BA9-B3DE-8C20D8C61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9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F6D6D5-1C39-4379-BA91-D6A82301C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97D1D-2E69-49C0-AD32-75B489EFF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12026-AB7B-4912-B586-154C80644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13961-07B4-493E-980E-C41CAB1642E1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39873-8040-4BDE-B998-AF542A16B3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3F47C-4128-4585-A4A7-FE50BC43E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C3433-6CAB-4BA9-B3DE-8C20D8C61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9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BCFD965-A48A-403D-A653-D1771C0A7E6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193C358-11DB-44D9-9AD8-6D6CEC7C5C4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02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4FADBC-F4A0-4FB9-B512-A287BB5FE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CE0FA-B6AA-4991-994F-D4C486387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697B3-06AF-457E-BBC3-C05DCCF8C8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9D3F-C2C1-4305-8CA0-162599D9CCD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9FBA4-DCB7-43C5-9AF0-A5582C15F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E2A00-20BF-4F2F-9153-A3DBA2327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CBFC9-9541-49F6-A112-94FB5A271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0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7FAFB4E-8E6D-48C4-939F-C7FDAFF2362A}"/>
              </a:ext>
            </a:extLst>
          </p:cNvPr>
          <p:cNvSpPr/>
          <p:nvPr/>
        </p:nvSpPr>
        <p:spPr>
          <a:xfrm>
            <a:off x="6096000" y="270803"/>
            <a:ext cx="7356564" cy="6316394"/>
          </a:xfrm>
          <a:prstGeom prst="cloudCallout">
            <a:avLst>
              <a:gd name="adj1" fmla="val -68257"/>
              <a:gd name="adj2" fmla="val 52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person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B8C47DA7-45F5-4C72-B252-1E6D65EC78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0" t="-41" r="18548" b="39"/>
          <a:stretch/>
        </p:blipFill>
        <p:spPr>
          <a:xfrm>
            <a:off x="7317107" y="783459"/>
            <a:ext cx="4914349" cy="5214276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11" name="Picture 10" descr="A picture containing clothing, table, phone&#10;&#10;Description automatically generated">
            <a:extLst>
              <a:ext uri="{FF2B5EF4-FFF2-40B4-BE49-F238E27FC236}">
                <a16:creationId xmlns:a16="http://schemas.microsoft.com/office/drawing/2014/main" id="{31F04BA8-0ABA-491D-98DF-6B9DBC8EE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950" y="5097993"/>
            <a:ext cx="2827894" cy="1799483"/>
          </a:xfrm>
          <a:prstGeom prst="rect">
            <a:avLst/>
          </a:prstGeom>
        </p:spPr>
      </p:pic>
      <p:pic>
        <p:nvPicPr>
          <p:cNvPr id="15" name="Picture 14" descr="A picture containing umbrella, kite, drawing&#10;&#10;Description automatically generated">
            <a:extLst>
              <a:ext uri="{FF2B5EF4-FFF2-40B4-BE49-F238E27FC236}">
                <a16:creationId xmlns:a16="http://schemas.microsoft.com/office/drawing/2014/main" id="{A8C1BBA8-81B6-4A9A-B5C0-CB46A7D12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979" y="4632249"/>
            <a:ext cx="2294939" cy="19549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0077671-96C0-41E8-A03F-CFF77085C4A7}"/>
              </a:ext>
            </a:extLst>
          </p:cNvPr>
          <p:cNvSpPr/>
          <p:nvPr/>
        </p:nvSpPr>
        <p:spPr>
          <a:xfrm>
            <a:off x="6072323" y="6396335"/>
            <a:ext cx="1753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 Credit: Gates Rhodes for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Nature Conservancy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D155EE-58F1-4F41-BB78-2F1B76D7A744}"/>
              </a:ext>
            </a:extLst>
          </p:cNvPr>
          <p:cNvSpPr/>
          <p:nvPr/>
        </p:nvSpPr>
        <p:spPr>
          <a:xfrm>
            <a:off x="338189" y="1690688"/>
            <a:ext cx="4604657" cy="4513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Workshop Objectives: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342900" marR="0" lvl="0" indent="-230188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 insights, knowledge &amp; experience</a:t>
            </a:r>
          </a:p>
          <a:p>
            <a:pPr marL="342900" marR="0" lvl="0" indent="-230188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Explore alignment between outreach strategies and farmer concerns related to conservation practice adoption.</a:t>
            </a:r>
          </a:p>
          <a:p>
            <a:pPr marL="342900" marR="0" lvl="0" indent="-230188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knowledge gaps and collaborative opportunities to advance soil and watershed health.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B606758-9884-4717-A90C-BDCE3FC19F39}"/>
              </a:ext>
            </a:extLst>
          </p:cNvPr>
          <p:cNvSpPr txBox="1">
            <a:spLocks/>
          </p:cNvSpPr>
          <p:nvPr/>
        </p:nvSpPr>
        <p:spPr>
          <a:xfrm>
            <a:off x="-1" y="29955"/>
            <a:ext cx="1063358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Advancing Outreach Effectiveness to Improve Conservation Practice Adoption</a:t>
            </a:r>
            <a:b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</a:br>
            <a:endParaRPr kumimoji="0" lang="en-US" sz="3600" b="1" i="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32620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D798C-667F-4630-B730-6324F3666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863" y="1690688"/>
            <a:ext cx="5594031" cy="427155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SESSION I: </a:t>
            </a:r>
            <a:r>
              <a:rPr lang="en-US" sz="2400" dirty="0">
                <a:latin typeface="Cambria" panose="02040503050406030204" pitchFamily="18" charset="0"/>
              </a:rPr>
              <a:t>Welcome &amp; Introductions</a:t>
            </a:r>
          </a:p>
          <a:p>
            <a:r>
              <a:rPr lang="en-US" sz="2400" b="1" dirty="0">
                <a:latin typeface="Cambria" panose="02040503050406030204" pitchFamily="18" charset="0"/>
              </a:rPr>
              <a:t>SESSION II: </a:t>
            </a:r>
            <a:r>
              <a:rPr lang="en-US" sz="2400" dirty="0">
                <a:latin typeface="Cambria" panose="02040503050406030204" pitchFamily="18" charset="0"/>
              </a:rPr>
              <a:t>Understanding Concerns and Priorities</a:t>
            </a:r>
            <a:endParaRPr lang="en-US" sz="2400" b="1" dirty="0">
              <a:latin typeface="Cambria" panose="02040503050406030204" pitchFamily="18" charset="0"/>
            </a:endParaRPr>
          </a:p>
          <a:p>
            <a:r>
              <a:rPr lang="en-US" sz="2400" b="1" dirty="0">
                <a:latin typeface="Cambria" panose="02040503050406030204" pitchFamily="18" charset="0"/>
              </a:rPr>
              <a:t>SESSION III: </a:t>
            </a:r>
            <a:r>
              <a:rPr lang="en-US" sz="2400" dirty="0">
                <a:latin typeface="Cambria" panose="02040503050406030204" pitchFamily="18" charset="0"/>
              </a:rPr>
              <a:t>Assessing Potential to Influence Operator Decisions</a:t>
            </a:r>
          </a:p>
          <a:p>
            <a:r>
              <a:rPr lang="en-US" sz="2400" b="1" dirty="0">
                <a:latin typeface="Cambria" panose="02040503050406030204" pitchFamily="18" charset="0"/>
              </a:rPr>
              <a:t>SESSION IV:</a:t>
            </a:r>
            <a:r>
              <a:rPr lang="en-US" sz="2400" dirty="0">
                <a:latin typeface="Cambria" panose="02040503050406030204" pitchFamily="18" charset="0"/>
              </a:rPr>
              <a:t> Outreach Exchange</a:t>
            </a:r>
          </a:p>
          <a:p>
            <a:r>
              <a:rPr lang="en-US" sz="2400" b="1" dirty="0">
                <a:latin typeface="Cambria" panose="02040503050406030204" pitchFamily="18" charset="0"/>
              </a:rPr>
              <a:t>SESSION V: </a:t>
            </a:r>
            <a:r>
              <a:rPr lang="en-US" sz="2400" dirty="0">
                <a:latin typeface="Cambria" panose="02040503050406030204" pitchFamily="18" charset="0"/>
              </a:rPr>
              <a:t>Cross-walking Perspectives and Tying It Together</a:t>
            </a:r>
          </a:p>
          <a:p>
            <a:r>
              <a:rPr lang="en-US" sz="2400" b="1" dirty="0">
                <a:latin typeface="Cambria" panose="02040503050406030204" pitchFamily="18" charset="0"/>
              </a:rPr>
              <a:t>SESSION VI: </a:t>
            </a:r>
            <a:r>
              <a:rPr lang="en-US" sz="2400" dirty="0">
                <a:latin typeface="Cambria" panose="02040503050406030204" pitchFamily="18" charset="0"/>
              </a:rPr>
              <a:t>Key Take-Aways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686FCC-C6FF-42B0-B10F-33F515CD25D8}"/>
              </a:ext>
            </a:extLst>
          </p:cNvPr>
          <p:cNvSpPr/>
          <p:nvPr/>
        </p:nvSpPr>
        <p:spPr>
          <a:xfrm>
            <a:off x="196055" y="1556203"/>
            <a:ext cx="4604657" cy="4513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Workshop Objectives: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342900" marR="0" lvl="0" indent="-230188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 insights, knowledge &amp; experience</a:t>
            </a:r>
          </a:p>
          <a:p>
            <a:pPr marL="342900" marR="0" lvl="0" indent="-230188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Explore alignment between outreach strategies and farmer concerns related to conservation practice adoption.</a:t>
            </a:r>
          </a:p>
          <a:p>
            <a:pPr marL="342900" marR="0" lvl="0" indent="-230188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knowledge gaps and collaborative opportunities to advance soil and watershed health.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6F877BA-1C2A-45B5-891B-FD6112F90EE7}"/>
              </a:ext>
            </a:extLst>
          </p:cNvPr>
          <p:cNvCxnSpPr>
            <a:cxnSpLocks/>
          </p:cNvCxnSpPr>
          <p:nvPr/>
        </p:nvCxnSpPr>
        <p:spPr>
          <a:xfrm>
            <a:off x="4816593" y="4797797"/>
            <a:ext cx="841257" cy="36951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1FE7159-7400-48A9-851A-636C5ABFE27D}"/>
              </a:ext>
            </a:extLst>
          </p:cNvPr>
          <p:cNvCxnSpPr>
            <a:cxnSpLocks/>
          </p:cNvCxnSpPr>
          <p:nvPr/>
        </p:nvCxnSpPr>
        <p:spPr>
          <a:xfrm>
            <a:off x="4564243" y="2730480"/>
            <a:ext cx="1169126" cy="121972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7242A6-FFE5-4472-BBE6-27AD5DE4164A}"/>
              </a:ext>
            </a:extLst>
          </p:cNvPr>
          <p:cNvCxnSpPr>
            <a:cxnSpLocks/>
          </p:cNvCxnSpPr>
          <p:nvPr/>
        </p:nvCxnSpPr>
        <p:spPr>
          <a:xfrm flipV="1">
            <a:off x="4526483" y="2322576"/>
            <a:ext cx="1206886" cy="37223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5683675-7F7E-42AA-968F-2D1EBA331073}"/>
              </a:ext>
            </a:extLst>
          </p:cNvPr>
          <p:cNvCxnSpPr>
            <a:cxnSpLocks/>
          </p:cNvCxnSpPr>
          <p:nvPr/>
        </p:nvCxnSpPr>
        <p:spPr>
          <a:xfrm>
            <a:off x="4548225" y="2681458"/>
            <a:ext cx="1185144" cy="48236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870B957-D750-4108-97B9-7B96FD8BB541}"/>
              </a:ext>
            </a:extLst>
          </p:cNvPr>
          <p:cNvCxnSpPr>
            <a:cxnSpLocks/>
          </p:cNvCxnSpPr>
          <p:nvPr/>
        </p:nvCxnSpPr>
        <p:spPr>
          <a:xfrm>
            <a:off x="4295662" y="4137547"/>
            <a:ext cx="1437707" cy="3365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2">
            <a:extLst>
              <a:ext uri="{FF2B5EF4-FFF2-40B4-BE49-F238E27FC236}">
                <a16:creationId xmlns:a16="http://schemas.microsoft.com/office/drawing/2014/main" id="{B24901A9-BD17-4632-AC33-0BCC69681955}"/>
              </a:ext>
            </a:extLst>
          </p:cNvPr>
          <p:cNvSpPr/>
          <p:nvPr/>
        </p:nvSpPr>
        <p:spPr>
          <a:xfrm>
            <a:off x="10862339" y="1601692"/>
            <a:ext cx="506437" cy="1325563"/>
          </a:xfrm>
          <a:prstGeom prst="rightBrace">
            <a:avLst>
              <a:gd name="adj1" fmla="val 48055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8B4823-B502-4F1A-824F-F723664FA8BD}"/>
              </a:ext>
            </a:extLst>
          </p:cNvPr>
          <p:cNvSpPr txBox="1"/>
          <p:nvPr/>
        </p:nvSpPr>
        <p:spPr>
          <a:xfrm>
            <a:off x="11352353" y="2119250"/>
            <a:ext cx="79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1/26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C94D54-7CA7-4D3D-9D40-4C670271738A}"/>
              </a:ext>
            </a:extLst>
          </p:cNvPr>
          <p:cNvSpPr txBox="1"/>
          <p:nvPr/>
        </p:nvSpPr>
        <p:spPr>
          <a:xfrm>
            <a:off x="11327687" y="3429000"/>
            <a:ext cx="84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1/27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318709-A49F-40F5-AA24-837760B9809A}"/>
              </a:ext>
            </a:extLst>
          </p:cNvPr>
          <p:cNvSpPr txBox="1">
            <a:spLocks/>
          </p:cNvSpPr>
          <p:nvPr/>
        </p:nvSpPr>
        <p:spPr>
          <a:xfrm>
            <a:off x="-1" y="29955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Advancing Outreach Effectiveness to Improve Conservation Practice Adoption: </a:t>
            </a: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Workshop Strategy</a:t>
            </a:r>
            <a:b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</a:br>
            <a:endParaRPr kumimoji="0" lang="en-US" sz="3600" b="1" i="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46" name="Right Brace 45">
            <a:extLst>
              <a:ext uri="{FF2B5EF4-FFF2-40B4-BE49-F238E27FC236}">
                <a16:creationId xmlns:a16="http://schemas.microsoft.com/office/drawing/2014/main" id="{554798C0-30A4-4BCA-9AC5-2650D5962D2E}"/>
              </a:ext>
            </a:extLst>
          </p:cNvPr>
          <p:cNvSpPr/>
          <p:nvPr/>
        </p:nvSpPr>
        <p:spPr>
          <a:xfrm>
            <a:off x="10862339" y="4192901"/>
            <a:ext cx="506437" cy="1325563"/>
          </a:xfrm>
          <a:prstGeom prst="rightBrace">
            <a:avLst>
              <a:gd name="adj1" fmla="val 48055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38C1FF86-609D-4372-AFB5-22317A33A236}"/>
              </a:ext>
            </a:extLst>
          </p:cNvPr>
          <p:cNvSpPr/>
          <p:nvPr/>
        </p:nvSpPr>
        <p:spPr>
          <a:xfrm>
            <a:off x="10862339" y="3034431"/>
            <a:ext cx="506437" cy="1087640"/>
          </a:xfrm>
          <a:prstGeom prst="rightBrace">
            <a:avLst>
              <a:gd name="adj1" fmla="val 48055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927BB01-FC72-47C3-8BED-F30853EA2D6C}"/>
              </a:ext>
            </a:extLst>
          </p:cNvPr>
          <p:cNvSpPr txBox="1"/>
          <p:nvPr/>
        </p:nvSpPr>
        <p:spPr>
          <a:xfrm>
            <a:off x="11327687" y="4711445"/>
            <a:ext cx="84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1/28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5AC416-F141-4D32-B87A-7F1873FD7E01}"/>
              </a:ext>
            </a:extLst>
          </p:cNvPr>
          <p:cNvSpPr/>
          <p:nvPr/>
        </p:nvSpPr>
        <p:spPr>
          <a:xfrm>
            <a:off x="5657850" y="2152906"/>
            <a:ext cx="5412577" cy="727842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96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7FAFB4E-8E6D-48C4-939F-C7FDAFF2362A}"/>
              </a:ext>
            </a:extLst>
          </p:cNvPr>
          <p:cNvSpPr/>
          <p:nvPr/>
        </p:nvSpPr>
        <p:spPr>
          <a:xfrm>
            <a:off x="6096000" y="270803"/>
            <a:ext cx="7356564" cy="6316394"/>
          </a:xfrm>
          <a:prstGeom prst="cloudCallout">
            <a:avLst>
              <a:gd name="adj1" fmla="val -68257"/>
              <a:gd name="adj2" fmla="val 52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person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B8C47DA7-45F5-4C72-B252-1E6D65EC78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0" t="-41" r="18548" b="39"/>
          <a:stretch/>
        </p:blipFill>
        <p:spPr>
          <a:xfrm>
            <a:off x="7317107" y="783459"/>
            <a:ext cx="4914349" cy="5214276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11" name="Picture 10" descr="A picture containing clothing, table, phone&#10;&#10;Description automatically generated">
            <a:extLst>
              <a:ext uri="{FF2B5EF4-FFF2-40B4-BE49-F238E27FC236}">
                <a16:creationId xmlns:a16="http://schemas.microsoft.com/office/drawing/2014/main" id="{31F04BA8-0ABA-491D-98DF-6B9DBC8EE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950" y="5097993"/>
            <a:ext cx="2827894" cy="1799483"/>
          </a:xfrm>
          <a:prstGeom prst="rect">
            <a:avLst/>
          </a:prstGeom>
        </p:spPr>
      </p:pic>
      <p:pic>
        <p:nvPicPr>
          <p:cNvPr id="15" name="Picture 14" descr="A picture containing umbrella, kite, drawing&#10;&#10;Description automatically generated">
            <a:extLst>
              <a:ext uri="{FF2B5EF4-FFF2-40B4-BE49-F238E27FC236}">
                <a16:creationId xmlns:a16="http://schemas.microsoft.com/office/drawing/2014/main" id="{A8C1BBA8-81B6-4A9A-B5C0-CB46A7D12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979" y="4632249"/>
            <a:ext cx="2294939" cy="19549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0077671-96C0-41E8-A03F-CFF77085C4A7}"/>
              </a:ext>
            </a:extLst>
          </p:cNvPr>
          <p:cNvSpPr/>
          <p:nvPr/>
        </p:nvSpPr>
        <p:spPr>
          <a:xfrm>
            <a:off x="6072323" y="6396335"/>
            <a:ext cx="1753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 Credit: Gates Rhodes for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Nature Conservancy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D155EE-58F1-4F41-BB78-2F1B76D7A744}"/>
              </a:ext>
            </a:extLst>
          </p:cNvPr>
          <p:cNvSpPr/>
          <p:nvPr/>
        </p:nvSpPr>
        <p:spPr>
          <a:xfrm>
            <a:off x="338189" y="1690688"/>
            <a:ext cx="4604657" cy="4513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Workshop Objectives: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342900" marR="0" lvl="0" indent="-230188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 insights, knowledge &amp; experience to advance conservation practice adoption.</a:t>
            </a:r>
          </a:p>
          <a:p>
            <a:pPr marL="342900" marR="0" lvl="0" indent="-230188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Explore alignment between outreach strategies and farmer concerns related to conservation practice adoption.</a:t>
            </a:r>
          </a:p>
          <a:p>
            <a:pPr marL="342900" marR="0" lvl="0" indent="-230188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knowledge gaps and collaborative opportunities to advance soil and watershed health.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B606758-9884-4717-A90C-BDCE3FC19F39}"/>
              </a:ext>
            </a:extLst>
          </p:cNvPr>
          <p:cNvSpPr txBox="1">
            <a:spLocks/>
          </p:cNvSpPr>
          <p:nvPr/>
        </p:nvSpPr>
        <p:spPr>
          <a:xfrm>
            <a:off x="-1" y="29955"/>
            <a:ext cx="1063358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Advancing Outreach Effectiveness to Improve Conservation Practice Adoption</a:t>
            </a:r>
            <a:b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</a:br>
            <a:endParaRPr kumimoji="0" lang="en-US" sz="3600" b="1" i="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8755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869E4-7988-4C9B-BA17-F2691C8CA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" y="1"/>
            <a:ext cx="10515600" cy="914400"/>
          </a:xfrm>
        </p:spPr>
        <p:txBody>
          <a:bodyPr/>
          <a:lstStyle/>
          <a:p>
            <a:r>
              <a:rPr lang="en-US" b="1" dirty="0">
                <a:latin typeface="Comic Sans MS" panose="030F0702030302020204" pitchFamily="66" charset="0"/>
              </a:rPr>
              <a:t>Workshop Guidelines: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9C872-3B5A-4D34-BD02-64BCD392C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1105536"/>
            <a:ext cx="11907520" cy="575246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b="1" spc="-100" dirty="0">
                <a:latin typeface="Comic Sans MS" panose="030F0702030302020204" pitchFamily="66" charset="0"/>
              </a:rPr>
              <a:t>Recognize everyone has expertise to contribute! </a:t>
            </a:r>
            <a:r>
              <a:rPr lang="en-US" spc="-100" dirty="0">
                <a:latin typeface="Comic Sans MS" panose="030F0702030302020204" pitchFamily="66" charset="0"/>
              </a:rPr>
              <a:t> This </a:t>
            </a:r>
            <a:r>
              <a:rPr lang="en-US" u="sng" spc="-100" dirty="0">
                <a:latin typeface="Comic Sans MS" panose="030F0702030302020204" pitchFamily="66" charset="0"/>
              </a:rPr>
              <a:t>workshop</a:t>
            </a:r>
            <a:r>
              <a:rPr lang="en-US" spc="-100" dirty="0">
                <a:latin typeface="Comic Sans MS" panose="030F0702030302020204" pitchFamily="66" charset="0"/>
              </a:rPr>
              <a:t> seeks to explore the diversity of our beliefs based on experience as well as knowledge.</a:t>
            </a:r>
          </a:p>
          <a:p>
            <a:pPr>
              <a:lnSpc>
                <a:spcPct val="110000"/>
              </a:lnSpc>
            </a:pPr>
            <a:r>
              <a:rPr lang="en-US" b="1" spc="-100" dirty="0">
                <a:latin typeface="Comic Sans MS" panose="030F0702030302020204" pitchFamily="66" charset="0"/>
              </a:rPr>
              <a:t>Answer questions as an ambassador of your sector</a:t>
            </a:r>
            <a:r>
              <a:rPr lang="en-US" spc="-100" dirty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b="1" spc="-100" dirty="0">
                <a:latin typeface="Comic Sans MS" panose="030F0702030302020204" pitchFamily="66" charset="0"/>
              </a:rPr>
              <a:t>Be ready to wear another’s hat</a:t>
            </a:r>
            <a:r>
              <a:rPr lang="en-US" spc="-100" dirty="0">
                <a:latin typeface="Comic Sans MS" panose="030F0702030302020204" pitchFamily="66" charset="0"/>
              </a:rPr>
              <a:t>: If you believe a question is not relevant,  either 1) provide feedback as if you were a member of that sector; or 2) share why you can’t answer the question.</a:t>
            </a:r>
          </a:p>
          <a:p>
            <a:pPr>
              <a:lnSpc>
                <a:spcPct val="110000"/>
              </a:lnSpc>
            </a:pPr>
            <a:r>
              <a:rPr lang="en-US" b="1" spc="-100" dirty="0">
                <a:latin typeface="Comic Sans MS" panose="030F0702030302020204" pitchFamily="66" charset="0"/>
              </a:rPr>
              <a:t>Remember the decision context</a:t>
            </a:r>
            <a:r>
              <a:rPr lang="en-US" spc="-100" dirty="0">
                <a:latin typeface="Comic Sans MS" panose="030F0702030302020204" pitchFamily="66" charset="0"/>
              </a:rPr>
              <a:t>:</a:t>
            </a:r>
          </a:p>
          <a:p>
            <a:pPr lvl="1">
              <a:lnSpc>
                <a:spcPct val="110000"/>
              </a:lnSpc>
            </a:pPr>
            <a:r>
              <a:rPr lang="en-US" spc="-100" dirty="0">
                <a:latin typeface="Comic Sans MS" panose="030F0702030302020204" pitchFamily="66" charset="0"/>
              </a:rPr>
              <a:t>Targeting high priority parcels deemed to provide exceptional benefits to soil or watershed health.</a:t>
            </a:r>
          </a:p>
          <a:p>
            <a:pPr lvl="1">
              <a:lnSpc>
                <a:spcPct val="110000"/>
              </a:lnSpc>
            </a:pPr>
            <a:r>
              <a:rPr lang="en-US" spc="-100" dirty="0">
                <a:latin typeface="Comic Sans MS" panose="030F0702030302020204" pitchFamily="66" charset="0"/>
              </a:rPr>
              <a:t>Deciding how best to spend the finite time and resources available to engage farmers (e.g., one year of an outreach practitioner’s available work time (or a team of outreach practitioners).</a:t>
            </a:r>
          </a:p>
          <a:p>
            <a:pPr>
              <a:lnSpc>
                <a:spcPct val="110000"/>
              </a:lnSpc>
            </a:pPr>
            <a:r>
              <a:rPr lang="en-US" b="1" spc="-100" dirty="0">
                <a:latin typeface="Comic Sans MS" panose="030F0702030302020204" pitchFamily="66" charset="0"/>
              </a:rPr>
              <a:t>Use this </a:t>
            </a:r>
            <a:r>
              <a:rPr lang="en-US" b="1" u="sng" spc="-100" dirty="0">
                <a:latin typeface="Comic Sans MS" panose="030F0702030302020204" pitchFamily="66" charset="0"/>
              </a:rPr>
              <a:t>workshop</a:t>
            </a:r>
            <a:r>
              <a:rPr lang="en-US" b="1" spc="-100" dirty="0">
                <a:latin typeface="Comic Sans MS" panose="030F0702030302020204" pitchFamily="66" charset="0"/>
              </a:rPr>
              <a:t> to explore how well your beliefs align with others</a:t>
            </a:r>
            <a:r>
              <a:rPr lang="en-US" spc="-100" dirty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b="1" spc="-100" dirty="0">
                <a:latin typeface="Comic Sans MS" panose="030F0702030302020204" pitchFamily="66" charset="0"/>
              </a:rPr>
              <a:t>Be sensitive to different ideas, perspectives, and terminologies.</a:t>
            </a:r>
          </a:p>
          <a:p>
            <a:pPr lvl="1">
              <a:lnSpc>
                <a:spcPct val="110000"/>
              </a:lnSpc>
            </a:pPr>
            <a:r>
              <a:rPr lang="en-US" spc="-100" dirty="0">
                <a:latin typeface="Comic Sans MS" panose="030F0702030302020204" pitchFamily="66" charset="0"/>
              </a:rPr>
              <a:t>Help think about how to foster connections… maybe one of the key workshop outcomes!</a:t>
            </a:r>
          </a:p>
        </p:txBody>
      </p:sp>
    </p:spTree>
    <p:extLst>
      <p:ext uri="{BB962C8B-B14F-4D97-AF65-F5344CB8AC3E}">
        <p14:creationId xmlns:p14="http://schemas.microsoft.com/office/powerpoint/2010/main" val="1520834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close up of a keyboard&#10;&#10;Description automatically generated">
            <a:extLst>
              <a:ext uri="{FF2B5EF4-FFF2-40B4-BE49-F238E27FC236}">
                <a16:creationId xmlns:a16="http://schemas.microsoft.com/office/drawing/2014/main" id="{0B3474A1-DECF-49F5-9771-C9B187B08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580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761A18A-6E09-4845-8F5C-41A7879C6C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13" t="20922" r="19533" b="5129"/>
          <a:stretch/>
        </p:blipFill>
        <p:spPr>
          <a:xfrm>
            <a:off x="0" y="2021668"/>
            <a:ext cx="3000603" cy="3777156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21AD3DF2-C458-4DE8-89B7-B0D7774AE7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6" t="6294" r="9820" b="5948"/>
          <a:stretch/>
        </p:blipFill>
        <p:spPr bwMode="auto">
          <a:xfrm>
            <a:off x="2917372" y="1558834"/>
            <a:ext cx="3452025" cy="482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F8C8BF-3138-4E56-909F-0DD97B0D8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03" y="149839"/>
            <a:ext cx="5240542" cy="411864"/>
          </a:xfrm>
        </p:spPr>
        <p:txBody>
          <a:bodyPr>
            <a:noAutofit/>
          </a:bodyPr>
          <a:lstStyle/>
          <a:p>
            <a:r>
              <a:rPr lang="en-US" sz="2800" b="1" dirty="0"/>
              <a:t>Agreeing on the Decision Context:</a:t>
            </a:r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12EAF1DB-F587-4D45-AF90-C4399AB7F4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3" t="30818" r="33843" b="13436"/>
          <a:stretch/>
        </p:blipFill>
        <p:spPr>
          <a:xfrm>
            <a:off x="6462372" y="41323"/>
            <a:ext cx="4628643" cy="6792030"/>
          </a:xfrm>
          <a:prstGeom prst="rect">
            <a:avLst/>
          </a:prstGeom>
          <a:ln w="127000" cmpd="thickThin">
            <a:solidFill>
              <a:schemeClr val="tx1"/>
            </a:solidFill>
          </a:ln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B399C80-7252-44A5-B55E-2256F6D66BC2}"/>
              </a:ext>
            </a:extLst>
          </p:cNvPr>
          <p:cNvSpPr/>
          <p:nvPr/>
        </p:nvSpPr>
        <p:spPr>
          <a:xfrm>
            <a:off x="2386149" y="4450080"/>
            <a:ext cx="191588" cy="165463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F96474E-56F7-48B5-B169-2A3967561865}"/>
              </a:ext>
            </a:extLst>
          </p:cNvPr>
          <p:cNvCxnSpPr>
            <a:cxnSpLocks/>
            <a:stCxn id="17" idx="4"/>
          </p:cNvCxnSpPr>
          <p:nvPr/>
        </p:nvCxnSpPr>
        <p:spPr>
          <a:xfrm>
            <a:off x="2481943" y="4615543"/>
            <a:ext cx="722811" cy="168075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B6C2F4C-C376-4B34-8334-9E797249B242}"/>
              </a:ext>
            </a:extLst>
          </p:cNvPr>
          <p:cNvCxnSpPr>
            <a:cxnSpLocks/>
          </p:cNvCxnSpPr>
          <p:nvPr/>
        </p:nvCxnSpPr>
        <p:spPr>
          <a:xfrm flipV="1">
            <a:off x="2481943" y="1558834"/>
            <a:ext cx="712830" cy="28912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EA65001-5A35-4F1D-A186-07149F130354}"/>
              </a:ext>
            </a:extLst>
          </p:cNvPr>
          <p:cNvCxnSpPr>
            <a:cxnSpLocks/>
          </p:cNvCxnSpPr>
          <p:nvPr/>
        </p:nvCxnSpPr>
        <p:spPr>
          <a:xfrm flipV="1">
            <a:off x="4731488" y="188295"/>
            <a:ext cx="1597104" cy="166177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4D8BB10C-BCA0-494A-A78D-2E7809A1582C}"/>
              </a:ext>
            </a:extLst>
          </p:cNvPr>
          <p:cNvSpPr/>
          <p:nvPr/>
        </p:nvSpPr>
        <p:spPr>
          <a:xfrm>
            <a:off x="4486940" y="1850065"/>
            <a:ext cx="244548" cy="393405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C16D6CB-E919-40B1-A36D-790840DAAEF6}"/>
              </a:ext>
            </a:extLst>
          </p:cNvPr>
          <p:cNvCxnSpPr>
            <a:cxnSpLocks/>
          </p:cNvCxnSpPr>
          <p:nvPr/>
        </p:nvCxnSpPr>
        <p:spPr>
          <a:xfrm>
            <a:off x="4731488" y="2243470"/>
            <a:ext cx="1637909" cy="458988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87AA2508-A978-4B83-A72B-09C1F08222FD}"/>
              </a:ext>
            </a:extLst>
          </p:cNvPr>
          <p:cNvSpPr txBox="1"/>
          <p:nvPr/>
        </p:nvSpPr>
        <p:spPr>
          <a:xfrm>
            <a:off x="6616958" y="188295"/>
            <a:ext cx="2395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Hypothetical High-Priority Opportunity:</a:t>
            </a:r>
          </a:p>
          <a:p>
            <a:r>
              <a:rPr lang="en-US" b="1" dirty="0">
                <a:solidFill>
                  <a:schemeClr val="bg1"/>
                </a:solidFill>
              </a:rPr>
              <a:t>700 acre farmer tract</a:t>
            </a:r>
          </a:p>
          <a:p>
            <a:r>
              <a:rPr lang="en-US" b="1" dirty="0">
                <a:solidFill>
                  <a:schemeClr val="bg1"/>
                </a:solidFill>
              </a:rPr>
              <a:t>(Coastal Lowlands)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4B99A74-120C-40C8-AB53-469A47A547F5}"/>
              </a:ext>
            </a:extLst>
          </p:cNvPr>
          <p:cNvSpPr txBox="1"/>
          <p:nvPr/>
        </p:nvSpPr>
        <p:spPr>
          <a:xfrm>
            <a:off x="3123722" y="5631679"/>
            <a:ext cx="1072456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/>
              <a:t>High Priority Area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26AB1DA-7AE7-4908-AC76-6691E850C915}"/>
              </a:ext>
            </a:extLst>
          </p:cNvPr>
          <p:cNvSpPr txBox="1"/>
          <p:nvPr/>
        </p:nvSpPr>
        <p:spPr>
          <a:xfrm>
            <a:off x="3123722" y="5783610"/>
            <a:ext cx="1183358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/>
              <a:t>Open Water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A8EB210-BA8F-44CE-8C83-1E7595480480}"/>
              </a:ext>
            </a:extLst>
          </p:cNvPr>
          <p:cNvSpPr txBox="1"/>
          <p:nvPr/>
        </p:nvSpPr>
        <p:spPr>
          <a:xfrm>
            <a:off x="3123722" y="5935542"/>
            <a:ext cx="1183358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/>
              <a:t>Low Priority Area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4669E0B-BD94-473D-A889-0780B0D34EB9}"/>
              </a:ext>
            </a:extLst>
          </p:cNvPr>
          <p:cNvSpPr txBox="1"/>
          <p:nvPr/>
        </p:nvSpPr>
        <p:spPr>
          <a:xfrm>
            <a:off x="3123722" y="6108188"/>
            <a:ext cx="1072456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/>
              <a:t>Upland Area</a:t>
            </a:r>
          </a:p>
        </p:txBody>
      </p:sp>
      <p:sp>
        <p:nvSpPr>
          <p:cNvPr id="56" name="Thought Bubble: Cloud 55">
            <a:extLst>
              <a:ext uri="{FF2B5EF4-FFF2-40B4-BE49-F238E27FC236}">
                <a16:creationId xmlns:a16="http://schemas.microsoft.com/office/drawing/2014/main" id="{BD907526-A600-4CE1-AB58-75C0A948FE6F}"/>
              </a:ext>
            </a:extLst>
          </p:cNvPr>
          <p:cNvSpPr/>
          <p:nvPr/>
        </p:nvSpPr>
        <p:spPr>
          <a:xfrm>
            <a:off x="2274009" y="4160896"/>
            <a:ext cx="6998540" cy="3378087"/>
          </a:xfrm>
          <a:prstGeom prst="cloudCallout">
            <a:avLst>
              <a:gd name="adj1" fmla="val 65075"/>
              <a:gd name="adj2" fmla="val -16651"/>
            </a:avLst>
          </a:prstGeom>
          <a:solidFill>
            <a:schemeClr val="accen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How do we convince a farmer to adopt ag BMPs? </a:t>
            </a:r>
          </a:p>
          <a:p>
            <a:pPr algn="ctr"/>
            <a:r>
              <a:rPr lang="en-US" dirty="0"/>
              <a:t>How do we invest time and resources?</a:t>
            </a:r>
          </a:p>
          <a:p>
            <a:pPr algn="ctr"/>
            <a:r>
              <a:rPr lang="en-US" b="1" dirty="0"/>
              <a:t>Can we predict farmer behavior and select/adapt outreach strategies, accordingly? </a:t>
            </a:r>
          </a:p>
          <a:p>
            <a:pPr algn="ctr"/>
            <a:r>
              <a:rPr lang="en-US" dirty="0"/>
              <a:t>What defines success?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AC155D9A-E88A-4E76-97CB-1A80D0ACD1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1" b="21504"/>
          <a:stretch>
            <a:fillRect/>
          </a:stretch>
        </p:blipFill>
        <p:spPr bwMode="auto">
          <a:xfrm>
            <a:off x="10219086" y="2355373"/>
            <a:ext cx="1959499" cy="160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0EF531DE-3FFF-48A7-BF33-52CE2000A6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01" y="4720978"/>
            <a:ext cx="1959499" cy="146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680BD1F-5A70-43AC-AA9C-5D1A348A432E}"/>
              </a:ext>
            </a:extLst>
          </p:cNvPr>
          <p:cNvGrpSpPr/>
          <p:nvPr/>
        </p:nvGrpSpPr>
        <p:grpSpPr>
          <a:xfrm>
            <a:off x="7906112" y="1791141"/>
            <a:ext cx="3515867" cy="3745111"/>
            <a:chOff x="7906112" y="1791141"/>
            <a:chExt cx="3515867" cy="374511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596861-2D31-4267-8445-A73144B8A1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72549" y="2141129"/>
              <a:ext cx="1939701" cy="1451443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stealth" w="lg" len="lg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53BFF99-742D-4533-A3BF-725C797B26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95244" y="2542869"/>
              <a:ext cx="2395772" cy="2993383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stealth" w="lg" len="lg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322AA22-0816-4385-B7BF-74CAD26BAD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95244" y="2303629"/>
              <a:ext cx="2726735" cy="2688933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stealth" w="lg" len="lg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F04EF3F-B057-41C8-91B1-B29F29685D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95243" y="2303629"/>
              <a:ext cx="1537258" cy="776455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stealth" w="lg" len="lg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75809EC-1F35-4786-BDB5-2A399C72BB38}"/>
                </a:ext>
              </a:extLst>
            </p:cNvPr>
            <p:cNvGrpSpPr/>
            <p:nvPr/>
          </p:nvGrpSpPr>
          <p:grpSpPr>
            <a:xfrm>
              <a:off x="7906112" y="1791141"/>
              <a:ext cx="1840414" cy="1256945"/>
              <a:chOff x="7906112" y="1791141"/>
              <a:chExt cx="1840414" cy="1256945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BEDD89-9EDD-4CB3-B87D-B6A41F4335EE}"/>
                  </a:ext>
                </a:extLst>
              </p:cNvPr>
              <p:cNvSpPr txBox="1"/>
              <p:nvPr/>
            </p:nvSpPr>
            <p:spPr>
              <a:xfrm>
                <a:off x="8798572" y="1791141"/>
                <a:ext cx="9479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Option 1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E83C09D-4BFA-4798-BDEC-35DD997CFAE5}"/>
                  </a:ext>
                </a:extLst>
              </p:cNvPr>
              <p:cNvSpPr txBox="1"/>
              <p:nvPr/>
            </p:nvSpPr>
            <p:spPr>
              <a:xfrm>
                <a:off x="7906112" y="1974546"/>
                <a:ext cx="9479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Option 2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034575A-0C0D-4A8D-9CF4-AFF1DAAA40A9}"/>
                  </a:ext>
                </a:extLst>
              </p:cNvPr>
              <p:cNvSpPr txBox="1"/>
              <p:nvPr/>
            </p:nvSpPr>
            <p:spPr>
              <a:xfrm>
                <a:off x="8128292" y="2771087"/>
                <a:ext cx="9479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Option  n</a:t>
                </a:r>
              </a:p>
            </p:txBody>
          </p:sp>
        </p:grp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B3BAFC4-E987-4C71-BA56-E7F0F1A803ED}"/>
              </a:ext>
            </a:extLst>
          </p:cNvPr>
          <p:cNvSpPr/>
          <p:nvPr/>
        </p:nvSpPr>
        <p:spPr>
          <a:xfrm>
            <a:off x="10491537" y="4992562"/>
            <a:ext cx="320842" cy="543690"/>
          </a:xfrm>
          <a:prstGeom prst="ellipse">
            <a:avLst/>
          </a:prstGeom>
          <a:noFill/>
          <a:ln w="635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50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7AB2AFF4-54AF-48D6-ADF0-5735DC6F3AE0}"/>
              </a:ext>
            </a:extLst>
          </p:cNvPr>
          <p:cNvSpPr/>
          <p:nvPr/>
        </p:nvSpPr>
        <p:spPr>
          <a:xfrm>
            <a:off x="5678920" y="29955"/>
            <a:ext cx="1659043" cy="15880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Constraints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5D37FC49-838C-4551-9927-1672EA8F8D23}"/>
              </a:ext>
            </a:extLst>
          </p:cNvPr>
          <p:cNvSpPr/>
          <p:nvPr/>
        </p:nvSpPr>
        <p:spPr>
          <a:xfrm>
            <a:off x="5678920" y="1684513"/>
            <a:ext cx="1659043" cy="15880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Beliefs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23A66857-DFC4-4252-95EB-B999BF184C77}"/>
              </a:ext>
            </a:extLst>
          </p:cNvPr>
          <p:cNvSpPr/>
          <p:nvPr/>
        </p:nvSpPr>
        <p:spPr>
          <a:xfrm>
            <a:off x="5678920" y="3339071"/>
            <a:ext cx="1659043" cy="15880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Values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0EA5C6BC-BC91-4075-8853-30CE9334A3DB}"/>
              </a:ext>
            </a:extLst>
          </p:cNvPr>
          <p:cNvSpPr/>
          <p:nvPr/>
        </p:nvSpPr>
        <p:spPr>
          <a:xfrm>
            <a:off x="5678920" y="4993630"/>
            <a:ext cx="1659043" cy="15880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</a:t>
            </a:r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C5B7FA2C-0287-4D4D-BACD-4919F4F0F450}"/>
              </a:ext>
            </a:extLst>
          </p:cNvPr>
          <p:cNvSpPr/>
          <p:nvPr/>
        </p:nvSpPr>
        <p:spPr>
          <a:xfrm>
            <a:off x="8614610" y="2742028"/>
            <a:ext cx="3577390" cy="1136090"/>
          </a:xfrm>
          <a:prstGeom prst="flowChartTermina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Farmer/Landowner Decision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1ADDF2-BC2A-4B7A-A2A7-CEF3ADCBFF96}"/>
              </a:ext>
            </a:extLst>
          </p:cNvPr>
          <p:cNvSpPr txBox="1"/>
          <p:nvPr/>
        </p:nvSpPr>
        <p:spPr>
          <a:xfrm>
            <a:off x="5002988" y="6508413"/>
            <a:ext cx="319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Indicators of Behavior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382786-FD59-4B06-A9D0-204E96EF3023}"/>
              </a:ext>
            </a:extLst>
          </p:cNvPr>
          <p:cNvSpPr txBox="1"/>
          <p:nvPr/>
        </p:nvSpPr>
        <p:spPr>
          <a:xfrm>
            <a:off x="10005068" y="6539533"/>
            <a:ext cx="310618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271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from Hindsley 2002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1" name="Flowchart: Terminator 20">
            <a:extLst>
              <a:ext uri="{FF2B5EF4-FFF2-40B4-BE49-F238E27FC236}">
                <a16:creationId xmlns:a16="http://schemas.microsoft.com/office/drawing/2014/main" id="{B11C2428-1382-4E3B-90B6-A02EA45708A7}"/>
              </a:ext>
            </a:extLst>
          </p:cNvPr>
          <p:cNvSpPr/>
          <p:nvPr/>
        </p:nvSpPr>
        <p:spPr>
          <a:xfrm>
            <a:off x="194318" y="2857250"/>
            <a:ext cx="3577390" cy="113609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Outreach  Strategies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0D505B6-4066-4BC8-AA27-F4220C559C99}"/>
              </a:ext>
            </a:extLst>
          </p:cNvPr>
          <p:cNvGrpSpPr/>
          <p:nvPr/>
        </p:nvGrpSpPr>
        <p:grpSpPr>
          <a:xfrm>
            <a:off x="194318" y="824000"/>
            <a:ext cx="10208987" cy="4963675"/>
            <a:chOff x="194318" y="824000"/>
            <a:chExt cx="10208987" cy="496367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E2CB6D8-4C1B-4782-9152-0ABD949C1F05}"/>
                </a:ext>
              </a:extLst>
            </p:cNvPr>
            <p:cNvCxnSpPr>
              <a:cxnSpLocks/>
              <a:stCxn id="4" idx="6"/>
              <a:endCxn id="11" idx="0"/>
            </p:cNvCxnSpPr>
            <p:nvPr/>
          </p:nvCxnSpPr>
          <p:spPr>
            <a:xfrm>
              <a:off x="7337963" y="824000"/>
              <a:ext cx="3065342" cy="1918028"/>
            </a:xfrm>
            <a:prstGeom prst="line">
              <a:avLst/>
            </a:prstGeom>
            <a:ln w="76200">
              <a:solidFill>
                <a:schemeClr val="accent4"/>
              </a:solidFill>
              <a:prstDash val="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002129A-AFAF-4A89-BD5A-A013F12C47FB}"/>
                </a:ext>
              </a:extLst>
            </p:cNvPr>
            <p:cNvCxnSpPr>
              <a:cxnSpLocks/>
              <a:stCxn id="8" idx="6"/>
              <a:endCxn id="11" idx="1"/>
            </p:cNvCxnSpPr>
            <p:nvPr/>
          </p:nvCxnSpPr>
          <p:spPr>
            <a:xfrm>
              <a:off x="7337963" y="2478558"/>
              <a:ext cx="1276647" cy="831515"/>
            </a:xfrm>
            <a:prstGeom prst="line">
              <a:avLst/>
            </a:prstGeom>
            <a:ln w="76200">
              <a:solidFill>
                <a:schemeClr val="accent4"/>
              </a:solidFill>
              <a:prstDash val="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09F29F3-50ED-46D3-8332-C5FC3B846EAD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 flipV="1">
              <a:off x="7337963" y="3878118"/>
              <a:ext cx="3065342" cy="1909557"/>
            </a:xfrm>
            <a:prstGeom prst="line">
              <a:avLst/>
            </a:prstGeom>
            <a:ln w="76200">
              <a:solidFill>
                <a:schemeClr val="accent4"/>
              </a:solidFill>
              <a:prstDash val="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7D6A584-7ACF-4E37-AD1B-9D0AA5B99E3D}"/>
                </a:ext>
              </a:extLst>
            </p:cNvPr>
            <p:cNvCxnSpPr>
              <a:cxnSpLocks/>
              <a:stCxn id="9" idx="6"/>
            </p:cNvCxnSpPr>
            <p:nvPr/>
          </p:nvCxnSpPr>
          <p:spPr>
            <a:xfrm flipV="1">
              <a:off x="7337963" y="3425295"/>
              <a:ext cx="1276647" cy="707821"/>
            </a:xfrm>
            <a:prstGeom prst="line">
              <a:avLst/>
            </a:prstGeom>
            <a:ln w="76200">
              <a:solidFill>
                <a:schemeClr val="accent4"/>
              </a:solidFill>
              <a:prstDash val="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1152E11-B979-4665-931A-E462FB812F8D}"/>
                </a:ext>
              </a:extLst>
            </p:cNvPr>
            <p:cNvCxnSpPr>
              <a:cxnSpLocks/>
              <a:stCxn id="21" idx="1"/>
              <a:endCxn id="8" idx="2"/>
            </p:cNvCxnSpPr>
            <p:nvPr/>
          </p:nvCxnSpPr>
          <p:spPr>
            <a:xfrm flipV="1">
              <a:off x="194318" y="2478558"/>
              <a:ext cx="5484602" cy="946737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  <a:prstDash val="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637145C-05F9-40C7-BBB3-2ABC4D8BB163}"/>
                </a:ext>
              </a:extLst>
            </p:cNvPr>
            <p:cNvSpPr txBox="1"/>
            <p:nvPr/>
          </p:nvSpPr>
          <p:spPr>
            <a:xfrm rot="1596882">
              <a:off x="3256094" y="4624298"/>
              <a:ext cx="1958508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Success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)?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  <a:p>
              <a:pPr marL="288925" marR="0" lvl="0" indent="-1762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0E34FA4-7562-448A-9704-9B4E23E8BFC4}"/>
                </a:ext>
              </a:extLst>
            </p:cNvPr>
            <p:cNvSpPr txBox="1"/>
            <p:nvPr/>
          </p:nvSpPr>
          <p:spPr>
            <a:xfrm rot="19763516">
              <a:off x="7404144" y="4616324"/>
              <a:ext cx="1958508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Influence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)?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  <a:p>
              <a:pPr marL="288925" marR="0" lvl="0" indent="-1762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08F1C2-BF5E-477C-BE2E-09D0E20B2CB7}"/>
                </a:ext>
              </a:extLst>
            </p:cNvPr>
            <p:cNvCxnSpPr>
              <a:cxnSpLocks/>
              <a:stCxn id="21" idx="2"/>
              <a:endCxn id="10" idx="2"/>
            </p:cNvCxnSpPr>
            <p:nvPr/>
          </p:nvCxnSpPr>
          <p:spPr>
            <a:xfrm>
              <a:off x="1983013" y="3993340"/>
              <a:ext cx="3695907" cy="1794335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  <a:prstDash val="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A3AC8F0-EDA1-4790-A0D1-B14BB84D0E7A}"/>
                </a:ext>
              </a:extLst>
            </p:cNvPr>
            <p:cNvCxnSpPr>
              <a:cxnSpLocks/>
              <a:stCxn id="21" idx="0"/>
              <a:endCxn id="4" idx="2"/>
            </p:cNvCxnSpPr>
            <p:nvPr/>
          </p:nvCxnSpPr>
          <p:spPr>
            <a:xfrm flipV="1">
              <a:off x="1983013" y="824000"/>
              <a:ext cx="3695907" cy="2033250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  <a:prstDash val="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67D1A9C-1588-4A78-B18A-273ED6F10EA4}"/>
                </a:ext>
              </a:extLst>
            </p:cNvPr>
            <p:cNvCxnSpPr>
              <a:cxnSpLocks/>
              <a:stCxn id="21" idx="1"/>
              <a:endCxn id="9" idx="2"/>
            </p:cNvCxnSpPr>
            <p:nvPr/>
          </p:nvCxnSpPr>
          <p:spPr>
            <a:xfrm>
              <a:off x="194318" y="3425295"/>
              <a:ext cx="5484602" cy="707821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  <a:prstDash val="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43">
            <a:extLst>
              <a:ext uri="{FF2B5EF4-FFF2-40B4-BE49-F238E27FC236}">
                <a16:creationId xmlns:a16="http://schemas.microsoft.com/office/drawing/2014/main" id="{FFA2C99D-5BC9-4BCB-9533-F5EB23467620}"/>
              </a:ext>
            </a:extLst>
          </p:cNvPr>
          <p:cNvSpPr txBox="1">
            <a:spLocks/>
          </p:cNvSpPr>
          <p:nvPr/>
        </p:nvSpPr>
        <p:spPr>
          <a:xfrm>
            <a:off x="5922" y="162403"/>
            <a:ext cx="4013955" cy="933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Comic Sans MS" panose="030F0702030302020204" pitchFamily="66" charset="0"/>
              </a:rPr>
              <a:t>- Outreach Strategy Development -</a:t>
            </a:r>
          </a:p>
        </p:txBody>
      </p:sp>
    </p:spTree>
    <p:extLst>
      <p:ext uri="{BB962C8B-B14F-4D97-AF65-F5344CB8AC3E}">
        <p14:creationId xmlns:p14="http://schemas.microsoft.com/office/powerpoint/2010/main" val="3710040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C5B7FA2C-0287-4D4D-BACD-4919F4F0F450}"/>
              </a:ext>
            </a:extLst>
          </p:cNvPr>
          <p:cNvSpPr/>
          <p:nvPr/>
        </p:nvSpPr>
        <p:spPr>
          <a:xfrm>
            <a:off x="10637520" y="3163500"/>
            <a:ext cx="1554480" cy="1143000"/>
          </a:xfrm>
          <a:prstGeom prst="flowChartTermina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Adoption</a:t>
            </a:r>
          </a:p>
        </p:txBody>
      </p:sp>
      <p:sp>
        <p:nvSpPr>
          <p:cNvPr id="74" name="Flowchart: Terminator 73">
            <a:extLst>
              <a:ext uri="{FF2B5EF4-FFF2-40B4-BE49-F238E27FC236}">
                <a16:creationId xmlns:a16="http://schemas.microsoft.com/office/drawing/2014/main" id="{CC02FCA6-8B57-4F62-9FD6-0BBDA51CBB4B}"/>
              </a:ext>
            </a:extLst>
          </p:cNvPr>
          <p:cNvSpPr/>
          <p:nvPr/>
        </p:nvSpPr>
        <p:spPr>
          <a:xfrm>
            <a:off x="7464334" y="3180747"/>
            <a:ext cx="1554480" cy="1143000"/>
          </a:xfrm>
          <a:prstGeom prst="flowChartTermina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Commitment</a:t>
            </a:r>
          </a:p>
        </p:txBody>
      </p:sp>
      <p:sp>
        <p:nvSpPr>
          <p:cNvPr id="124" name="Flowchart: Terminator 123">
            <a:extLst>
              <a:ext uri="{FF2B5EF4-FFF2-40B4-BE49-F238E27FC236}">
                <a16:creationId xmlns:a16="http://schemas.microsoft.com/office/drawing/2014/main" id="{5B951A93-76EB-4C7B-B137-7AB6B804AB63}"/>
              </a:ext>
            </a:extLst>
          </p:cNvPr>
          <p:cNvSpPr/>
          <p:nvPr/>
        </p:nvSpPr>
        <p:spPr>
          <a:xfrm>
            <a:off x="3349031" y="3146648"/>
            <a:ext cx="1554480" cy="1143000"/>
          </a:xfrm>
          <a:prstGeom prst="flowChartTermina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Awareness</a:t>
            </a:r>
          </a:p>
        </p:txBody>
      </p:sp>
      <p:sp>
        <p:nvSpPr>
          <p:cNvPr id="88" name="Flowchart: Connector 87">
            <a:extLst>
              <a:ext uri="{FF2B5EF4-FFF2-40B4-BE49-F238E27FC236}">
                <a16:creationId xmlns:a16="http://schemas.microsoft.com/office/drawing/2014/main" id="{81E4FC57-8E31-4CD3-95D8-DD0ED9763725}"/>
              </a:ext>
            </a:extLst>
          </p:cNvPr>
          <p:cNvSpPr/>
          <p:nvPr/>
        </p:nvSpPr>
        <p:spPr>
          <a:xfrm>
            <a:off x="99381" y="1207096"/>
            <a:ext cx="1371600" cy="13716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Trust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1A05B9-B5E8-4314-AE48-5CC6277C53A1}"/>
              </a:ext>
            </a:extLst>
          </p:cNvPr>
          <p:cNvGrpSpPr/>
          <p:nvPr/>
        </p:nvGrpSpPr>
        <p:grpSpPr>
          <a:xfrm>
            <a:off x="560775" y="4599246"/>
            <a:ext cx="2058632" cy="2191009"/>
            <a:chOff x="560775" y="4599246"/>
            <a:chExt cx="2058632" cy="219100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3BC8A22-9D10-46FA-844D-72B25C8AD26C}"/>
                </a:ext>
              </a:extLst>
            </p:cNvPr>
            <p:cNvSpPr/>
            <p:nvPr/>
          </p:nvSpPr>
          <p:spPr>
            <a:xfrm>
              <a:off x="560775" y="4599246"/>
              <a:ext cx="2058632" cy="219100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Legend:</a:t>
              </a:r>
            </a:p>
          </p:txBody>
        </p:sp>
        <p:sp>
          <p:nvSpPr>
            <p:cNvPr id="27" name="Flowchart: Terminator 26">
              <a:extLst>
                <a:ext uri="{FF2B5EF4-FFF2-40B4-BE49-F238E27FC236}">
                  <a16:creationId xmlns:a16="http://schemas.microsoft.com/office/drawing/2014/main" id="{C0238691-E0B7-48FF-8CDC-C470AD0B30D9}"/>
                </a:ext>
              </a:extLst>
            </p:cNvPr>
            <p:cNvSpPr/>
            <p:nvPr/>
          </p:nvSpPr>
          <p:spPr>
            <a:xfrm>
              <a:off x="1042344" y="6102678"/>
              <a:ext cx="1190521" cy="569964"/>
            </a:xfrm>
            <a:prstGeom prst="flowChartTerminator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Outcome</a:t>
              </a:r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8EB20086-9CD3-4914-BB36-09FAEDBA8F1D}"/>
                </a:ext>
              </a:extLst>
            </p:cNvPr>
            <p:cNvSpPr/>
            <p:nvPr/>
          </p:nvSpPr>
          <p:spPr>
            <a:xfrm>
              <a:off x="971823" y="5398396"/>
              <a:ext cx="1318226" cy="68448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Decision Factor</a:t>
              </a:r>
            </a:p>
          </p:txBody>
        </p:sp>
        <p:sp>
          <p:nvSpPr>
            <p:cNvPr id="29" name="Flowchart: Decision 28">
              <a:extLst>
                <a:ext uri="{FF2B5EF4-FFF2-40B4-BE49-F238E27FC236}">
                  <a16:creationId xmlns:a16="http://schemas.microsoft.com/office/drawing/2014/main" id="{35B24CC4-D1A3-4E14-ACA8-2833235A0F65}"/>
                </a:ext>
              </a:extLst>
            </p:cNvPr>
            <p:cNvSpPr/>
            <p:nvPr/>
          </p:nvSpPr>
          <p:spPr>
            <a:xfrm>
              <a:off x="678076" y="4756396"/>
              <a:ext cx="1905720" cy="686644"/>
            </a:xfrm>
            <a:prstGeom prst="flowChartDecision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TSP Action</a:t>
              </a:r>
            </a:p>
          </p:txBody>
        </p:sp>
      </p:grpSp>
      <p:sp>
        <p:nvSpPr>
          <p:cNvPr id="55" name="Thought Bubble: Cloud 54">
            <a:extLst>
              <a:ext uri="{FF2B5EF4-FFF2-40B4-BE49-F238E27FC236}">
                <a16:creationId xmlns:a16="http://schemas.microsoft.com/office/drawing/2014/main" id="{9D74089A-F050-43DB-9748-962F16017DE7}"/>
              </a:ext>
            </a:extLst>
          </p:cNvPr>
          <p:cNvSpPr/>
          <p:nvPr/>
        </p:nvSpPr>
        <p:spPr>
          <a:xfrm>
            <a:off x="3068135" y="5013357"/>
            <a:ext cx="2649894" cy="1844643"/>
          </a:xfrm>
          <a:prstGeom prst="cloudCallout">
            <a:avLst>
              <a:gd name="adj1" fmla="val -58928"/>
              <a:gd name="adj2" fmla="val -47030"/>
            </a:avLst>
          </a:prstGeom>
          <a:solidFill>
            <a:srgbClr val="FFFF00">
              <a:alpha val="9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Remember, we can rearrange or redefine components and linkages!</a:t>
            </a:r>
          </a:p>
        </p:txBody>
      </p:sp>
      <p:sp>
        <p:nvSpPr>
          <p:cNvPr id="49" name="Flowchart: Terminator 48">
            <a:extLst>
              <a:ext uri="{FF2B5EF4-FFF2-40B4-BE49-F238E27FC236}">
                <a16:creationId xmlns:a16="http://schemas.microsoft.com/office/drawing/2014/main" id="{BCEAAA47-6772-4905-8C48-B5AADD7CC3E3}"/>
              </a:ext>
            </a:extLst>
          </p:cNvPr>
          <p:cNvSpPr/>
          <p:nvPr/>
        </p:nvSpPr>
        <p:spPr>
          <a:xfrm>
            <a:off x="7941" y="3163500"/>
            <a:ext cx="1554480" cy="1143000"/>
          </a:xfrm>
          <a:prstGeom prst="flowChartTermina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DCF09FEC-A855-4CB4-9F48-1B6684B189CA}"/>
              </a:ext>
            </a:extLst>
          </p:cNvPr>
          <p:cNvCxnSpPr>
            <a:cxnSpLocks/>
            <a:stCxn id="49" idx="3"/>
            <a:endCxn id="124" idx="1"/>
          </p:cNvCxnSpPr>
          <p:nvPr/>
        </p:nvCxnSpPr>
        <p:spPr>
          <a:xfrm flipV="1">
            <a:off x="1562421" y="3718148"/>
            <a:ext cx="1786610" cy="16852"/>
          </a:xfrm>
          <a:prstGeom prst="line">
            <a:avLst/>
          </a:prstGeom>
          <a:ln w="50800">
            <a:solidFill>
              <a:schemeClr val="accent4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450B3AD-2E2D-41BE-9B11-468190935482}"/>
              </a:ext>
            </a:extLst>
          </p:cNvPr>
          <p:cNvGrpSpPr/>
          <p:nvPr/>
        </p:nvGrpSpPr>
        <p:grpSpPr>
          <a:xfrm>
            <a:off x="5797277" y="4837346"/>
            <a:ext cx="1188720" cy="1188720"/>
            <a:chOff x="5325134" y="3163500"/>
            <a:chExt cx="1188720" cy="1188720"/>
          </a:xfrm>
        </p:grpSpPr>
        <p:sp>
          <p:nvSpPr>
            <p:cNvPr id="146" name="Flowchart: Connector 145">
              <a:extLst>
                <a:ext uri="{FF2B5EF4-FFF2-40B4-BE49-F238E27FC236}">
                  <a16:creationId xmlns:a16="http://schemas.microsoft.com/office/drawing/2014/main" id="{C1CF50C3-AACC-4F8A-B7DE-3066845934A2}"/>
                </a:ext>
              </a:extLst>
            </p:cNvPr>
            <p:cNvSpPr/>
            <p:nvPr/>
          </p:nvSpPr>
          <p:spPr>
            <a:xfrm>
              <a:off x="5325134" y="3163500"/>
              <a:ext cx="1188720" cy="1188720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Trust</a:t>
              </a:r>
            </a:p>
          </p:txBody>
        </p:sp>
        <p:sp>
          <p:nvSpPr>
            <p:cNvPr id="147" name="Flowchart: Connector 146">
              <a:extLst>
                <a:ext uri="{FF2B5EF4-FFF2-40B4-BE49-F238E27FC236}">
                  <a16:creationId xmlns:a16="http://schemas.microsoft.com/office/drawing/2014/main" id="{8B5210D1-E5E9-4847-8993-DBED3CF2329C}"/>
                </a:ext>
              </a:extLst>
            </p:cNvPr>
            <p:cNvSpPr/>
            <p:nvPr/>
          </p:nvSpPr>
          <p:spPr>
            <a:xfrm>
              <a:off x="5404382" y="3242748"/>
              <a:ext cx="1030224" cy="103022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Beliefs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CB42F61-CD82-4F8D-B15A-DD5983190B06}"/>
              </a:ext>
            </a:extLst>
          </p:cNvPr>
          <p:cNvGrpSpPr/>
          <p:nvPr/>
        </p:nvGrpSpPr>
        <p:grpSpPr>
          <a:xfrm>
            <a:off x="5780344" y="1389976"/>
            <a:ext cx="1188720" cy="1188720"/>
            <a:chOff x="5342067" y="1864207"/>
            <a:chExt cx="1188720" cy="1188720"/>
          </a:xfrm>
        </p:grpSpPr>
        <p:sp>
          <p:nvSpPr>
            <p:cNvPr id="157" name="Flowchart: Connector 156">
              <a:extLst>
                <a:ext uri="{FF2B5EF4-FFF2-40B4-BE49-F238E27FC236}">
                  <a16:creationId xmlns:a16="http://schemas.microsoft.com/office/drawing/2014/main" id="{6358E44D-E9EB-4EA5-B30E-13C235D9410C}"/>
                </a:ext>
              </a:extLst>
            </p:cNvPr>
            <p:cNvSpPr/>
            <p:nvPr/>
          </p:nvSpPr>
          <p:spPr>
            <a:xfrm>
              <a:off x="5342067" y="1864207"/>
              <a:ext cx="1188720" cy="1188720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Trust</a:t>
              </a:r>
            </a:p>
          </p:txBody>
        </p:sp>
        <p:sp>
          <p:nvSpPr>
            <p:cNvPr id="158" name="Flowchart: Connector 157">
              <a:extLst>
                <a:ext uri="{FF2B5EF4-FFF2-40B4-BE49-F238E27FC236}">
                  <a16:creationId xmlns:a16="http://schemas.microsoft.com/office/drawing/2014/main" id="{9ACC6BDE-0029-44CE-B22D-938DF55770EE}"/>
                </a:ext>
              </a:extLst>
            </p:cNvPr>
            <p:cNvSpPr/>
            <p:nvPr/>
          </p:nvSpPr>
          <p:spPr>
            <a:xfrm>
              <a:off x="5421315" y="1943455"/>
              <a:ext cx="1030224" cy="103022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Attitude</a:t>
              </a: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6E78E9D6-EF9B-444C-96E8-D884460ACE77}"/>
              </a:ext>
            </a:extLst>
          </p:cNvPr>
          <p:cNvGrpSpPr/>
          <p:nvPr/>
        </p:nvGrpSpPr>
        <p:grpSpPr>
          <a:xfrm>
            <a:off x="9413189" y="4528505"/>
            <a:ext cx="1188720" cy="1188720"/>
            <a:chOff x="5325134" y="3163500"/>
            <a:chExt cx="1188720" cy="1188720"/>
          </a:xfrm>
        </p:grpSpPr>
        <p:sp>
          <p:nvSpPr>
            <p:cNvPr id="169" name="Flowchart: Connector 168">
              <a:extLst>
                <a:ext uri="{FF2B5EF4-FFF2-40B4-BE49-F238E27FC236}">
                  <a16:creationId xmlns:a16="http://schemas.microsoft.com/office/drawing/2014/main" id="{F526D2B7-0BC6-4662-96F5-828AB64EBFAC}"/>
                </a:ext>
              </a:extLst>
            </p:cNvPr>
            <p:cNvSpPr/>
            <p:nvPr/>
          </p:nvSpPr>
          <p:spPr>
            <a:xfrm>
              <a:off x="5325134" y="3163500"/>
              <a:ext cx="1188720" cy="1188720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Trust</a:t>
              </a:r>
            </a:p>
          </p:txBody>
        </p:sp>
        <p:sp>
          <p:nvSpPr>
            <p:cNvPr id="170" name="Flowchart: Connector 169">
              <a:extLst>
                <a:ext uri="{FF2B5EF4-FFF2-40B4-BE49-F238E27FC236}">
                  <a16:creationId xmlns:a16="http://schemas.microsoft.com/office/drawing/2014/main" id="{EE62CC6E-E2E6-4ACC-AF29-FD7386AACDFF}"/>
                </a:ext>
              </a:extLst>
            </p:cNvPr>
            <p:cNvSpPr/>
            <p:nvPr/>
          </p:nvSpPr>
          <p:spPr>
            <a:xfrm>
              <a:off x="5404382" y="3242748"/>
              <a:ext cx="1030224" cy="103022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Constraints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4E4CE99-598A-424E-A489-705D69BEC14A}"/>
              </a:ext>
            </a:extLst>
          </p:cNvPr>
          <p:cNvGrpSpPr/>
          <p:nvPr/>
        </p:nvGrpSpPr>
        <p:grpSpPr>
          <a:xfrm>
            <a:off x="5814254" y="3123709"/>
            <a:ext cx="1188720" cy="1188720"/>
            <a:chOff x="5325134" y="3163500"/>
            <a:chExt cx="1188720" cy="1188720"/>
          </a:xfrm>
        </p:grpSpPr>
        <p:sp>
          <p:nvSpPr>
            <p:cNvPr id="175" name="Flowchart: Connector 174">
              <a:extLst>
                <a:ext uri="{FF2B5EF4-FFF2-40B4-BE49-F238E27FC236}">
                  <a16:creationId xmlns:a16="http://schemas.microsoft.com/office/drawing/2014/main" id="{D77D1FB3-ED84-4955-ABCF-296C6529C030}"/>
                </a:ext>
              </a:extLst>
            </p:cNvPr>
            <p:cNvSpPr/>
            <p:nvPr/>
          </p:nvSpPr>
          <p:spPr>
            <a:xfrm>
              <a:off x="5325134" y="3163500"/>
              <a:ext cx="1188720" cy="1188720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Trust</a:t>
              </a:r>
            </a:p>
          </p:txBody>
        </p:sp>
        <p:sp>
          <p:nvSpPr>
            <p:cNvPr id="176" name="Flowchart: Connector 175">
              <a:extLst>
                <a:ext uri="{FF2B5EF4-FFF2-40B4-BE49-F238E27FC236}">
                  <a16:creationId xmlns:a16="http://schemas.microsoft.com/office/drawing/2014/main" id="{ACE9CABA-1267-4789-B529-67CACDEC00C7}"/>
                </a:ext>
              </a:extLst>
            </p:cNvPr>
            <p:cNvSpPr/>
            <p:nvPr/>
          </p:nvSpPr>
          <p:spPr>
            <a:xfrm>
              <a:off x="5404382" y="3242748"/>
              <a:ext cx="1030224" cy="103022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Knowledge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974E114F-7250-4679-ADF5-CD6B5883F1FD}"/>
              </a:ext>
            </a:extLst>
          </p:cNvPr>
          <p:cNvGrpSpPr/>
          <p:nvPr/>
        </p:nvGrpSpPr>
        <p:grpSpPr>
          <a:xfrm>
            <a:off x="1792233" y="3156238"/>
            <a:ext cx="1188720" cy="1188720"/>
            <a:chOff x="5325134" y="3163500"/>
            <a:chExt cx="1188720" cy="1188720"/>
          </a:xfrm>
        </p:grpSpPr>
        <p:sp>
          <p:nvSpPr>
            <p:cNvPr id="178" name="Flowchart: Connector 177">
              <a:extLst>
                <a:ext uri="{FF2B5EF4-FFF2-40B4-BE49-F238E27FC236}">
                  <a16:creationId xmlns:a16="http://schemas.microsoft.com/office/drawing/2014/main" id="{9EF20AF1-B69C-4CD9-BA71-476E4A373DFE}"/>
                </a:ext>
              </a:extLst>
            </p:cNvPr>
            <p:cNvSpPr/>
            <p:nvPr/>
          </p:nvSpPr>
          <p:spPr>
            <a:xfrm>
              <a:off x="5325134" y="3163500"/>
              <a:ext cx="1188720" cy="1188720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Trust</a:t>
              </a:r>
            </a:p>
          </p:txBody>
        </p:sp>
        <p:sp>
          <p:nvSpPr>
            <p:cNvPr id="180" name="Flowchart: Connector 179">
              <a:extLst>
                <a:ext uri="{FF2B5EF4-FFF2-40B4-BE49-F238E27FC236}">
                  <a16:creationId xmlns:a16="http://schemas.microsoft.com/office/drawing/2014/main" id="{F4D8409E-3F65-4B2C-9C5E-7F8694E11F0A}"/>
                </a:ext>
              </a:extLst>
            </p:cNvPr>
            <p:cNvSpPr/>
            <p:nvPr/>
          </p:nvSpPr>
          <p:spPr>
            <a:xfrm>
              <a:off x="5404382" y="3242748"/>
              <a:ext cx="1030224" cy="103022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Knowledge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AC57A56-BCBE-464A-BBB2-AF7D8AD304D9}"/>
              </a:ext>
            </a:extLst>
          </p:cNvPr>
          <p:cNvGrpSpPr/>
          <p:nvPr/>
        </p:nvGrpSpPr>
        <p:grpSpPr>
          <a:xfrm>
            <a:off x="9352057" y="1718315"/>
            <a:ext cx="1188720" cy="1188720"/>
            <a:chOff x="9131928" y="1921511"/>
            <a:chExt cx="1188720" cy="1188720"/>
          </a:xfrm>
        </p:grpSpPr>
        <p:sp>
          <p:nvSpPr>
            <p:cNvPr id="191" name="Flowchart: Connector 190">
              <a:extLst>
                <a:ext uri="{FF2B5EF4-FFF2-40B4-BE49-F238E27FC236}">
                  <a16:creationId xmlns:a16="http://schemas.microsoft.com/office/drawing/2014/main" id="{F473F88D-1146-4807-A11E-31D1FE520119}"/>
                </a:ext>
              </a:extLst>
            </p:cNvPr>
            <p:cNvSpPr/>
            <p:nvPr/>
          </p:nvSpPr>
          <p:spPr>
            <a:xfrm>
              <a:off x="9131928" y="1921511"/>
              <a:ext cx="1188720" cy="1188720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Trust</a:t>
              </a:r>
            </a:p>
          </p:txBody>
        </p:sp>
        <p:sp>
          <p:nvSpPr>
            <p:cNvPr id="192" name="Flowchart: Connector 191">
              <a:extLst>
                <a:ext uri="{FF2B5EF4-FFF2-40B4-BE49-F238E27FC236}">
                  <a16:creationId xmlns:a16="http://schemas.microsoft.com/office/drawing/2014/main" id="{4DC86622-04F4-4DFB-AE5B-F3AF73CC3A06}"/>
                </a:ext>
              </a:extLst>
            </p:cNvPr>
            <p:cNvSpPr/>
            <p:nvPr/>
          </p:nvSpPr>
          <p:spPr>
            <a:xfrm>
              <a:off x="9211176" y="2000759"/>
              <a:ext cx="1030224" cy="103022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Norms</a:t>
              </a:r>
            </a:p>
          </p:txBody>
        </p: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632219B-16B5-44E3-8F6C-2C535EADDE6C}"/>
              </a:ext>
            </a:extLst>
          </p:cNvPr>
          <p:cNvCxnSpPr>
            <a:cxnSpLocks/>
            <a:stCxn id="158" idx="5"/>
            <a:endCxn id="74" idx="1"/>
          </p:cNvCxnSpPr>
          <p:nvPr/>
        </p:nvCxnSpPr>
        <p:spPr>
          <a:xfrm>
            <a:off x="6738943" y="2348575"/>
            <a:ext cx="725391" cy="1403672"/>
          </a:xfrm>
          <a:prstGeom prst="line">
            <a:avLst/>
          </a:prstGeom>
          <a:ln w="50800">
            <a:solidFill>
              <a:schemeClr val="accent4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5358A98C-12EA-4947-AEEB-AA583D681FE1}"/>
              </a:ext>
            </a:extLst>
          </p:cNvPr>
          <p:cNvCxnSpPr>
            <a:cxnSpLocks/>
            <a:stCxn id="124" idx="3"/>
            <a:endCxn id="158" idx="3"/>
          </p:cNvCxnSpPr>
          <p:nvPr/>
        </p:nvCxnSpPr>
        <p:spPr>
          <a:xfrm flipV="1">
            <a:off x="4903511" y="2348575"/>
            <a:ext cx="1106954" cy="1369573"/>
          </a:xfrm>
          <a:prstGeom prst="line">
            <a:avLst/>
          </a:prstGeom>
          <a:ln w="50800">
            <a:solidFill>
              <a:schemeClr val="accent4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A4B1F4C-B211-4751-A9CB-A984022FB465}"/>
              </a:ext>
            </a:extLst>
          </p:cNvPr>
          <p:cNvCxnSpPr>
            <a:cxnSpLocks/>
            <a:stCxn id="124" idx="3"/>
            <a:endCxn id="176" idx="2"/>
          </p:cNvCxnSpPr>
          <p:nvPr/>
        </p:nvCxnSpPr>
        <p:spPr>
          <a:xfrm flipV="1">
            <a:off x="4903511" y="3718069"/>
            <a:ext cx="989991" cy="79"/>
          </a:xfrm>
          <a:prstGeom prst="line">
            <a:avLst/>
          </a:prstGeom>
          <a:ln w="50800">
            <a:solidFill>
              <a:schemeClr val="accent4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7C711EE-F342-4874-8AAB-E3769E5932D3}"/>
              </a:ext>
            </a:extLst>
          </p:cNvPr>
          <p:cNvCxnSpPr>
            <a:cxnSpLocks/>
            <a:stCxn id="147" idx="7"/>
            <a:endCxn id="74" idx="1"/>
          </p:cNvCxnSpPr>
          <p:nvPr/>
        </p:nvCxnSpPr>
        <p:spPr>
          <a:xfrm flipV="1">
            <a:off x="6755876" y="3752247"/>
            <a:ext cx="708458" cy="1315220"/>
          </a:xfrm>
          <a:prstGeom prst="line">
            <a:avLst/>
          </a:prstGeom>
          <a:ln w="50800">
            <a:solidFill>
              <a:schemeClr val="accent4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1DF1908-172F-4720-87DC-7E044F3F9B87}"/>
              </a:ext>
            </a:extLst>
          </p:cNvPr>
          <p:cNvCxnSpPr>
            <a:cxnSpLocks/>
            <a:stCxn id="175" idx="6"/>
            <a:endCxn id="74" idx="1"/>
          </p:cNvCxnSpPr>
          <p:nvPr/>
        </p:nvCxnSpPr>
        <p:spPr>
          <a:xfrm>
            <a:off x="7002974" y="3718069"/>
            <a:ext cx="461360" cy="34178"/>
          </a:xfrm>
          <a:prstGeom prst="line">
            <a:avLst/>
          </a:prstGeom>
          <a:ln w="50800">
            <a:solidFill>
              <a:schemeClr val="accent4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A31AFA7-0979-4ABC-94A8-4BBEC52CCA45}"/>
              </a:ext>
            </a:extLst>
          </p:cNvPr>
          <p:cNvCxnSpPr>
            <a:cxnSpLocks/>
            <a:stCxn id="124" idx="3"/>
            <a:endCxn id="147" idx="1"/>
          </p:cNvCxnSpPr>
          <p:nvPr/>
        </p:nvCxnSpPr>
        <p:spPr>
          <a:xfrm>
            <a:off x="4903511" y="3718148"/>
            <a:ext cx="1123887" cy="1349319"/>
          </a:xfrm>
          <a:prstGeom prst="line">
            <a:avLst/>
          </a:prstGeom>
          <a:ln w="50800">
            <a:solidFill>
              <a:schemeClr val="accent4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560C88E-123C-4C5F-99D8-66B0C8AD7E04}"/>
              </a:ext>
            </a:extLst>
          </p:cNvPr>
          <p:cNvCxnSpPr>
            <a:cxnSpLocks/>
            <a:stCxn id="74" idx="3"/>
            <a:endCxn id="192" idx="3"/>
          </p:cNvCxnSpPr>
          <p:nvPr/>
        </p:nvCxnSpPr>
        <p:spPr>
          <a:xfrm flipV="1">
            <a:off x="9018814" y="2676914"/>
            <a:ext cx="563364" cy="1075333"/>
          </a:xfrm>
          <a:prstGeom prst="line">
            <a:avLst/>
          </a:prstGeom>
          <a:ln w="50800">
            <a:solidFill>
              <a:schemeClr val="accent4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280E7A1-FC9C-4CCD-831A-9A414F939E41}"/>
              </a:ext>
            </a:extLst>
          </p:cNvPr>
          <p:cNvCxnSpPr>
            <a:cxnSpLocks/>
            <a:stCxn id="170" idx="7"/>
            <a:endCxn id="11" idx="1"/>
          </p:cNvCxnSpPr>
          <p:nvPr/>
        </p:nvCxnSpPr>
        <p:spPr>
          <a:xfrm flipV="1">
            <a:off x="10371788" y="3735000"/>
            <a:ext cx="265732" cy="1023626"/>
          </a:xfrm>
          <a:prstGeom prst="line">
            <a:avLst/>
          </a:prstGeom>
          <a:ln w="50800">
            <a:solidFill>
              <a:schemeClr val="accent4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46E2D12-3C16-4F6B-AFFF-3D35E1C78C6B}"/>
              </a:ext>
            </a:extLst>
          </p:cNvPr>
          <p:cNvCxnSpPr>
            <a:cxnSpLocks/>
            <a:stCxn id="74" idx="3"/>
            <a:endCxn id="170" idx="1"/>
          </p:cNvCxnSpPr>
          <p:nvPr/>
        </p:nvCxnSpPr>
        <p:spPr>
          <a:xfrm>
            <a:off x="9018814" y="3752247"/>
            <a:ext cx="624496" cy="1006379"/>
          </a:xfrm>
          <a:prstGeom prst="line">
            <a:avLst/>
          </a:prstGeom>
          <a:ln w="50800">
            <a:solidFill>
              <a:schemeClr val="accent4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79E8467-3496-4D9A-BEF9-9CCED33F5A1E}"/>
              </a:ext>
            </a:extLst>
          </p:cNvPr>
          <p:cNvCxnSpPr>
            <a:cxnSpLocks/>
            <a:stCxn id="192" idx="5"/>
            <a:endCxn id="11" idx="1"/>
          </p:cNvCxnSpPr>
          <p:nvPr/>
        </p:nvCxnSpPr>
        <p:spPr>
          <a:xfrm>
            <a:off x="10310656" y="2676914"/>
            <a:ext cx="326864" cy="1058086"/>
          </a:xfrm>
          <a:prstGeom prst="line">
            <a:avLst/>
          </a:prstGeom>
          <a:ln w="50800">
            <a:solidFill>
              <a:schemeClr val="accent4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A picture containing umbrella, kite, drawing&#10;&#10;Description automatically generated">
            <a:extLst>
              <a:ext uri="{FF2B5EF4-FFF2-40B4-BE49-F238E27FC236}">
                <a16:creationId xmlns:a16="http://schemas.microsoft.com/office/drawing/2014/main" id="{1C408A4D-259B-4F73-8067-074ABDBAC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05" y="1452789"/>
            <a:ext cx="1306831" cy="1113226"/>
          </a:xfrm>
          <a:prstGeom prst="rect">
            <a:avLst/>
          </a:prstGeom>
        </p:spPr>
      </p:pic>
      <p:pic>
        <p:nvPicPr>
          <p:cNvPr id="44" name="Picture 43" descr="A picture containing clothing, table, phone&#10;&#10;Description automatically generated">
            <a:extLst>
              <a:ext uri="{FF2B5EF4-FFF2-40B4-BE49-F238E27FC236}">
                <a16:creationId xmlns:a16="http://schemas.microsoft.com/office/drawing/2014/main" id="{EB6BB627-D005-49C0-9ACF-1DED075883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7" y="2114464"/>
            <a:ext cx="1275968" cy="811941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69AEB72-4718-478A-8CED-0A5035991685}"/>
              </a:ext>
            </a:extLst>
          </p:cNvPr>
          <p:cNvSpPr txBox="1"/>
          <p:nvPr/>
        </p:nvSpPr>
        <p:spPr>
          <a:xfrm>
            <a:off x="7230491" y="4433714"/>
            <a:ext cx="1958508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Convincing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1B3A43E-5D1C-40C3-94F3-548524D92DC4}"/>
              </a:ext>
            </a:extLst>
          </p:cNvPr>
          <p:cNvSpPr txBox="1"/>
          <p:nvPr/>
        </p:nvSpPr>
        <p:spPr>
          <a:xfrm rot="20203384">
            <a:off x="4013887" y="2459881"/>
            <a:ext cx="1958508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Influence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1A7A3D8-EB05-4D70-959F-6255A507E887}"/>
              </a:ext>
            </a:extLst>
          </p:cNvPr>
          <p:cNvSpPr txBox="1"/>
          <p:nvPr/>
        </p:nvSpPr>
        <p:spPr>
          <a:xfrm>
            <a:off x="10501494" y="4352029"/>
            <a:ext cx="1958508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Success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1" name="Flowchart: Decision 50">
            <a:extLst>
              <a:ext uri="{FF2B5EF4-FFF2-40B4-BE49-F238E27FC236}">
                <a16:creationId xmlns:a16="http://schemas.microsoft.com/office/drawing/2014/main" id="{D3F1F072-AA42-46EC-A0C4-8F5C0F24CC04}"/>
              </a:ext>
            </a:extLst>
          </p:cNvPr>
          <p:cNvSpPr/>
          <p:nvPr/>
        </p:nvSpPr>
        <p:spPr>
          <a:xfrm>
            <a:off x="8702934" y="4050301"/>
            <a:ext cx="1097280" cy="365760"/>
          </a:xfrm>
          <a:prstGeom prst="flowChartDecision">
            <a:avLst/>
          </a:prstGeom>
          <a:solidFill>
            <a:srgbClr val="FFFF66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TSP</a:t>
            </a:r>
          </a:p>
        </p:txBody>
      </p:sp>
      <p:sp>
        <p:nvSpPr>
          <p:cNvPr id="60" name="Flowchart: Decision 59">
            <a:extLst>
              <a:ext uri="{FF2B5EF4-FFF2-40B4-BE49-F238E27FC236}">
                <a16:creationId xmlns:a16="http://schemas.microsoft.com/office/drawing/2014/main" id="{3DE90D21-BFFB-47C7-943C-7EF6D90D8EC4}"/>
              </a:ext>
            </a:extLst>
          </p:cNvPr>
          <p:cNvSpPr/>
          <p:nvPr/>
        </p:nvSpPr>
        <p:spPr>
          <a:xfrm>
            <a:off x="8849137" y="3003786"/>
            <a:ext cx="1097280" cy="365760"/>
          </a:xfrm>
          <a:prstGeom prst="flowChartDecision">
            <a:avLst/>
          </a:prstGeom>
          <a:solidFill>
            <a:srgbClr val="FFFF66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TSP</a:t>
            </a:r>
          </a:p>
        </p:txBody>
      </p:sp>
      <p:sp>
        <p:nvSpPr>
          <p:cNvPr id="61" name="Flowchart: Decision 60">
            <a:extLst>
              <a:ext uri="{FF2B5EF4-FFF2-40B4-BE49-F238E27FC236}">
                <a16:creationId xmlns:a16="http://schemas.microsoft.com/office/drawing/2014/main" id="{C744EE30-52A3-4A03-AC6F-10CC19DF5DFD}"/>
              </a:ext>
            </a:extLst>
          </p:cNvPr>
          <p:cNvSpPr/>
          <p:nvPr/>
        </p:nvSpPr>
        <p:spPr>
          <a:xfrm>
            <a:off x="922341" y="3583195"/>
            <a:ext cx="1097280" cy="365760"/>
          </a:xfrm>
          <a:prstGeom prst="flowChartDecision">
            <a:avLst/>
          </a:prstGeom>
          <a:solidFill>
            <a:srgbClr val="FFFF66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TSP</a:t>
            </a:r>
          </a:p>
        </p:txBody>
      </p:sp>
      <p:sp>
        <p:nvSpPr>
          <p:cNvPr id="62" name="Flowchart: Decision 61">
            <a:extLst>
              <a:ext uri="{FF2B5EF4-FFF2-40B4-BE49-F238E27FC236}">
                <a16:creationId xmlns:a16="http://schemas.microsoft.com/office/drawing/2014/main" id="{4FBB650A-28B5-4124-A587-766271F8F39C}"/>
              </a:ext>
            </a:extLst>
          </p:cNvPr>
          <p:cNvSpPr/>
          <p:nvPr/>
        </p:nvSpPr>
        <p:spPr>
          <a:xfrm>
            <a:off x="4833595" y="4337193"/>
            <a:ext cx="1097280" cy="365760"/>
          </a:xfrm>
          <a:prstGeom prst="flowChartDecision">
            <a:avLst/>
          </a:prstGeom>
          <a:solidFill>
            <a:srgbClr val="FFFF66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TSP</a:t>
            </a:r>
          </a:p>
        </p:txBody>
      </p:sp>
      <p:sp>
        <p:nvSpPr>
          <p:cNvPr id="63" name="Flowchart: Decision 62">
            <a:extLst>
              <a:ext uri="{FF2B5EF4-FFF2-40B4-BE49-F238E27FC236}">
                <a16:creationId xmlns:a16="http://schemas.microsoft.com/office/drawing/2014/main" id="{388A4318-CCE7-4D3A-B3BE-A726FB84B464}"/>
              </a:ext>
            </a:extLst>
          </p:cNvPr>
          <p:cNvSpPr/>
          <p:nvPr/>
        </p:nvSpPr>
        <p:spPr>
          <a:xfrm>
            <a:off x="4559034" y="3535189"/>
            <a:ext cx="1097280" cy="365760"/>
          </a:xfrm>
          <a:prstGeom prst="flowChartDecision">
            <a:avLst/>
          </a:prstGeom>
          <a:solidFill>
            <a:srgbClr val="FFFF66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TSP</a:t>
            </a:r>
          </a:p>
        </p:txBody>
      </p:sp>
      <p:sp>
        <p:nvSpPr>
          <p:cNvPr id="64" name="Flowchart: Decision 63">
            <a:extLst>
              <a:ext uri="{FF2B5EF4-FFF2-40B4-BE49-F238E27FC236}">
                <a16:creationId xmlns:a16="http://schemas.microsoft.com/office/drawing/2014/main" id="{6DA8F608-67E4-4887-BED2-8B44E2C43A20}"/>
              </a:ext>
            </a:extLst>
          </p:cNvPr>
          <p:cNvSpPr/>
          <p:nvPr/>
        </p:nvSpPr>
        <p:spPr>
          <a:xfrm>
            <a:off x="4833595" y="2806653"/>
            <a:ext cx="1097280" cy="365760"/>
          </a:xfrm>
          <a:prstGeom prst="flowChartDecision">
            <a:avLst/>
          </a:prstGeom>
          <a:solidFill>
            <a:srgbClr val="FFFF66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TSP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8D59417B-96CF-4691-9953-E5FAD5DECFA8}"/>
              </a:ext>
            </a:extLst>
          </p:cNvPr>
          <p:cNvSpPr txBox="1">
            <a:spLocks/>
          </p:cNvSpPr>
          <p:nvPr/>
        </p:nvSpPr>
        <p:spPr>
          <a:xfrm>
            <a:off x="0" y="-36514"/>
            <a:ext cx="12192000" cy="1325563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5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Advancing Outreach Effectiveness to Improve Conservation Practice Adoption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SESSION III: Assessing Potential to Influence Operator Decisions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US" sz="3200" b="1" i="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15128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85DD8ED5-BC5E-4910-8630-48C501AB57A9}"/>
              </a:ext>
            </a:extLst>
          </p:cNvPr>
          <p:cNvSpPr txBox="1">
            <a:spLocks/>
          </p:cNvSpPr>
          <p:nvPr/>
        </p:nvSpPr>
        <p:spPr>
          <a:xfrm>
            <a:off x="0" y="-41982"/>
            <a:ext cx="11266714" cy="7484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Decision Context: </a:t>
            </a:r>
            <a:r>
              <a:rPr lang="en-US" b="1" dirty="0">
                <a:latin typeface="+mn-lt"/>
              </a:rPr>
              <a:t>Which Conservation Practice?</a:t>
            </a:r>
          </a:p>
        </p:txBody>
      </p:sp>
      <p:pic>
        <p:nvPicPr>
          <p:cNvPr id="1026" name="Picture 2" descr="4R Nutrient Stewardship - Posts | Facebook">
            <a:extLst>
              <a:ext uri="{FF2B5EF4-FFF2-40B4-BE49-F238E27FC236}">
                <a16:creationId xmlns:a16="http://schemas.microsoft.com/office/drawing/2014/main" id="{9456404C-57B3-4081-BF87-52D548794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" y="743752"/>
            <a:ext cx="5305806" cy="202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8D476EF-E774-4731-95F1-629757BF23AC}"/>
              </a:ext>
            </a:extLst>
          </p:cNvPr>
          <p:cNvSpPr txBox="1"/>
          <p:nvPr/>
        </p:nvSpPr>
        <p:spPr>
          <a:xfrm>
            <a:off x="6096000" y="2123539"/>
            <a:ext cx="5475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In-Field Practices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A21275-26B1-424C-9310-A51E62F04E3D}"/>
              </a:ext>
            </a:extLst>
          </p:cNvPr>
          <p:cNvSpPr txBox="1"/>
          <p:nvPr/>
        </p:nvSpPr>
        <p:spPr>
          <a:xfrm>
            <a:off x="6096000" y="4145252"/>
            <a:ext cx="5475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Edge-of-Field Practices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8740D4-B60E-4D8B-A9A3-F19D793EEEC1}"/>
              </a:ext>
            </a:extLst>
          </p:cNvPr>
          <p:cNvSpPr txBox="1"/>
          <p:nvPr/>
        </p:nvSpPr>
        <p:spPr>
          <a:xfrm>
            <a:off x="6096000" y="6090740"/>
            <a:ext cx="5475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Edge-of-Stream Practices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50C4C1A-8E56-429E-B47E-E7484576FE2F}"/>
              </a:ext>
            </a:extLst>
          </p:cNvPr>
          <p:cNvGrpSpPr/>
          <p:nvPr/>
        </p:nvGrpSpPr>
        <p:grpSpPr>
          <a:xfrm>
            <a:off x="566928" y="2926207"/>
            <a:ext cx="5332205" cy="3810864"/>
            <a:chOff x="566928" y="2926207"/>
            <a:chExt cx="5332205" cy="3810864"/>
          </a:xfrm>
        </p:grpSpPr>
        <p:pic>
          <p:nvPicPr>
            <p:cNvPr id="14" name="Picture 13" descr="A large green field&#10;&#10;Description automatically generated">
              <a:extLst>
                <a:ext uri="{FF2B5EF4-FFF2-40B4-BE49-F238E27FC236}">
                  <a16:creationId xmlns:a16="http://schemas.microsoft.com/office/drawing/2014/main" id="{E23EA559-E856-4515-99C6-1C14B8C58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43" b="27393"/>
            <a:stretch/>
          </p:blipFill>
          <p:spPr>
            <a:xfrm>
              <a:off x="566928" y="2926207"/>
              <a:ext cx="5332205" cy="1865376"/>
            </a:xfrm>
            <a:prstGeom prst="rect">
              <a:avLst/>
            </a:prstGeom>
          </p:spPr>
        </p:pic>
        <p:pic>
          <p:nvPicPr>
            <p:cNvPr id="11" name="Picture 10" descr="A river running through a field of grass&#10;&#10;Description automatically generated">
              <a:extLst>
                <a:ext uri="{FF2B5EF4-FFF2-40B4-BE49-F238E27FC236}">
                  <a16:creationId xmlns:a16="http://schemas.microsoft.com/office/drawing/2014/main" id="{82206D1F-67CD-41A6-90A4-37F66C4D18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0" t="4772" b="31958"/>
            <a:stretch/>
          </p:blipFill>
          <p:spPr>
            <a:xfrm>
              <a:off x="566928" y="4947920"/>
              <a:ext cx="5305806" cy="1789151"/>
            </a:xfrm>
            <a:prstGeom prst="rect">
              <a:avLst/>
            </a:prstGeom>
          </p:spPr>
        </p:pic>
      </p:grp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1B5E3FB-2A1A-4288-8B92-B0412149D9C2}"/>
              </a:ext>
            </a:extLst>
          </p:cNvPr>
          <p:cNvSpPr/>
          <p:nvPr/>
        </p:nvSpPr>
        <p:spPr>
          <a:xfrm>
            <a:off x="10781962" y="4145251"/>
            <a:ext cx="653545" cy="2591819"/>
          </a:xfrm>
          <a:prstGeom prst="rightBrace">
            <a:avLst>
              <a:gd name="adj1" fmla="val 8333"/>
              <a:gd name="adj2" fmla="val 51148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02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85DD8ED5-BC5E-4910-8630-48C501AB57A9}"/>
              </a:ext>
            </a:extLst>
          </p:cNvPr>
          <p:cNvSpPr txBox="1">
            <a:spLocks/>
          </p:cNvSpPr>
          <p:nvPr/>
        </p:nvSpPr>
        <p:spPr>
          <a:xfrm>
            <a:off x="0" y="-41982"/>
            <a:ext cx="11266714" cy="7484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/>
              <a:t>Decision Context: </a:t>
            </a:r>
            <a:r>
              <a:rPr lang="en-US" b="1">
                <a:latin typeface="+mn-lt"/>
              </a:rPr>
              <a:t>Which Farmers?</a:t>
            </a:r>
            <a:endParaRPr lang="en-US" b="1" dirty="0">
              <a:latin typeface="+mn-lt"/>
            </a:endParaRP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AC20855C-ACC5-4C22-9DA3-D9DEEF90C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95" y="537619"/>
            <a:ext cx="9833009" cy="632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71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12A99A-E7FF-421A-9829-C9B62888A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4159"/>
            <a:ext cx="3126253" cy="45117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A432E55-A11B-407B-A9D1-90EEE5B9AF70}"/>
              </a:ext>
            </a:extLst>
          </p:cNvPr>
          <p:cNvSpPr txBox="1"/>
          <p:nvPr/>
        </p:nvSpPr>
        <p:spPr>
          <a:xfrm>
            <a:off x="3117606" y="2725637"/>
            <a:ext cx="907439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Prioritized TSP Challenges to Advance Restoration:</a:t>
            </a:r>
          </a:p>
          <a:p>
            <a:pPr marL="2254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1) Owner-operator adoption of EOF/EOS natural filter practices</a:t>
            </a:r>
          </a:p>
          <a:p>
            <a:pPr marL="2254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2) Non-Operator Landowner adoption of EOF/EOS filter practices</a:t>
            </a:r>
          </a:p>
          <a:p>
            <a:pPr marL="2254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3) Farmer adoption of infield practices </a:t>
            </a:r>
          </a:p>
          <a:p>
            <a:pPr marL="2254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4) Owner-operator adoption of infield practices</a:t>
            </a:r>
          </a:p>
          <a:p>
            <a:pPr marL="2254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5) Tenant adoption of EOF/EOS practices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E55E1A1-ED97-4375-A1B3-80F6E9B88961}"/>
              </a:ext>
            </a:extLst>
          </p:cNvPr>
          <p:cNvSpPr txBox="1">
            <a:spLocks/>
          </p:cNvSpPr>
          <p:nvPr/>
        </p:nvSpPr>
        <p:spPr>
          <a:xfrm>
            <a:off x="779206" y="112204"/>
            <a:ext cx="1063358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4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Advancing Outreach Effectiveness to Improve Conservation Practice Adoption</a:t>
            </a:r>
            <a:br>
              <a:rPr kumimoji="0" lang="en-US" sz="4400" b="1" i="0" u="none" strike="noStrike" kern="1200" cap="none" spc="-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en-US" sz="4400" b="1" i="0" u="none" strike="noStrike" kern="1200" cap="none" spc="-5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348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73184DF-8694-4CFF-8EEC-519DE50485C1}"/>
              </a:ext>
            </a:extLst>
          </p:cNvPr>
          <p:cNvGrpSpPr/>
          <p:nvPr/>
        </p:nvGrpSpPr>
        <p:grpSpPr>
          <a:xfrm>
            <a:off x="468573" y="1161306"/>
            <a:ext cx="1884178" cy="2098721"/>
            <a:chOff x="981739" y="1367201"/>
            <a:chExt cx="1884178" cy="209872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E1AAB2-26C4-4B72-965D-814E60B2C8CD}"/>
                </a:ext>
              </a:extLst>
            </p:cNvPr>
            <p:cNvSpPr/>
            <p:nvPr/>
          </p:nvSpPr>
          <p:spPr>
            <a:xfrm>
              <a:off x="981739" y="1367201"/>
              <a:ext cx="1884178" cy="241860"/>
            </a:xfrm>
            <a:prstGeom prst="rect">
              <a:avLst/>
            </a:prstGeom>
            <a:solidFill>
              <a:schemeClr val="accent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Federal Agent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4CB123-8A58-4198-8727-DC002829B650}"/>
                </a:ext>
              </a:extLst>
            </p:cNvPr>
            <p:cNvSpPr/>
            <p:nvPr/>
          </p:nvSpPr>
          <p:spPr>
            <a:xfrm>
              <a:off x="981739" y="1784559"/>
              <a:ext cx="1884178" cy="241860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State Agent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16B9AF-35B0-4BB9-8CF0-D9217DDE04FA}"/>
                </a:ext>
              </a:extLst>
            </p:cNvPr>
            <p:cNvSpPr/>
            <p:nvPr/>
          </p:nvSpPr>
          <p:spPr>
            <a:xfrm>
              <a:off x="981739" y="2268279"/>
              <a:ext cx="1884178" cy="241860"/>
            </a:xfrm>
            <a:prstGeom prst="rect">
              <a:avLst/>
            </a:prstGeom>
            <a:solidFill>
              <a:schemeClr val="accent5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For Profit Agent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9B2DDC9-B56B-40DB-9DA3-F9196B7E1F14}"/>
                </a:ext>
              </a:extLst>
            </p:cNvPr>
            <p:cNvSpPr/>
            <p:nvPr/>
          </p:nvSpPr>
          <p:spPr>
            <a:xfrm>
              <a:off x="981739" y="2751999"/>
              <a:ext cx="1884178" cy="241860"/>
            </a:xfrm>
            <a:prstGeom prst="rect">
              <a:avLst/>
            </a:prstGeom>
            <a:solidFill>
              <a:srgbClr val="FFC000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Network Agent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D35D584-32DF-47B4-ADAD-89DF9493306E}"/>
                </a:ext>
              </a:extLst>
            </p:cNvPr>
            <p:cNvSpPr/>
            <p:nvPr/>
          </p:nvSpPr>
          <p:spPr>
            <a:xfrm>
              <a:off x="981739" y="3224062"/>
              <a:ext cx="1884178" cy="241860"/>
            </a:xfrm>
            <a:prstGeom prst="rect">
              <a:avLst/>
            </a:prstGeom>
            <a:solidFill>
              <a:srgbClr val="92D050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Non-Profit Agent</a:t>
              </a:r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5DD8ED5-BC5E-4910-8630-48C501AB57A9}"/>
              </a:ext>
            </a:extLst>
          </p:cNvPr>
          <p:cNvSpPr txBox="1">
            <a:spLocks/>
          </p:cNvSpPr>
          <p:nvPr/>
        </p:nvSpPr>
        <p:spPr>
          <a:xfrm>
            <a:off x="0" y="-41982"/>
            <a:ext cx="11266714" cy="7484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Decision Context: </a:t>
            </a:r>
            <a:r>
              <a:rPr lang="en-US" b="1" dirty="0">
                <a:latin typeface="+mn-lt"/>
              </a:rPr>
              <a:t>Which Outreach Practitioners?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4FCFF18-5D9C-4272-85CD-FD753E978356}"/>
              </a:ext>
            </a:extLst>
          </p:cNvPr>
          <p:cNvSpPr/>
          <p:nvPr/>
        </p:nvSpPr>
        <p:spPr>
          <a:xfrm>
            <a:off x="2635268" y="815636"/>
            <a:ext cx="9248580" cy="3026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NRCS</a:t>
            </a:r>
            <a:endParaRPr lang="en-US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 Extension</a:t>
            </a:r>
            <a:endParaRPr lang="en-US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accent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Soil Water Conservation District staff</a:t>
            </a:r>
            <a:endParaRPr lang="en-US" b="1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accent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 Department of Agriculture staff</a:t>
            </a:r>
            <a:endParaRPr lang="en-US" b="1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accent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 Departments of Natural Resources/Environmental Quality</a:t>
            </a:r>
            <a:endParaRPr lang="en-US" b="1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Retail Agronomists/Crop Advisors/Consultants/Corporate Agriculture Representatives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 Farmers (including farm bureau, SCD officers, commodity groups etc.)</a:t>
            </a:r>
            <a:endParaRPr lang="en-US" b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Non-profits –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?need to articulate the diversity of NGO’s (e.g., farming, environmental)? 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1741CCA-449E-49CB-9AAA-53767D9B9C1E}"/>
              </a:ext>
            </a:extLst>
          </p:cNvPr>
          <p:cNvCxnSpPr>
            <a:cxnSpLocks/>
          </p:cNvCxnSpPr>
          <p:nvPr/>
        </p:nvCxnSpPr>
        <p:spPr>
          <a:xfrm flipV="1">
            <a:off x="320912" y="3906274"/>
            <a:ext cx="11562936" cy="320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E72F3F2-9403-459E-AC85-392160D959F1}"/>
              </a:ext>
            </a:extLst>
          </p:cNvPr>
          <p:cNvSpPr txBox="1"/>
          <p:nvPr/>
        </p:nvSpPr>
        <p:spPr>
          <a:xfrm>
            <a:off x="4311639" y="5295607"/>
            <a:ext cx="7572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3 regions, 8 to 10 groups/region, 2-4 reps/group = </a:t>
            </a:r>
            <a:r>
              <a:rPr lang="en-US" sz="3600" b="1" dirty="0"/>
              <a:t>48 to ~120 participants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055A2D-0260-4D30-BCAC-12112E2359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34" t="5873" r="3425" b="5873"/>
          <a:stretch/>
        </p:blipFill>
        <p:spPr>
          <a:xfrm>
            <a:off x="148206" y="4052576"/>
            <a:ext cx="4163433" cy="279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07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7372</TotalTime>
  <Words>745</Words>
  <Application>Microsoft Office PowerPoint</Application>
  <PresentationFormat>Widescreen</PresentationFormat>
  <Paragraphs>135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Comic Sans MS</vt:lpstr>
      <vt:lpstr>Symbol</vt:lpstr>
      <vt:lpstr>Office Theme</vt:lpstr>
      <vt:lpstr>Retrospect</vt:lpstr>
      <vt:lpstr>1_Office Theme</vt:lpstr>
      <vt:lpstr>PowerPoint Presentation</vt:lpstr>
      <vt:lpstr>PowerPoint Presentation</vt:lpstr>
      <vt:lpstr>Agreeing on the Decision Context: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Workshop Guidelines: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Advancing Outreach Effectiveness to Improve Conservation Practice Adoption</dc:title>
  <dc:creator>Kathy Boomer</dc:creator>
  <cp:lastModifiedBy>Kathy Boomer</cp:lastModifiedBy>
  <cp:revision>44</cp:revision>
  <dcterms:created xsi:type="dcterms:W3CDTF">2020-11-19T15:19:31Z</dcterms:created>
  <dcterms:modified xsi:type="dcterms:W3CDTF">2021-01-26T06:13:07Z</dcterms:modified>
</cp:coreProperties>
</file>