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0" d="100"/>
          <a:sy n="90" d="100"/>
        </p:scale>
        <p:origin x="-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1E79DD-2317-4AC3-B620-03C1CA8F9556}"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DFBFFD-4DB5-4C9C-B24C-5E1076004020}" type="slidenum">
              <a:rPr lang="en-US" smtClean="0"/>
              <a:t>‹#›</a:t>
            </a:fld>
            <a:endParaRPr lang="en-US"/>
          </a:p>
        </p:txBody>
      </p:sp>
    </p:spTree>
    <p:extLst>
      <p:ext uri="{BB962C8B-B14F-4D97-AF65-F5344CB8AC3E}">
        <p14:creationId xmlns:p14="http://schemas.microsoft.com/office/powerpoint/2010/main" val="3074232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9D0B48-4688-734E-94EE-4E390E5262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73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1721036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07005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23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46718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818155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059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81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69419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04239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1/27/2021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8063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1/27/2021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47165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1/27/2021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564336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6216" y="530066"/>
            <a:ext cx="8415579" cy="1992883"/>
          </a:xfrm>
        </p:spPr>
        <p:txBody>
          <a:bodyPr>
            <a:normAutofit/>
          </a:bodyPr>
          <a:lstStyle/>
          <a:p>
            <a:r>
              <a:rPr lang="en-US" sz="3600" b="1" dirty="0"/>
              <a:t>Day 2, Session III:</a:t>
            </a:r>
            <a:br>
              <a:rPr lang="en-US" sz="3600" b="1" dirty="0"/>
            </a:br>
            <a:r>
              <a:rPr lang="en-US" sz="3600" b="1" dirty="0"/>
              <a:t>breakout group notes </a:t>
            </a:r>
            <a:endParaRPr lang="en-US" sz="3600" dirty="0"/>
          </a:p>
        </p:txBody>
      </p:sp>
      <p:pic>
        <p:nvPicPr>
          <p:cNvPr id="1026" name="Picture 2" descr="wo men standing in a field&#10;&#10;Description automatically generated with medium confid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85588"/>
            <a:ext cx="12068013" cy="236246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71607" y="3244334"/>
            <a:ext cx="312906"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k-SK" sz="1800" b="0" i="0" u="none" strike="noStrike" kern="1200" cap="none" spc="0" normalizeH="0" baseline="0" noProof="0" dirty="0">
                <a:ln>
                  <a:noFill/>
                </a:ln>
                <a:solidFill>
                  <a:srgbClr val="FFFFFF"/>
                </a:solidFill>
                <a:effectLst/>
                <a:uLnTx/>
                <a:uFillTx/>
                <a:latin typeface="Gill Sans MT" panose="020B0502020104020203"/>
                <a:ea typeface="+mn-ea"/>
                <a:cs typeface="+mn-cs"/>
              </a:rPr>
              <a:t>  </a:t>
            </a: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
        <p:nvSpPr>
          <p:cNvPr id="5" name="Rectangle 4"/>
          <p:cNvSpPr/>
          <p:nvPr/>
        </p:nvSpPr>
        <p:spPr>
          <a:xfrm>
            <a:off x="180813" y="5373334"/>
            <a:ext cx="8513736" cy="261610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mbria" charset="0"/>
                <a:ea typeface="+mn-ea"/>
                <a:cs typeface="+mn-cs"/>
              </a:rPr>
              <a:t>Advancing Outreach Effectiveness to Improve Conservation Practice Adoption</a:t>
            </a:r>
            <a:br>
              <a:rPr kumimoji="0" lang="en-US" sz="3200" b="1" i="0" u="none" strike="noStrike" kern="1200" cap="none" spc="0" normalizeH="0" baseline="0" noProof="0" dirty="0">
                <a:ln>
                  <a:noFill/>
                </a:ln>
                <a:solidFill>
                  <a:srgbClr val="000000"/>
                </a:solidFill>
                <a:effectLst/>
                <a:uLnTx/>
                <a:uFillTx/>
                <a:latin typeface="Cambria" charset="0"/>
                <a:ea typeface="+mn-ea"/>
                <a:cs typeface="+mn-cs"/>
              </a:rPr>
            </a:br>
            <a:br>
              <a:rPr kumimoji="0" lang="en-US" sz="3200" b="1" i="0" u="none" strike="noStrike" kern="1200" cap="none" spc="0" normalizeH="0" baseline="0" noProof="0" dirty="0">
                <a:ln>
                  <a:noFill/>
                </a:ln>
                <a:solidFill>
                  <a:srgbClr val="000000"/>
                </a:solidFill>
                <a:effectLst/>
                <a:uLnTx/>
                <a:uFillTx/>
                <a:latin typeface="Cambria" charset="0"/>
                <a:ea typeface="+mn-ea"/>
                <a:cs typeface="+mn-cs"/>
              </a:rPr>
            </a:br>
            <a:endParaRPr kumimoji="0" lang="en-US" sz="3200" b="0" i="0" u="none" strike="noStrike" kern="1200" cap="none" spc="0" normalizeH="0" baseline="0" noProof="0" dirty="0">
              <a:ln>
                <a:noFill/>
              </a:ln>
              <a:solidFill>
                <a:srgbClr val="FFFFFF"/>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rPr>
            </a:br>
            <a:endParaRPr kumimoji="0" lang="en-US" sz="1800" b="0" i="0" u="none" strike="noStrike" kern="1200" cap="none" spc="0" normalizeH="0" baseline="0" noProof="0" dirty="0">
              <a:ln>
                <a:noFill/>
              </a:ln>
              <a:solidFill>
                <a:srgbClr val="FFFFFF"/>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811988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58D1F9-9E6E-43FA-8C9B-5D0F486AFEE2}"/>
              </a:ext>
            </a:extLst>
          </p:cNvPr>
          <p:cNvSpPr>
            <a:spLocks noGrp="1"/>
          </p:cNvSpPr>
          <p:nvPr>
            <p:ph idx="1"/>
          </p:nvPr>
        </p:nvSpPr>
        <p:spPr>
          <a:xfrm>
            <a:off x="381000" y="228600"/>
            <a:ext cx="11353800" cy="6400800"/>
          </a:xfrm>
        </p:spPr>
        <p:txBody>
          <a:bodyPr>
            <a:normAutofit fontScale="92500" lnSpcReduction="10000"/>
          </a:bodyPr>
          <a:lstStyle/>
          <a:p>
            <a:pPr lvl="0"/>
            <a:r>
              <a:rPr lang="en-US" dirty="0"/>
              <a:t>Individualistic nature of Americans (and especially farmers)</a:t>
            </a:r>
          </a:p>
          <a:p>
            <a:pPr lvl="1"/>
            <a:r>
              <a:rPr lang="en-US" dirty="0"/>
              <a:t>How are changes going to benefit farmers individually?</a:t>
            </a:r>
          </a:p>
          <a:p>
            <a:pPr lvl="1"/>
            <a:r>
              <a:rPr lang="en-US" dirty="0"/>
              <a:t>Caring more about the impacts on neighbors rather than people we don’t know? (e.g., global impacts)</a:t>
            </a:r>
          </a:p>
          <a:p>
            <a:pPr lvl="1"/>
            <a:r>
              <a:rPr lang="en-US" dirty="0"/>
              <a:t>Voluntary rather than regulatory</a:t>
            </a:r>
            <a:r>
              <a:rPr lang="en-US" sz="1050" dirty="0"/>
              <a:t> </a:t>
            </a:r>
            <a:endParaRPr lang="en-US" dirty="0"/>
          </a:p>
          <a:p>
            <a:pPr lvl="0"/>
            <a:r>
              <a:rPr lang="en-US" dirty="0"/>
              <a:t>A lot of redundancy across owner/operator type...boils down to values on farmland...many commonalities...concerns are quite similar...approach/outreach strategy may be different</a:t>
            </a:r>
          </a:p>
          <a:p>
            <a:pPr lvl="0"/>
            <a:r>
              <a:rPr lang="en-US" dirty="0"/>
              <a:t>The farmers that we work with have all embraced conservation on their own land...conservation stewardship ethic is present</a:t>
            </a:r>
          </a:p>
          <a:p>
            <a:pPr lvl="0"/>
            <a:r>
              <a:rPr lang="en-US" dirty="0"/>
              <a:t>May be more difficult to change beliefs and attitudes (ore ingrained in operation, approach to ag) vs the norms and constraints...</a:t>
            </a:r>
          </a:p>
          <a:p>
            <a:pPr lvl="0"/>
            <a:r>
              <a:rPr lang="en-US" dirty="0"/>
              <a:t>Things missing from consideration: </a:t>
            </a:r>
          </a:p>
          <a:p>
            <a:pPr lvl="1"/>
            <a:r>
              <a:rPr lang="en-US" dirty="0"/>
              <a:t>Power dynamics within operations...other people in the operation, beyond the decision maker, that may influence internally...important to keep that on farm expertise in mind</a:t>
            </a:r>
            <a:r>
              <a:rPr lang="en-US" sz="1050" dirty="0"/>
              <a:t> </a:t>
            </a:r>
            <a:endParaRPr lang="en-US" dirty="0"/>
          </a:p>
          <a:p>
            <a:pPr lvl="1"/>
            <a:r>
              <a:rPr lang="en-US" dirty="0"/>
              <a:t>Critical importance of follow-up. Once adoption occurs, there is no follow-up. To be able to adopt new innovative practices, need to maintain that relationship and check in. Even just a friendly phone call to see if other needs should be met. This follow up should be funded and recognized as very valuable.</a:t>
            </a:r>
          </a:p>
          <a:p>
            <a:pPr lvl="1"/>
            <a:r>
              <a:rPr lang="en-US" dirty="0"/>
              <a:t>Timeline for follow up - initially a month, but really depends on person and practice - grazing plan - 1 year</a:t>
            </a:r>
          </a:p>
          <a:p>
            <a:r>
              <a:rPr lang="en-US" sz="1400" dirty="0"/>
              <a:t> </a:t>
            </a:r>
            <a:r>
              <a:rPr lang="en-US" dirty="0"/>
              <a:t>Struggle with differentiation knowledge, beliefs, and attitudes </a:t>
            </a:r>
          </a:p>
          <a:p>
            <a:r>
              <a:rPr lang="en-US" sz="1400" dirty="0"/>
              <a:t> </a:t>
            </a:r>
            <a:r>
              <a:rPr lang="en-US" dirty="0"/>
              <a:t>Again, an individualized approach </a:t>
            </a:r>
          </a:p>
          <a:p>
            <a:r>
              <a:rPr lang="en-US" sz="1400" dirty="0"/>
              <a:t> </a:t>
            </a:r>
            <a:r>
              <a:rPr lang="en-US" dirty="0"/>
              <a:t>Again- owner vs operator</a:t>
            </a:r>
          </a:p>
          <a:p>
            <a:endParaRPr lang="en-US" dirty="0"/>
          </a:p>
        </p:txBody>
      </p:sp>
    </p:spTree>
    <p:extLst>
      <p:ext uri="{BB962C8B-B14F-4D97-AF65-F5344CB8AC3E}">
        <p14:creationId xmlns:p14="http://schemas.microsoft.com/office/powerpoint/2010/main" val="182941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5291-9F90-47E5-8917-46927BA66882}"/>
              </a:ext>
            </a:extLst>
          </p:cNvPr>
          <p:cNvSpPr>
            <a:spLocks noGrp="1"/>
          </p:cNvSpPr>
          <p:nvPr>
            <p:ph type="title"/>
          </p:nvPr>
        </p:nvSpPr>
        <p:spPr>
          <a:xfrm>
            <a:off x="2231136" y="0"/>
            <a:ext cx="7729728" cy="1188720"/>
          </a:xfrm>
        </p:spPr>
        <p:txBody>
          <a:bodyPr/>
          <a:lstStyle/>
          <a:p>
            <a:r>
              <a:rPr lang="en-US" b="1" dirty="0"/>
              <a:t>Key Takeaways</a:t>
            </a:r>
            <a:br>
              <a:rPr lang="en-US" dirty="0"/>
            </a:br>
            <a:endParaRPr lang="en-US" dirty="0"/>
          </a:p>
        </p:txBody>
      </p:sp>
      <p:sp>
        <p:nvSpPr>
          <p:cNvPr id="3" name="Content Placeholder 2">
            <a:extLst>
              <a:ext uri="{FF2B5EF4-FFF2-40B4-BE49-F238E27FC236}">
                <a16:creationId xmlns:a16="http://schemas.microsoft.com/office/drawing/2014/main" id="{A6FFD024-4F50-4B8C-AB1A-172B884E09AB}"/>
              </a:ext>
            </a:extLst>
          </p:cNvPr>
          <p:cNvSpPr>
            <a:spLocks noGrp="1"/>
          </p:cNvSpPr>
          <p:nvPr>
            <p:ph idx="1"/>
          </p:nvPr>
        </p:nvSpPr>
        <p:spPr>
          <a:xfrm>
            <a:off x="190500" y="1188720"/>
            <a:ext cx="11849100" cy="5669280"/>
          </a:xfrm>
        </p:spPr>
        <p:txBody>
          <a:bodyPr>
            <a:normAutofit/>
          </a:bodyPr>
          <a:lstStyle/>
          <a:p>
            <a:pPr lvl="0"/>
            <a:r>
              <a:rPr lang="en-US" dirty="0"/>
              <a:t>Knowledge/awareness can appear at all three phases of the diagram</a:t>
            </a:r>
          </a:p>
          <a:p>
            <a:pPr lvl="0"/>
            <a:r>
              <a:rPr lang="en-US" dirty="0"/>
              <a:t>There are more types of owner/operator situations than those listed - context is complicated and it matters</a:t>
            </a:r>
          </a:p>
          <a:p>
            <a:pPr lvl="0"/>
            <a:r>
              <a:rPr lang="en-US" dirty="0"/>
              <a:t>Norms affect intention as much as they affect behavior</a:t>
            </a:r>
          </a:p>
          <a:p>
            <a:pPr lvl="0"/>
            <a:r>
              <a:rPr lang="en-US" dirty="0"/>
              <a:t>Diagram doesn’t allow us to clearly capture objectives of the farmer - their farm history and characteristics - and outreach practitioners need this insight into individual motivations to effectively engage producers (TSPs need awareness of the context they are walking into)</a:t>
            </a:r>
          </a:p>
          <a:p>
            <a:pPr lvl="0"/>
            <a:r>
              <a:rPr lang="en-US" dirty="0"/>
              <a:t>Connections between beliefs/attitudes, norms/intentions - the complexity is not well enough described in the diagram.</a:t>
            </a:r>
          </a:p>
          <a:p>
            <a:pPr lvl="0"/>
            <a:r>
              <a:rPr lang="en-US" dirty="0"/>
              <a:t>Interested in seeing how this diagram becomes predictive, can we map the literature onto a diagram like this to inform which parts are more amenable to intervention.</a:t>
            </a:r>
          </a:p>
          <a:p>
            <a:pPr lvl="0"/>
            <a:r>
              <a:rPr lang="en-US" dirty="0"/>
              <a:t>Challenge to place information into which bucket and fully understanding the categories</a:t>
            </a:r>
          </a:p>
          <a:p>
            <a:pPr lvl="0"/>
            <a:r>
              <a:rPr lang="en-US" dirty="0"/>
              <a:t>Knowledge - comes down to ROI, benefits of practice, cost share options</a:t>
            </a:r>
          </a:p>
          <a:p>
            <a:pPr lvl="0"/>
            <a:r>
              <a:rPr lang="en-US" dirty="0"/>
              <a:t>Belief and attitude - trust and confidence to make decision with others in farming operation</a:t>
            </a:r>
          </a:p>
          <a:p>
            <a:pPr lvl="0"/>
            <a:r>
              <a:rPr lang="en-US" dirty="0"/>
              <a:t>Norms - Farmers unwilling to submit to government control </a:t>
            </a:r>
          </a:p>
          <a:p>
            <a:pPr lvl="0"/>
            <a:r>
              <a:rPr lang="en-US" dirty="0"/>
              <a:t>Do farmers make decisions/ are influenced as a community or individually?</a:t>
            </a:r>
          </a:p>
          <a:p>
            <a:endParaRPr lang="en-US" dirty="0"/>
          </a:p>
        </p:txBody>
      </p:sp>
    </p:spTree>
    <p:extLst>
      <p:ext uri="{BB962C8B-B14F-4D97-AF65-F5344CB8AC3E}">
        <p14:creationId xmlns:p14="http://schemas.microsoft.com/office/powerpoint/2010/main" val="84834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AF2049-A728-4E1D-81A8-C0BA04B04F8F}"/>
              </a:ext>
            </a:extLst>
          </p:cNvPr>
          <p:cNvSpPr>
            <a:spLocks noGrp="1"/>
          </p:cNvSpPr>
          <p:nvPr>
            <p:ph idx="1"/>
          </p:nvPr>
        </p:nvSpPr>
        <p:spPr>
          <a:xfrm>
            <a:off x="571500" y="514350"/>
            <a:ext cx="9389364" cy="5225677"/>
          </a:xfrm>
        </p:spPr>
        <p:txBody>
          <a:bodyPr>
            <a:normAutofit/>
          </a:bodyPr>
          <a:lstStyle/>
          <a:p>
            <a:pPr lvl="0"/>
            <a:r>
              <a:rPr lang="en-US" dirty="0"/>
              <a:t>Depends on who it is </a:t>
            </a:r>
          </a:p>
          <a:p>
            <a:pPr lvl="0"/>
            <a:r>
              <a:rPr lang="en-US" dirty="0" err="1"/>
              <a:t>Prokopy</a:t>
            </a:r>
            <a:r>
              <a:rPr lang="en-US" dirty="0"/>
              <a:t> research on who farmers trust (other farmers, land grant institution, etc.) </a:t>
            </a:r>
          </a:p>
          <a:p>
            <a:pPr lvl="0"/>
            <a:r>
              <a:rPr lang="en-US" dirty="0"/>
              <a:t>Lunch/food- chance to engage. </a:t>
            </a:r>
          </a:p>
          <a:p>
            <a:pPr lvl="0"/>
            <a:r>
              <a:rPr lang="en-US" dirty="0"/>
              <a:t>Example: Shore Rivers built ag outreach program (farmers like to have them show up). </a:t>
            </a:r>
          </a:p>
          <a:p>
            <a:pPr lvl="0"/>
            <a:r>
              <a:rPr lang="en-US" dirty="0"/>
              <a:t>Understanding your audience of farmers well before you start</a:t>
            </a:r>
          </a:p>
          <a:p>
            <a:pPr lvl="0"/>
            <a:r>
              <a:rPr lang="en-US" dirty="0"/>
              <a:t>Ownership of the problem</a:t>
            </a:r>
          </a:p>
          <a:p>
            <a:pPr lvl="0"/>
            <a:r>
              <a:rPr lang="en-US" dirty="0"/>
              <a:t>Awareness of multiple solutions/finding the right fit</a:t>
            </a:r>
          </a:p>
          <a:p>
            <a:pPr lvl="0"/>
            <a:r>
              <a:rPr lang="en-US" dirty="0"/>
              <a:t>Creating awareness not the issue, but the commitment (middle space)</a:t>
            </a:r>
          </a:p>
          <a:p>
            <a:pPr lvl="0"/>
            <a:r>
              <a:rPr lang="en-US" dirty="0"/>
              <a:t>Trust</a:t>
            </a:r>
          </a:p>
          <a:p>
            <a:pPr lvl="0"/>
            <a:r>
              <a:rPr lang="en-US" dirty="0"/>
              <a:t>Distinctions between practices</a:t>
            </a:r>
          </a:p>
          <a:p>
            <a:pPr lvl="0"/>
            <a:r>
              <a:rPr lang="en-US" dirty="0"/>
              <a:t>Difficult to generalize</a:t>
            </a:r>
          </a:p>
          <a:p>
            <a:r>
              <a:rPr lang="en-US" dirty="0"/>
              <a:t> Again, struggle with vocab</a:t>
            </a:r>
          </a:p>
          <a:p>
            <a:endParaRPr lang="en-US" dirty="0"/>
          </a:p>
        </p:txBody>
      </p:sp>
    </p:spTree>
    <p:extLst>
      <p:ext uri="{BB962C8B-B14F-4D97-AF65-F5344CB8AC3E}">
        <p14:creationId xmlns:p14="http://schemas.microsoft.com/office/powerpoint/2010/main" val="205367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5A05-EBF6-4341-81AE-2F5CFF77A2F4}"/>
              </a:ext>
            </a:extLst>
          </p:cNvPr>
          <p:cNvSpPr>
            <a:spLocks noGrp="1"/>
          </p:cNvSpPr>
          <p:nvPr>
            <p:ph type="title"/>
          </p:nvPr>
        </p:nvSpPr>
        <p:spPr>
          <a:xfrm>
            <a:off x="2231136" y="176784"/>
            <a:ext cx="7729728" cy="1188720"/>
          </a:xfrm>
        </p:spPr>
        <p:txBody>
          <a:bodyPr/>
          <a:lstStyle/>
          <a:p>
            <a:r>
              <a:rPr lang="en-US" dirty="0"/>
              <a:t>Other comments</a:t>
            </a:r>
          </a:p>
        </p:txBody>
      </p:sp>
      <p:sp>
        <p:nvSpPr>
          <p:cNvPr id="3" name="Content Placeholder 2">
            <a:extLst>
              <a:ext uri="{FF2B5EF4-FFF2-40B4-BE49-F238E27FC236}">
                <a16:creationId xmlns:a16="http://schemas.microsoft.com/office/drawing/2014/main" id="{3C4C17A5-A45F-435D-8EC4-6B0734B21E7D}"/>
              </a:ext>
            </a:extLst>
          </p:cNvPr>
          <p:cNvSpPr>
            <a:spLocks noGrp="1"/>
          </p:cNvSpPr>
          <p:nvPr>
            <p:ph idx="1"/>
          </p:nvPr>
        </p:nvSpPr>
        <p:spPr>
          <a:xfrm>
            <a:off x="209550" y="1391412"/>
            <a:ext cx="11734800" cy="5466588"/>
          </a:xfrm>
        </p:spPr>
        <p:txBody>
          <a:bodyPr>
            <a:normAutofit/>
          </a:bodyPr>
          <a:lstStyle/>
          <a:p>
            <a:pPr lvl="0"/>
            <a:r>
              <a:rPr lang="en-US" dirty="0"/>
              <a:t>How much time spent depends needs of farmer/producer/area</a:t>
            </a:r>
          </a:p>
          <a:p>
            <a:pPr lvl="1"/>
            <a:r>
              <a:rPr lang="en-US" dirty="0"/>
              <a:t>Focus of meeting is engaging priority areas - likely not early adopters that have already participated </a:t>
            </a:r>
          </a:p>
          <a:p>
            <a:pPr lvl="1"/>
            <a:r>
              <a:rPr lang="en-US" dirty="0"/>
              <a:t>Early adopter? </a:t>
            </a:r>
          </a:p>
          <a:p>
            <a:pPr lvl="1"/>
            <a:r>
              <a:rPr lang="en-US" dirty="0"/>
              <a:t>Hot spots where people need some help identifying options? </a:t>
            </a:r>
          </a:p>
          <a:p>
            <a:pPr lvl="0"/>
            <a:r>
              <a:rPr lang="en-US" dirty="0"/>
              <a:t>Work through local community</a:t>
            </a:r>
          </a:p>
          <a:p>
            <a:pPr lvl="1"/>
            <a:r>
              <a:rPr lang="en-US" dirty="0"/>
              <a:t>Who are the thought leaders in a local area (including for Amish)?</a:t>
            </a:r>
          </a:p>
          <a:p>
            <a:pPr lvl="1"/>
            <a:r>
              <a:rPr lang="en-US" dirty="0"/>
              <a:t>Amish- younger leaders are putting practices in place </a:t>
            </a:r>
            <a:r>
              <a:rPr lang="en-US" sz="1050" dirty="0"/>
              <a:t> </a:t>
            </a:r>
            <a:endParaRPr lang="en-US" dirty="0"/>
          </a:p>
          <a:p>
            <a:pPr lvl="0"/>
            <a:r>
              <a:rPr lang="en-US" dirty="0"/>
              <a:t>How do farmers know what benefits they get? (cost share vs. match?)</a:t>
            </a:r>
          </a:p>
          <a:p>
            <a:pPr lvl="0"/>
            <a:r>
              <a:rPr lang="en-US" dirty="0"/>
              <a:t>Farmers take stewardship seriously- but they need to understand what they are “buying”</a:t>
            </a:r>
          </a:p>
          <a:p>
            <a:pPr lvl="0"/>
            <a:r>
              <a:rPr lang="en-US" dirty="0"/>
              <a:t>Touchstone for most farms: don’t lose the farm </a:t>
            </a:r>
          </a:p>
          <a:p>
            <a:pPr lvl="0"/>
            <a:r>
              <a:rPr lang="en-US" dirty="0"/>
              <a:t>What if benefits are all off farm? </a:t>
            </a:r>
            <a:r>
              <a:rPr lang="en-US" sz="1100" dirty="0"/>
              <a:t> </a:t>
            </a:r>
            <a:endParaRPr lang="en-US" dirty="0"/>
          </a:p>
          <a:p>
            <a:r>
              <a:rPr lang="en-US" sz="1400" dirty="0"/>
              <a:t> </a:t>
            </a:r>
            <a:r>
              <a:rPr lang="en-US" dirty="0" err="1"/>
              <a:t>Indv</a:t>
            </a:r>
            <a:r>
              <a:rPr lang="en-US" dirty="0"/>
              <a:t> farmers require </a:t>
            </a:r>
            <a:r>
              <a:rPr lang="en-US" dirty="0" err="1"/>
              <a:t>indv</a:t>
            </a:r>
            <a:r>
              <a:rPr lang="en-US" dirty="0"/>
              <a:t> approaches to outreach and adoption; pinpoint the </a:t>
            </a:r>
            <a:r>
              <a:rPr lang="en-US" dirty="0" err="1"/>
              <a:t>indv</a:t>
            </a:r>
            <a:r>
              <a:rPr lang="en-US" dirty="0"/>
              <a:t> in the community that can bolster local interest</a:t>
            </a:r>
          </a:p>
          <a:p>
            <a:r>
              <a:rPr lang="en-US" sz="1400" dirty="0"/>
              <a:t> </a:t>
            </a:r>
            <a:r>
              <a:rPr lang="en-US" dirty="0"/>
              <a:t>Clearly identify benefits to the farmer</a:t>
            </a:r>
          </a:p>
        </p:txBody>
      </p:sp>
    </p:spTree>
    <p:extLst>
      <p:ext uri="{BB962C8B-B14F-4D97-AF65-F5344CB8AC3E}">
        <p14:creationId xmlns:p14="http://schemas.microsoft.com/office/powerpoint/2010/main" val="1108345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ED244B-E28A-4221-946B-6BC753E11296}"/>
              </a:ext>
            </a:extLst>
          </p:cNvPr>
          <p:cNvSpPr txBox="1"/>
          <p:nvPr/>
        </p:nvSpPr>
        <p:spPr>
          <a:xfrm>
            <a:off x="238539" y="265043"/>
            <a:ext cx="11582400" cy="1200329"/>
          </a:xfrm>
          <a:prstGeom prst="rect">
            <a:avLst/>
          </a:prstGeom>
          <a:noFill/>
        </p:spPr>
        <p:txBody>
          <a:bodyPr wrap="square" rtlCol="0">
            <a:spAutoFit/>
          </a:bodyPr>
          <a:lstStyle/>
          <a:p>
            <a:r>
              <a:rPr lang="en-US" b="1" dirty="0"/>
              <a:t>Share common challenges when trying to reach the different milestones (awareness, commitment, adoption) for each stakeholder group across the two practice types.</a:t>
            </a:r>
          </a:p>
          <a:p>
            <a:endParaRPr lang="en-US" b="1" dirty="0"/>
          </a:p>
          <a:p>
            <a:pPr algn="ctr"/>
            <a:r>
              <a:rPr lang="en-US" b="1" dirty="0"/>
              <a:t>EOF/EOS natural filters</a:t>
            </a:r>
            <a:endParaRPr lang="en-US" dirty="0"/>
          </a:p>
        </p:txBody>
      </p:sp>
      <p:graphicFrame>
        <p:nvGraphicFramePr>
          <p:cNvPr id="4" name="Table 4">
            <a:extLst>
              <a:ext uri="{FF2B5EF4-FFF2-40B4-BE49-F238E27FC236}">
                <a16:creationId xmlns:a16="http://schemas.microsoft.com/office/drawing/2014/main" id="{FEA3B9B3-1208-4076-9C06-BBC20217885C}"/>
              </a:ext>
            </a:extLst>
          </p:cNvPr>
          <p:cNvGraphicFramePr>
            <a:graphicFrameLocks noGrp="1"/>
          </p:cNvGraphicFramePr>
          <p:nvPr>
            <p:extLst>
              <p:ext uri="{D42A27DB-BD31-4B8C-83A1-F6EECF244321}">
                <p14:modId xmlns:p14="http://schemas.microsoft.com/office/powerpoint/2010/main" val="3935875027"/>
              </p:ext>
            </p:extLst>
          </p:nvPr>
        </p:nvGraphicFramePr>
        <p:xfrm>
          <a:off x="238539" y="1465372"/>
          <a:ext cx="11396870" cy="4450080"/>
        </p:xfrm>
        <a:graphic>
          <a:graphicData uri="http://schemas.openxmlformats.org/drawingml/2006/table">
            <a:tbl>
              <a:tblPr firstRow="1" bandRow="1">
                <a:tableStyleId>{69CF1AB2-1976-4502-BF36-3FF5EA218861}</a:tableStyleId>
              </a:tblPr>
              <a:tblGrid>
                <a:gridCol w="2676939">
                  <a:extLst>
                    <a:ext uri="{9D8B030D-6E8A-4147-A177-3AD203B41FA5}">
                      <a16:colId xmlns:a16="http://schemas.microsoft.com/office/drawing/2014/main" val="3744288760"/>
                    </a:ext>
                  </a:extLst>
                </a:gridCol>
                <a:gridCol w="8719931">
                  <a:extLst>
                    <a:ext uri="{9D8B030D-6E8A-4147-A177-3AD203B41FA5}">
                      <a16:colId xmlns:a16="http://schemas.microsoft.com/office/drawing/2014/main" val="4192231487"/>
                    </a:ext>
                  </a:extLst>
                </a:gridCol>
              </a:tblGrid>
              <a:tr h="1658545">
                <a:tc>
                  <a:txBody>
                    <a:bodyPr/>
                    <a:lstStyle/>
                    <a:p>
                      <a:r>
                        <a:rPr lang="en-US" dirty="0"/>
                        <a:t>Creating Awareness</a:t>
                      </a:r>
                    </a:p>
                  </a:txBody>
                  <a:tcPr/>
                </a:tc>
                <a:tc>
                  <a:txBody>
                    <a:bodyPr/>
                    <a:lstStyle/>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On the awareness side, there is little difference between infield crop management and EOF/EOS natural filters.</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Creating awareness for implementation differs if its an owner or operator. Owner must buy into implementation. Operator must have commitment, but more concerned about technical aspect. </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Historically there has been a focus on operators, but there may be more challenges to encourage implementation. Owners are sometimes left out of the equation. </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Must engage non-operating landlords more with tenants (who can be seen as the expert). </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What level of awareness? Potential impact/economic consequences?</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Communicating new opportunities/changes in available programs. Continuing education vs. bringing in new people</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Benefits of any given practice (e.g., soil health)</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More prone to lack of awareness than infield - more new</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Need awareness of things farmers care about</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Takes more </a:t>
                      </a:r>
                      <a:r>
                        <a:rPr lang="en-US" sz="1600" b="0" i="0" u="none" strike="noStrike" kern="1200" dirty="0" err="1">
                          <a:solidFill>
                            <a:schemeClr val="dk1"/>
                          </a:solidFill>
                          <a:effectLst/>
                          <a:latin typeface="+mn-lt"/>
                          <a:ea typeface="+mn-ea"/>
                          <a:cs typeface="+mn-cs"/>
                        </a:rPr>
                        <a:t>work..as</a:t>
                      </a:r>
                      <a:r>
                        <a:rPr lang="en-US" sz="1600" b="0" i="0" u="none" strike="noStrike" kern="1200" dirty="0">
                          <a:solidFill>
                            <a:schemeClr val="dk1"/>
                          </a:solidFill>
                          <a:effectLst/>
                          <a:latin typeface="+mn-lt"/>
                          <a:ea typeface="+mn-ea"/>
                          <a:cs typeface="+mn-cs"/>
                        </a:rPr>
                        <a:t> more focus is placed in field (carbon, </a:t>
                      </a:r>
                      <a:r>
                        <a:rPr lang="en-US" sz="1600" b="0" i="0" u="none" strike="noStrike" kern="1200" dirty="0" err="1">
                          <a:solidFill>
                            <a:schemeClr val="dk1"/>
                          </a:solidFill>
                          <a:effectLst/>
                          <a:latin typeface="+mn-lt"/>
                          <a:ea typeface="+mn-ea"/>
                          <a:cs typeface="+mn-cs"/>
                        </a:rPr>
                        <a:t>etc</a:t>
                      </a:r>
                      <a:r>
                        <a:rPr lang="en-US" sz="1600" b="0" i="0" u="none" strike="noStrike" kern="1200" dirty="0">
                          <a:solidFill>
                            <a:schemeClr val="dk1"/>
                          </a:solidFill>
                          <a:effectLst/>
                          <a:latin typeface="+mn-lt"/>
                          <a:ea typeface="+mn-ea"/>
                          <a:cs typeface="+mn-cs"/>
                        </a:rPr>
                        <a:t>)</a:t>
                      </a:r>
                    </a:p>
                    <a:p>
                      <a:pPr marL="285750" indent="-285750" rtl="0" fontAlgn="base">
                        <a:buFont typeface="Arial" panose="020B0604020202020204" pitchFamily="34" charset="0"/>
                        <a:buChar char="•"/>
                      </a:pPr>
                      <a:endParaRPr lang="en-US" sz="1600" b="0" i="0" u="none" strike="noStrike" kern="1200" dirty="0">
                        <a:solidFill>
                          <a:schemeClr val="dk1"/>
                        </a:solidFill>
                        <a:effectLst/>
                        <a:latin typeface="+mn-lt"/>
                        <a:ea typeface="+mn-ea"/>
                        <a:cs typeface="+mn-cs"/>
                      </a:endParaRPr>
                    </a:p>
                    <a:p>
                      <a:pPr marL="285750" indent="-285750" rtl="0" fontAlgn="base">
                        <a:buFont typeface="Arial" panose="020B0604020202020204" pitchFamily="34" charset="0"/>
                        <a:buChar char="•"/>
                      </a:pPr>
                      <a:endParaRPr lang="en-US" sz="1400" b="0" i="0" u="none" strike="noStrike" kern="1200" dirty="0">
                        <a:solidFill>
                          <a:schemeClr val="dk1"/>
                        </a:solidFill>
                        <a:effectLst/>
                        <a:latin typeface="+mn-lt"/>
                        <a:ea typeface="+mn-ea"/>
                        <a:cs typeface="+mn-cs"/>
                      </a:endParaRPr>
                    </a:p>
                    <a:p>
                      <a:pPr marL="285750" indent="-285750" rtl="0" fontAlgn="base">
                        <a:buFont typeface="Arial" panose="020B0604020202020204" pitchFamily="34" charset="0"/>
                        <a:buChar char="•"/>
                      </a:pPr>
                      <a:endParaRPr lang="en-US" sz="1400" b="0" i="0" u="none" strike="noStrike"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2932577191"/>
                  </a:ext>
                </a:extLst>
              </a:tr>
            </a:tbl>
          </a:graphicData>
        </a:graphic>
      </p:graphicFrame>
    </p:spTree>
    <p:extLst>
      <p:ext uri="{BB962C8B-B14F-4D97-AF65-F5344CB8AC3E}">
        <p14:creationId xmlns:p14="http://schemas.microsoft.com/office/powerpoint/2010/main" val="104590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04AC57B-9831-4EB9-B18D-BB0509368E63}"/>
              </a:ext>
            </a:extLst>
          </p:cNvPr>
          <p:cNvGraphicFramePr>
            <a:graphicFrameLocks noGrp="1"/>
          </p:cNvGraphicFramePr>
          <p:nvPr>
            <p:extLst>
              <p:ext uri="{D42A27DB-BD31-4B8C-83A1-F6EECF244321}">
                <p14:modId xmlns:p14="http://schemas.microsoft.com/office/powerpoint/2010/main" val="4247049451"/>
              </p:ext>
            </p:extLst>
          </p:nvPr>
        </p:nvGraphicFramePr>
        <p:xfrm>
          <a:off x="397565" y="637347"/>
          <a:ext cx="11396870" cy="5852160"/>
        </p:xfrm>
        <a:graphic>
          <a:graphicData uri="http://schemas.openxmlformats.org/drawingml/2006/table">
            <a:tbl>
              <a:tblPr firstRow="1" bandRow="1">
                <a:tableStyleId>{69CF1AB2-1976-4502-BF36-3FF5EA218861}</a:tableStyleId>
              </a:tblPr>
              <a:tblGrid>
                <a:gridCol w="2676939">
                  <a:extLst>
                    <a:ext uri="{9D8B030D-6E8A-4147-A177-3AD203B41FA5}">
                      <a16:colId xmlns:a16="http://schemas.microsoft.com/office/drawing/2014/main" val="2945085252"/>
                    </a:ext>
                  </a:extLst>
                </a:gridCol>
                <a:gridCol w="8719931">
                  <a:extLst>
                    <a:ext uri="{9D8B030D-6E8A-4147-A177-3AD203B41FA5}">
                      <a16:colId xmlns:a16="http://schemas.microsoft.com/office/drawing/2014/main" val="1005154405"/>
                    </a:ext>
                  </a:extLst>
                </a:gridCol>
              </a:tblGrid>
              <a:tr h="2476355">
                <a:tc>
                  <a:txBody>
                    <a:bodyPr/>
                    <a:lstStyle/>
                    <a:p>
                      <a:r>
                        <a:rPr lang="en-US" b="1" dirty="0"/>
                        <a:t>Generating Willingness, Commitment</a:t>
                      </a:r>
                    </a:p>
                  </a:txBody>
                  <a:tcPr/>
                </a:tc>
                <a:tc>
                  <a:txBody>
                    <a:bodyPr/>
                    <a:lstStyle/>
                    <a:p>
                      <a:pPr marL="285750" indent="-285750">
                        <a:buFont typeface="Arial" panose="020B0604020202020204" pitchFamily="34" charset="0"/>
                        <a:buChar char="•"/>
                      </a:pPr>
                      <a:r>
                        <a:rPr lang="en-US" sz="1400" b="0" dirty="0"/>
                        <a:t>On the awareness side, there is little difference between infield crop management and EOF/EOS natural filters.</a:t>
                      </a:r>
                    </a:p>
                    <a:p>
                      <a:pPr marL="285750" indent="-285750">
                        <a:buFont typeface="Arial" panose="020B0604020202020204" pitchFamily="34" charset="0"/>
                        <a:buChar char="•"/>
                      </a:pPr>
                      <a:r>
                        <a:rPr lang="en-US" sz="1400" b="0" dirty="0"/>
                        <a:t>Creating awareness for implementation differs if its an owner or operator. Owner must buy into implementation. Operator must have commitment, but more concerned about technical aspect. </a:t>
                      </a:r>
                    </a:p>
                    <a:p>
                      <a:pPr marL="285750" indent="-285750">
                        <a:buFont typeface="Arial" panose="020B0604020202020204" pitchFamily="34" charset="0"/>
                        <a:buChar char="•"/>
                      </a:pPr>
                      <a:r>
                        <a:rPr lang="en-US" sz="1400" b="0" dirty="0"/>
                        <a:t>Historically there has been a focus on operators, but there may be more challenges to encourage implementation. Owners are sometimes left out of the equation. </a:t>
                      </a:r>
                    </a:p>
                    <a:p>
                      <a:pPr marL="285750" indent="-285750">
                        <a:buFont typeface="Arial" panose="020B0604020202020204" pitchFamily="34" charset="0"/>
                        <a:buChar char="•"/>
                      </a:pPr>
                      <a:r>
                        <a:rPr lang="en-US" sz="1400" b="0" dirty="0"/>
                        <a:t>Must engage non-operating landlords more with tenants (who can be seen as the expert)</a:t>
                      </a:r>
                    </a:p>
                    <a:p>
                      <a:pPr marL="285750" indent="-285750">
                        <a:buFont typeface="Arial" panose="020B0604020202020204" pitchFamily="34" charset="0"/>
                        <a:buChar char="•"/>
                      </a:pPr>
                      <a:r>
                        <a:rPr lang="en-US" sz="1400" b="0" dirty="0"/>
                        <a:t>Reaching trusted advisors/farmer network/influencers (e.g. Farm Bureau)</a:t>
                      </a:r>
                    </a:p>
                    <a:p>
                      <a:pPr marL="285750" indent="-285750">
                        <a:buFont typeface="Arial" panose="020B0604020202020204" pitchFamily="34" charset="0"/>
                        <a:buChar char="•"/>
                      </a:pPr>
                      <a:r>
                        <a:rPr lang="en-US" sz="1400" b="0" dirty="0"/>
                        <a:t>Requires knowledge of effectiveness, impacts on production, environment, economics</a:t>
                      </a:r>
                    </a:p>
                    <a:p>
                      <a:pPr marL="285750" indent="-285750">
                        <a:buFont typeface="Arial" panose="020B0604020202020204" pitchFamily="34" charset="0"/>
                        <a:buChar char="•"/>
                      </a:pPr>
                      <a:r>
                        <a:rPr lang="en-US" sz="1400" b="0" dirty="0"/>
                        <a:t>Smaller amount (10-15?)</a:t>
                      </a:r>
                    </a:p>
                    <a:p>
                      <a:pPr marL="285750" indent="-285750">
                        <a:buFont typeface="Arial" panose="020B0604020202020204" pitchFamily="34" charset="0"/>
                        <a:buChar char="•"/>
                      </a:pPr>
                      <a:r>
                        <a:rPr lang="en-US" sz="1400" b="0" dirty="0"/>
                        <a:t>Need promotion/commitment to share info- need for more solid TA. Need good data for on farm benefit (e.g. soil health)</a:t>
                      </a:r>
                    </a:p>
                    <a:p>
                      <a:pPr marL="285750" indent="-285750">
                        <a:buFont typeface="Arial" panose="020B0604020202020204" pitchFamily="34" charset="0"/>
                        <a:buChar char="•"/>
                      </a:pPr>
                      <a:r>
                        <a:rPr lang="en-US" sz="1400" b="0" dirty="0"/>
                        <a:t>Why does this help? How does it relate to a farmer</a:t>
                      </a:r>
                    </a:p>
                    <a:p>
                      <a:pPr marL="285750" indent="-285750">
                        <a:buFont typeface="Arial" panose="020B0604020202020204" pitchFamily="34" charset="0"/>
                        <a:buChar char="•"/>
                      </a:pPr>
                      <a:r>
                        <a:rPr lang="en-US" sz="1400" b="0" dirty="0"/>
                        <a:t>Depends on level of stress facing farm</a:t>
                      </a:r>
                    </a:p>
                    <a:p>
                      <a:pPr marL="285750" indent="-285750">
                        <a:buFont typeface="Arial" panose="020B0604020202020204" pitchFamily="34" charset="0"/>
                        <a:buChar char="•"/>
                      </a:pPr>
                      <a:endParaRPr lang="en-US" sz="1400" dirty="0"/>
                    </a:p>
                    <a:p>
                      <a:endParaRPr lang="en-US" dirty="0"/>
                    </a:p>
                  </a:txBody>
                  <a:tcPr/>
                </a:tc>
                <a:extLst>
                  <a:ext uri="{0D108BD9-81ED-4DB2-BD59-A6C34878D82A}">
                    <a16:rowId xmlns:a16="http://schemas.microsoft.com/office/drawing/2014/main" val="1125732127"/>
                  </a:ext>
                </a:extLst>
              </a:tr>
              <a:tr h="1320722">
                <a:tc>
                  <a:txBody>
                    <a:bodyPr/>
                    <a:lstStyle/>
                    <a:p>
                      <a:r>
                        <a:rPr lang="en-US" b="1" dirty="0"/>
                        <a:t>Achieving Adoption</a:t>
                      </a:r>
                    </a:p>
                  </a:txBody>
                  <a:tcPr/>
                </a:tc>
                <a:tc>
                  <a:txBody>
                    <a:bodyPr/>
                    <a:lstStyle/>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What are technical barriers? </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Achieving adoption is much less of an issue for filters compared to infield. Once the economic barriers are addressed, it is a “one-shot deal” because there are minimal maintenance cost. </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Barrier: coordinating with nearby landowners, inflexible permitting.</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Knowledge and ability to access programs/incentives</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Co benefits - why is habitat helpful</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Supplement main farming operation</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Flood mitigation, salt water intrusion </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Cost - no direct relationship to profit</a:t>
                      </a:r>
                    </a:p>
                    <a:p>
                      <a:pPr marL="285750" indent="-285750" rtl="0" fontAlgn="base">
                        <a:buFont typeface="Arial" panose="020B0604020202020204" pitchFamily="34" charset="0"/>
                        <a:buChar char="•"/>
                      </a:pPr>
                      <a:endParaRPr lang="en-US" sz="1400" b="0" i="0" u="none" strike="noStrike"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2435164189"/>
                  </a:ext>
                </a:extLst>
              </a:tr>
            </a:tbl>
          </a:graphicData>
        </a:graphic>
      </p:graphicFrame>
    </p:spTree>
    <p:extLst>
      <p:ext uri="{BB962C8B-B14F-4D97-AF65-F5344CB8AC3E}">
        <p14:creationId xmlns:p14="http://schemas.microsoft.com/office/powerpoint/2010/main" val="4268733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B33EB6-4927-4CC0-B683-8B8E6B3D2534}"/>
              </a:ext>
            </a:extLst>
          </p:cNvPr>
          <p:cNvSpPr txBox="1"/>
          <p:nvPr/>
        </p:nvSpPr>
        <p:spPr>
          <a:xfrm>
            <a:off x="238539" y="265043"/>
            <a:ext cx="11582400" cy="1200329"/>
          </a:xfrm>
          <a:prstGeom prst="rect">
            <a:avLst/>
          </a:prstGeom>
          <a:noFill/>
        </p:spPr>
        <p:txBody>
          <a:bodyPr wrap="square" rtlCol="0">
            <a:spAutoFit/>
          </a:bodyPr>
          <a:lstStyle/>
          <a:p>
            <a:r>
              <a:rPr lang="en-US" b="1" dirty="0"/>
              <a:t>Share common challenges when trying to reach the different milestones (awareness, commitment, adoption) for each stakeholder group across the two practice types.</a:t>
            </a:r>
          </a:p>
          <a:p>
            <a:endParaRPr lang="en-US" b="1" dirty="0"/>
          </a:p>
          <a:p>
            <a:pPr algn="ctr"/>
            <a:r>
              <a:rPr lang="en-US" b="1" dirty="0"/>
              <a:t>Infield Crop Management</a:t>
            </a:r>
          </a:p>
        </p:txBody>
      </p:sp>
      <p:graphicFrame>
        <p:nvGraphicFramePr>
          <p:cNvPr id="3" name="Table 4">
            <a:extLst>
              <a:ext uri="{FF2B5EF4-FFF2-40B4-BE49-F238E27FC236}">
                <a16:creationId xmlns:a16="http://schemas.microsoft.com/office/drawing/2014/main" id="{09ADE74A-4CE8-46E4-9DA6-10EB852DC54D}"/>
              </a:ext>
            </a:extLst>
          </p:cNvPr>
          <p:cNvGraphicFramePr>
            <a:graphicFrameLocks noGrp="1"/>
          </p:cNvGraphicFramePr>
          <p:nvPr>
            <p:extLst>
              <p:ext uri="{D42A27DB-BD31-4B8C-83A1-F6EECF244321}">
                <p14:modId xmlns:p14="http://schemas.microsoft.com/office/powerpoint/2010/main" val="1591399620"/>
              </p:ext>
            </p:extLst>
          </p:nvPr>
        </p:nvGraphicFramePr>
        <p:xfrm>
          <a:off x="238539" y="1465372"/>
          <a:ext cx="11396870" cy="2895600"/>
        </p:xfrm>
        <a:graphic>
          <a:graphicData uri="http://schemas.openxmlformats.org/drawingml/2006/table">
            <a:tbl>
              <a:tblPr firstRow="1" bandRow="1">
                <a:tableStyleId>{69CF1AB2-1976-4502-BF36-3FF5EA218861}</a:tableStyleId>
              </a:tblPr>
              <a:tblGrid>
                <a:gridCol w="2676939">
                  <a:extLst>
                    <a:ext uri="{9D8B030D-6E8A-4147-A177-3AD203B41FA5}">
                      <a16:colId xmlns:a16="http://schemas.microsoft.com/office/drawing/2014/main" val="3744288760"/>
                    </a:ext>
                  </a:extLst>
                </a:gridCol>
                <a:gridCol w="8719931">
                  <a:extLst>
                    <a:ext uri="{9D8B030D-6E8A-4147-A177-3AD203B41FA5}">
                      <a16:colId xmlns:a16="http://schemas.microsoft.com/office/drawing/2014/main" val="4192231487"/>
                    </a:ext>
                  </a:extLst>
                </a:gridCol>
              </a:tblGrid>
              <a:tr h="1658545">
                <a:tc>
                  <a:txBody>
                    <a:bodyPr/>
                    <a:lstStyle/>
                    <a:p>
                      <a:r>
                        <a:rPr lang="en-US" dirty="0"/>
                        <a:t>Creating Awareness</a:t>
                      </a:r>
                    </a:p>
                  </a:txBody>
                  <a:tcPr/>
                </a:tc>
                <a:tc>
                  <a:txBody>
                    <a:bodyPr/>
                    <a:lstStyle/>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Achieving implementation and generating commitment is different between the two types here.</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Can have direct impact on production, edge of field helps environment but not crop. Must be able to show how, for e.g. how improved water quality is helping, and education is critical for edge of field. Easier to make the case for infield practice because it directly affects crop. </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Increased awareness about the importance of drinking water quality as a motivation for adoption. </a:t>
                      </a:r>
                    </a:p>
                    <a:p>
                      <a:pPr marL="285750" indent="-285750" rtl="0" fontAlgn="base">
                        <a:buFont typeface="Arial" panose="020B0604020202020204" pitchFamily="34" charset="0"/>
                        <a:buChar char="•"/>
                      </a:pPr>
                      <a:r>
                        <a:rPr lang="en-US" sz="1600" b="0" i="0" u="none" strike="noStrike" kern="1200" dirty="0">
                          <a:solidFill>
                            <a:schemeClr val="dk1"/>
                          </a:solidFill>
                          <a:effectLst/>
                          <a:latin typeface="+mn-lt"/>
                          <a:ea typeface="+mn-ea"/>
                          <a:cs typeface="+mn-cs"/>
                        </a:rPr>
                        <a:t>Less of a barrier</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Cover crops...not new...has been a general practice and familiarity depends on the type of farming operation. Manure management is another example - awareness varies by farming operation type - diary vs crop/type of crop</a:t>
                      </a:r>
                    </a:p>
                    <a:p>
                      <a:pPr marL="285750" indent="-285750" rtl="0" fontAlgn="base">
                        <a:buFont typeface="Arial" panose="020B0604020202020204" pitchFamily="34" charset="0"/>
                        <a:buChar char="•"/>
                      </a:pPr>
                      <a:r>
                        <a:rPr lang="en-US" sz="1400" b="0" i="0" u="none" strike="noStrike" kern="1200" dirty="0">
                          <a:solidFill>
                            <a:schemeClr val="dk1"/>
                          </a:solidFill>
                          <a:effectLst/>
                          <a:latin typeface="+mn-lt"/>
                          <a:ea typeface="+mn-ea"/>
                          <a:cs typeface="+mn-cs"/>
                        </a:rPr>
                        <a:t>Make sure appropriate audience is being targeted - those that have not adopted</a:t>
                      </a:r>
                    </a:p>
                    <a:p>
                      <a:pPr marL="285750" indent="-285750" rtl="0" fontAlgn="base">
                        <a:buFont typeface="Arial" panose="020B0604020202020204" pitchFamily="34" charset="0"/>
                        <a:buChar char="•"/>
                      </a:pPr>
                      <a:endParaRPr lang="en-US" sz="1400" b="0" i="0" u="none" strike="noStrike" kern="1200" dirty="0">
                        <a:solidFill>
                          <a:schemeClr val="dk1"/>
                        </a:solidFill>
                        <a:effectLst/>
                        <a:latin typeface="+mn-lt"/>
                        <a:ea typeface="+mn-ea"/>
                        <a:cs typeface="+mn-cs"/>
                      </a:endParaRPr>
                    </a:p>
                    <a:p>
                      <a:pPr marL="285750" indent="-285750" rtl="0" fontAlgn="base">
                        <a:buFont typeface="Arial" panose="020B0604020202020204" pitchFamily="34" charset="0"/>
                        <a:buChar char="•"/>
                      </a:pPr>
                      <a:endParaRPr lang="en-US" sz="1400" b="0" i="0" u="none" strike="noStrike" kern="1200" dirty="0">
                        <a:solidFill>
                          <a:schemeClr val="dk1"/>
                        </a:solidFill>
                        <a:effectLst/>
                        <a:latin typeface="+mn-lt"/>
                        <a:ea typeface="+mn-ea"/>
                        <a:cs typeface="+mn-cs"/>
                      </a:endParaRPr>
                    </a:p>
                    <a:p>
                      <a:endParaRPr lang="en-US" dirty="0"/>
                    </a:p>
                  </a:txBody>
                  <a:tcPr/>
                </a:tc>
                <a:extLst>
                  <a:ext uri="{0D108BD9-81ED-4DB2-BD59-A6C34878D82A}">
                    <a16:rowId xmlns:a16="http://schemas.microsoft.com/office/drawing/2014/main" val="2932577191"/>
                  </a:ext>
                </a:extLst>
              </a:tr>
            </a:tbl>
          </a:graphicData>
        </a:graphic>
      </p:graphicFrame>
    </p:spTree>
    <p:extLst>
      <p:ext uri="{BB962C8B-B14F-4D97-AF65-F5344CB8AC3E}">
        <p14:creationId xmlns:p14="http://schemas.microsoft.com/office/powerpoint/2010/main" val="354682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9E662B6-09F5-4C3C-96F7-715C7653531E}"/>
              </a:ext>
            </a:extLst>
          </p:cNvPr>
          <p:cNvGraphicFramePr>
            <a:graphicFrameLocks noGrp="1"/>
          </p:cNvGraphicFramePr>
          <p:nvPr>
            <p:extLst>
              <p:ext uri="{D42A27DB-BD31-4B8C-83A1-F6EECF244321}">
                <p14:modId xmlns:p14="http://schemas.microsoft.com/office/powerpoint/2010/main" val="4013691809"/>
              </p:ext>
            </p:extLst>
          </p:nvPr>
        </p:nvGraphicFramePr>
        <p:xfrm>
          <a:off x="397565" y="637347"/>
          <a:ext cx="11396870" cy="3797077"/>
        </p:xfrm>
        <a:graphic>
          <a:graphicData uri="http://schemas.openxmlformats.org/drawingml/2006/table">
            <a:tbl>
              <a:tblPr firstRow="1" bandRow="1">
                <a:tableStyleId>{69CF1AB2-1976-4502-BF36-3FF5EA218861}</a:tableStyleId>
              </a:tblPr>
              <a:tblGrid>
                <a:gridCol w="2676939">
                  <a:extLst>
                    <a:ext uri="{9D8B030D-6E8A-4147-A177-3AD203B41FA5}">
                      <a16:colId xmlns:a16="http://schemas.microsoft.com/office/drawing/2014/main" val="2945085252"/>
                    </a:ext>
                  </a:extLst>
                </a:gridCol>
                <a:gridCol w="8719931">
                  <a:extLst>
                    <a:ext uri="{9D8B030D-6E8A-4147-A177-3AD203B41FA5}">
                      <a16:colId xmlns:a16="http://schemas.microsoft.com/office/drawing/2014/main" val="1005154405"/>
                    </a:ext>
                  </a:extLst>
                </a:gridCol>
              </a:tblGrid>
              <a:tr h="2476355">
                <a:tc>
                  <a:txBody>
                    <a:bodyPr/>
                    <a:lstStyle/>
                    <a:p>
                      <a:r>
                        <a:rPr lang="en-US" b="1" dirty="0"/>
                        <a:t>Generating Willingness, Commitment</a:t>
                      </a:r>
                    </a:p>
                  </a:txBody>
                  <a:tcPr/>
                </a:tc>
                <a:tc>
                  <a:txBody>
                    <a:bodyPr/>
                    <a:lstStyle/>
                    <a:p>
                      <a:pPr marL="285750" indent="-285750">
                        <a:buFont typeface="Arial" panose="020B0604020202020204" pitchFamily="34" charset="0"/>
                        <a:buChar char="•"/>
                      </a:pPr>
                      <a:r>
                        <a:rPr lang="en-US" sz="1600" b="0" i="0" u="none" strike="noStrike" kern="1200" dirty="0">
                          <a:solidFill>
                            <a:schemeClr val="dk1"/>
                          </a:solidFill>
                          <a:effectLst/>
                          <a:latin typeface="+mn-lt"/>
                          <a:ea typeface="+mn-ea"/>
                          <a:cs typeface="+mn-cs"/>
                        </a:rPr>
                        <a:t>Does science exist to substantiate EOF vs infield?</a:t>
                      </a:r>
                    </a:p>
                    <a:p>
                      <a:pPr marL="285750" indent="-285750">
                        <a:buFont typeface="Arial" panose="020B0604020202020204" pitchFamily="34" charset="0"/>
                        <a:buChar char="•"/>
                      </a:pPr>
                      <a:r>
                        <a:rPr lang="en-US" sz="1600" b="0" i="0" u="none" strike="noStrike" kern="1200" dirty="0">
                          <a:solidFill>
                            <a:schemeClr val="dk1"/>
                          </a:solidFill>
                          <a:effectLst/>
                          <a:latin typeface="+mn-lt"/>
                          <a:ea typeface="+mn-ea"/>
                          <a:cs typeface="+mn-cs"/>
                        </a:rPr>
                        <a:t>Directly relates to bottom line</a:t>
                      </a:r>
                    </a:p>
                    <a:p>
                      <a:pPr marL="285750" indent="-285750">
                        <a:buFont typeface="Arial" panose="020B0604020202020204" pitchFamily="34" charset="0"/>
                        <a:buChar char="•"/>
                      </a:pPr>
                      <a:r>
                        <a:rPr lang="en-US" sz="1600" b="0" i="0" u="none" strike="noStrike" kern="1200" dirty="0" err="1">
                          <a:solidFill>
                            <a:schemeClr val="dk1"/>
                          </a:solidFill>
                          <a:effectLst/>
                          <a:latin typeface="+mn-lt"/>
                          <a:ea typeface="+mn-ea"/>
                          <a:cs typeface="+mn-cs"/>
                        </a:rPr>
                        <a:t>FIeld</a:t>
                      </a:r>
                      <a:r>
                        <a:rPr lang="en-US" sz="1600" b="0" i="0" u="none" strike="noStrike" kern="1200" dirty="0">
                          <a:solidFill>
                            <a:schemeClr val="dk1"/>
                          </a:solidFill>
                          <a:effectLst/>
                          <a:latin typeface="+mn-lt"/>
                          <a:ea typeface="+mn-ea"/>
                          <a:cs typeface="+mn-cs"/>
                        </a:rPr>
                        <a:t> days, mailings, etc. -- help build why someone would want to do something</a:t>
                      </a:r>
                    </a:p>
                    <a:p>
                      <a:pPr marL="285750" indent="-285750">
                        <a:buFont typeface="Arial" panose="020B0604020202020204" pitchFamily="34" charset="0"/>
                        <a:buChar char="•"/>
                      </a:pPr>
                      <a:r>
                        <a:rPr lang="en-US" sz="1600" b="0" dirty="0"/>
                        <a:t>Incentives: nitrate and groundwater issue. Limiting nitrates is a motivation because it improves drinking water quality. </a:t>
                      </a:r>
                    </a:p>
                    <a:p>
                      <a:pPr marL="285750" indent="-285750">
                        <a:buFont typeface="Arial" panose="020B0604020202020204" pitchFamily="34" charset="0"/>
                        <a:buChar char="•"/>
                      </a:pPr>
                      <a:r>
                        <a:rPr lang="en-US" sz="1600" b="0" dirty="0"/>
                        <a:t>Permitting can be a barrier. </a:t>
                      </a:r>
                    </a:p>
                    <a:p>
                      <a:pPr marL="285750" indent="-285750">
                        <a:buFont typeface="Arial" panose="020B0604020202020204" pitchFamily="34" charset="0"/>
                        <a:buChar char="•"/>
                      </a:pPr>
                      <a:r>
                        <a:rPr lang="en-US" sz="1600" b="0" dirty="0"/>
                        <a:t>Incentives can be re-structured like crop insurance. Appealing way farmers to participate. </a:t>
                      </a:r>
                    </a:p>
                    <a:p>
                      <a:pPr marL="285750" indent="-285750">
                        <a:buFont typeface="Arial" panose="020B0604020202020204" pitchFamily="34" charset="0"/>
                        <a:buChar char="•"/>
                      </a:pPr>
                      <a:endParaRPr lang="en-US" sz="1600" b="0" dirty="0"/>
                    </a:p>
                    <a:p>
                      <a:endParaRPr lang="en-US" dirty="0"/>
                    </a:p>
                  </a:txBody>
                  <a:tcPr/>
                </a:tc>
                <a:extLst>
                  <a:ext uri="{0D108BD9-81ED-4DB2-BD59-A6C34878D82A}">
                    <a16:rowId xmlns:a16="http://schemas.microsoft.com/office/drawing/2014/main" val="1125732127"/>
                  </a:ext>
                </a:extLst>
              </a:tr>
              <a:tr h="1320722">
                <a:tc>
                  <a:txBody>
                    <a:bodyPr/>
                    <a:lstStyle/>
                    <a:p>
                      <a:r>
                        <a:rPr lang="en-US" b="1" dirty="0"/>
                        <a:t>Achieving Adoption</a:t>
                      </a:r>
                    </a:p>
                  </a:txBody>
                  <a:tcPr/>
                </a:tc>
                <a:tc>
                  <a:txBody>
                    <a:bodyPr/>
                    <a:lstStyle/>
                    <a:p>
                      <a:pPr marL="285750" indent="-285750">
                        <a:buFont typeface="Arial" panose="020B0604020202020204" pitchFamily="34" charset="0"/>
                        <a:buChar char="•"/>
                      </a:pPr>
                      <a:r>
                        <a:rPr lang="en-US" sz="1600" dirty="0"/>
                        <a:t>Barriers to implementation include an extensive list: time, money, weather, equipment, inflexible permitting, etc. </a:t>
                      </a:r>
                    </a:p>
                    <a:p>
                      <a:endParaRPr lang="en-US" dirty="0"/>
                    </a:p>
                  </a:txBody>
                  <a:tcPr/>
                </a:tc>
                <a:extLst>
                  <a:ext uri="{0D108BD9-81ED-4DB2-BD59-A6C34878D82A}">
                    <a16:rowId xmlns:a16="http://schemas.microsoft.com/office/drawing/2014/main" val="2435164189"/>
                  </a:ext>
                </a:extLst>
              </a:tr>
            </a:tbl>
          </a:graphicData>
        </a:graphic>
      </p:graphicFrame>
    </p:spTree>
    <p:extLst>
      <p:ext uri="{BB962C8B-B14F-4D97-AF65-F5344CB8AC3E}">
        <p14:creationId xmlns:p14="http://schemas.microsoft.com/office/powerpoint/2010/main" val="2355733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6CDB3-9E0A-418B-AD7E-FB05C02B6AB3}"/>
              </a:ext>
            </a:extLst>
          </p:cNvPr>
          <p:cNvSpPr>
            <a:spLocks noGrp="1"/>
          </p:cNvSpPr>
          <p:nvPr>
            <p:ph type="title"/>
          </p:nvPr>
        </p:nvSpPr>
        <p:spPr>
          <a:xfrm>
            <a:off x="333374" y="168760"/>
            <a:ext cx="11525249" cy="1188720"/>
          </a:xfrm>
        </p:spPr>
        <p:txBody>
          <a:bodyPr>
            <a:noAutofit/>
          </a:bodyPr>
          <a:lstStyle/>
          <a:p>
            <a:r>
              <a:rPr lang="en-US" sz="1600" b="1" dirty="0"/>
              <a:t>Were you aware or have you thought about the decision trajectory as a basis for assessing how to allocate outreach time?  Is this useful? Are there other phases or major milestones along this timeline that require significant effort?</a:t>
            </a:r>
            <a:br>
              <a:rPr lang="en-US" sz="1600" dirty="0"/>
            </a:br>
            <a:endParaRPr lang="en-US" sz="1600" dirty="0"/>
          </a:p>
        </p:txBody>
      </p:sp>
      <p:sp>
        <p:nvSpPr>
          <p:cNvPr id="3" name="Content Placeholder 2">
            <a:extLst>
              <a:ext uri="{FF2B5EF4-FFF2-40B4-BE49-F238E27FC236}">
                <a16:creationId xmlns:a16="http://schemas.microsoft.com/office/drawing/2014/main" id="{B027A0D4-6422-407D-939D-EF105789DFAA}"/>
              </a:ext>
            </a:extLst>
          </p:cNvPr>
          <p:cNvSpPr>
            <a:spLocks noGrp="1"/>
          </p:cNvSpPr>
          <p:nvPr>
            <p:ph idx="1"/>
          </p:nvPr>
        </p:nvSpPr>
        <p:spPr>
          <a:xfrm>
            <a:off x="333375" y="1509880"/>
            <a:ext cx="11525250" cy="5384053"/>
          </a:xfrm>
        </p:spPr>
        <p:txBody>
          <a:bodyPr>
            <a:normAutofit fontScale="92500" lnSpcReduction="20000"/>
          </a:bodyPr>
          <a:lstStyle/>
          <a:p>
            <a:r>
              <a:rPr lang="en-US" dirty="0"/>
              <a:t>Practitioners should be willing and available to help at any stage. </a:t>
            </a:r>
          </a:p>
          <a:p>
            <a:r>
              <a:rPr lang="en-US" dirty="0"/>
              <a:t>Different steps are always involved, even if they are not conscious.</a:t>
            </a:r>
          </a:p>
          <a:p>
            <a:r>
              <a:rPr lang="en-US" dirty="0"/>
              <a:t>Matters a lot at individual situations. Requires significant effort at any point. </a:t>
            </a:r>
          </a:p>
          <a:p>
            <a:r>
              <a:rPr lang="en-US" dirty="0"/>
              <a:t>It’s important for </a:t>
            </a:r>
            <a:r>
              <a:rPr lang="en-US" dirty="0" err="1"/>
              <a:t>practioners</a:t>
            </a:r>
            <a:r>
              <a:rPr lang="en-US" dirty="0"/>
              <a:t> to focus on how to get implementation actually happening, and where help is needed. </a:t>
            </a:r>
          </a:p>
          <a:p>
            <a:r>
              <a:rPr lang="en-US" dirty="0"/>
              <a:t>Awareness→ Intention → Behavior</a:t>
            </a:r>
          </a:p>
          <a:p>
            <a:r>
              <a:rPr lang="en-US" dirty="0"/>
              <a:t>Where should norms be placed in the diagram? Social constraints - but can also affect beliefs and attitudes.</a:t>
            </a:r>
          </a:p>
          <a:p>
            <a:pPr fontAlgn="base"/>
            <a:r>
              <a:rPr lang="en-US" dirty="0"/>
              <a:t>Reached out to a new group of farmers that are not traditionally accessible to researchers (through family) - no knowledge of cover crops - still at creating awareness stage for infield practices </a:t>
            </a:r>
          </a:p>
          <a:p>
            <a:pPr lvl="1" fontAlgn="base"/>
            <a:r>
              <a:rPr lang="en-US" dirty="0"/>
              <a:t>Big gap in current research - missing a large group that may have a large area where conservation practices could be implemented</a:t>
            </a:r>
          </a:p>
          <a:p>
            <a:pPr fontAlgn="base"/>
            <a:r>
              <a:rPr lang="en-US" dirty="0"/>
              <a:t>Taking stock and getting to know the diversity of farmers </a:t>
            </a:r>
            <a:r>
              <a:rPr lang="en-US" dirty="0" err="1"/>
              <a:t>youre</a:t>
            </a:r>
            <a:r>
              <a:rPr lang="en-US" dirty="0"/>
              <a:t> working with - be aware of your distinctive filter </a:t>
            </a:r>
          </a:p>
          <a:p>
            <a:pPr lvl="1" fontAlgn="base"/>
            <a:r>
              <a:rPr lang="en-US" dirty="0"/>
              <a:t>Important to be aware of diversity of farmers </a:t>
            </a:r>
            <a:r>
              <a:rPr lang="en-US" dirty="0" err="1"/>
              <a:t>bc</a:t>
            </a:r>
            <a:r>
              <a:rPr lang="en-US" dirty="0"/>
              <a:t> different places and people will have different needs</a:t>
            </a:r>
          </a:p>
          <a:p>
            <a:pPr lvl="1" fontAlgn="base"/>
            <a:r>
              <a:rPr lang="en-US" dirty="0"/>
              <a:t>Understand your audience</a:t>
            </a:r>
          </a:p>
          <a:p>
            <a:pPr fontAlgn="base"/>
            <a:r>
              <a:rPr lang="en-US" dirty="0"/>
              <a:t>Diversity of farms in the Chesapeake - smaller fields</a:t>
            </a:r>
          </a:p>
          <a:p>
            <a:pPr lvl="1" fontAlgn="base"/>
            <a:r>
              <a:rPr lang="en-US" dirty="0"/>
              <a:t>Lot of </a:t>
            </a:r>
            <a:r>
              <a:rPr lang="en-US" dirty="0" err="1"/>
              <a:t>govmt</a:t>
            </a:r>
            <a:r>
              <a:rPr lang="en-US" dirty="0"/>
              <a:t> programs for in field - plain sect farmers </a:t>
            </a:r>
            <a:r>
              <a:rPr lang="en-US" dirty="0" err="1"/>
              <a:t>dont</a:t>
            </a:r>
            <a:r>
              <a:rPr lang="en-US" dirty="0"/>
              <a:t> like taking money from </a:t>
            </a:r>
            <a:r>
              <a:rPr lang="en-US" dirty="0" err="1"/>
              <a:t>govmt</a:t>
            </a:r>
            <a:r>
              <a:rPr lang="en-US" dirty="0"/>
              <a:t>, need to get involved in cover crops in a different way</a:t>
            </a:r>
          </a:p>
          <a:p>
            <a:br>
              <a:rPr lang="en-US" dirty="0"/>
            </a:br>
            <a:br>
              <a:rPr lang="en-US" dirty="0"/>
            </a:br>
            <a:endParaRPr lang="en-US" dirty="0"/>
          </a:p>
        </p:txBody>
      </p:sp>
    </p:spTree>
    <p:extLst>
      <p:ext uri="{BB962C8B-B14F-4D97-AF65-F5344CB8AC3E}">
        <p14:creationId xmlns:p14="http://schemas.microsoft.com/office/powerpoint/2010/main" val="319341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B4A2E-B94F-4B6A-A848-32AAD244EB10}"/>
              </a:ext>
            </a:extLst>
          </p:cNvPr>
          <p:cNvSpPr>
            <a:spLocks noGrp="1"/>
          </p:cNvSpPr>
          <p:nvPr>
            <p:ph idx="1"/>
          </p:nvPr>
        </p:nvSpPr>
        <p:spPr>
          <a:xfrm>
            <a:off x="514350" y="171450"/>
            <a:ext cx="10363200" cy="6324600"/>
          </a:xfrm>
        </p:spPr>
        <p:txBody>
          <a:bodyPr>
            <a:normAutofit/>
          </a:bodyPr>
          <a:lstStyle/>
          <a:p>
            <a:r>
              <a:rPr lang="en-US" dirty="0"/>
              <a:t>Mike’s decision tree very useful - reflects experiences.</a:t>
            </a:r>
          </a:p>
          <a:p>
            <a:r>
              <a:rPr lang="en-US" dirty="0"/>
              <a:t> Often many programs prioritize farms out of compliance. In contrast to farms in compliance which would be willing to adopt but need cost share and are not prioritized</a:t>
            </a:r>
          </a:p>
          <a:p>
            <a:r>
              <a:rPr lang="en-US" dirty="0"/>
              <a:t>Allocation of time is farm/farmer dependent - experienced farmers vs a new farmer (owner, but non-operator). Some farmers are deep researchers vs others that don’t have the time or interest to research. </a:t>
            </a:r>
          </a:p>
          <a:p>
            <a:r>
              <a:rPr lang="en-US" dirty="0"/>
              <a:t>Commitment - Some may need a 2-3 year plan/timeframe to implement - while others may adopt within a quicker timeframe</a:t>
            </a:r>
          </a:p>
          <a:p>
            <a:r>
              <a:rPr lang="en-US" dirty="0"/>
              <a:t>Many farmers hire consultants to assist in adoption...adoption is highly dependent on management style...may not understand the paperwork involved for some of the government programs...creates some hesitancy in peer to peer recommendations because of burdens that might not be apparent - some can handle the paperwork, others can not.</a:t>
            </a:r>
          </a:p>
          <a:p>
            <a:r>
              <a:rPr lang="en-US" dirty="0"/>
              <a:t>Consultants may  drain some of the financial incentives to the farmer</a:t>
            </a:r>
          </a:p>
          <a:p>
            <a:r>
              <a:rPr lang="en-US" dirty="0"/>
              <a:t>Local soil and water and NRCS </a:t>
            </a:r>
            <a:r>
              <a:rPr lang="en-US" dirty="0" err="1"/>
              <a:t>experineces</a:t>
            </a:r>
            <a:r>
              <a:rPr lang="en-US" dirty="0"/>
              <a:t> seem to differ from area to area...some very helpful, work with farmers, while others may not be as helpful</a:t>
            </a:r>
          </a:p>
          <a:p>
            <a:r>
              <a:rPr lang="en-US" dirty="0"/>
              <a:t>There is a business potential for </a:t>
            </a:r>
            <a:r>
              <a:rPr lang="en-US" dirty="0" err="1"/>
              <a:t>liasons</a:t>
            </a:r>
            <a:r>
              <a:rPr lang="en-US" dirty="0"/>
              <a:t> to assist farmers in paperwork...federal programs get concerned about the </a:t>
            </a:r>
            <a:r>
              <a:rPr lang="en-US" dirty="0" err="1"/>
              <a:t>liason</a:t>
            </a:r>
            <a:r>
              <a:rPr lang="en-US" dirty="0"/>
              <a:t> business model - parking lot for tomorrow - Rochelle seconds that idea - utilizes this service from a TSP...happy to pay the fee to remove that paperwork burden</a:t>
            </a:r>
          </a:p>
          <a:p>
            <a:br>
              <a:rPr lang="en-US" dirty="0"/>
            </a:br>
            <a:endParaRPr lang="en-US" dirty="0"/>
          </a:p>
        </p:txBody>
      </p:sp>
    </p:spTree>
    <p:extLst>
      <p:ext uri="{BB962C8B-B14F-4D97-AF65-F5344CB8AC3E}">
        <p14:creationId xmlns:p14="http://schemas.microsoft.com/office/powerpoint/2010/main" val="256744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76CE3-6163-4401-A734-CD6F49C4BFAA}"/>
              </a:ext>
            </a:extLst>
          </p:cNvPr>
          <p:cNvSpPr>
            <a:spLocks noGrp="1"/>
          </p:cNvSpPr>
          <p:nvPr>
            <p:ph type="title"/>
          </p:nvPr>
        </p:nvSpPr>
        <p:spPr>
          <a:xfrm>
            <a:off x="190500" y="57150"/>
            <a:ext cx="11811000" cy="781050"/>
          </a:xfrm>
        </p:spPr>
        <p:txBody>
          <a:bodyPr>
            <a:normAutofit/>
          </a:bodyPr>
          <a:lstStyle/>
          <a:p>
            <a:r>
              <a:rPr lang="en-US" sz="2000" dirty="0"/>
              <a:t>Reactions or conclusions to the exercises? Was one set more difficult?</a:t>
            </a:r>
          </a:p>
        </p:txBody>
      </p:sp>
      <p:sp>
        <p:nvSpPr>
          <p:cNvPr id="3" name="Content Placeholder 2">
            <a:extLst>
              <a:ext uri="{FF2B5EF4-FFF2-40B4-BE49-F238E27FC236}">
                <a16:creationId xmlns:a16="http://schemas.microsoft.com/office/drawing/2014/main" id="{24C73C94-2CB7-4EAC-949B-69BD377459FE}"/>
              </a:ext>
            </a:extLst>
          </p:cNvPr>
          <p:cNvSpPr>
            <a:spLocks noGrp="1"/>
          </p:cNvSpPr>
          <p:nvPr>
            <p:ph idx="1"/>
          </p:nvPr>
        </p:nvSpPr>
        <p:spPr>
          <a:xfrm>
            <a:off x="190500" y="838200"/>
            <a:ext cx="11906250" cy="5962650"/>
          </a:xfrm>
        </p:spPr>
        <p:txBody>
          <a:bodyPr>
            <a:normAutofit fontScale="70000" lnSpcReduction="20000"/>
          </a:bodyPr>
          <a:lstStyle/>
          <a:p>
            <a:endParaRPr lang="en-US" dirty="0"/>
          </a:p>
          <a:p>
            <a:pPr lvl="1" fontAlgn="base"/>
            <a:r>
              <a:rPr lang="en-US" dirty="0"/>
              <a:t>A lot of redundancy across owner/operator type...boils down to values on farmland...many commonalities...concerns are quite similar...approach/outreach strategy may be different</a:t>
            </a:r>
          </a:p>
          <a:p>
            <a:pPr lvl="1" fontAlgn="base"/>
            <a:r>
              <a:rPr lang="en-US" dirty="0"/>
              <a:t>The farmers that we work with have all embraced conservation on their own land...conservation stewardship ethic is present</a:t>
            </a:r>
          </a:p>
          <a:p>
            <a:pPr lvl="1" fontAlgn="base"/>
            <a:r>
              <a:rPr lang="en-US" dirty="0"/>
              <a:t>May be more difficult to change beliefs and attitudes (ore ingrained in operation, approach to ag) vs the norms and constraints...</a:t>
            </a:r>
          </a:p>
          <a:p>
            <a:pPr fontAlgn="base"/>
            <a:r>
              <a:rPr lang="en-US" dirty="0"/>
              <a:t>Struggled with seeing distinctions between conservation practices and EOF/EOS practices (Jodi)</a:t>
            </a:r>
          </a:p>
          <a:p>
            <a:pPr lvl="1" fontAlgn="base"/>
            <a:r>
              <a:rPr lang="en-US" dirty="0"/>
              <a:t>Opportunity: break down some of those distinctions</a:t>
            </a:r>
          </a:p>
          <a:p>
            <a:pPr lvl="1" fontAlgn="base"/>
            <a:r>
              <a:rPr lang="en-US" dirty="0"/>
              <a:t>Distinction: system adaptation vs. system change</a:t>
            </a:r>
          </a:p>
          <a:p>
            <a:pPr fontAlgn="base"/>
            <a:r>
              <a:rPr lang="en-US" dirty="0"/>
              <a:t>In-field vs. EOF requires different expertise</a:t>
            </a:r>
          </a:p>
          <a:p>
            <a:r>
              <a:rPr lang="en-US" dirty="0"/>
              <a:t>Norms column was harder to fill in - norm is that most people </a:t>
            </a:r>
            <a:r>
              <a:rPr lang="en-US" dirty="0" err="1"/>
              <a:t>arent</a:t>
            </a:r>
            <a:r>
              <a:rPr lang="en-US" dirty="0"/>
              <a:t> implementing the practices</a:t>
            </a:r>
          </a:p>
          <a:p>
            <a:r>
              <a:rPr lang="en-US" dirty="0"/>
              <a:t>Difference </a:t>
            </a:r>
            <a:r>
              <a:rPr lang="en-US" dirty="0" err="1"/>
              <a:t>btwn</a:t>
            </a:r>
            <a:r>
              <a:rPr lang="en-US" dirty="0"/>
              <a:t> beliefs and attitudes can be murky</a:t>
            </a:r>
          </a:p>
          <a:p>
            <a:r>
              <a:rPr lang="en-US" dirty="0"/>
              <a:t>Challenge to place information into which bucket and fully understanding the categories</a:t>
            </a:r>
          </a:p>
          <a:p>
            <a:r>
              <a:rPr lang="en-US" dirty="0"/>
              <a:t>Knowledge - comes down to ROI, benefits of practice, cost share options</a:t>
            </a:r>
          </a:p>
          <a:p>
            <a:r>
              <a:rPr lang="en-US" dirty="0"/>
              <a:t>Belief and attitude - trust and confidence to make decision with others in farming operation</a:t>
            </a:r>
          </a:p>
          <a:p>
            <a:r>
              <a:rPr lang="en-US" dirty="0"/>
              <a:t>Norms - Farmers unwilling to submit to government control</a:t>
            </a:r>
          </a:p>
          <a:p>
            <a:r>
              <a:rPr lang="en-US" dirty="0"/>
              <a:t>Do farmers make decisions/ are influenced as a community or individually?</a:t>
            </a:r>
          </a:p>
          <a:p>
            <a:r>
              <a:rPr lang="en-US" dirty="0"/>
              <a:t>Depends on who it is </a:t>
            </a:r>
          </a:p>
          <a:p>
            <a:r>
              <a:rPr lang="en-US" dirty="0" err="1"/>
              <a:t>Prokopy</a:t>
            </a:r>
            <a:r>
              <a:rPr lang="en-US" dirty="0"/>
              <a:t> research on who farmers trust (other farmers, land grant institution, etc.) </a:t>
            </a:r>
          </a:p>
          <a:p>
            <a:r>
              <a:rPr lang="en-US" dirty="0"/>
              <a:t>Lunch/food- chance to engage. </a:t>
            </a:r>
          </a:p>
          <a:p>
            <a:r>
              <a:rPr lang="en-US" dirty="0"/>
              <a:t>Example: Shore Rivers built ag outreach program (farmers like to have them show up). </a:t>
            </a:r>
          </a:p>
          <a:p>
            <a:br>
              <a:rPr lang="en-US" dirty="0"/>
            </a:br>
            <a:endParaRPr lang="en-US" dirty="0"/>
          </a:p>
          <a:p>
            <a:pPr lvl="1" fontAlgn="base"/>
            <a:endParaRPr lang="en-US" dirty="0"/>
          </a:p>
          <a:p>
            <a:endParaRPr lang="en-US" dirty="0"/>
          </a:p>
        </p:txBody>
      </p:sp>
    </p:spTree>
    <p:extLst>
      <p:ext uri="{BB962C8B-B14F-4D97-AF65-F5344CB8AC3E}">
        <p14:creationId xmlns:p14="http://schemas.microsoft.com/office/powerpoint/2010/main" val="2277410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CE63-9332-4154-923A-1445CB17593E}"/>
              </a:ext>
            </a:extLst>
          </p:cNvPr>
          <p:cNvSpPr>
            <a:spLocks noGrp="1"/>
          </p:cNvSpPr>
          <p:nvPr>
            <p:ph type="title"/>
          </p:nvPr>
        </p:nvSpPr>
        <p:spPr>
          <a:xfrm>
            <a:off x="1526286" y="368165"/>
            <a:ext cx="9408414" cy="749808"/>
          </a:xfrm>
        </p:spPr>
        <p:txBody>
          <a:bodyPr>
            <a:normAutofit fontScale="90000"/>
          </a:bodyPr>
          <a:lstStyle/>
          <a:p>
            <a:r>
              <a:rPr lang="en-US" b="1" dirty="0"/>
              <a:t>Reactions or conclusions from exercise</a:t>
            </a:r>
            <a:br>
              <a:rPr lang="en-US" dirty="0"/>
            </a:br>
            <a:endParaRPr lang="en-US" dirty="0"/>
          </a:p>
        </p:txBody>
      </p:sp>
      <p:sp>
        <p:nvSpPr>
          <p:cNvPr id="3" name="Content Placeholder 2">
            <a:extLst>
              <a:ext uri="{FF2B5EF4-FFF2-40B4-BE49-F238E27FC236}">
                <a16:creationId xmlns:a16="http://schemas.microsoft.com/office/drawing/2014/main" id="{7CC54621-445C-487F-AEE6-64C0E5F5CCA3}"/>
              </a:ext>
            </a:extLst>
          </p:cNvPr>
          <p:cNvSpPr>
            <a:spLocks noGrp="1"/>
          </p:cNvSpPr>
          <p:nvPr>
            <p:ph idx="1"/>
          </p:nvPr>
        </p:nvSpPr>
        <p:spPr>
          <a:xfrm>
            <a:off x="0" y="1117974"/>
            <a:ext cx="13563600" cy="5740026"/>
          </a:xfrm>
        </p:spPr>
        <p:txBody>
          <a:bodyPr>
            <a:normAutofit fontScale="92500" lnSpcReduction="20000"/>
          </a:bodyPr>
          <a:lstStyle/>
          <a:p>
            <a:pPr lvl="0"/>
            <a:r>
              <a:rPr lang="en-US" dirty="0"/>
              <a:t>Constraints seemed most straightforward to fill out; attitudes was more challenging to clearly define</a:t>
            </a:r>
          </a:p>
          <a:p>
            <a:pPr lvl="0"/>
            <a:r>
              <a:rPr lang="en-US" dirty="0"/>
              <a:t>Wanted to see fundamental objectives somewhere - do farmers care about these environmental issues? What are the deeply held beliefs impacting them, where do those get accounted for in this framework?</a:t>
            </a:r>
          </a:p>
          <a:p>
            <a:pPr lvl="0"/>
            <a:r>
              <a:rPr lang="en-US" dirty="0"/>
              <a:t>Difference between a belief and an attitude? </a:t>
            </a:r>
          </a:p>
          <a:p>
            <a:pPr lvl="0"/>
            <a:r>
              <a:rPr lang="en-US" dirty="0"/>
              <a:t>Much of this is related to personal experience of a producer - e.g. personal concern about water quality impact on family health/recreation - hard to address these questions in generalities - impacts values and beliefs</a:t>
            </a:r>
          </a:p>
          <a:p>
            <a:pPr lvl="0"/>
            <a:r>
              <a:rPr lang="en-US" dirty="0"/>
              <a:t>Farmer characteristics vs. farm characteristics (from Linda’s presentation) -</a:t>
            </a:r>
          </a:p>
          <a:p>
            <a:pPr lvl="0"/>
            <a:r>
              <a:rPr lang="en-US" dirty="0"/>
              <a:t>Diagram is missing the underlying beliefs and attitudes. Motivations from different values - tangible (soil health in a field) vs. intangible (improved water quality in an ocean they have never seen) benefits of practices</a:t>
            </a:r>
          </a:p>
          <a:p>
            <a:pPr lvl="0"/>
            <a:r>
              <a:rPr lang="en-US" dirty="0"/>
              <a:t>All decisions involve trade-offs, and often they are unconscious weights placed on different beliefs/values.</a:t>
            </a:r>
          </a:p>
          <a:p>
            <a:pPr lvl="0"/>
            <a:r>
              <a:rPr lang="en-US" dirty="0"/>
              <a:t>Difficult to bring the general ideas to specific challenges for in-field and edge of field practices and how they apply. </a:t>
            </a:r>
          </a:p>
          <a:p>
            <a:pPr lvl="0"/>
            <a:r>
              <a:rPr lang="en-US" dirty="0"/>
              <a:t>The chart in particular was difficult to understand. It would have been easier to have listed questions, such as top 3 things holding farmers back in their beliefs -&gt; could lead to be more actionable items. </a:t>
            </a:r>
          </a:p>
          <a:p>
            <a:pPr lvl="0"/>
            <a:r>
              <a:rPr lang="en-US" dirty="0"/>
              <a:t>Unclear on where to put the difficulties under the knowledge, beliefs, attitudes etc.</a:t>
            </a:r>
            <a:r>
              <a:rPr lang="en-US" sz="1100" dirty="0"/>
              <a:t> </a:t>
            </a:r>
            <a:endParaRPr lang="en-US" dirty="0"/>
          </a:p>
          <a:p>
            <a:pPr lvl="0"/>
            <a:r>
              <a:rPr lang="en-US" dirty="0"/>
              <a:t>The categories (knowledge, attitudes </a:t>
            </a:r>
            <a:r>
              <a:rPr lang="en-US" dirty="0" err="1"/>
              <a:t>etc</a:t>
            </a:r>
            <a:r>
              <a:rPr lang="en-US" dirty="0"/>
              <a:t>) are important. </a:t>
            </a:r>
          </a:p>
          <a:p>
            <a:pPr lvl="0"/>
            <a:r>
              <a:rPr lang="en-US" dirty="0"/>
              <a:t>Difference </a:t>
            </a:r>
            <a:r>
              <a:rPr lang="en-US" dirty="0" err="1"/>
              <a:t>btwn</a:t>
            </a:r>
            <a:r>
              <a:rPr lang="en-US" dirty="0"/>
              <a:t> beliefs and attitudes can be murky</a:t>
            </a:r>
          </a:p>
          <a:p>
            <a:pPr lvl="0"/>
            <a:r>
              <a:rPr lang="en-US" dirty="0"/>
              <a:t>Wanting more of the human context represented - factors of age, gender, education; generational shifts - and the implications of those factors</a:t>
            </a:r>
          </a:p>
          <a:p>
            <a:pPr lvl="1"/>
            <a:r>
              <a:rPr lang="en-US" dirty="0"/>
              <a:t>Relationship is a key driver for practice change (along with relative advantage)</a:t>
            </a:r>
          </a:p>
          <a:p>
            <a:endParaRPr lang="en-US" sz="2800" dirty="0"/>
          </a:p>
        </p:txBody>
      </p:sp>
    </p:spTree>
    <p:extLst>
      <p:ext uri="{BB962C8B-B14F-4D97-AF65-F5344CB8AC3E}">
        <p14:creationId xmlns:p14="http://schemas.microsoft.com/office/powerpoint/2010/main" val="117452884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2537</Words>
  <Application>Microsoft Office PowerPoint</Application>
  <PresentationFormat>Widescreen</PresentationFormat>
  <Paragraphs>173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Gill Sans MT</vt:lpstr>
      <vt:lpstr>Parcel</vt:lpstr>
      <vt:lpstr>Day 2, Session III: breakout group notes </vt:lpstr>
      <vt:lpstr>PowerPoint Presentation</vt:lpstr>
      <vt:lpstr>PowerPoint Presentation</vt:lpstr>
      <vt:lpstr>PowerPoint Presentation</vt:lpstr>
      <vt:lpstr>PowerPoint Presentation</vt:lpstr>
      <vt:lpstr>Were you aware or have you thought about the decision trajectory as a basis for assessing how to allocate outreach time?  Is this useful? Are there other phases or major milestones along this timeline that require significant effort? </vt:lpstr>
      <vt:lpstr>PowerPoint Presentation</vt:lpstr>
      <vt:lpstr>Reactions or conclusions to the exercises? Was one set more difficult?</vt:lpstr>
      <vt:lpstr>Reactions or conclusions from exercise </vt:lpstr>
      <vt:lpstr>PowerPoint Presentation</vt:lpstr>
      <vt:lpstr>Key Takeaways </vt:lpstr>
      <vt:lpstr>PowerPoint Presentation</vt:lpstr>
      <vt:lpstr>Other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2, Session III: breakout group notes </dc:title>
  <dc:creator>Harvey, Annabelle</dc:creator>
  <cp:lastModifiedBy>Harvey, Annabelle</cp:lastModifiedBy>
  <cp:revision>5</cp:revision>
  <dcterms:created xsi:type="dcterms:W3CDTF">2021-01-27T21:43:45Z</dcterms:created>
  <dcterms:modified xsi:type="dcterms:W3CDTF">2021-01-27T22:22:46Z</dcterms:modified>
</cp:coreProperties>
</file>