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6" r:id="rId10"/>
    <p:sldId id="267" r:id="rId11"/>
    <p:sldId id="268"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1500"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EFF4E-3A62-4F3E-BB17-C74025533993}"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602F65-9A8F-4EFE-906A-D1B11F75887E}" type="slidenum">
              <a:rPr lang="en-US" smtClean="0"/>
              <a:t>‹#›</a:t>
            </a:fld>
            <a:endParaRPr lang="en-US"/>
          </a:p>
        </p:txBody>
      </p:sp>
    </p:spTree>
    <p:extLst>
      <p:ext uri="{BB962C8B-B14F-4D97-AF65-F5344CB8AC3E}">
        <p14:creationId xmlns:p14="http://schemas.microsoft.com/office/powerpoint/2010/main" val="1393454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9D0B48-4688-734E-94EE-4E390E5262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73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9028916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75493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4659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197164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9585891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564896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9757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802307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56149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1/27/2021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08031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1/27/2021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75655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1/27/2021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2631496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6216" y="530066"/>
            <a:ext cx="8415579" cy="1992883"/>
          </a:xfrm>
        </p:spPr>
        <p:txBody>
          <a:bodyPr>
            <a:normAutofit/>
          </a:bodyPr>
          <a:lstStyle/>
          <a:p>
            <a:r>
              <a:rPr lang="en-US" sz="3600" b="1" dirty="0"/>
              <a:t>Day 2, Session IV:</a:t>
            </a:r>
            <a:br>
              <a:rPr lang="en-US" sz="3600" b="1" dirty="0"/>
            </a:br>
            <a:r>
              <a:rPr lang="en-US" sz="3600" b="1" dirty="0"/>
              <a:t>breakout group notes </a:t>
            </a:r>
            <a:endParaRPr lang="en-US" sz="3600" dirty="0"/>
          </a:p>
        </p:txBody>
      </p:sp>
      <p:pic>
        <p:nvPicPr>
          <p:cNvPr id="1026" name="Picture 2" descr="wo men standing in a field&#10;&#10;Description automatically generated with medium confid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85588"/>
            <a:ext cx="12068013" cy="236246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971607" y="3244334"/>
            <a:ext cx="312906"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k-SK" sz="1800" b="0" i="0" u="none" strike="noStrike" kern="1200" cap="none" spc="0" normalizeH="0" baseline="0" noProof="0" dirty="0">
                <a:ln>
                  <a:noFill/>
                </a:ln>
                <a:solidFill>
                  <a:srgbClr val="FFFFFF"/>
                </a:solidFill>
                <a:effectLst/>
                <a:uLnTx/>
                <a:uFillTx/>
                <a:latin typeface="Gill Sans MT" panose="020B0502020104020203"/>
                <a:ea typeface="+mn-ea"/>
                <a:cs typeface="+mn-cs"/>
              </a:rPr>
              <a:t>  </a:t>
            </a: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5" name="Rectangle 4"/>
          <p:cNvSpPr/>
          <p:nvPr/>
        </p:nvSpPr>
        <p:spPr>
          <a:xfrm>
            <a:off x="180813" y="5373334"/>
            <a:ext cx="8513736" cy="261610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mbria" charset="0"/>
                <a:ea typeface="+mn-ea"/>
                <a:cs typeface="+mn-cs"/>
              </a:rPr>
              <a:t>Advancing Outreach Effectiveness to Improve Conservation Practice Adoption</a:t>
            </a:r>
            <a:br>
              <a:rPr kumimoji="0" lang="en-US" sz="3200" b="1" i="0" u="none" strike="noStrike" kern="1200" cap="none" spc="0" normalizeH="0" baseline="0" noProof="0" dirty="0">
                <a:ln>
                  <a:noFill/>
                </a:ln>
                <a:solidFill>
                  <a:srgbClr val="000000"/>
                </a:solidFill>
                <a:effectLst/>
                <a:uLnTx/>
                <a:uFillTx/>
                <a:latin typeface="Cambria" charset="0"/>
                <a:ea typeface="+mn-ea"/>
                <a:cs typeface="+mn-cs"/>
              </a:rPr>
            </a:br>
            <a:br>
              <a:rPr kumimoji="0" lang="en-US" sz="3200" b="1" i="0" u="none" strike="noStrike" kern="1200" cap="none" spc="0" normalizeH="0" baseline="0" noProof="0" dirty="0">
                <a:ln>
                  <a:noFill/>
                </a:ln>
                <a:solidFill>
                  <a:srgbClr val="000000"/>
                </a:solidFill>
                <a:effectLst/>
                <a:uLnTx/>
                <a:uFillTx/>
                <a:latin typeface="Cambria" charset="0"/>
                <a:ea typeface="+mn-ea"/>
                <a:cs typeface="+mn-cs"/>
              </a:rPr>
            </a:b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b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11988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15D38B-6131-40D1-B7C5-520FE5B92C09}"/>
              </a:ext>
            </a:extLst>
          </p:cNvPr>
          <p:cNvSpPr>
            <a:spLocks noGrp="1"/>
          </p:cNvSpPr>
          <p:nvPr>
            <p:ph idx="1"/>
          </p:nvPr>
        </p:nvSpPr>
        <p:spPr>
          <a:xfrm>
            <a:off x="249936" y="180594"/>
            <a:ext cx="11751564" cy="6677406"/>
          </a:xfrm>
        </p:spPr>
        <p:txBody>
          <a:bodyPr>
            <a:normAutofit fontScale="85000" lnSpcReduction="20000"/>
          </a:bodyPr>
          <a:lstStyle/>
          <a:p>
            <a:pPr lvl="0"/>
            <a:r>
              <a:rPr lang="en-US" dirty="0"/>
              <a:t>Heavy reliance on information dissemination (newsletters, field days). Less attention paid to values/believes/social norms</a:t>
            </a:r>
          </a:p>
          <a:p>
            <a:pPr lvl="0"/>
            <a:r>
              <a:rPr lang="en-US" dirty="0"/>
              <a:t>Important to build relationships, community-- to build sense of place   embed conversations in ag networks </a:t>
            </a:r>
            <a:r>
              <a:rPr lang="en-US" sz="1100" dirty="0"/>
              <a:t> </a:t>
            </a:r>
            <a:endParaRPr lang="en-US" dirty="0"/>
          </a:p>
          <a:p>
            <a:pPr lvl="0"/>
            <a:r>
              <a:rPr lang="en-US" dirty="0"/>
              <a:t>Public/private partnerships- TSP approaching clients- for soil P fields. Farmers receptive to conversations with TSP</a:t>
            </a:r>
            <a:r>
              <a:rPr lang="en-US" sz="1100" dirty="0"/>
              <a:t> </a:t>
            </a:r>
            <a:endParaRPr lang="en-US" dirty="0"/>
          </a:p>
          <a:p>
            <a:pPr lvl="0"/>
            <a:r>
              <a:rPr lang="en-US" dirty="0"/>
              <a:t>Pivot to trusted advisor (more focus); engage w/ ag community (focus on enterprise budgets-- thriving before we’re focus on conservation)? </a:t>
            </a:r>
          </a:p>
          <a:p>
            <a:pPr lvl="0"/>
            <a:r>
              <a:rPr lang="en-US" dirty="0"/>
              <a:t>Partnering with retailers is a big opportunity - local suppliers are still communicating with farmers</a:t>
            </a:r>
          </a:p>
          <a:p>
            <a:pPr lvl="0"/>
            <a:r>
              <a:rPr lang="en-US" dirty="0"/>
              <a:t>Farmers may not show up at a webinar but if the local retailer spreads our message, it can still reach the audience</a:t>
            </a:r>
            <a:r>
              <a:rPr lang="en-US" sz="1100" dirty="0"/>
              <a:t> </a:t>
            </a:r>
            <a:endParaRPr lang="en-US" dirty="0"/>
          </a:p>
          <a:p>
            <a:pPr lvl="0"/>
            <a:r>
              <a:rPr lang="en-US" dirty="0"/>
              <a:t>Importance of partnering with trusted sources - avoid “talking down”</a:t>
            </a:r>
          </a:p>
          <a:p>
            <a:pPr lvl="0"/>
            <a:r>
              <a:rPr lang="en-US" dirty="0"/>
              <a:t>Ag/climate partnership- incentivize adoption (field to market- focus on this market space, incentivize supply chain) -- labeling </a:t>
            </a:r>
          </a:p>
          <a:p>
            <a:pPr lvl="1"/>
            <a:r>
              <a:rPr lang="en-US" dirty="0"/>
              <a:t>Example: Turkey Hill (what’s good for my community), Bell &amp; Evans, Campbell’s Soup</a:t>
            </a:r>
          </a:p>
          <a:p>
            <a:pPr lvl="1"/>
            <a:r>
              <a:rPr lang="en-US" dirty="0"/>
              <a:t>Turkey Hill: basics: need conservation plan. Pay premium- astounding given the impact to dairy lately. Replicate this model to other dairy? Need to recognize this type of work- recognize specific actions towards conservation </a:t>
            </a:r>
          </a:p>
          <a:p>
            <a:pPr lvl="0"/>
            <a:r>
              <a:rPr lang="en-US" dirty="0"/>
              <a:t>Companies like General Mills (top down approach)? </a:t>
            </a:r>
          </a:p>
          <a:p>
            <a:pPr lvl="0"/>
            <a:r>
              <a:rPr lang="en-US" dirty="0"/>
              <a:t>Need system wide change </a:t>
            </a:r>
          </a:p>
          <a:p>
            <a:pPr lvl="0"/>
            <a:r>
              <a:rPr lang="en-US" dirty="0"/>
              <a:t>Campbell Foundation thinking about sustainability labeling (lot of people working to polish the brand) - decisions made at corporate level. What does this do for my brand, corp. profitability? </a:t>
            </a:r>
          </a:p>
          <a:p>
            <a:pPr lvl="1"/>
            <a:r>
              <a:rPr lang="en-US" dirty="0"/>
              <a:t>Sustainability complex, more dimensions- we’re at right time where consumers demanding it. </a:t>
            </a:r>
          </a:p>
          <a:p>
            <a:pPr lvl="1"/>
            <a:r>
              <a:rPr lang="en-US" dirty="0"/>
              <a:t>Retailers- resistance (e.g., dolphin safe tuna). Packard - seafood. Rockefeller/forest products- sustainable forestry</a:t>
            </a:r>
          </a:p>
          <a:p>
            <a:pPr lvl="1"/>
            <a:r>
              <a:rPr lang="en-US" dirty="0"/>
              <a:t>Corp advantage? They will adopt it- how do products move through commerce, take advantage of it. </a:t>
            </a:r>
          </a:p>
          <a:p>
            <a:pPr lvl="0"/>
            <a:r>
              <a:rPr lang="en-US" dirty="0"/>
              <a:t>Work/focus with non operator landowners- encourage them to adopt conservation practices, facilitating conversations </a:t>
            </a:r>
          </a:p>
          <a:p>
            <a:r>
              <a:rPr lang="en-US" sz="1400" dirty="0"/>
              <a:t> </a:t>
            </a:r>
            <a:r>
              <a:rPr lang="en-US" dirty="0"/>
              <a:t>Relationship with community</a:t>
            </a:r>
          </a:p>
          <a:p>
            <a:r>
              <a:rPr lang="en-US" sz="1400" dirty="0"/>
              <a:t> </a:t>
            </a:r>
            <a:r>
              <a:rPr lang="en-US" dirty="0"/>
              <a:t>Providing resources other than funding—don’t make farmers search for resources and funding, provide it in a one-stop shop</a:t>
            </a:r>
          </a:p>
          <a:p>
            <a:r>
              <a:rPr lang="en-US" sz="1400" dirty="0"/>
              <a:t> </a:t>
            </a:r>
            <a:r>
              <a:rPr lang="en-US" dirty="0"/>
              <a:t>Local retailers—community relations</a:t>
            </a:r>
          </a:p>
          <a:p>
            <a:endParaRPr lang="en-US" dirty="0"/>
          </a:p>
        </p:txBody>
      </p:sp>
    </p:spTree>
    <p:extLst>
      <p:ext uri="{BB962C8B-B14F-4D97-AF65-F5344CB8AC3E}">
        <p14:creationId xmlns:p14="http://schemas.microsoft.com/office/powerpoint/2010/main" val="1880488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D025-F1E9-4E38-B17E-4EEA0C315900}"/>
              </a:ext>
            </a:extLst>
          </p:cNvPr>
          <p:cNvSpPr>
            <a:spLocks noGrp="1"/>
          </p:cNvSpPr>
          <p:nvPr>
            <p:ph type="title"/>
          </p:nvPr>
        </p:nvSpPr>
        <p:spPr>
          <a:xfrm>
            <a:off x="857250" y="183642"/>
            <a:ext cx="10515600" cy="1188720"/>
          </a:xfrm>
        </p:spPr>
        <p:txBody>
          <a:bodyPr>
            <a:noAutofit/>
          </a:bodyPr>
          <a:lstStyle/>
          <a:p>
            <a:r>
              <a:rPr lang="en-US" sz="2000" b="1" dirty="0"/>
              <a:t>New Question: What is the part of the diagram that most impedes adoption? What strategies to remove it?</a:t>
            </a:r>
            <a:br>
              <a:rPr lang="en-US" sz="2000" dirty="0"/>
            </a:br>
            <a:br>
              <a:rPr lang="en-US" sz="2000" dirty="0"/>
            </a:br>
            <a:endParaRPr lang="en-US" sz="2000" dirty="0"/>
          </a:p>
        </p:txBody>
      </p:sp>
      <p:sp>
        <p:nvSpPr>
          <p:cNvPr id="3" name="Content Placeholder 2">
            <a:extLst>
              <a:ext uri="{FF2B5EF4-FFF2-40B4-BE49-F238E27FC236}">
                <a16:creationId xmlns:a16="http://schemas.microsoft.com/office/drawing/2014/main" id="{DF337823-8F50-49DF-8FB7-252FB30BD4A2}"/>
              </a:ext>
            </a:extLst>
          </p:cNvPr>
          <p:cNvSpPr>
            <a:spLocks noGrp="1"/>
          </p:cNvSpPr>
          <p:nvPr>
            <p:ph idx="1"/>
          </p:nvPr>
        </p:nvSpPr>
        <p:spPr>
          <a:xfrm>
            <a:off x="342900" y="1372362"/>
            <a:ext cx="11658600" cy="5301996"/>
          </a:xfrm>
        </p:spPr>
        <p:txBody>
          <a:bodyPr>
            <a:normAutofit/>
          </a:bodyPr>
          <a:lstStyle/>
          <a:p>
            <a:pPr lvl="0"/>
            <a:r>
              <a:rPr lang="en-US" sz="2400" dirty="0"/>
              <a:t>Money is the biggest impediment; is there money in the program or who does it benefit (person adopting practice or people downstream?), is there a payment scheme for ecosystem benefits?</a:t>
            </a:r>
          </a:p>
          <a:p>
            <a:pPr lvl="0"/>
            <a:r>
              <a:rPr lang="en-US" sz="2400" dirty="0"/>
              <a:t>Cognitive load of making the changes - already running a business, very busy people, so cost is not just money but also time invested in calculating risk/benefit, learning a new practice, how it relates to the operation, etc. Learning what to do with all the data.</a:t>
            </a:r>
          </a:p>
          <a:p>
            <a:endParaRPr lang="en-US" sz="3600" dirty="0"/>
          </a:p>
        </p:txBody>
      </p:sp>
    </p:spTree>
    <p:extLst>
      <p:ext uri="{BB962C8B-B14F-4D97-AF65-F5344CB8AC3E}">
        <p14:creationId xmlns:p14="http://schemas.microsoft.com/office/powerpoint/2010/main" val="3793168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D025-F1E9-4E38-B17E-4EEA0C315900}"/>
              </a:ext>
            </a:extLst>
          </p:cNvPr>
          <p:cNvSpPr>
            <a:spLocks noGrp="1"/>
          </p:cNvSpPr>
          <p:nvPr>
            <p:ph type="title"/>
          </p:nvPr>
        </p:nvSpPr>
        <p:spPr>
          <a:xfrm>
            <a:off x="1810893" y="183642"/>
            <a:ext cx="8570214" cy="1188720"/>
          </a:xfrm>
        </p:spPr>
        <p:txBody>
          <a:bodyPr>
            <a:normAutofit fontScale="90000"/>
          </a:bodyPr>
          <a:lstStyle/>
          <a:p>
            <a:r>
              <a:rPr lang="en-US" b="1" dirty="0"/>
              <a:t>What are key outcomes or takeaways to share with the full group? </a:t>
            </a:r>
            <a:br>
              <a:rPr lang="en-US" dirty="0"/>
            </a:br>
            <a:endParaRPr lang="en-US" dirty="0"/>
          </a:p>
        </p:txBody>
      </p:sp>
      <p:sp>
        <p:nvSpPr>
          <p:cNvPr id="3" name="Content Placeholder 2">
            <a:extLst>
              <a:ext uri="{FF2B5EF4-FFF2-40B4-BE49-F238E27FC236}">
                <a16:creationId xmlns:a16="http://schemas.microsoft.com/office/drawing/2014/main" id="{DF337823-8F50-49DF-8FB7-252FB30BD4A2}"/>
              </a:ext>
            </a:extLst>
          </p:cNvPr>
          <p:cNvSpPr>
            <a:spLocks noGrp="1"/>
          </p:cNvSpPr>
          <p:nvPr>
            <p:ph idx="1"/>
          </p:nvPr>
        </p:nvSpPr>
        <p:spPr>
          <a:xfrm>
            <a:off x="342900" y="1372362"/>
            <a:ext cx="11658600" cy="5301996"/>
          </a:xfrm>
        </p:spPr>
        <p:txBody>
          <a:bodyPr>
            <a:normAutofit/>
          </a:bodyPr>
          <a:lstStyle/>
          <a:p>
            <a:pPr lvl="0"/>
            <a:r>
              <a:rPr lang="en-US" sz="2400" dirty="0"/>
              <a:t>Advertising in the ways that our audience is actually using if we can’t be with them physically</a:t>
            </a:r>
          </a:p>
          <a:p>
            <a:pPr lvl="0"/>
            <a:r>
              <a:rPr lang="en-US" sz="2400" dirty="0"/>
              <a:t>Impacts of COVID - critical in person piece is missing and what that means</a:t>
            </a:r>
          </a:p>
          <a:p>
            <a:pPr lvl="0"/>
            <a:r>
              <a:rPr lang="en-US" sz="2400" dirty="0"/>
              <a:t>Importance of strategies that are about developing trust and ties to the community, building relationships and understanding context, long-standing reputation of TSPs, durability of relationships matters</a:t>
            </a:r>
          </a:p>
          <a:p>
            <a:pPr lvl="0"/>
            <a:r>
              <a:rPr lang="en-US" sz="2400" dirty="0"/>
              <a:t>Other strategies: research demonstration sites; loss leader ideas that are effective; social media. </a:t>
            </a:r>
          </a:p>
          <a:p>
            <a:pPr lvl="0"/>
            <a:r>
              <a:rPr lang="en-US" sz="2400" dirty="0"/>
              <a:t>How do we change norms?</a:t>
            </a:r>
          </a:p>
          <a:p>
            <a:pPr lvl="0"/>
            <a:r>
              <a:rPr lang="en-US" sz="2400" dirty="0"/>
              <a:t>Looking at where the impediments are opened up new avenues in the conversation (look at the framework backwards)</a:t>
            </a:r>
          </a:p>
          <a:p>
            <a:pPr lvl="1"/>
            <a:r>
              <a:rPr lang="en-US" sz="2000" dirty="0"/>
              <a:t>Creative ways to overcome impediment of money</a:t>
            </a:r>
          </a:p>
          <a:p>
            <a:endParaRPr lang="en-US" sz="2400" dirty="0"/>
          </a:p>
        </p:txBody>
      </p:sp>
    </p:spTree>
    <p:extLst>
      <p:ext uri="{BB962C8B-B14F-4D97-AF65-F5344CB8AC3E}">
        <p14:creationId xmlns:p14="http://schemas.microsoft.com/office/powerpoint/2010/main" val="231857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17262-4B67-4DCD-9BBA-E72E0899573D}"/>
              </a:ext>
            </a:extLst>
          </p:cNvPr>
          <p:cNvSpPr>
            <a:spLocks noGrp="1"/>
          </p:cNvSpPr>
          <p:nvPr>
            <p:ph type="title"/>
          </p:nvPr>
        </p:nvSpPr>
        <p:spPr>
          <a:xfrm>
            <a:off x="1632304" y="145312"/>
            <a:ext cx="9245246" cy="1188720"/>
          </a:xfrm>
        </p:spPr>
        <p:txBody>
          <a:bodyPr>
            <a:noAutofit/>
          </a:bodyPr>
          <a:lstStyle/>
          <a:p>
            <a:r>
              <a:rPr lang="en-US" sz="2000" b="1" dirty="0"/>
              <a:t>(How) did the polls lead you adjust expectations or think of novel opportunities to apply outreach strategies? </a:t>
            </a:r>
            <a:br>
              <a:rPr lang="en-US" sz="2000" dirty="0"/>
            </a:br>
            <a:endParaRPr lang="en-US" sz="2000" dirty="0"/>
          </a:p>
        </p:txBody>
      </p:sp>
      <p:sp>
        <p:nvSpPr>
          <p:cNvPr id="3" name="Content Placeholder 2">
            <a:extLst>
              <a:ext uri="{FF2B5EF4-FFF2-40B4-BE49-F238E27FC236}">
                <a16:creationId xmlns:a16="http://schemas.microsoft.com/office/drawing/2014/main" id="{303FF49E-22D5-47DA-965E-52163042F4F4}"/>
              </a:ext>
            </a:extLst>
          </p:cNvPr>
          <p:cNvSpPr>
            <a:spLocks noGrp="1"/>
          </p:cNvSpPr>
          <p:nvPr>
            <p:ph idx="1"/>
          </p:nvPr>
        </p:nvSpPr>
        <p:spPr>
          <a:xfrm>
            <a:off x="198783" y="1318525"/>
            <a:ext cx="11820939" cy="5409669"/>
          </a:xfrm>
        </p:spPr>
        <p:txBody>
          <a:bodyPr>
            <a:normAutofit fontScale="85000" lnSpcReduction="10000"/>
          </a:bodyPr>
          <a:lstStyle/>
          <a:p>
            <a:pPr lvl="0"/>
            <a:r>
              <a:rPr lang="en-US" dirty="0"/>
              <a:t>Awareness to willingness to </a:t>
            </a:r>
            <a:r>
              <a:rPr lang="en-US" dirty="0" err="1"/>
              <a:t>adoptiont</a:t>
            </a:r>
            <a:r>
              <a:rPr lang="en-US" dirty="0"/>
              <a:t>..what are the most important triggers - visits with other farmers is key (ex robotic milking). Often facilitated by TSPs.one on one...lessons learned...on farm demonstration</a:t>
            </a:r>
          </a:p>
          <a:p>
            <a:pPr lvl="0"/>
            <a:r>
              <a:rPr lang="en-US" dirty="0"/>
              <a:t>Be attentive to women only events, and people of color...cultural and farming practices may be different (overlap with 2) </a:t>
            </a:r>
          </a:p>
          <a:p>
            <a:pPr lvl="0"/>
            <a:r>
              <a:rPr lang="en-US" dirty="0"/>
              <a:t>New Community approaches - </a:t>
            </a:r>
            <a:r>
              <a:rPr lang="en-US" dirty="0" err="1"/>
              <a:t>esp</a:t>
            </a:r>
            <a:r>
              <a:rPr lang="en-US" dirty="0"/>
              <a:t> with EOF (harder to adopt), reach out to the traditional male farmer, finding that reaching out to a wife...smoother, women’s learning </a:t>
            </a:r>
            <a:r>
              <a:rPr lang="en-US" dirty="0" err="1"/>
              <a:t>circle..women</a:t>
            </a:r>
            <a:r>
              <a:rPr lang="en-US" dirty="0"/>
              <a:t> owner/operator, wives. (overlap with 2)</a:t>
            </a:r>
          </a:p>
          <a:p>
            <a:pPr lvl="0"/>
            <a:r>
              <a:rPr lang="en-US" dirty="0"/>
              <a:t>Different ways to reach farmer decision making...field day demonstrations or long peer to peer exchange meetings can get a bit tiring...perhaps zoom networking...different approaches to getting messages out to influencers on the farm </a:t>
            </a:r>
          </a:p>
          <a:p>
            <a:pPr lvl="0"/>
            <a:r>
              <a:rPr lang="en-US" dirty="0"/>
              <a:t>Sharing these new community connections and info sharing...extension service might be a good facilitator/agent to run this type of program</a:t>
            </a:r>
          </a:p>
          <a:p>
            <a:pPr lvl="0"/>
            <a:r>
              <a:rPr lang="en-US" dirty="0"/>
              <a:t>Look for other opportunities...piggy back on other extension run programs to interact with other communities - pesticide application, nutrient management, etc. </a:t>
            </a:r>
          </a:p>
          <a:p>
            <a:pPr lvl="0"/>
            <a:r>
              <a:rPr lang="en-US" dirty="0"/>
              <a:t>Would like workshop to yield new approaches to encourage effectiveness</a:t>
            </a:r>
          </a:p>
          <a:p>
            <a:pPr lvl="0"/>
            <a:r>
              <a:rPr lang="en-US" dirty="0"/>
              <a:t>Most effective strategy - in person at the farm gate - can’t do that with COVID</a:t>
            </a:r>
          </a:p>
          <a:p>
            <a:pPr lvl="0"/>
            <a:r>
              <a:rPr lang="en-US" dirty="0"/>
              <a:t>Farmers don’t engage as much over virtual platforms - how has our work been effected in the past year - many don’t have internet</a:t>
            </a:r>
          </a:p>
          <a:p>
            <a:r>
              <a:rPr lang="en-US" dirty="0"/>
              <a:t> Diversity of farming community </a:t>
            </a:r>
          </a:p>
          <a:p>
            <a:r>
              <a:rPr lang="en-US" dirty="0"/>
              <a:t> New approaches for outreach: workshops, Zoom events, field demonstrations, social media, podcasts, billboards, radio stations, local theaters, Ag days at local schools, send home materials; feature stories on individual farmer experience with conservation practices; emphasized importance of follow-up after adoption</a:t>
            </a:r>
          </a:p>
          <a:p>
            <a:r>
              <a:rPr lang="en-US" dirty="0"/>
              <a:t> Extension programs</a:t>
            </a:r>
          </a:p>
          <a:p>
            <a:endParaRPr lang="en-US" dirty="0"/>
          </a:p>
        </p:txBody>
      </p:sp>
    </p:spTree>
    <p:extLst>
      <p:ext uri="{BB962C8B-B14F-4D97-AF65-F5344CB8AC3E}">
        <p14:creationId xmlns:p14="http://schemas.microsoft.com/office/powerpoint/2010/main" val="1757422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0AE937-3CC8-4FE0-AF49-1FBBEC7D35A3}"/>
              </a:ext>
            </a:extLst>
          </p:cNvPr>
          <p:cNvSpPr>
            <a:spLocks noGrp="1"/>
          </p:cNvSpPr>
          <p:nvPr>
            <p:ph idx="1"/>
          </p:nvPr>
        </p:nvSpPr>
        <p:spPr>
          <a:xfrm>
            <a:off x="514350" y="476250"/>
            <a:ext cx="11449050" cy="6248400"/>
          </a:xfrm>
        </p:spPr>
        <p:txBody>
          <a:bodyPr/>
          <a:lstStyle/>
          <a:p>
            <a:pPr lvl="0"/>
            <a:r>
              <a:rPr lang="en-US" dirty="0"/>
              <a:t>Lost a lot in the switch to phone conversations from in person - much less personal - can’t get a sense of the variation in land </a:t>
            </a:r>
          </a:p>
          <a:p>
            <a:pPr lvl="1"/>
            <a:r>
              <a:rPr lang="en-US" dirty="0"/>
              <a:t>Loss of intentions and emotions over the phone</a:t>
            </a:r>
          </a:p>
          <a:p>
            <a:pPr lvl="1"/>
            <a:r>
              <a:rPr lang="en-US" dirty="0"/>
              <a:t>More suspicious over the phone</a:t>
            </a:r>
          </a:p>
          <a:p>
            <a:pPr lvl="1"/>
            <a:r>
              <a:rPr lang="en-US" dirty="0"/>
              <a:t>Not getting undivided attention over the phone</a:t>
            </a:r>
          </a:p>
          <a:p>
            <a:pPr lvl="1"/>
            <a:r>
              <a:rPr lang="en-US" dirty="0"/>
              <a:t>Strive to listen more on the phone - need to “chit-chat” and listen</a:t>
            </a:r>
          </a:p>
          <a:p>
            <a:pPr lvl="0"/>
            <a:r>
              <a:rPr lang="en-US" dirty="0"/>
              <a:t>Recognition of the true need for a personal relationship with farmers</a:t>
            </a:r>
            <a:r>
              <a:rPr lang="en-US" sz="1100" dirty="0"/>
              <a:t> </a:t>
            </a:r>
            <a:endParaRPr lang="en-US" dirty="0"/>
          </a:p>
          <a:p>
            <a:pPr lvl="0"/>
            <a:r>
              <a:rPr lang="en-US" dirty="0"/>
              <a:t>How do we think about the entire system?</a:t>
            </a:r>
          </a:p>
          <a:p>
            <a:pPr lvl="0"/>
            <a:r>
              <a:rPr lang="en-US" dirty="0"/>
              <a:t>Less attention on values, beliefs, social norms</a:t>
            </a:r>
          </a:p>
          <a:p>
            <a:pPr lvl="0"/>
            <a:r>
              <a:rPr lang="en-US" dirty="0"/>
              <a:t>Focus on embedding conversations into mainstream ag</a:t>
            </a:r>
          </a:p>
          <a:p>
            <a:pPr lvl="0"/>
            <a:r>
              <a:rPr lang="en-US" dirty="0"/>
              <a:t>Helped think about decisions and goals for particular strategies designed to increase awareness of available programs/ staff/outreach events (Facebook posts).  Personalizing this and including highlights of specific individual farmers increases impact of social media outreach. Polls didn’t include things geared towards changing norms (like social media)</a:t>
            </a:r>
          </a:p>
          <a:p>
            <a:pPr lvl="0"/>
            <a:r>
              <a:rPr lang="en-US" dirty="0"/>
              <a:t>Strategies may have a primary objective but also can impact a number of other elements in the diagram. How you implement them can determine where the influence is greatest.</a:t>
            </a:r>
          </a:p>
          <a:p>
            <a:r>
              <a:rPr lang="en-US" sz="1400" dirty="0"/>
              <a:t> </a:t>
            </a:r>
            <a:r>
              <a:rPr lang="en-US" dirty="0"/>
              <a:t>In-person connections more effective than phone or online</a:t>
            </a:r>
          </a:p>
          <a:p>
            <a:endParaRPr lang="en-US" dirty="0"/>
          </a:p>
        </p:txBody>
      </p:sp>
    </p:spTree>
    <p:extLst>
      <p:ext uri="{BB962C8B-B14F-4D97-AF65-F5344CB8AC3E}">
        <p14:creationId xmlns:p14="http://schemas.microsoft.com/office/powerpoint/2010/main" val="216970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0DF5B-320A-4465-B3EA-21ECFDD190BC}"/>
              </a:ext>
            </a:extLst>
          </p:cNvPr>
          <p:cNvSpPr>
            <a:spLocks noGrp="1"/>
          </p:cNvSpPr>
          <p:nvPr>
            <p:ph type="title"/>
          </p:nvPr>
        </p:nvSpPr>
        <p:spPr>
          <a:xfrm>
            <a:off x="790575" y="316992"/>
            <a:ext cx="10610850" cy="1188720"/>
          </a:xfrm>
        </p:spPr>
        <p:txBody>
          <a:bodyPr>
            <a:noAutofit/>
          </a:bodyPr>
          <a:lstStyle/>
          <a:p>
            <a:r>
              <a:rPr lang="en-US" sz="2000" b="1" dirty="0"/>
              <a:t>Any overlooked strategies? Share one outreach strategy you think might be is novel or unique, perhaps under-utilized strategy.</a:t>
            </a:r>
            <a:br>
              <a:rPr lang="en-US" sz="2000" dirty="0"/>
            </a:br>
            <a:endParaRPr lang="en-US" sz="2000" dirty="0"/>
          </a:p>
        </p:txBody>
      </p:sp>
      <p:sp>
        <p:nvSpPr>
          <p:cNvPr id="3" name="Content Placeholder 2">
            <a:extLst>
              <a:ext uri="{FF2B5EF4-FFF2-40B4-BE49-F238E27FC236}">
                <a16:creationId xmlns:a16="http://schemas.microsoft.com/office/drawing/2014/main" id="{7CB637DC-F0F4-480E-96D5-96F7A6CE2CEB}"/>
              </a:ext>
            </a:extLst>
          </p:cNvPr>
          <p:cNvSpPr>
            <a:spLocks noGrp="1"/>
          </p:cNvSpPr>
          <p:nvPr>
            <p:ph idx="1"/>
          </p:nvPr>
        </p:nvSpPr>
        <p:spPr>
          <a:xfrm>
            <a:off x="552450" y="1714500"/>
            <a:ext cx="11334750" cy="4826508"/>
          </a:xfrm>
        </p:spPr>
        <p:txBody>
          <a:bodyPr>
            <a:normAutofit fontScale="85000" lnSpcReduction="20000"/>
          </a:bodyPr>
          <a:lstStyle/>
          <a:p>
            <a:pPr lvl="0"/>
            <a:r>
              <a:rPr lang="en-US" dirty="0"/>
              <a:t>New approaches for communication - pod casts, </a:t>
            </a:r>
            <a:r>
              <a:rPr lang="en-US" dirty="0" err="1"/>
              <a:t>etc</a:t>
            </a:r>
            <a:r>
              <a:rPr lang="en-US" dirty="0"/>
              <a:t> (see question 1)</a:t>
            </a:r>
          </a:p>
          <a:p>
            <a:pPr lvl="0"/>
            <a:r>
              <a:rPr lang="en-US" dirty="0"/>
              <a:t>Funding should be increased for conservation practices...doesn’t seem to reflect the importance of conservation practices…</a:t>
            </a:r>
          </a:p>
          <a:p>
            <a:pPr lvl="0"/>
            <a:r>
              <a:rPr lang="en-US" dirty="0"/>
              <a:t>More attention should be given to </a:t>
            </a:r>
            <a:r>
              <a:rPr lang="en-US" dirty="0" err="1"/>
              <a:t>followup</a:t>
            </a:r>
            <a:r>
              <a:rPr lang="en-US" dirty="0"/>
              <a:t> - dedicate time, staff, </a:t>
            </a:r>
            <a:r>
              <a:rPr lang="en-US" dirty="0" err="1"/>
              <a:t>resources..maybe</a:t>
            </a:r>
            <a:r>
              <a:rPr lang="en-US" dirty="0"/>
              <a:t> 20-30% or more to ensure this is addressed...partner with other orgs to do the field events, social media, podcasts </a:t>
            </a:r>
            <a:r>
              <a:rPr lang="en-US" dirty="0" err="1"/>
              <a:t>etc</a:t>
            </a:r>
            <a:r>
              <a:rPr lang="en-US" dirty="0"/>
              <a:t> and emphasize follow-up with the </a:t>
            </a:r>
            <a:r>
              <a:rPr lang="en-US" dirty="0" err="1"/>
              <a:t>TSPs.</a:t>
            </a:r>
            <a:r>
              <a:rPr lang="en-US" dirty="0"/>
              <a:t>..free them up to do this as needed</a:t>
            </a:r>
          </a:p>
          <a:p>
            <a:pPr lvl="0"/>
            <a:r>
              <a:rPr lang="en-US" dirty="0"/>
              <a:t>Link between farms and private funding sources. Farmers may not be aware of private funding. Could be a specific grant funding opportunity. Farmers don’t have time to research private money. TSPs as a connection to broader suite of pubic and private funding programs. </a:t>
            </a:r>
          </a:p>
          <a:p>
            <a:pPr lvl="0"/>
            <a:r>
              <a:rPr lang="en-US" dirty="0"/>
              <a:t>TNC/NGO perspective - funnel for broad suite of funding opportunities...keeping channel of communication open...TNC shares funding while TSP/NRCS/SCD can help id farmers and deliver...make this a standard practice - leverage SCD </a:t>
            </a:r>
            <a:r>
              <a:rPr lang="en-US" dirty="0" err="1"/>
              <a:t>staff..encourage</a:t>
            </a:r>
            <a:r>
              <a:rPr lang="en-US" dirty="0"/>
              <a:t> TSPs to think outside the standard suite of programs...reflects capacity limitations </a:t>
            </a:r>
          </a:p>
          <a:p>
            <a:pPr lvl="0"/>
            <a:r>
              <a:rPr lang="en-US" dirty="0"/>
              <a:t>One-stop shopping approach! TSPs as </a:t>
            </a:r>
            <a:r>
              <a:rPr lang="en-US" dirty="0" err="1"/>
              <a:t>liasons</a:t>
            </a:r>
            <a:r>
              <a:rPr lang="en-US" dirty="0"/>
              <a:t> to understand farmer </a:t>
            </a:r>
            <a:r>
              <a:rPr lang="en-US" dirty="0" err="1"/>
              <a:t>objectives..and</a:t>
            </a:r>
            <a:r>
              <a:rPr lang="en-US" dirty="0"/>
              <a:t> connect to broader suite of programs</a:t>
            </a:r>
          </a:p>
          <a:p>
            <a:pPr lvl="0"/>
            <a:r>
              <a:rPr lang="en-US" dirty="0"/>
              <a:t>Outreach messenger...think about how other messengers, like industry/CSAs, to promote conservation</a:t>
            </a:r>
          </a:p>
          <a:p>
            <a:pPr lvl="0"/>
            <a:r>
              <a:rPr lang="en-US" dirty="0"/>
              <a:t>Create/articulate  the economic benefits - precision ag</a:t>
            </a:r>
          </a:p>
          <a:p>
            <a:pPr lvl="0"/>
            <a:r>
              <a:rPr lang="en-US" dirty="0"/>
              <a:t>A lot of cost share programs go directly to the farmer - retailers could help direct with programs like cover crops - get equipment ordered and help make sure things are planted in time to see the benefit on the farm</a:t>
            </a:r>
          </a:p>
          <a:p>
            <a:pPr lvl="0"/>
            <a:r>
              <a:rPr lang="en-US" dirty="0"/>
              <a:t>Renting billboard space - increase awareness - contact information, spread awareness of programs, emotional plea</a:t>
            </a:r>
          </a:p>
          <a:p>
            <a:r>
              <a:rPr lang="en-US" dirty="0"/>
              <a:t> Increased funding; improve awareness of various funding sources—private funding; provide them with resources so they don’t have to do the searching </a:t>
            </a:r>
          </a:p>
          <a:p>
            <a:endParaRPr lang="en-US" dirty="0"/>
          </a:p>
        </p:txBody>
      </p:sp>
    </p:spTree>
    <p:extLst>
      <p:ext uri="{BB962C8B-B14F-4D97-AF65-F5344CB8AC3E}">
        <p14:creationId xmlns:p14="http://schemas.microsoft.com/office/powerpoint/2010/main" val="130107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F72A1B-260C-418E-BE8F-634EAD45AB99}"/>
              </a:ext>
            </a:extLst>
          </p:cNvPr>
          <p:cNvSpPr>
            <a:spLocks noGrp="1"/>
          </p:cNvSpPr>
          <p:nvPr>
            <p:ph idx="1"/>
          </p:nvPr>
        </p:nvSpPr>
        <p:spPr>
          <a:xfrm>
            <a:off x="268986" y="161544"/>
            <a:ext cx="11923014" cy="6563106"/>
          </a:xfrm>
        </p:spPr>
        <p:txBody>
          <a:bodyPr/>
          <a:lstStyle/>
          <a:p>
            <a:pPr lvl="0"/>
            <a:r>
              <a:rPr lang="en-US" dirty="0"/>
              <a:t>Shifting social norms - strategies to shift norms? Do they exist? Change other things first</a:t>
            </a:r>
          </a:p>
          <a:p>
            <a:pPr lvl="0"/>
            <a:r>
              <a:rPr lang="en-US" dirty="0"/>
              <a:t>Sharing testimonials of farmers who are engaging in practices - video testimonials</a:t>
            </a:r>
          </a:p>
          <a:p>
            <a:pPr lvl="0"/>
            <a:r>
              <a:rPr lang="en-US" dirty="0"/>
              <a:t>Interviewing local farm families - documenting what is happening in the immediate area “I know that family”</a:t>
            </a:r>
          </a:p>
          <a:p>
            <a:pPr lvl="0"/>
            <a:r>
              <a:rPr lang="en-US" dirty="0"/>
              <a:t>Opportunity to be very inclusive on who is being interviewed for testimonials</a:t>
            </a:r>
          </a:p>
          <a:p>
            <a:pPr lvl="0"/>
            <a:r>
              <a:rPr lang="en-US" dirty="0"/>
              <a:t>Farming may not be their only job - can’t always make time for webinars </a:t>
            </a:r>
            <a:r>
              <a:rPr lang="en-US" dirty="0" err="1"/>
              <a:t>etc</a:t>
            </a:r>
            <a:r>
              <a:rPr lang="en-US" dirty="0"/>
              <a:t> </a:t>
            </a:r>
          </a:p>
          <a:p>
            <a:pPr lvl="0"/>
            <a:r>
              <a:rPr lang="en-US" dirty="0"/>
              <a:t>Social media groups - twitter gets most interaction, lots of farmers on </a:t>
            </a:r>
            <a:r>
              <a:rPr lang="en-US" dirty="0" err="1"/>
              <a:t>youtube</a:t>
            </a:r>
            <a:r>
              <a:rPr lang="en-US" dirty="0"/>
              <a:t>, twitter, and Facebook</a:t>
            </a:r>
          </a:p>
          <a:p>
            <a:pPr lvl="0"/>
            <a:r>
              <a:rPr lang="en-US" dirty="0"/>
              <a:t>Farmers getting COVID information from local radio - primary news source</a:t>
            </a:r>
          </a:p>
          <a:p>
            <a:pPr lvl="0"/>
            <a:r>
              <a:rPr lang="en-US" dirty="0"/>
              <a:t>Local radio stations will often run PSAs at no cost - needs to be informational</a:t>
            </a:r>
          </a:p>
          <a:p>
            <a:pPr lvl="0"/>
            <a:r>
              <a:rPr lang="en-US" dirty="0"/>
              <a:t>Running 30 second spots at the local theater in a farming community - building a partnership with a local business - show integration into community</a:t>
            </a:r>
          </a:p>
          <a:p>
            <a:pPr lvl="0"/>
            <a:r>
              <a:rPr lang="en-US" dirty="0"/>
              <a:t>Ag days with local students - put on by extension - do demonstrations and send home informational materials</a:t>
            </a:r>
          </a:p>
          <a:p>
            <a:pPr lvl="0"/>
            <a:r>
              <a:rPr lang="en-US" dirty="0"/>
              <a:t>Kids bring home tangible things that apply to the adults job/hobby/trade - parents pay attention</a:t>
            </a:r>
          </a:p>
          <a:p>
            <a:pPr lvl="0"/>
            <a:r>
              <a:rPr lang="en-US" dirty="0"/>
              <a:t>Discussions/ workshops that are not conservation focused but more commonly held values to engage those that are not necessarily engaging in conservation discussions</a:t>
            </a:r>
          </a:p>
          <a:p>
            <a:pPr lvl="0"/>
            <a:r>
              <a:rPr lang="en-US" dirty="0"/>
              <a:t>How can we improve some general techniques like field days - make less “show and tell” and more providing specific recommendations/ actions for individuals</a:t>
            </a:r>
          </a:p>
          <a:p>
            <a:endParaRPr lang="en-US" dirty="0"/>
          </a:p>
        </p:txBody>
      </p:sp>
    </p:spTree>
    <p:extLst>
      <p:ext uri="{BB962C8B-B14F-4D97-AF65-F5344CB8AC3E}">
        <p14:creationId xmlns:p14="http://schemas.microsoft.com/office/powerpoint/2010/main" val="329815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15D38B-6131-40D1-B7C5-520FE5B92C09}"/>
              </a:ext>
            </a:extLst>
          </p:cNvPr>
          <p:cNvSpPr>
            <a:spLocks noGrp="1"/>
          </p:cNvSpPr>
          <p:nvPr>
            <p:ph idx="1"/>
          </p:nvPr>
        </p:nvSpPr>
        <p:spPr>
          <a:xfrm>
            <a:off x="249936" y="180594"/>
            <a:ext cx="11751564" cy="6391656"/>
          </a:xfrm>
        </p:spPr>
        <p:txBody>
          <a:bodyPr>
            <a:normAutofit fontScale="92500" lnSpcReduction="20000"/>
          </a:bodyPr>
          <a:lstStyle/>
          <a:p>
            <a:pPr lvl="0"/>
            <a:r>
              <a:rPr lang="en-US" dirty="0"/>
              <a:t>Written plan of action is more effective</a:t>
            </a:r>
          </a:p>
          <a:p>
            <a:pPr lvl="0"/>
            <a:r>
              <a:rPr lang="en-US" dirty="0"/>
              <a:t>Water for Ag project- and a lot of other projects- how do we do this to get better? </a:t>
            </a:r>
          </a:p>
          <a:p>
            <a:pPr lvl="1"/>
            <a:r>
              <a:rPr lang="en-US" dirty="0"/>
              <a:t>Guidelines? Feed this data back in? </a:t>
            </a:r>
          </a:p>
          <a:p>
            <a:pPr lvl="0"/>
            <a:r>
              <a:rPr lang="en-US" dirty="0"/>
              <a:t>Farmer visits to research/demonstration sites to talk about foundations of the research; communicate how the farmers best interest informs the research. (EOF monitoring - have farmers visit this on a rainy day and visibly see the sediment runoff, etc. Paired sites, both structure experiments and on-farm research)</a:t>
            </a:r>
          </a:p>
          <a:p>
            <a:pPr lvl="0"/>
            <a:r>
              <a:rPr lang="en-US" dirty="0"/>
              <a:t>Backyard buffers - package and give away trees to landowners - has been an effective start to discussing other conservation practices as a result of this outreach - relationship building/conversation starter. Also offering a rain gauge (in Kansas where rainfall is a big topic of discussion) - no strings - as an icebreaker to get to know people/open doors. </a:t>
            </a:r>
          </a:p>
          <a:p>
            <a:pPr lvl="0"/>
            <a:r>
              <a:rPr lang="en-US" dirty="0"/>
              <a:t>Social media postings - direct mailing of letters and phone calls - direct targeting can be effective.</a:t>
            </a:r>
          </a:p>
          <a:p>
            <a:pPr lvl="0"/>
            <a:r>
              <a:rPr lang="en-US" dirty="0"/>
              <a:t>Relationships and long-term staff in the office to maintain those; investing in the community. </a:t>
            </a:r>
            <a:r>
              <a:rPr lang="en-US" sz="1100" dirty="0"/>
              <a:t> </a:t>
            </a:r>
            <a:endParaRPr lang="en-US" dirty="0"/>
          </a:p>
          <a:p>
            <a:pPr lvl="0"/>
            <a:r>
              <a:rPr lang="en-US" dirty="0"/>
              <a:t>To help with the cognitive time impediment - make it easier, keep it consistent over time, more flexibility, help with paperwork. Decision support tools to help e.g. decide what is the best cover crop for your circumstances. Efforts towards simplification tools would help</a:t>
            </a:r>
          </a:p>
          <a:p>
            <a:pPr lvl="0"/>
            <a:r>
              <a:rPr lang="en-US" dirty="0"/>
              <a:t>Could there be online tools that make the regulatory paperwork easier?</a:t>
            </a:r>
          </a:p>
          <a:p>
            <a:pPr lvl="0"/>
            <a:r>
              <a:rPr lang="en-US" dirty="0"/>
              <a:t>Lots of private sector tools (</a:t>
            </a:r>
            <a:r>
              <a:rPr lang="en-US" dirty="0" err="1"/>
              <a:t>Truterra</a:t>
            </a:r>
            <a:r>
              <a:rPr lang="en-US" dirty="0"/>
              <a:t>-Land O’Lakes) - cost of the tools is expensive, need something available to everyone</a:t>
            </a:r>
          </a:p>
          <a:p>
            <a:pPr lvl="0"/>
            <a:r>
              <a:rPr lang="en-US" dirty="0"/>
              <a:t>Regulations (steer, guide and incentivize and not prescribe) </a:t>
            </a:r>
          </a:p>
          <a:p>
            <a:pPr lvl="0"/>
            <a:r>
              <a:rPr lang="en-US" dirty="0"/>
              <a:t>Working with supply chain as incentivize (looking to examples like Walmart and Land O Lakes)  </a:t>
            </a:r>
          </a:p>
          <a:p>
            <a:pPr lvl="0"/>
            <a:r>
              <a:rPr lang="en-US" dirty="0"/>
              <a:t>Working with multi-stakeholders in communities on the impacts of practices as a communications strategy. (Amish/religious communities as example)</a:t>
            </a:r>
          </a:p>
          <a:p>
            <a:r>
              <a:rPr lang="en-US" sz="1400" dirty="0"/>
              <a:t> </a:t>
            </a:r>
            <a:r>
              <a:rPr lang="en-US" dirty="0"/>
              <a:t>Invest in the community</a:t>
            </a:r>
          </a:p>
          <a:p>
            <a:endParaRPr lang="en-US" dirty="0"/>
          </a:p>
        </p:txBody>
      </p:sp>
    </p:spTree>
    <p:extLst>
      <p:ext uri="{BB962C8B-B14F-4D97-AF65-F5344CB8AC3E}">
        <p14:creationId xmlns:p14="http://schemas.microsoft.com/office/powerpoint/2010/main" val="103678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D025-F1E9-4E38-B17E-4EEA0C315900}"/>
              </a:ext>
            </a:extLst>
          </p:cNvPr>
          <p:cNvSpPr>
            <a:spLocks noGrp="1"/>
          </p:cNvSpPr>
          <p:nvPr>
            <p:ph type="title"/>
          </p:nvPr>
        </p:nvSpPr>
        <p:spPr>
          <a:xfrm>
            <a:off x="1810893" y="183642"/>
            <a:ext cx="8570214" cy="1188720"/>
          </a:xfrm>
        </p:spPr>
        <p:txBody>
          <a:bodyPr>
            <a:normAutofit fontScale="90000"/>
          </a:bodyPr>
          <a:lstStyle/>
          <a:p>
            <a:r>
              <a:rPr lang="en-US" b="1" dirty="0"/>
              <a:t>How else can we think about evaluating outreach effectiveness?</a:t>
            </a:r>
            <a:br>
              <a:rPr lang="en-US" dirty="0"/>
            </a:br>
            <a:endParaRPr lang="en-US" dirty="0"/>
          </a:p>
        </p:txBody>
      </p:sp>
      <p:sp>
        <p:nvSpPr>
          <p:cNvPr id="3" name="Content Placeholder 2">
            <a:extLst>
              <a:ext uri="{FF2B5EF4-FFF2-40B4-BE49-F238E27FC236}">
                <a16:creationId xmlns:a16="http://schemas.microsoft.com/office/drawing/2014/main" id="{DF337823-8F50-49DF-8FB7-252FB30BD4A2}"/>
              </a:ext>
            </a:extLst>
          </p:cNvPr>
          <p:cNvSpPr>
            <a:spLocks noGrp="1"/>
          </p:cNvSpPr>
          <p:nvPr>
            <p:ph idx="1"/>
          </p:nvPr>
        </p:nvSpPr>
        <p:spPr>
          <a:xfrm>
            <a:off x="342900" y="1372362"/>
            <a:ext cx="11658600" cy="5301996"/>
          </a:xfrm>
        </p:spPr>
        <p:txBody>
          <a:bodyPr/>
          <a:lstStyle/>
          <a:p>
            <a:pPr lvl="0"/>
            <a:r>
              <a:rPr lang="en-US" dirty="0"/>
              <a:t>Ranking system gives out of compliance farms a higher priority - frustrating to those who are in compliance, early adopters, </a:t>
            </a:r>
            <a:r>
              <a:rPr lang="en-US" dirty="0" err="1"/>
              <a:t>innovators..what</a:t>
            </a:r>
            <a:r>
              <a:rPr lang="en-US" dirty="0"/>
              <a:t> is the goal? Get non compliant in or advance early adoption or increase the middle of the bell curve...this goal should be reflected in ranking/priority system</a:t>
            </a:r>
          </a:p>
          <a:p>
            <a:pPr lvl="0"/>
            <a:r>
              <a:rPr lang="en-US" dirty="0"/>
              <a:t>Reporting metrics - evaluate longer term effectiveness of outreach strategies. This applies to how farmers make decisions too</a:t>
            </a:r>
          </a:p>
          <a:p>
            <a:pPr lvl="0"/>
            <a:r>
              <a:rPr lang="en-US" dirty="0"/>
              <a:t>Time investment on outreach professionals vs. payoff</a:t>
            </a:r>
          </a:p>
          <a:p>
            <a:pPr lvl="0"/>
            <a:r>
              <a:rPr lang="en-US" dirty="0"/>
              <a:t>Is a targeted reach goal set up front? </a:t>
            </a:r>
          </a:p>
          <a:p>
            <a:pPr lvl="0"/>
            <a:r>
              <a:rPr lang="en-US" dirty="0"/>
              <a:t>Referencing practice adoption - visual assessment, driving survey (Ben, IN)</a:t>
            </a:r>
          </a:p>
          <a:p>
            <a:pPr lvl="1"/>
            <a:r>
              <a:rPr lang="en-US" dirty="0"/>
              <a:t>Also evaluating CTIC and other tools</a:t>
            </a:r>
          </a:p>
          <a:p>
            <a:pPr lvl="0"/>
            <a:r>
              <a:rPr lang="en-US" dirty="0"/>
              <a:t>Surveys for assessing attitude (Ben)</a:t>
            </a:r>
          </a:p>
          <a:p>
            <a:pPr lvl="0"/>
            <a:r>
              <a:rPr lang="en-US" dirty="0"/>
              <a:t>Targeting (or perhaps prioritizing) landowners with critical/sensitive ground? What’s the intention/expectation of that outreach?</a:t>
            </a:r>
          </a:p>
          <a:p>
            <a:pPr lvl="1"/>
            <a:r>
              <a:rPr lang="en-US" dirty="0"/>
              <a:t>As a producer, would prefer that outreach (Clay)</a:t>
            </a:r>
          </a:p>
          <a:p>
            <a:pPr lvl="0"/>
            <a:r>
              <a:rPr lang="en-US" dirty="0"/>
              <a:t>Explicitly mapping out what you did, create a framework and map out where the outreach fits in to that </a:t>
            </a:r>
          </a:p>
          <a:p>
            <a:endParaRPr lang="en-US" dirty="0"/>
          </a:p>
        </p:txBody>
      </p:sp>
    </p:spTree>
    <p:extLst>
      <p:ext uri="{BB962C8B-B14F-4D97-AF65-F5344CB8AC3E}">
        <p14:creationId xmlns:p14="http://schemas.microsoft.com/office/powerpoint/2010/main" val="3030287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15D38B-6131-40D1-B7C5-520FE5B92C09}"/>
              </a:ext>
            </a:extLst>
          </p:cNvPr>
          <p:cNvSpPr>
            <a:spLocks noGrp="1"/>
          </p:cNvSpPr>
          <p:nvPr>
            <p:ph idx="1"/>
          </p:nvPr>
        </p:nvSpPr>
        <p:spPr>
          <a:xfrm>
            <a:off x="249936" y="180594"/>
            <a:ext cx="11751564" cy="6391656"/>
          </a:xfrm>
        </p:spPr>
        <p:txBody>
          <a:bodyPr>
            <a:normAutofit/>
          </a:bodyPr>
          <a:lstStyle/>
          <a:p>
            <a:pPr lvl="0"/>
            <a:r>
              <a:rPr lang="en-US" dirty="0"/>
              <a:t>Focus on the whole system rather than a single piece </a:t>
            </a:r>
          </a:p>
          <a:p>
            <a:pPr lvl="0"/>
            <a:r>
              <a:rPr lang="en-US" dirty="0"/>
              <a:t>Need to have a clear understanding of what you’re trying to do from the beginning</a:t>
            </a:r>
          </a:p>
          <a:p>
            <a:pPr lvl="0"/>
            <a:r>
              <a:rPr lang="en-US" dirty="0"/>
              <a:t>Follow up later to see how the outcomes track - need persistence</a:t>
            </a:r>
          </a:p>
          <a:p>
            <a:pPr lvl="0"/>
            <a:r>
              <a:rPr lang="en-US" dirty="0"/>
              <a:t>Make sure everyone is reached not just the same people - who is being left out? Why?</a:t>
            </a:r>
          </a:p>
          <a:p>
            <a:pPr lvl="0"/>
            <a:r>
              <a:rPr lang="en-US" dirty="0"/>
              <a:t>Connect with other groups and see where they are conducting outreach</a:t>
            </a:r>
          </a:p>
          <a:p>
            <a:pPr lvl="0"/>
            <a:r>
              <a:rPr lang="en-US" dirty="0"/>
              <a:t>How can we learn from all the efforts being implemented and help make this shift to more effective outreach</a:t>
            </a:r>
          </a:p>
          <a:p>
            <a:pPr lvl="0"/>
            <a:r>
              <a:rPr lang="en-US" dirty="0"/>
              <a:t>Social science/environmental effectiveness (Robyn’s work)</a:t>
            </a:r>
          </a:p>
          <a:p>
            <a:pPr lvl="0"/>
            <a:r>
              <a:rPr lang="en-US" dirty="0"/>
              <a:t>Farmer advocate program w/ TNC- pre/post test of advocates on cohorts. What works, what doesn’t. Need more of this for hands on projects- team up with someone with expertise to track this </a:t>
            </a:r>
          </a:p>
          <a:p>
            <a:pPr lvl="0"/>
            <a:r>
              <a:rPr lang="en-US" dirty="0"/>
              <a:t>Technical service providers reflecting </a:t>
            </a:r>
          </a:p>
          <a:p>
            <a:pPr lvl="0"/>
            <a:r>
              <a:rPr lang="en-US" dirty="0"/>
              <a:t>Producers thinking about specific stage</a:t>
            </a:r>
          </a:p>
          <a:p>
            <a:pPr lvl="0"/>
            <a:r>
              <a:rPr lang="en-US" dirty="0"/>
              <a:t>Feedback loop in evaluating effectiveness and if it is successful does it result in more people than adopting, and if not successful then why.  </a:t>
            </a:r>
          </a:p>
          <a:p>
            <a:r>
              <a:rPr lang="en-US" dirty="0"/>
              <a:t> Systems approach</a:t>
            </a:r>
          </a:p>
          <a:p>
            <a:r>
              <a:rPr lang="en-US" dirty="0"/>
              <a:t> Research need</a:t>
            </a:r>
          </a:p>
          <a:p>
            <a:r>
              <a:rPr lang="en-US" dirty="0"/>
              <a:t> Again, systems approach—map out plan, track success and reflect</a:t>
            </a:r>
            <a:r>
              <a:rPr lang="en-US" dirty="0">
                <a:sym typeface="Wingdings" panose="05000000000000000000" pitchFamily="2" charset="2"/>
              </a:rPr>
              <a:t></a:t>
            </a:r>
            <a:r>
              <a:rPr lang="en-US" dirty="0"/>
              <a:t> alter plan as you learn</a:t>
            </a:r>
          </a:p>
          <a:p>
            <a:endParaRPr lang="en-US" dirty="0"/>
          </a:p>
        </p:txBody>
      </p:sp>
    </p:spTree>
    <p:extLst>
      <p:ext uri="{BB962C8B-B14F-4D97-AF65-F5344CB8AC3E}">
        <p14:creationId xmlns:p14="http://schemas.microsoft.com/office/powerpoint/2010/main" val="62733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D025-F1E9-4E38-B17E-4EEA0C315900}"/>
              </a:ext>
            </a:extLst>
          </p:cNvPr>
          <p:cNvSpPr>
            <a:spLocks noGrp="1"/>
          </p:cNvSpPr>
          <p:nvPr>
            <p:ph type="title"/>
          </p:nvPr>
        </p:nvSpPr>
        <p:spPr>
          <a:xfrm>
            <a:off x="1810893" y="183642"/>
            <a:ext cx="8570214" cy="1188720"/>
          </a:xfrm>
        </p:spPr>
        <p:txBody>
          <a:bodyPr>
            <a:normAutofit/>
          </a:bodyPr>
          <a:lstStyle/>
          <a:p>
            <a:r>
              <a:rPr lang="en-US" b="1" dirty="0"/>
              <a:t>Examples of outreach strategies</a:t>
            </a:r>
            <a:br>
              <a:rPr lang="en-US" dirty="0"/>
            </a:br>
            <a:endParaRPr lang="en-US" dirty="0"/>
          </a:p>
        </p:txBody>
      </p:sp>
      <p:sp>
        <p:nvSpPr>
          <p:cNvPr id="3" name="Content Placeholder 2">
            <a:extLst>
              <a:ext uri="{FF2B5EF4-FFF2-40B4-BE49-F238E27FC236}">
                <a16:creationId xmlns:a16="http://schemas.microsoft.com/office/drawing/2014/main" id="{DF337823-8F50-49DF-8FB7-252FB30BD4A2}"/>
              </a:ext>
            </a:extLst>
          </p:cNvPr>
          <p:cNvSpPr>
            <a:spLocks noGrp="1"/>
          </p:cNvSpPr>
          <p:nvPr>
            <p:ph idx="1"/>
          </p:nvPr>
        </p:nvSpPr>
        <p:spPr>
          <a:xfrm>
            <a:off x="342900" y="1372362"/>
            <a:ext cx="11658600" cy="5301996"/>
          </a:xfrm>
        </p:spPr>
        <p:txBody>
          <a:bodyPr>
            <a:normAutofit fontScale="85000" lnSpcReduction="20000"/>
          </a:bodyPr>
          <a:lstStyle/>
          <a:p>
            <a:pPr lvl="0"/>
            <a:r>
              <a:rPr lang="en-US" dirty="0"/>
              <a:t>Consistent goal and messaging in targeted digital advertising - using big data (geofencing) - and have seen promising results and higher CTRs. (Ben)</a:t>
            </a:r>
          </a:p>
          <a:p>
            <a:pPr lvl="0"/>
            <a:r>
              <a:rPr lang="en-US" dirty="0"/>
              <a:t>Commitment/Implementation: 4R Certification Program in Indiana (Ben) - targeting the trusted advisor role to deliver information and provide advice. </a:t>
            </a:r>
          </a:p>
          <a:p>
            <a:pPr lvl="0"/>
            <a:r>
              <a:rPr lang="en-US" dirty="0"/>
              <a:t>Private sector strategy: ROI Sustainability Tools (e.g., </a:t>
            </a:r>
            <a:r>
              <a:rPr lang="en-US" dirty="0" err="1"/>
              <a:t>Truterra</a:t>
            </a:r>
            <a:r>
              <a:rPr lang="en-US" dirty="0"/>
              <a:t>) using field-specific information and running scenarios (Ben)</a:t>
            </a:r>
          </a:p>
          <a:p>
            <a:pPr lvl="0"/>
            <a:r>
              <a:rPr lang="en-US" dirty="0"/>
              <a:t>Montana: producer-led science - selected farmers who had expressed willingness (PRAC), with assistance, collaboratively-designed projects. Built trust. Producers became spokespeople for the science. (Andrea)</a:t>
            </a:r>
          </a:p>
          <a:p>
            <a:pPr lvl="0"/>
            <a:r>
              <a:rPr lang="en-US" dirty="0"/>
              <a:t>Important factor: seasonality</a:t>
            </a:r>
          </a:p>
          <a:p>
            <a:pPr lvl="0"/>
            <a:r>
              <a:rPr lang="en-US" dirty="0"/>
              <a:t>Importance of on-farm research </a:t>
            </a:r>
          </a:p>
          <a:p>
            <a:pPr lvl="1"/>
            <a:r>
              <a:rPr lang="en-US" dirty="0"/>
              <a:t>Use checkoff associations through state - existing networks (Clay, NE)</a:t>
            </a:r>
          </a:p>
          <a:p>
            <a:pPr lvl="1"/>
            <a:r>
              <a:rPr lang="en-US" dirty="0"/>
              <a:t>Challenge: building a program that’s flexible enough for adaptation (Ben, IN)</a:t>
            </a:r>
          </a:p>
          <a:p>
            <a:pPr lvl="0"/>
            <a:r>
              <a:rPr lang="en-US" dirty="0"/>
              <a:t>Insurance opportunity - parametric insurance example in </a:t>
            </a:r>
            <a:r>
              <a:rPr lang="en-US" dirty="0" err="1"/>
              <a:t>Carribean</a:t>
            </a:r>
            <a:endParaRPr lang="en-US" dirty="0"/>
          </a:p>
          <a:p>
            <a:pPr lvl="0"/>
            <a:r>
              <a:rPr lang="en-US" dirty="0"/>
              <a:t>Flood insurance - flood reduction coalition</a:t>
            </a:r>
          </a:p>
          <a:p>
            <a:pPr lvl="0"/>
            <a:r>
              <a:rPr lang="en-US" dirty="0"/>
              <a:t>Better water management (drought/ flood) </a:t>
            </a:r>
          </a:p>
          <a:p>
            <a:pPr lvl="0"/>
            <a:r>
              <a:rPr lang="en-US" dirty="0"/>
              <a:t>SWARM intelligence: manage water in a larger area (farm, watershed) -- lots of smaller water control structures - need downstream buyer of flood reduction services</a:t>
            </a:r>
          </a:p>
          <a:p>
            <a:pPr lvl="0"/>
            <a:r>
              <a:rPr lang="en-US" dirty="0"/>
              <a:t>Need to think about system more holistically- how do we make the system work better together? </a:t>
            </a:r>
          </a:p>
          <a:p>
            <a:pPr lvl="1"/>
            <a:r>
              <a:rPr lang="en-US" dirty="0"/>
              <a:t>Increase efficiency, amount of influence </a:t>
            </a:r>
          </a:p>
          <a:p>
            <a:pPr lvl="0"/>
            <a:r>
              <a:rPr lang="en-US" dirty="0"/>
              <a:t>Useful to understand operating decisions (market/policy), but also create more effective outreach strategies within existing system</a:t>
            </a:r>
          </a:p>
          <a:p>
            <a:pPr lvl="0"/>
            <a:endParaRPr lang="en-US" dirty="0"/>
          </a:p>
        </p:txBody>
      </p:sp>
    </p:spTree>
    <p:extLst>
      <p:ext uri="{BB962C8B-B14F-4D97-AF65-F5344CB8AC3E}">
        <p14:creationId xmlns:p14="http://schemas.microsoft.com/office/powerpoint/2010/main" val="53419681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2672</Words>
  <Application>Microsoft Office PowerPoint</Application>
  <PresentationFormat>Widescreen</PresentationFormat>
  <Paragraphs>141</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Gill Sans MT</vt:lpstr>
      <vt:lpstr>Parcel</vt:lpstr>
      <vt:lpstr>Day 2, Session IV: breakout group notes </vt:lpstr>
      <vt:lpstr>(How) did the polls lead you adjust expectations or think of novel opportunities to apply outreach strategies?  </vt:lpstr>
      <vt:lpstr>PowerPoint Presentation</vt:lpstr>
      <vt:lpstr>Any overlooked strategies? Share one outreach strategy you think might be is novel or unique, perhaps under-utilized strategy. </vt:lpstr>
      <vt:lpstr>PowerPoint Presentation</vt:lpstr>
      <vt:lpstr>PowerPoint Presentation</vt:lpstr>
      <vt:lpstr>How else can we think about evaluating outreach effectiveness? </vt:lpstr>
      <vt:lpstr>PowerPoint Presentation</vt:lpstr>
      <vt:lpstr>Examples of outreach strategies </vt:lpstr>
      <vt:lpstr>PowerPoint Presentation</vt:lpstr>
      <vt:lpstr>New Question: What is the part of the diagram that most impedes adoption? What strategies to remove it?  </vt:lpstr>
      <vt:lpstr>What are key outcomes or takeaways to share with the full group?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2, Session IV: breakout group notes </dc:title>
  <dc:creator>Harvey, Annabelle</dc:creator>
  <cp:lastModifiedBy>Harvey, Annabelle</cp:lastModifiedBy>
  <cp:revision>1</cp:revision>
  <dcterms:created xsi:type="dcterms:W3CDTF">2021-01-27T22:22:52Z</dcterms:created>
  <dcterms:modified xsi:type="dcterms:W3CDTF">2021-01-27T22:31:19Z</dcterms:modified>
</cp:coreProperties>
</file>