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402" r:id="rId2"/>
    <p:sldId id="527" r:id="rId3"/>
    <p:sldId id="550" r:id="rId4"/>
    <p:sldId id="557" r:id="rId5"/>
    <p:sldId id="548" r:id="rId6"/>
    <p:sldId id="551" r:id="rId7"/>
    <p:sldId id="549" r:id="rId8"/>
    <p:sldId id="552" r:id="rId9"/>
    <p:sldId id="553" r:id="rId10"/>
    <p:sldId id="515" r:id="rId11"/>
    <p:sldId id="518" r:id="rId12"/>
    <p:sldId id="517" r:id="rId13"/>
    <p:sldId id="554" r:id="rId14"/>
    <p:sldId id="555" r:id="rId15"/>
    <p:sldId id="539" r:id="rId16"/>
    <p:sldId id="520" r:id="rId17"/>
    <p:sldId id="534" r:id="rId18"/>
    <p:sldId id="525" r:id="rId19"/>
    <p:sldId id="536" r:id="rId20"/>
    <p:sldId id="537" r:id="rId21"/>
    <p:sldId id="535" r:id="rId22"/>
    <p:sldId id="538" r:id="rId23"/>
    <p:sldId id="558" r:id="rId24"/>
    <p:sldId id="533" r:id="rId25"/>
    <p:sldId id="543" r:id="rId26"/>
    <p:sldId id="544" r:id="rId27"/>
    <p:sldId id="546" r:id="rId28"/>
    <p:sldId id="522" r:id="rId29"/>
    <p:sldId id="523" r:id="rId30"/>
    <p:sldId id="526" r:id="rId31"/>
    <p:sldId id="514" r:id="rId32"/>
    <p:sldId id="512" r:id="rId33"/>
    <p:sldId id="513" r:id="rId34"/>
    <p:sldId id="516" r:id="rId35"/>
    <p:sldId id="519" r:id="rId36"/>
    <p:sldId id="55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36" autoAdjust="0"/>
    <p:restoredTop sz="94660"/>
  </p:normalViewPr>
  <p:slideViewPr>
    <p:cSldViewPr snapToGrid="0">
      <p:cViewPr varScale="1">
        <p:scale>
          <a:sx n="108" d="100"/>
          <a:sy n="108" d="100"/>
        </p:scale>
        <p:origin x="75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2508A-226F-6D41-8CC2-E6F5CF718765}" type="datetimeFigureOut">
              <a:rPr lang="en-US" smtClean="0"/>
              <a:t>9/23/18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002C6-1F56-B947-AE3A-5FE60C977A79}" type="slidenum">
              <a:rPr lang="en-US" smtClean="0"/>
              <a:t>‹#›</a:t>
            </a:fld>
            <a:endParaRPr lang="en-US"/>
          </a:p>
        </p:txBody>
      </p:sp>
    </p:spTree>
    <p:extLst>
      <p:ext uri="{BB962C8B-B14F-4D97-AF65-F5344CB8AC3E}">
        <p14:creationId xmlns:p14="http://schemas.microsoft.com/office/powerpoint/2010/main" val="122025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6206AE-60F8-4518-91E5-E54D913D5225}"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80E30-F1DE-4B49-ADBB-A8926571136F}" type="slidenum">
              <a:rPr lang="en-US" smtClean="0"/>
              <a:t>‹#›</a:t>
            </a:fld>
            <a:endParaRPr lang="en-US"/>
          </a:p>
        </p:txBody>
      </p:sp>
    </p:spTree>
    <p:extLst>
      <p:ext uri="{BB962C8B-B14F-4D97-AF65-F5344CB8AC3E}">
        <p14:creationId xmlns:p14="http://schemas.microsoft.com/office/powerpoint/2010/main" val="412791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6206AE-60F8-4518-91E5-E54D913D5225}"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80E30-F1DE-4B49-ADBB-A8926571136F}" type="slidenum">
              <a:rPr lang="en-US" smtClean="0"/>
              <a:t>‹#›</a:t>
            </a:fld>
            <a:endParaRPr lang="en-US"/>
          </a:p>
        </p:txBody>
      </p:sp>
    </p:spTree>
    <p:extLst>
      <p:ext uri="{BB962C8B-B14F-4D97-AF65-F5344CB8AC3E}">
        <p14:creationId xmlns:p14="http://schemas.microsoft.com/office/powerpoint/2010/main" val="344336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6206AE-60F8-4518-91E5-E54D913D5225}"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80E30-F1DE-4B49-ADBB-A8926571136F}" type="slidenum">
              <a:rPr lang="en-US" smtClean="0"/>
              <a:t>‹#›</a:t>
            </a:fld>
            <a:endParaRPr lang="en-US"/>
          </a:p>
        </p:txBody>
      </p:sp>
    </p:spTree>
    <p:extLst>
      <p:ext uri="{BB962C8B-B14F-4D97-AF65-F5344CB8AC3E}">
        <p14:creationId xmlns:p14="http://schemas.microsoft.com/office/powerpoint/2010/main" val="112034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6206AE-60F8-4518-91E5-E54D913D5225}"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80E30-F1DE-4B49-ADBB-A8926571136F}" type="slidenum">
              <a:rPr lang="en-US" smtClean="0"/>
              <a:t>‹#›</a:t>
            </a:fld>
            <a:endParaRPr lang="en-US"/>
          </a:p>
        </p:txBody>
      </p:sp>
    </p:spTree>
    <p:extLst>
      <p:ext uri="{BB962C8B-B14F-4D97-AF65-F5344CB8AC3E}">
        <p14:creationId xmlns:p14="http://schemas.microsoft.com/office/powerpoint/2010/main" val="258160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6206AE-60F8-4518-91E5-E54D913D5225}"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80E30-F1DE-4B49-ADBB-A8926571136F}" type="slidenum">
              <a:rPr lang="en-US" smtClean="0"/>
              <a:t>‹#›</a:t>
            </a:fld>
            <a:endParaRPr lang="en-US"/>
          </a:p>
        </p:txBody>
      </p:sp>
    </p:spTree>
    <p:extLst>
      <p:ext uri="{BB962C8B-B14F-4D97-AF65-F5344CB8AC3E}">
        <p14:creationId xmlns:p14="http://schemas.microsoft.com/office/powerpoint/2010/main" val="68425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6206AE-60F8-4518-91E5-E54D913D5225}" type="datetimeFigureOut">
              <a:rPr lang="en-US" smtClean="0"/>
              <a:t>9/23/18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80E30-F1DE-4B49-ADBB-A8926571136F}" type="slidenum">
              <a:rPr lang="en-US" smtClean="0"/>
              <a:t>‹#›</a:t>
            </a:fld>
            <a:endParaRPr lang="en-US"/>
          </a:p>
        </p:txBody>
      </p:sp>
    </p:spTree>
    <p:extLst>
      <p:ext uri="{BB962C8B-B14F-4D97-AF65-F5344CB8AC3E}">
        <p14:creationId xmlns:p14="http://schemas.microsoft.com/office/powerpoint/2010/main" val="993469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6206AE-60F8-4518-91E5-E54D913D5225}" type="datetimeFigureOut">
              <a:rPr lang="en-US" smtClean="0"/>
              <a:t>9/23/18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580E30-F1DE-4B49-ADBB-A8926571136F}" type="slidenum">
              <a:rPr lang="en-US" smtClean="0"/>
              <a:t>‹#›</a:t>
            </a:fld>
            <a:endParaRPr lang="en-US"/>
          </a:p>
        </p:txBody>
      </p:sp>
    </p:spTree>
    <p:extLst>
      <p:ext uri="{BB962C8B-B14F-4D97-AF65-F5344CB8AC3E}">
        <p14:creationId xmlns:p14="http://schemas.microsoft.com/office/powerpoint/2010/main" val="38734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6206AE-60F8-4518-91E5-E54D913D5225}" type="datetimeFigureOut">
              <a:rPr lang="en-US" smtClean="0"/>
              <a:t>9/23/18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80E30-F1DE-4B49-ADBB-A8926571136F}" type="slidenum">
              <a:rPr lang="en-US" smtClean="0"/>
              <a:t>‹#›</a:t>
            </a:fld>
            <a:endParaRPr lang="en-US"/>
          </a:p>
        </p:txBody>
      </p:sp>
    </p:spTree>
    <p:extLst>
      <p:ext uri="{BB962C8B-B14F-4D97-AF65-F5344CB8AC3E}">
        <p14:creationId xmlns:p14="http://schemas.microsoft.com/office/powerpoint/2010/main" val="3625921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206AE-60F8-4518-91E5-E54D913D5225}" type="datetimeFigureOut">
              <a:rPr lang="en-US" smtClean="0"/>
              <a:t>9/23/18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580E30-F1DE-4B49-ADBB-A8926571136F}" type="slidenum">
              <a:rPr lang="en-US" smtClean="0"/>
              <a:t>‹#›</a:t>
            </a:fld>
            <a:endParaRPr lang="en-US"/>
          </a:p>
        </p:txBody>
      </p:sp>
    </p:spTree>
    <p:extLst>
      <p:ext uri="{BB962C8B-B14F-4D97-AF65-F5344CB8AC3E}">
        <p14:creationId xmlns:p14="http://schemas.microsoft.com/office/powerpoint/2010/main" val="26458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6206AE-60F8-4518-91E5-E54D913D5225}" type="datetimeFigureOut">
              <a:rPr lang="en-US" smtClean="0"/>
              <a:t>9/23/18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80E30-F1DE-4B49-ADBB-A8926571136F}" type="slidenum">
              <a:rPr lang="en-US" smtClean="0"/>
              <a:t>‹#›</a:t>
            </a:fld>
            <a:endParaRPr lang="en-US"/>
          </a:p>
        </p:txBody>
      </p:sp>
    </p:spTree>
    <p:extLst>
      <p:ext uri="{BB962C8B-B14F-4D97-AF65-F5344CB8AC3E}">
        <p14:creationId xmlns:p14="http://schemas.microsoft.com/office/powerpoint/2010/main" val="120872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6206AE-60F8-4518-91E5-E54D913D5225}" type="datetimeFigureOut">
              <a:rPr lang="en-US" smtClean="0"/>
              <a:t>9/23/18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80E30-F1DE-4B49-ADBB-A8926571136F}" type="slidenum">
              <a:rPr lang="en-US" smtClean="0"/>
              <a:t>‹#›</a:t>
            </a:fld>
            <a:endParaRPr lang="en-US"/>
          </a:p>
        </p:txBody>
      </p:sp>
    </p:spTree>
    <p:extLst>
      <p:ext uri="{BB962C8B-B14F-4D97-AF65-F5344CB8AC3E}">
        <p14:creationId xmlns:p14="http://schemas.microsoft.com/office/powerpoint/2010/main" val="17498776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206AE-60F8-4518-91E5-E54D913D5225}" type="datetimeFigureOut">
              <a:rPr lang="en-US" smtClean="0"/>
              <a:t>9/23/18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80E30-F1DE-4B49-ADBB-A8926571136F}" type="slidenum">
              <a:rPr lang="en-US" smtClean="0"/>
              <a:t>‹#›</a:t>
            </a:fld>
            <a:endParaRPr lang="en-US"/>
          </a:p>
        </p:txBody>
      </p:sp>
    </p:spTree>
    <p:extLst>
      <p:ext uri="{BB962C8B-B14F-4D97-AF65-F5344CB8AC3E}">
        <p14:creationId xmlns:p14="http://schemas.microsoft.com/office/powerpoint/2010/main" val="4118289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tiff"/><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 Id="rId3" Type="http://schemas.openxmlformats.org/officeDocument/2006/relationships/image" Target="../media/image3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png"/><Relationship Id="rId7"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emf"/></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56.emf"/></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68765" y="4594574"/>
            <a:ext cx="6400800" cy="1378136"/>
          </a:xfrm>
        </p:spPr>
        <p:txBody>
          <a:bodyPr>
            <a:normAutofit/>
          </a:bodyPr>
          <a:lstStyle/>
          <a:p>
            <a:r>
              <a:rPr lang="en-US" sz="2800">
                <a:solidFill>
                  <a:schemeClr val="tx1">
                    <a:lumMod val="50000"/>
                    <a:lumOff val="50000"/>
                  </a:schemeClr>
                </a:solidFill>
              </a:rPr>
              <a:t>Gopal </a:t>
            </a:r>
            <a:r>
              <a:rPr lang="en-US" sz="2800" smtClean="0">
                <a:solidFill>
                  <a:schemeClr val="tx1">
                    <a:lumMod val="50000"/>
                    <a:lumOff val="50000"/>
                  </a:schemeClr>
                </a:solidFill>
              </a:rPr>
              <a:t>Bhatt</a:t>
            </a:r>
            <a:r>
              <a:rPr lang="en-US" sz="2800" baseline="30000" smtClean="0">
                <a:solidFill>
                  <a:schemeClr val="tx1">
                    <a:lumMod val="50000"/>
                    <a:lumOff val="50000"/>
                  </a:schemeClr>
                </a:solidFill>
              </a:rPr>
              <a:t>1</a:t>
            </a:r>
            <a:r>
              <a:rPr lang="en-US" sz="2800" smtClean="0">
                <a:solidFill>
                  <a:schemeClr val="tx1">
                    <a:lumMod val="50000"/>
                    <a:lumOff val="50000"/>
                  </a:schemeClr>
                </a:solidFill>
              </a:rPr>
              <a:t> </a:t>
            </a:r>
            <a:r>
              <a:rPr lang="en-US" sz="2800" dirty="0">
                <a:solidFill>
                  <a:schemeClr val="tx1">
                    <a:lumMod val="50000"/>
                    <a:lumOff val="50000"/>
                  </a:schemeClr>
                </a:solidFill>
              </a:rPr>
              <a:t>and Lewis Linker</a:t>
            </a:r>
            <a:r>
              <a:rPr lang="en-US" sz="2800" baseline="30000" dirty="0">
                <a:solidFill>
                  <a:schemeClr val="tx1">
                    <a:lumMod val="50000"/>
                    <a:lumOff val="50000"/>
                  </a:schemeClr>
                </a:solidFill>
              </a:rPr>
              <a:t>2</a:t>
            </a:r>
          </a:p>
          <a:p>
            <a:r>
              <a:rPr lang="en-US" sz="2000" baseline="30000" dirty="0">
                <a:solidFill>
                  <a:schemeClr val="tx1">
                    <a:lumMod val="50000"/>
                    <a:lumOff val="50000"/>
                  </a:schemeClr>
                </a:solidFill>
              </a:rPr>
              <a:t>1 </a:t>
            </a:r>
            <a:r>
              <a:rPr lang="en-US" sz="2000" dirty="0">
                <a:solidFill>
                  <a:schemeClr val="tx1">
                    <a:lumMod val="50000"/>
                    <a:lumOff val="50000"/>
                  </a:schemeClr>
                </a:solidFill>
              </a:rPr>
              <a:t>Penn State, </a:t>
            </a:r>
            <a:r>
              <a:rPr lang="en-US" sz="2000" baseline="30000" dirty="0">
                <a:solidFill>
                  <a:schemeClr val="tx1">
                    <a:lumMod val="50000"/>
                    <a:lumOff val="50000"/>
                  </a:schemeClr>
                </a:solidFill>
              </a:rPr>
              <a:t>2 </a:t>
            </a:r>
            <a:r>
              <a:rPr lang="en-US" sz="2000" dirty="0">
                <a:solidFill>
                  <a:schemeClr val="tx1">
                    <a:lumMod val="50000"/>
                    <a:lumOff val="50000"/>
                  </a:schemeClr>
                </a:solidFill>
              </a:rPr>
              <a:t>US EPA</a:t>
            </a:r>
          </a:p>
        </p:txBody>
      </p:sp>
      <p:sp>
        <p:nvSpPr>
          <p:cNvPr id="6" name="TextBox 5"/>
          <p:cNvSpPr txBox="1"/>
          <p:nvPr/>
        </p:nvSpPr>
        <p:spPr>
          <a:xfrm>
            <a:off x="7818303" y="75776"/>
            <a:ext cx="1300356" cy="369332"/>
          </a:xfrm>
          <a:prstGeom prst="rect">
            <a:avLst/>
          </a:prstGeom>
          <a:noFill/>
        </p:spPr>
        <p:txBody>
          <a:bodyPr wrap="none" rtlCol="0">
            <a:spAutoFit/>
          </a:bodyPr>
          <a:lstStyle/>
          <a:p>
            <a:r>
              <a:rPr lang="en-US" dirty="0"/>
              <a:t>09/24/2018</a:t>
            </a:r>
          </a:p>
        </p:txBody>
      </p:sp>
      <p:sp>
        <p:nvSpPr>
          <p:cNvPr id="10" name="Title 1"/>
          <p:cNvSpPr txBox="1">
            <a:spLocks/>
          </p:cNvSpPr>
          <p:nvPr/>
        </p:nvSpPr>
        <p:spPr>
          <a:xfrm>
            <a:off x="476191" y="1574358"/>
            <a:ext cx="8185949" cy="211705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800" b="1" dirty="0">
                <a:solidFill>
                  <a:srgbClr val="000000"/>
                </a:solidFill>
                <a:latin typeface="+mn-lt"/>
              </a:rPr>
              <a:t>Application of Phase 6 Watershed Model to Climate Change Assessment</a:t>
            </a:r>
          </a:p>
          <a:p>
            <a:pPr>
              <a:lnSpc>
                <a:spcPct val="100000"/>
              </a:lnSpc>
            </a:pPr>
            <a:r>
              <a:rPr lang="en-US" sz="2000" b="1" dirty="0">
                <a:solidFill>
                  <a:schemeClr val="tx1">
                    <a:lumMod val="65000"/>
                    <a:lumOff val="35000"/>
                  </a:schemeClr>
                </a:solidFill>
                <a:latin typeface="+mn-lt"/>
              </a:rPr>
              <a:t/>
            </a:r>
            <a:br>
              <a:rPr lang="en-US" sz="2000" b="1" dirty="0">
                <a:solidFill>
                  <a:schemeClr val="tx1">
                    <a:lumMod val="65000"/>
                    <a:lumOff val="35000"/>
                  </a:schemeClr>
                </a:solidFill>
                <a:latin typeface="+mn-lt"/>
              </a:rPr>
            </a:br>
            <a:r>
              <a:rPr lang="en-US" sz="2400" dirty="0">
                <a:solidFill>
                  <a:schemeClr val="tx1">
                    <a:lumMod val="50000"/>
                    <a:lumOff val="50000"/>
                  </a:schemeClr>
                </a:solidFill>
              </a:rPr>
              <a:t>STAC Workshop: Climate Change Modeling 2.0</a:t>
            </a:r>
          </a:p>
          <a:p>
            <a:pPr>
              <a:lnSpc>
                <a:spcPct val="100000"/>
              </a:lnSpc>
            </a:pPr>
            <a:r>
              <a:rPr lang="en-US" sz="2400" dirty="0">
                <a:solidFill>
                  <a:schemeClr val="tx1">
                    <a:lumMod val="50000"/>
                    <a:lumOff val="50000"/>
                  </a:schemeClr>
                </a:solidFill>
              </a:rPr>
              <a:t>September 24, 2018</a:t>
            </a:r>
            <a:endParaRPr lang="en-US" sz="2400" dirty="0">
              <a:solidFill>
                <a:schemeClr val="tx1">
                  <a:lumMod val="65000"/>
                  <a:lumOff val="35000"/>
                </a:schemeClr>
              </a:solidFill>
            </a:endParaRPr>
          </a:p>
        </p:txBody>
      </p:sp>
      <p:pic>
        <p:nvPicPr>
          <p:cNvPr id="2" name="Picture 1">
            <a:extLst>
              <a:ext uri="{FF2B5EF4-FFF2-40B4-BE49-F238E27FC236}">
                <a16:creationId xmlns:a16="http://schemas.microsoft.com/office/drawing/2014/main" xmlns="" id="{ED9BCAD1-06CF-4BC3-A6CA-2A295AB00B63}"/>
              </a:ext>
            </a:extLst>
          </p:cNvPr>
          <p:cNvPicPr>
            <a:picLocks noChangeAspect="1"/>
          </p:cNvPicPr>
          <p:nvPr/>
        </p:nvPicPr>
        <p:blipFill>
          <a:blip r:embed="rId2"/>
          <a:stretch>
            <a:fillRect/>
          </a:stretch>
        </p:blipFill>
        <p:spPr>
          <a:xfrm>
            <a:off x="7016260" y="5072627"/>
            <a:ext cx="1759969" cy="1327935"/>
          </a:xfrm>
          <a:prstGeom prst="rect">
            <a:avLst/>
          </a:prstGeom>
        </p:spPr>
      </p:pic>
    </p:spTree>
    <p:extLst>
      <p:ext uri="{BB962C8B-B14F-4D97-AF65-F5344CB8AC3E}">
        <p14:creationId xmlns:p14="http://schemas.microsoft.com/office/powerpoint/2010/main" val="349316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anvas 22">
            <a:extLst>
              <a:ext uri="{FF2B5EF4-FFF2-40B4-BE49-F238E27FC236}">
                <a16:creationId xmlns:a16="http://schemas.microsoft.com/office/drawing/2014/main" xmlns="" id="{96A650AE-4276-4FC5-9941-A288DBE62C96}"/>
              </a:ext>
            </a:extLst>
          </p:cNvPr>
          <p:cNvGrpSpPr>
            <a:grpSpLocks noChangeAspect="1"/>
          </p:cNvGrpSpPr>
          <p:nvPr/>
        </p:nvGrpSpPr>
        <p:grpSpPr>
          <a:xfrm>
            <a:off x="374372" y="284699"/>
            <a:ext cx="8229600" cy="5657709"/>
            <a:chOff x="0" y="0"/>
            <a:chExt cx="5943600" cy="4139565"/>
          </a:xfrm>
        </p:grpSpPr>
        <p:sp>
          <p:nvSpPr>
            <p:cNvPr id="5" name="Rectangle 4">
              <a:extLst>
                <a:ext uri="{FF2B5EF4-FFF2-40B4-BE49-F238E27FC236}">
                  <a16:creationId xmlns:a16="http://schemas.microsoft.com/office/drawing/2014/main" xmlns="" id="{FE7D7C2C-3644-4090-9045-3E4AA5CEB43C}"/>
                </a:ext>
              </a:extLst>
            </p:cNvPr>
            <p:cNvSpPr/>
            <p:nvPr/>
          </p:nvSpPr>
          <p:spPr>
            <a:xfrm>
              <a:off x="0" y="0"/>
              <a:ext cx="5943600" cy="4139565"/>
            </a:xfrm>
            <a:prstGeom prst="rect">
              <a:avLst/>
            </a:prstGeom>
            <a:ln>
              <a:noFill/>
            </a:ln>
          </p:spPr>
        </p:sp>
        <p:pic>
          <p:nvPicPr>
            <p:cNvPr id="6" name="Picture 5">
              <a:extLst>
                <a:ext uri="{FF2B5EF4-FFF2-40B4-BE49-F238E27FC236}">
                  <a16:creationId xmlns:a16="http://schemas.microsoft.com/office/drawing/2014/main" xmlns="" id="{A346CBCC-1F68-2846-A89E-1C9BD27CBDD9}"/>
                </a:ext>
              </a:extLst>
            </p:cNvPr>
            <p:cNvPicPr>
              <a:picLocks noChangeAspect="1"/>
            </p:cNvPicPr>
            <p:nvPr/>
          </p:nvPicPr>
          <p:blipFill>
            <a:blip r:embed="rId2"/>
            <a:stretch>
              <a:fillRect/>
            </a:stretch>
          </p:blipFill>
          <p:spPr>
            <a:xfrm>
              <a:off x="0" y="0"/>
              <a:ext cx="2926080" cy="1950720"/>
            </a:xfrm>
            <a:prstGeom prst="rect">
              <a:avLst/>
            </a:prstGeom>
          </p:spPr>
        </p:pic>
        <p:pic>
          <p:nvPicPr>
            <p:cNvPr id="7" name="Picture 6">
              <a:extLst>
                <a:ext uri="{FF2B5EF4-FFF2-40B4-BE49-F238E27FC236}">
                  <a16:creationId xmlns:a16="http://schemas.microsoft.com/office/drawing/2014/main" xmlns="" id="{F3FD1E5E-0F4E-E040-B429-76A4F946818E}"/>
                </a:ext>
              </a:extLst>
            </p:cNvPr>
            <p:cNvPicPr>
              <a:picLocks noChangeAspect="1"/>
            </p:cNvPicPr>
            <p:nvPr/>
          </p:nvPicPr>
          <p:blipFill>
            <a:blip r:embed="rId3"/>
            <a:stretch>
              <a:fillRect/>
            </a:stretch>
          </p:blipFill>
          <p:spPr>
            <a:xfrm>
              <a:off x="3017520" y="0"/>
              <a:ext cx="2926080" cy="1950720"/>
            </a:xfrm>
            <a:prstGeom prst="rect">
              <a:avLst/>
            </a:prstGeom>
          </p:spPr>
        </p:pic>
        <p:pic>
          <p:nvPicPr>
            <p:cNvPr id="8" name="Picture 7">
              <a:extLst>
                <a:ext uri="{FF2B5EF4-FFF2-40B4-BE49-F238E27FC236}">
                  <a16:creationId xmlns:a16="http://schemas.microsoft.com/office/drawing/2014/main" xmlns="" id="{510A22B8-093A-0149-BECB-1C06B80C4774}"/>
                </a:ext>
              </a:extLst>
            </p:cNvPr>
            <p:cNvPicPr>
              <a:picLocks noChangeAspect="1"/>
            </p:cNvPicPr>
            <p:nvPr/>
          </p:nvPicPr>
          <p:blipFill>
            <a:blip r:embed="rId4"/>
            <a:stretch>
              <a:fillRect/>
            </a:stretch>
          </p:blipFill>
          <p:spPr>
            <a:xfrm>
              <a:off x="0" y="2109492"/>
              <a:ext cx="2926080" cy="1950720"/>
            </a:xfrm>
            <a:prstGeom prst="rect">
              <a:avLst/>
            </a:prstGeom>
          </p:spPr>
        </p:pic>
        <p:pic>
          <p:nvPicPr>
            <p:cNvPr id="9" name="Picture 8">
              <a:extLst>
                <a:ext uri="{FF2B5EF4-FFF2-40B4-BE49-F238E27FC236}">
                  <a16:creationId xmlns:a16="http://schemas.microsoft.com/office/drawing/2014/main" xmlns="" id="{911AA2A2-FF6A-9548-ADD7-18E793204A04}"/>
                </a:ext>
              </a:extLst>
            </p:cNvPr>
            <p:cNvPicPr>
              <a:picLocks noChangeAspect="1"/>
            </p:cNvPicPr>
            <p:nvPr/>
          </p:nvPicPr>
          <p:blipFill>
            <a:blip r:embed="rId5"/>
            <a:stretch>
              <a:fillRect/>
            </a:stretch>
          </p:blipFill>
          <p:spPr>
            <a:xfrm>
              <a:off x="3017520" y="2111433"/>
              <a:ext cx="2926080" cy="1950720"/>
            </a:xfrm>
            <a:prstGeom prst="rect">
              <a:avLst/>
            </a:prstGeom>
          </p:spPr>
        </p:pic>
      </p:grpSp>
      <p:sp>
        <p:nvSpPr>
          <p:cNvPr id="11" name="Rectangle 10">
            <a:extLst>
              <a:ext uri="{FF2B5EF4-FFF2-40B4-BE49-F238E27FC236}">
                <a16:creationId xmlns:a16="http://schemas.microsoft.com/office/drawing/2014/main" xmlns="" id="{CEEFA3E9-389E-4953-887D-A8EE51062351}"/>
              </a:ext>
            </a:extLst>
          </p:cNvPr>
          <p:cNvSpPr/>
          <p:nvPr/>
        </p:nvSpPr>
        <p:spPr>
          <a:xfrm>
            <a:off x="186007" y="5882169"/>
            <a:ext cx="8732939" cy="830997"/>
          </a:xfrm>
          <a:prstGeom prst="rect">
            <a:avLst/>
          </a:prstGeom>
        </p:spPr>
        <p:txBody>
          <a:bodyPr wrap="square">
            <a:spAutoFit/>
          </a:bodyPr>
          <a:lstStyle/>
          <a:p>
            <a:r>
              <a:rPr lang="en-US" sz="1600" b="1" dirty="0">
                <a:latin typeface="Arial" panose="020B0604020202020204" pitchFamily="34" charset="0"/>
                <a:ea typeface="Times New Roman" panose="02020603050405020304" pitchFamily="18" charset="0"/>
                <a:cs typeface="Arial" panose="020B0604020202020204" pitchFamily="34" charset="0"/>
              </a:rPr>
              <a:t>Differences in the watershed delivery of flow, nitrogen, phosphorus, and sediment are shown for the two methods for downscaling changes in monthly rainfall volume for the year 2025 and 2050 to hourly rainfall events.</a:t>
            </a:r>
          </a:p>
        </p:txBody>
      </p:sp>
      <p:sp>
        <p:nvSpPr>
          <p:cNvPr id="12" name="Slide Number Placeholder 3">
            <a:extLst>
              <a:ext uri="{FF2B5EF4-FFF2-40B4-BE49-F238E27FC236}">
                <a16:creationId xmlns:a16="http://schemas.microsoft.com/office/drawing/2014/main" xmlns="" id="{3E8B12EF-4399-45D1-8083-9A5CF7290157}"/>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10</a:t>
            </a:fld>
            <a:endParaRPr lang="en-US" sz="2000" b="1" dirty="0"/>
          </a:p>
        </p:txBody>
      </p:sp>
      <p:sp>
        <p:nvSpPr>
          <p:cNvPr id="13" name="TextBox 12">
            <a:extLst>
              <a:ext uri="{FF2B5EF4-FFF2-40B4-BE49-F238E27FC236}">
                <a16:creationId xmlns:a16="http://schemas.microsoft.com/office/drawing/2014/main" xmlns="" id="{B6920D2B-6C7C-4656-BF66-DDB6DF87B04D}"/>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
        <p:nvSpPr>
          <p:cNvPr id="3" name="TextBox 2">
            <a:extLst>
              <a:ext uri="{FF2B5EF4-FFF2-40B4-BE49-F238E27FC236}">
                <a16:creationId xmlns:a16="http://schemas.microsoft.com/office/drawing/2014/main" xmlns="" id="{2918E40E-2C48-F34C-AEDB-89930630269D}"/>
              </a:ext>
            </a:extLst>
          </p:cNvPr>
          <p:cNvSpPr txBox="1"/>
          <p:nvPr/>
        </p:nvSpPr>
        <p:spPr>
          <a:xfrm>
            <a:off x="916958" y="314036"/>
            <a:ext cx="641073" cy="369332"/>
          </a:xfrm>
          <a:prstGeom prst="rect">
            <a:avLst/>
          </a:prstGeom>
          <a:noFill/>
        </p:spPr>
        <p:txBody>
          <a:bodyPr wrap="none" rtlCol="0">
            <a:spAutoFit/>
          </a:bodyPr>
          <a:lstStyle/>
          <a:p>
            <a:r>
              <a:rPr lang="en-US" b="1" dirty="0"/>
              <a:t>Flow</a:t>
            </a:r>
          </a:p>
        </p:txBody>
      </p:sp>
      <p:sp>
        <p:nvSpPr>
          <p:cNvPr id="14" name="TextBox 13">
            <a:extLst>
              <a:ext uri="{FF2B5EF4-FFF2-40B4-BE49-F238E27FC236}">
                <a16:creationId xmlns:a16="http://schemas.microsoft.com/office/drawing/2014/main" xmlns="" id="{AE21EE93-4EFE-9243-AE18-1B59B1051BBF}"/>
              </a:ext>
            </a:extLst>
          </p:cNvPr>
          <p:cNvSpPr txBox="1"/>
          <p:nvPr/>
        </p:nvSpPr>
        <p:spPr>
          <a:xfrm>
            <a:off x="916958" y="3170479"/>
            <a:ext cx="1313180" cy="369332"/>
          </a:xfrm>
          <a:prstGeom prst="rect">
            <a:avLst/>
          </a:prstGeom>
          <a:noFill/>
        </p:spPr>
        <p:txBody>
          <a:bodyPr wrap="none" rtlCol="0">
            <a:spAutoFit/>
          </a:bodyPr>
          <a:lstStyle/>
          <a:p>
            <a:r>
              <a:rPr lang="en-US" b="1" dirty="0"/>
              <a:t>Phosphorus</a:t>
            </a:r>
          </a:p>
        </p:txBody>
      </p:sp>
      <p:sp>
        <p:nvSpPr>
          <p:cNvPr id="15" name="TextBox 14">
            <a:extLst>
              <a:ext uri="{FF2B5EF4-FFF2-40B4-BE49-F238E27FC236}">
                <a16:creationId xmlns:a16="http://schemas.microsoft.com/office/drawing/2014/main" xmlns="" id="{B65E9421-ABB8-B742-94F5-46397FB271B5}"/>
              </a:ext>
            </a:extLst>
          </p:cNvPr>
          <p:cNvSpPr txBox="1"/>
          <p:nvPr/>
        </p:nvSpPr>
        <p:spPr>
          <a:xfrm>
            <a:off x="5102949" y="314036"/>
            <a:ext cx="1020921" cy="369332"/>
          </a:xfrm>
          <a:prstGeom prst="rect">
            <a:avLst/>
          </a:prstGeom>
          <a:noFill/>
        </p:spPr>
        <p:txBody>
          <a:bodyPr wrap="none" rtlCol="0">
            <a:spAutoFit/>
          </a:bodyPr>
          <a:lstStyle/>
          <a:p>
            <a:r>
              <a:rPr lang="en-US" b="1" dirty="0"/>
              <a:t>Nitrogen</a:t>
            </a:r>
          </a:p>
        </p:txBody>
      </p:sp>
      <p:sp>
        <p:nvSpPr>
          <p:cNvPr id="16" name="TextBox 15">
            <a:extLst>
              <a:ext uri="{FF2B5EF4-FFF2-40B4-BE49-F238E27FC236}">
                <a16:creationId xmlns:a16="http://schemas.microsoft.com/office/drawing/2014/main" xmlns="" id="{2CFF15FC-E11C-3C4B-9EDB-E88297695189}"/>
              </a:ext>
            </a:extLst>
          </p:cNvPr>
          <p:cNvSpPr txBox="1"/>
          <p:nvPr/>
        </p:nvSpPr>
        <p:spPr>
          <a:xfrm>
            <a:off x="5102949" y="3170479"/>
            <a:ext cx="1093056" cy="369332"/>
          </a:xfrm>
          <a:prstGeom prst="rect">
            <a:avLst/>
          </a:prstGeom>
          <a:noFill/>
        </p:spPr>
        <p:txBody>
          <a:bodyPr wrap="none" rtlCol="0">
            <a:spAutoFit/>
          </a:bodyPr>
          <a:lstStyle/>
          <a:p>
            <a:r>
              <a:rPr lang="en-US" b="1" dirty="0"/>
              <a:t>Sediment</a:t>
            </a:r>
          </a:p>
        </p:txBody>
      </p:sp>
      <p:grpSp>
        <p:nvGrpSpPr>
          <p:cNvPr id="29" name="Group 28">
            <a:extLst>
              <a:ext uri="{FF2B5EF4-FFF2-40B4-BE49-F238E27FC236}">
                <a16:creationId xmlns:a16="http://schemas.microsoft.com/office/drawing/2014/main" xmlns="" id="{8AF9040E-97E2-5849-BA7C-4D883AF4B6F9}"/>
              </a:ext>
            </a:extLst>
          </p:cNvPr>
          <p:cNvGrpSpPr/>
          <p:nvPr/>
        </p:nvGrpSpPr>
        <p:grpSpPr>
          <a:xfrm>
            <a:off x="1023666" y="2209324"/>
            <a:ext cx="3260493" cy="676249"/>
            <a:chOff x="1023666" y="2209324"/>
            <a:chExt cx="3260493" cy="676249"/>
          </a:xfrm>
        </p:grpSpPr>
        <p:sp>
          <p:nvSpPr>
            <p:cNvPr id="17" name="TextBox 16">
              <a:extLst>
                <a:ext uri="{FF2B5EF4-FFF2-40B4-BE49-F238E27FC236}">
                  <a16:creationId xmlns:a16="http://schemas.microsoft.com/office/drawing/2014/main" xmlns="" id="{E378F8F2-8E9C-0B41-9EB7-C0A499A6CA40}"/>
                </a:ext>
              </a:extLst>
            </p:cNvPr>
            <p:cNvSpPr txBox="1"/>
            <p:nvPr/>
          </p:nvSpPr>
          <p:spPr>
            <a:xfrm>
              <a:off x="1023666" y="2209324"/>
              <a:ext cx="777240" cy="526298"/>
            </a:xfrm>
            <a:prstGeom prst="rect">
              <a:avLst/>
            </a:prstGeom>
            <a:solidFill>
              <a:schemeClr val="bg1"/>
            </a:solidFill>
          </p:spPr>
          <p:txBody>
            <a:bodyPr wrap="square" lIns="9144" tIns="9144" rIns="9144" bIns="9144" rtlCol="0">
              <a:spAutoFit/>
            </a:bodyPr>
            <a:lstStyle/>
            <a:p>
              <a:pPr algn="ctr"/>
              <a:r>
                <a:rPr lang="en-US" sz="1100" b="1" dirty="0"/>
                <a:t>   Equal</a:t>
              </a:r>
            </a:p>
            <a:p>
              <a:pPr algn="ctr"/>
              <a:r>
                <a:rPr lang="en-US" sz="1100" b="1" dirty="0"/>
                <a:t>   decile split</a:t>
              </a:r>
            </a:p>
            <a:p>
              <a:pPr algn="ctr"/>
              <a:endParaRPr lang="en-US" sz="1100" dirty="0"/>
            </a:p>
          </p:txBody>
        </p:sp>
        <p:sp>
          <p:nvSpPr>
            <p:cNvPr id="18" name="TextBox 17">
              <a:extLst>
                <a:ext uri="{FF2B5EF4-FFF2-40B4-BE49-F238E27FC236}">
                  <a16:creationId xmlns:a16="http://schemas.microsoft.com/office/drawing/2014/main" xmlns="" id="{937CEC9D-826F-0B4A-BC9A-F0EC6A0C72DF}"/>
                </a:ext>
              </a:extLst>
            </p:cNvPr>
            <p:cNvSpPr txBox="1"/>
            <p:nvPr/>
          </p:nvSpPr>
          <p:spPr>
            <a:xfrm>
              <a:off x="1855669" y="2209324"/>
              <a:ext cx="777240" cy="526298"/>
            </a:xfrm>
            <a:prstGeom prst="rect">
              <a:avLst/>
            </a:prstGeom>
            <a:solidFill>
              <a:schemeClr val="bg1"/>
            </a:solidFill>
          </p:spPr>
          <p:txBody>
            <a:bodyPr wrap="square" lIns="9144" tIns="9144" rIns="9144" bIns="9144" rtlCol="0">
              <a:spAutoFit/>
            </a:bodyPr>
            <a:lstStyle/>
            <a:p>
              <a:pPr algn="ctr"/>
              <a:r>
                <a:rPr lang="en-US" sz="1100" b="1" dirty="0"/>
                <a:t>Preferential</a:t>
              </a:r>
            </a:p>
            <a:p>
              <a:pPr algn="ctr"/>
              <a:r>
                <a:rPr lang="en-US" sz="1100" b="1" dirty="0"/>
                <a:t> decile split</a:t>
              </a:r>
            </a:p>
            <a:p>
              <a:pPr algn="ctr"/>
              <a:endParaRPr lang="en-US" sz="1100" dirty="0"/>
            </a:p>
          </p:txBody>
        </p:sp>
        <p:sp>
          <p:nvSpPr>
            <p:cNvPr id="19" name="TextBox 18">
              <a:extLst>
                <a:ext uri="{FF2B5EF4-FFF2-40B4-BE49-F238E27FC236}">
                  <a16:creationId xmlns:a16="http://schemas.microsoft.com/office/drawing/2014/main" xmlns="" id="{38633125-9120-FD41-B8EA-82EA10CC3DF3}"/>
                </a:ext>
              </a:extLst>
            </p:cNvPr>
            <p:cNvSpPr txBox="1"/>
            <p:nvPr/>
          </p:nvSpPr>
          <p:spPr>
            <a:xfrm>
              <a:off x="1073023" y="2559330"/>
              <a:ext cx="1550913" cy="326243"/>
            </a:xfrm>
            <a:prstGeom prst="rect">
              <a:avLst/>
            </a:prstGeom>
            <a:solidFill>
              <a:schemeClr val="bg1"/>
            </a:solidFill>
          </p:spPr>
          <p:txBody>
            <a:bodyPr wrap="square" lIns="9144" tIns="9144" rIns="9144" bIns="9144" rtlCol="0">
              <a:spAutoFit/>
            </a:bodyPr>
            <a:lstStyle/>
            <a:p>
              <a:pPr algn="ctr"/>
              <a:r>
                <a:rPr lang="en-US" sz="2000" b="1" dirty="0"/>
                <a:t>2025</a:t>
              </a:r>
            </a:p>
          </p:txBody>
        </p:sp>
        <p:sp>
          <p:nvSpPr>
            <p:cNvPr id="20" name="TextBox 19">
              <a:extLst>
                <a:ext uri="{FF2B5EF4-FFF2-40B4-BE49-F238E27FC236}">
                  <a16:creationId xmlns:a16="http://schemas.microsoft.com/office/drawing/2014/main" xmlns="" id="{CF90E55D-64EA-FE48-8450-BAAD9BEE429B}"/>
                </a:ext>
              </a:extLst>
            </p:cNvPr>
            <p:cNvSpPr txBox="1"/>
            <p:nvPr/>
          </p:nvSpPr>
          <p:spPr>
            <a:xfrm>
              <a:off x="2711927" y="2215379"/>
              <a:ext cx="777240" cy="526298"/>
            </a:xfrm>
            <a:prstGeom prst="rect">
              <a:avLst/>
            </a:prstGeom>
            <a:solidFill>
              <a:schemeClr val="bg1"/>
            </a:solidFill>
          </p:spPr>
          <p:txBody>
            <a:bodyPr wrap="square" lIns="9144" tIns="9144" rIns="9144" bIns="9144" rtlCol="0">
              <a:spAutoFit/>
            </a:bodyPr>
            <a:lstStyle/>
            <a:p>
              <a:pPr algn="ctr"/>
              <a:r>
                <a:rPr lang="en-US" sz="1100" b="1" dirty="0"/>
                <a:t> Equal</a:t>
              </a:r>
            </a:p>
            <a:p>
              <a:pPr algn="ctr"/>
              <a:r>
                <a:rPr lang="en-US" sz="1100" b="1" dirty="0"/>
                <a:t>  decile split</a:t>
              </a:r>
            </a:p>
            <a:p>
              <a:pPr algn="ctr"/>
              <a:endParaRPr lang="en-US" sz="1100" dirty="0"/>
            </a:p>
          </p:txBody>
        </p:sp>
        <p:sp>
          <p:nvSpPr>
            <p:cNvPr id="21" name="TextBox 20">
              <a:extLst>
                <a:ext uri="{FF2B5EF4-FFF2-40B4-BE49-F238E27FC236}">
                  <a16:creationId xmlns:a16="http://schemas.microsoft.com/office/drawing/2014/main" xmlns="" id="{E6F6002C-46A6-BD44-8105-68FB82D009CC}"/>
                </a:ext>
              </a:extLst>
            </p:cNvPr>
            <p:cNvSpPr txBox="1"/>
            <p:nvPr/>
          </p:nvSpPr>
          <p:spPr>
            <a:xfrm>
              <a:off x="3552639" y="2215379"/>
              <a:ext cx="731520" cy="526298"/>
            </a:xfrm>
            <a:prstGeom prst="rect">
              <a:avLst/>
            </a:prstGeom>
            <a:solidFill>
              <a:schemeClr val="bg1"/>
            </a:solidFill>
          </p:spPr>
          <p:txBody>
            <a:bodyPr wrap="square" lIns="9144" tIns="9144" rIns="9144" bIns="9144" rtlCol="0">
              <a:spAutoFit/>
            </a:bodyPr>
            <a:lstStyle/>
            <a:p>
              <a:pPr algn="ctr"/>
              <a:r>
                <a:rPr lang="en-US" sz="1100" b="1" dirty="0"/>
                <a:t>Preferential</a:t>
              </a:r>
            </a:p>
            <a:p>
              <a:pPr algn="ctr"/>
              <a:r>
                <a:rPr lang="en-US" sz="1100" b="1" dirty="0"/>
                <a:t> decile split</a:t>
              </a:r>
            </a:p>
            <a:p>
              <a:pPr algn="ctr"/>
              <a:endParaRPr lang="en-US" sz="1100" dirty="0"/>
            </a:p>
          </p:txBody>
        </p:sp>
        <p:sp>
          <p:nvSpPr>
            <p:cNvPr id="22" name="TextBox 21">
              <a:extLst>
                <a:ext uri="{FF2B5EF4-FFF2-40B4-BE49-F238E27FC236}">
                  <a16:creationId xmlns:a16="http://schemas.microsoft.com/office/drawing/2014/main" xmlns="" id="{1EC7AD60-3B08-8A4C-8FBD-986510DB8A44}"/>
                </a:ext>
              </a:extLst>
            </p:cNvPr>
            <p:cNvSpPr txBox="1"/>
            <p:nvPr/>
          </p:nvSpPr>
          <p:spPr>
            <a:xfrm>
              <a:off x="2717739" y="2556676"/>
              <a:ext cx="1550913" cy="326243"/>
            </a:xfrm>
            <a:prstGeom prst="rect">
              <a:avLst/>
            </a:prstGeom>
            <a:solidFill>
              <a:schemeClr val="bg1"/>
            </a:solidFill>
          </p:spPr>
          <p:txBody>
            <a:bodyPr wrap="square" lIns="9144" tIns="9144" rIns="9144" bIns="9144" rtlCol="0">
              <a:spAutoFit/>
            </a:bodyPr>
            <a:lstStyle/>
            <a:p>
              <a:pPr algn="ctr"/>
              <a:r>
                <a:rPr lang="en-US" sz="2000" b="1" dirty="0"/>
                <a:t>2050</a:t>
              </a:r>
            </a:p>
          </p:txBody>
        </p:sp>
      </p:grpSp>
      <p:grpSp>
        <p:nvGrpSpPr>
          <p:cNvPr id="44" name="Group 43">
            <a:extLst>
              <a:ext uri="{FF2B5EF4-FFF2-40B4-BE49-F238E27FC236}">
                <a16:creationId xmlns:a16="http://schemas.microsoft.com/office/drawing/2014/main" xmlns="" id="{19B9648A-FCB3-4C44-9456-F92D972F1081}"/>
              </a:ext>
            </a:extLst>
          </p:cNvPr>
          <p:cNvGrpSpPr/>
          <p:nvPr/>
        </p:nvGrpSpPr>
        <p:grpSpPr>
          <a:xfrm>
            <a:off x="5198363" y="2209758"/>
            <a:ext cx="3260493" cy="676249"/>
            <a:chOff x="1023666" y="2209324"/>
            <a:chExt cx="3260493" cy="676249"/>
          </a:xfrm>
        </p:grpSpPr>
        <p:sp>
          <p:nvSpPr>
            <p:cNvPr id="45" name="TextBox 44">
              <a:extLst>
                <a:ext uri="{FF2B5EF4-FFF2-40B4-BE49-F238E27FC236}">
                  <a16:creationId xmlns:a16="http://schemas.microsoft.com/office/drawing/2014/main" xmlns="" id="{F1C8C4FF-326D-D049-9A47-86E77676BBB7}"/>
                </a:ext>
              </a:extLst>
            </p:cNvPr>
            <p:cNvSpPr txBox="1"/>
            <p:nvPr/>
          </p:nvSpPr>
          <p:spPr>
            <a:xfrm>
              <a:off x="1023666" y="2209324"/>
              <a:ext cx="777240" cy="526298"/>
            </a:xfrm>
            <a:prstGeom prst="rect">
              <a:avLst/>
            </a:prstGeom>
            <a:solidFill>
              <a:schemeClr val="bg1"/>
            </a:solidFill>
          </p:spPr>
          <p:txBody>
            <a:bodyPr wrap="square" lIns="9144" tIns="9144" rIns="9144" bIns="9144" rtlCol="0">
              <a:spAutoFit/>
            </a:bodyPr>
            <a:lstStyle/>
            <a:p>
              <a:pPr algn="ctr"/>
              <a:r>
                <a:rPr lang="en-US" sz="1100" b="1" dirty="0"/>
                <a:t>     Equal</a:t>
              </a:r>
            </a:p>
            <a:p>
              <a:pPr algn="ctr"/>
              <a:r>
                <a:rPr lang="en-US" sz="1100" b="1" dirty="0"/>
                <a:t>    decile split</a:t>
              </a:r>
            </a:p>
            <a:p>
              <a:pPr algn="ctr"/>
              <a:endParaRPr lang="en-US" sz="1100" dirty="0"/>
            </a:p>
          </p:txBody>
        </p:sp>
        <p:sp>
          <p:nvSpPr>
            <p:cNvPr id="46" name="TextBox 45">
              <a:extLst>
                <a:ext uri="{FF2B5EF4-FFF2-40B4-BE49-F238E27FC236}">
                  <a16:creationId xmlns:a16="http://schemas.microsoft.com/office/drawing/2014/main" xmlns="" id="{6B0BCAED-2A17-3048-B932-74A4B637853A}"/>
                </a:ext>
              </a:extLst>
            </p:cNvPr>
            <p:cNvSpPr txBox="1"/>
            <p:nvPr/>
          </p:nvSpPr>
          <p:spPr>
            <a:xfrm>
              <a:off x="1855669" y="2209324"/>
              <a:ext cx="777240" cy="357021"/>
            </a:xfrm>
            <a:prstGeom prst="rect">
              <a:avLst/>
            </a:prstGeom>
            <a:solidFill>
              <a:schemeClr val="bg1"/>
            </a:solidFill>
          </p:spPr>
          <p:txBody>
            <a:bodyPr wrap="square" lIns="9144" tIns="9144" rIns="9144" bIns="9144" rtlCol="0">
              <a:spAutoFit/>
            </a:bodyPr>
            <a:lstStyle/>
            <a:p>
              <a:pPr algn="ctr"/>
              <a:r>
                <a:rPr lang="en-US" sz="1100" b="1" dirty="0"/>
                <a:t>Preferential</a:t>
              </a:r>
            </a:p>
            <a:p>
              <a:pPr algn="ctr"/>
              <a:r>
                <a:rPr lang="en-US" sz="1100" b="1" dirty="0"/>
                <a:t> decile split</a:t>
              </a:r>
              <a:endParaRPr lang="en-US" sz="1100" dirty="0"/>
            </a:p>
          </p:txBody>
        </p:sp>
        <p:sp>
          <p:nvSpPr>
            <p:cNvPr id="47" name="TextBox 46">
              <a:extLst>
                <a:ext uri="{FF2B5EF4-FFF2-40B4-BE49-F238E27FC236}">
                  <a16:creationId xmlns:a16="http://schemas.microsoft.com/office/drawing/2014/main" xmlns="" id="{E06E16DD-9986-0B42-ACCE-582D40308824}"/>
                </a:ext>
              </a:extLst>
            </p:cNvPr>
            <p:cNvSpPr txBox="1"/>
            <p:nvPr/>
          </p:nvSpPr>
          <p:spPr>
            <a:xfrm>
              <a:off x="1073023" y="2559330"/>
              <a:ext cx="1550913" cy="326243"/>
            </a:xfrm>
            <a:prstGeom prst="rect">
              <a:avLst/>
            </a:prstGeom>
            <a:solidFill>
              <a:schemeClr val="bg1"/>
            </a:solidFill>
          </p:spPr>
          <p:txBody>
            <a:bodyPr wrap="square" lIns="9144" tIns="9144" rIns="9144" bIns="9144" rtlCol="0">
              <a:spAutoFit/>
            </a:bodyPr>
            <a:lstStyle/>
            <a:p>
              <a:pPr algn="ctr"/>
              <a:r>
                <a:rPr lang="en-US" sz="2000" b="1" dirty="0"/>
                <a:t>2025</a:t>
              </a:r>
            </a:p>
          </p:txBody>
        </p:sp>
        <p:sp>
          <p:nvSpPr>
            <p:cNvPr id="48" name="TextBox 47">
              <a:extLst>
                <a:ext uri="{FF2B5EF4-FFF2-40B4-BE49-F238E27FC236}">
                  <a16:creationId xmlns:a16="http://schemas.microsoft.com/office/drawing/2014/main" xmlns="" id="{8E704BEE-7B2C-6146-B383-AFD6A477AC06}"/>
                </a:ext>
              </a:extLst>
            </p:cNvPr>
            <p:cNvSpPr txBox="1"/>
            <p:nvPr/>
          </p:nvSpPr>
          <p:spPr>
            <a:xfrm>
              <a:off x="2711927" y="2215379"/>
              <a:ext cx="777240" cy="357021"/>
            </a:xfrm>
            <a:prstGeom prst="rect">
              <a:avLst/>
            </a:prstGeom>
            <a:solidFill>
              <a:schemeClr val="bg1"/>
            </a:solidFill>
          </p:spPr>
          <p:txBody>
            <a:bodyPr wrap="square" lIns="9144" tIns="9144" rIns="9144" bIns="9144" rtlCol="0">
              <a:spAutoFit/>
            </a:bodyPr>
            <a:lstStyle/>
            <a:p>
              <a:pPr algn="ctr"/>
              <a:r>
                <a:rPr lang="en-US" sz="1100" b="1" dirty="0"/>
                <a:t>   Equal</a:t>
              </a:r>
            </a:p>
            <a:p>
              <a:pPr algn="ctr"/>
              <a:r>
                <a:rPr lang="en-US" sz="1100" b="1" dirty="0"/>
                <a:t>    decile split</a:t>
              </a:r>
              <a:endParaRPr lang="en-US" sz="1100" dirty="0"/>
            </a:p>
          </p:txBody>
        </p:sp>
        <p:sp>
          <p:nvSpPr>
            <p:cNvPr id="49" name="TextBox 48">
              <a:extLst>
                <a:ext uri="{FF2B5EF4-FFF2-40B4-BE49-F238E27FC236}">
                  <a16:creationId xmlns:a16="http://schemas.microsoft.com/office/drawing/2014/main" xmlns="" id="{30E54476-F360-E04E-9D31-91A26E85CDCB}"/>
                </a:ext>
              </a:extLst>
            </p:cNvPr>
            <p:cNvSpPr txBox="1"/>
            <p:nvPr/>
          </p:nvSpPr>
          <p:spPr>
            <a:xfrm>
              <a:off x="3552639" y="2215379"/>
              <a:ext cx="731520" cy="357021"/>
            </a:xfrm>
            <a:prstGeom prst="rect">
              <a:avLst/>
            </a:prstGeom>
            <a:solidFill>
              <a:schemeClr val="bg1"/>
            </a:solidFill>
          </p:spPr>
          <p:txBody>
            <a:bodyPr wrap="square" lIns="9144" tIns="9144" rIns="9144" bIns="9144" rtlCol="0">
              <a:spAutoFit/>
            </a:bodyPr>
            <a:lstStyle/>
            <a:p>
              <a:pPr algn="ctr"/>
              <a:r>
                <a:rPr lang="en-US" sz="1100" b="1" dirty="0"/>
                <a:t>Preferential</a:t>
              </a:r>
            </a:p>
            <a:p>
              <a:pPr algn="ctr"/>
              <a:r>
                <a:rPr lang="en-US" sz="1100" b="1" dirty="0"/>
                <a:t> decile split</a:t>
              </a:r>
              <a:endParaRPr lang="en-US" sz="1100" dirty="0"/>
            </a:p>
          </p:txBody>
        </p:sp>
        <p:sp>
          <p:nvSpPr>
            <p:cNvPr id="50" name="TextBox 49">
              <a:extLst>
                <a:ext uri="{FF2B5EF4-FFF2-40B4-BE49-F238E27FC236}">
                  <a16:creationId xmlns:a16="http://schemas.microsoft.com/office/drawing/2014/main" xmlns="" id="{91B93DE5-8FE4-C143-990A-DD4E7370084E}"/>
                </a:ext>
              </a:extLst>
            </p:cNvPr>
            <p:cNvSpPr txBox="1"/>
            <p:nvPr/>
          </p:nvSpPr>
          <p:spPr>
            <a:xfrm>
              <a:off x="2717739" y="2556676"/>
              <a:ext cx="1550913" cy="326243"/>
            </a:xfrm>
            <a:prstGeom prst="rect">
              <a:avLst/>
            </a:prstGeom>
            <a:solidFill>
              <a:schemeClr val="bg1"/>
            </a:solidFill>
          </p:spPr>
          <p:txBody>
            <a:bodyPr wrap="square" lIns="9144" tIns="9144" rIns="9144" bIns="9144" rtlCol="0">
              <a:spAutoFit/>
            </a:bodyPr>
            <a:lstStyle/>
            <a:p>
              <a:pPr algn="ctr"/>
              <a:r>
                <a:rPr lang="en-US" sz="2000" b="1" dirty="0"/>
                <a:t>2050</a:t>
              </a:r>
            </a:p>
          </p:txBody>
        </p:sp>
      </p:grpSp>
      <p:grpSp>
        <p:nvGrpSpPr>
          <p:cNvPr id="65" name="Group 64">
            <a:extLst>
              <a:ext uri="{FF2B5EF4-FFF2-40B4-BE49-F238E27FC236}">
                <a16:creationId xmlns:a16="http://schemas.microsoft.com/office/drawing/2014/main" xmlns="" id="{CB485B04-05B5-8241-8726-FDA44C53A438}"/>
              </a:ext>
            </a:extLst>
          </p:cNvPr>
          <p:cNvGrpSpPr/>
          <p:nvPr/>
        </p:nvGrpSpPr>
        <p:grpSpPr>
          <a:xfrm>
            <a:off x="1023666" y="5093352"/>
            <a:ext cx="3260493" cy="676249"/>
            <a:chOff x="1023666" y="2209324"/>
            <a:chExt cx="3260493" cy="676249"/>
          </a:xfrm>
        </p:grpSpPr>
        <p:sp>
          <p:nvSpPr>
            <p:cNvPr id="66" name="TextBox 65">
              <a:extLst>
                <a:ext uri="{FF2B5EF4-FFF2-40B4-BE49-F238E27FC236}">
                  <a16:creationId xmlns:a16="http://schemas.microsoft.com/office/drawing/2014/main" xmlns="" id="{AC3FDEFC-375B-EA4D-B4F6-84CA0DC01802}"/>
                </a:ext>
              </a:extLst>
            </p:cNvPr>
            <p:cNvSpPr txBox="1"/>
            <p:nvPr/>
          </p:nvSpPr>
          <p:spPr>
            <a:xfrm>
              <a:off x="1023666" y="2209324"/>
              <a:ext cx="777240" cy="357021"/>
            </a:xfrm>
            <a:prstGeom prst="rect">
              <a:avLst/>
            </a:prstGeom>
            <a:solidFill>
              <a:schemeClr val="bg1"/>
            </a:solidFill>
          </p:spPr>
          <p:txBody>
            <a:bodyPr wrap="square" lIns="9144" tIns="9144" rIns="9144" bIns="9144" rtlCol="0">
              <a:spAutoFit/>
            </a:bodyPr>
            <a:lstStyle/>
            <a:p>
              <a:pPr algn="ctr"/>
              <a:r>
                <a:rPr lang="en-US" sz="1100" b="1" dirty="0"/>
                <a:t>   Equal</a:t>
              </a:r>
            </a:p>
            <a:p>
              <a:pPr algn="ctr"/>
              <a:r>
                <a:rPr lang="en-US" sz="1100" b="1" dirty="0"/>
                <a:t>    decile split</a:t>
              </a:r>
              <a:endParaRPr lang="en-US" sz="1100" dirty="0"/>
            </a:p>
          </p:txBody>
        </p:sp>
        <p:sp>
          <p:nvSpPr>
            <p:cNvPr id="67" name="TextBox 66">
              <a:extLst>
                <a:ext uri="{FF2B5EF4-FFF2-40B4-BE49-F238E27FC236}">
                  <a16:creationId xmlns:a16="http://schemas.microsoft.com/office/drawing/2014/main" xmlns="" id="{73B233BC-2BCD-5340-A3D1-F02E40A1D1DA}"/>
                </a:ext>
              </a:extLst>
            </p:cNvPr>
            <p:cNvSpPr txBox="1"/>
            <p:nvPr/>
          </p:nvSpPr>
          <p:spPr>
            <a:xfrm>
              <a:off x="1855669" y="2209324"/>
              <a:ext cx="777240" cy="357021"/>
            </a:xfrm>
            <a:prstGeom prst="rect">
              <a:avLst/>
            </a:prstGeom>
            <a:solidFill>
              <a:schemeClr val="bg1"/>
            </a:solidFill>
          </p:spPr>
          <p:txBody>
            <a:bodyPr wrap="square" lIns="9144" tIns="9144" rIns="9144" bIns="9144" rtlCol="0">
              <a:spAutoFit/>
            </a:bodyPr>
            <a:lstStyle/>
            <a:p>
              <a:pPr algn="ctr"/>
              <a:r>
                <a:rPr lang="en-US" sz="1100" b="1" dirty="0"/>
                <a:t>Preferential</a:t>
              </a:r>
            </a:p>
            <a:p>
              <a:pPr algn="ctr"/>
              <a:r>
                <a:rPr lang="en-US" sz="1100" b="1" dirty="0"/>
                <a:t> decile split</a:t>
              </a:r>
              <a:endParaRPr lang="en-US" sz="1100" dirty="0"/>
            </a:p>
          </p:txBody>
        </p:sp>
        <p:sp>
          <p:nvSpPr>
            <p:cNvPr id="68" name="TextBox 67">
              <a:extLst>
                <a:ext uri="{FF2B5EF4-FFF2-40B4-BE49-F238E27FC236}">
                  <a16:creationId xmlns:a16="http://schemas.microsoft.com/office/drawing/2014/main" xmlns="" id="{553529D0-AD84-6E4D-836F-12E4858EDE12}"/>
                </a:ext>
              </a:extLst>
            </p:cNvPr>
            <p:cNvSpPr txBox="1"/>
            <p:nvPr/>
          </p:nvSpPr>
          <p:spPr>
            <a:xfrm>
              <a:off x="1073023" y="2559330"/>
              <a:ext cx="1550913" cy="326243"/>
            </a:xfrm>
            <a:prstGeom prst="rect">
              <a:avLst/>
            </a:prstGeom>
            <a:solidFill>
              <a:schemeClr val="bg1"/>
            </a:solidFill>
          </p:spPr>
          <p:txBody>
            <a:bodyPr wrap="square" lIns="9144" tIns="9144" rIns="9144" bIns="9144" rtlCol="0">
              <a:spAutoFit/>
            </a:bodyPr>
            <a:lstStyle/>
            <a:p>
              <a:pPr algn="ctr"/>
              <a:r>
                <a:rPr lang="en-US" sz="2000" b="1" dirty="0"/>
                <a:t>2025</a:t>
              </a:r>
            </a:p>
          </p:txBody>
        </p:sp>
        <p:sp>
          <p:nvSpPr>
            <p:cNvPr id="69" name="TextBox 68">
              <a:extLst>
                <a:ext uri="{FF2B5EF4-FFF2-40B4-BE49-F238E27FC236}">
                  <a16:creationId xmlns:a16="http://schemas.microsoft.com/office/drawing/2014/main" xmlns="" id="{CD7A1861-492D-0047-981D-4233F9D4B118}"/>
                </a:ext>
              </a:extLst>
            </p:cNvPr>
            <p:cNvSpPr txBox="1"/>
            <p:nvPr/>
          </p:nvSpPr>
          <p:spPr>
            <a:xfrm>
              <a:off x="2711927" y="2215379"/>
              <a:ext cx="777240" cy="357021"/>
            </a:xfrm>
            <a:prstGeom prst="rect">
              <a:avLst/>
            </a:prstGeom>
            <a:solidFill>
              <a:schemeClr val="bg1"/>
            </a:solidFill>
          </p:spPr>
          <p:txBody>
            <a:bodyPr wrap="square" lIns="9144" tIns="9144" rIns="9144" bIns="9144" rtlCol="0">
              <a:spAutoFit/>
            </a:bodyPr>
            <a:lstStyle/>
            <a:p>
              <a:pPr algn="ctr"/>
              <a:r>
                <a:rPr lang="en-US" sz="1100" b="1" dirty="0"/>
                <a:t> Equal</a:t>
              </a:r>
            </a:p>
            <a:p>
              <a:pPr algn="ctr"/>
              <a:r>
                <a:rPr lang="en-US" sz="1100" b="1" dirty="0"/>
                <a:t>    decile split</a:t>
              </a:r>
              <a:endParaRPr lang="en-US" sz="1100" dirty="0"/>
            </a:p>
          </p:txBody>
        </p:sp>
        <p:sp>
          <p:nvSpPr>
            <p:cNvPr id="70" name="TextBox 69">
              <a:extLst>
                <a:ext uri="{FF2B5EF4-FFF2-40B4-BE49-F238E27FC236}">
                  <a16:creationId xmlns:a16="http://schemas.microsoft.com/office/drawing/2014/main" xmlns="" id="{93E73CED-E97A-FE46-8582-9598B5171A73}"/>
                </a:ext>
              </a:extLst>
            </p:cNvPr>
            <p:cNvSpPr txBox="1"/>
            <p:nvPr/>
          </p:nvSpPr>
          <p:spPr>
            <a:xfrm>
              <a:off x="3552639" y="2215379"/>
              <a:ext cx="731520" cy="357021"/>
            </a:xfrm>
            <a:prstGeom prst="rect">
              <a:avLst/>
            </a:prstGeom>
            <a:solidFill>
              <a:schemeClr val="bg1"/>
            </a:solidFill>
          </p:spPr>
          <p:txBody>
            <a:bodyPr wrap="square" lIns="9144" tIns="9144" rIns="9144" bIns="9144" rtlCol="0">
              <a:spAutoFit/>
            </a:bodyPr>
            <a:lstStyle/>
            <a:p>
              <a:pPr algn="ctr"/>
              <a:r>
                <a:rPr lang="en-US" sz="1100" b="1" dirty="0"/>
                <a:t>Preferential</a:t>
              </a:r>
            </a:p>
            <a:p>
              <a:pPr algn="ctr"/>
              <a:r>
                <a:rPr lang="en-US" sz="1100" b="1" dirty="0"/>
                <a:t> decile split</a:t>
              </a:r>
              <a:endParaRPr lang="en-US" sz="1100" dirty="0"/>
            </a:p>
          </p:txBody>
        </p:sp>
        <p:sp>
          <p:nvSpPr>
            <p:cNvPr id="71" name="TextBox 70">
              <a:extLst>
                <a:ext uri="{FF2B5EF4-FFF2-40B4-BE49-F238E27FC236}">
                  <a16:creationId xmlns:a16="http://schemas.microsoft.com/office/drawing/2014/main" xmlns="" id="{130DF3C4-6D64-924A-B2AE-D20964B26BB8}"/>
                </a:ext>
              </a:extLst>
            </p:cNvPr>
            <p:cNvSpPr txBox="1"/>
            <p:nvPr/>
          </p:nvSpPr>
          <p:spPr>
            <a:xfrm>
              <a:off x="2717739" y="2556676"/>
              <a:ext cx="1550913" cy="326243"/>
            </a:xfrm>
            <a:prstGeom prst="rect">
              <a:avLst/>
            </a:prstGeom>
            <a:solidFill>
              <a:schemeClr val="bg1"/>
            </a:solidFill>
          </p:spPr>
          <p:txBody>
            <a:bodyPr wrap="square" lIns="9144" tIns="9144" rIns="9144" bIns="9144" rtlCol="0">
              <a:spAutoFit/>
            </a:bodyPr>
            <a:lstStyle/>
            <a:p>
              <a:pPr algn="ctr"/>
              <a:r>
                <a:rPr lang="en-US" sz="2000" b="1" dirty="0"/>
                <a:t>2050</a:t>
              </a:r>
            </a:p>
          </p:txBody>
        </p:sp>
      </p:grpSp>
      <p:grpSp>
        <p:nvGrpSpPr>
          <p:cNvPr id="72" name="Group 71">
            <a:extLst>
              <a:ext uri="{FF2B5EF4-FFF2-40B4-BE49-F238E27FC236}">
                <a16:creationId xmlns:a16="http://schemas.microsoft.com/office/drawing/2014/main" xmlns="" id="{8AFAE47F-9232-7B42-AE29-B670572F4968}"/>
              </a:ext>
            </a:extLst>
          </p:cNvPr>
          <p:cNvGrpSpPr/>
          <p:nvPr/>
        </p:nvGrpSpPr>
        <p:grpSpPr>
          <a:xfrm>
            <a:off x="5198363" y="5093786"/>
            <a:ext cx="3260493" cy="676249"/>
            <a:chOff x="1023666" y="2209324"/>
            <a:chExt cx="3260493" cy="676249"/>
          </a:xfrm>
        </p:grpSpPr>
        <p:sp>
          <p:nvSpPr>
            <p:cNvPr id="73" name="TextBox 72">
              <a:extLst>
                <a:ext uri="{FF2B5EF4-FFF2-40B4-BE49-F238E27FC236}">
                  <a16:creationId xmlns:a16="http://schemas.microsoft.com/office/drawing/2014/main" xmlns="" id="{AE619437-F1A3-8747-8743-548C6AAE7608}"/>
                </a:ext>
              </a:extLst>
            </p:cNvPr>
            <p:cNvSpPr txBox="1"/>
            <p:nvPr/>
          </p:nvSpPr>
          <p:spPr>
            <a:xfrm>
              <a:off x="1023666" y="2209324"/>
              <a:ext cx="777240" cy="357021"/>
            </a:xfrm>
            <a:prstGeom prst="rect">
              <a:avLst/>
            </a:prstGeom>
            <a:solidFill>
              <a:schemeClr val="bg1"/>
            </a:solidFill>
          </p:spPr>
          <p:txBody>
            <a:bodyPr wrap="square" lIns="9144" tIns="9144" rIns="9144" bIns="9144" rtlCol="0">
              <a:spAutoFit/>
            </a:bodyPr>
            <a:lstStyle/>
            <a:p>
              <a:pPr algn="ctr"/>
              <a:r>
                <a:rPr lang="en-US" sz="1100" b="1" dirty="0"/>
                <a:t>     Equal</a:t>
              </a:r>
            </a:p>
            <a:p>
              <a:pPr algn="ctr"/>
              <a:r>
                <a:rPr lang="en-US" sz="1100" b="1" dirty="0"/>
                <a:t>    decile split</a:t>
              </a:r>
              <a:endParaRPr lang="en-US" sz="1100" dirty="0"/>
            </a:p>
          </p:txBody>
        </p:sp>
        <p:sp>
          <p:nvSpPr>
            <p:cNvPr id="74" name="TextBox 73">
              <a:extLst>
                <a:ext uri="{FF2B5EF4-FFF2-40B4-BE49-F238E27FC236}">
                  <a16:creationId xmlns:a16="http://schemas.microsoft.com/office/drawing/2014/main" xmlns="" id="{094C076B-39CC-9148-988B-5B262F3D01A3}"/>
                </a:ext>
              </a:extLst>
            </p:cNvPr>
            <p:cNvSpPr txBox="1"/>
            <p:nvPr/>
          </p:nvSpPr>
          <p:spPr>
            <a:xfrm>
              <a:off x="1855669" y="2209324"/>
              <a:ext cx="777240" cy="357021"/>
            </a:xfrm>
            <a:prstGeom prst="rect">
              <a:avLst/>
            </a:prstGeom>
            <a:solidFill>
              <a:schemeClr val="bg1"/>
            </a:solidFill>
          </p:spPr>
          <p:txBody>
            <a:bodyPr wrap="square" lIns="9144" tIns="9144" rIns="9144" bIns="9144" rtlCol="0">
              <a:spAutoFit/>
            </a:bodyPr>
            <a:lstStyle/>
            <a:p>
              <a:pPr algn="ctr"/>
              <a:r>
                <a:rPr lang="en-US" sz="1100" b="1" dirty="0"/>
                <a:t>Preferential</a:t>
              </a:r>
            </a:p>
            <a:p>
              <a:pPr algn="ctr"/>
              <a:r>
                <a:rPr lang="en-US" sz="1100" b="1" dirty="0"/>
                <a:t> decile split</a:t>
              </a:r>
              <a:endParaRPr lang="en-US" sz="1100" dirty="0"/>
            </a:p>
          </p:txBody>
        </p:sp>
        <p:sp>
          <p:nvSpPr>
            <p:cNvPr id="75" name="TextBox 74">
              <a:extLst>
                <a:ext uri="{FF2B5EF4-FFF2-40B4-BE49-F238E27FC236}">
                  <a16:creationId xmlns:a16="http://schemas.microsoft.com/office/drawing/2014/main" xmlns="" id="{A62EEC83-B6E2-634C-948F-8375311AC0D8}"/>
                </a:ext>
              </a:extLst>
            </p:cNvPr>
            <p:cNvSpPr txBox="1"/>
            <p:nvPr/>
          </p:nvSpPr>
          <p:spPr>
            <a:xfrm>
              <a:off x="1073023" y="2559330"/>
              <a:ext cx="1550913" cy="326243"/>
            </a:xfrm>
            <a:prstGeom prst="rect">
              <a:avLst/>
            </a:prstGeom>
            <a:solidFill>
              <a:schemeClr val="bg1"/>
            </a:solidFill>
          </p:spPr>
          <p:txBody>
            <a:bodyPr wrap="square" lIns="9144" tIns="9144" rIns="9144" bIns="9144" rtlCol="0">
              <a:spAutoFit/>
            </a:bodyPr>
            <a:lstStyle/>
            <a:p>
              <a:pPr algn="ctr"/>
              <a:r>
                <a:rPr lang="en-US" sz="2000" b="1" dirty="0"/>
                <a:t>2025</a:t>
              </a:r>
            </a:p>
          </p:txBody>
        </p:sp>
        <p:sp>
          <p:nvSpPr>
            <p:cNvPr id="76" name="TextBox 75">
              <a:extLst>
                <a:ext uri="{FF2B5EF4-FFF2-40B4-BE49-F238E27FC236}">
                  <a16:creationId xmlns:a16="http://schemas.microsoft.com/office/drawing/2014/main" xmlns="" id="{D9DB908F-1EF6-BE4A-9B6A-725C61CB173C}"/>
                </a:ext>
              </a:extLst>
            </p:cNvPr>
            <p:cNvSpPr txBox="1"/>
            <p:nvPr/>
          </p:nvSpPr>
          <p:spPr>
            <a:xfrm>
              <a:off x="2711927" y="2215379"/>
              <a:ext cx="777240" cy="357021"/>
            </a:xfrm>
            <a:prstGeom prst="rect">
              <a:avLst/>
            </a:prstGeom>
            <a:solidFill>
              <a:schemeClr val="bg1"/>
            </a:solidFill>
          </p:spPr>
          <p:txBody>
            <a:bodyPr wrap="square" lIns="9144" tIns="9144" rIns="9144" bIns="9144" rtlCol="0">
              <a:spAutoFit/>
            </a:bodyPr>
            <a:lstStyle/>
            <a:p>
              <a:pPr algn="ctr"/>
              <a:r>
                <a:rPr lang="en-US" sz="1100" b="1" dirty="0"/>
                <a:t>   Equal</a:t>
              </a:r>
            </a:p>
            <a:p>
              <a:pPr algn="ctr"/>
              <a:r>
                <a:rPr lang="en-US" sz="1100" b="1" dirty="0"/>
                <a:t>    decile split</a:t>
              </a:r>
              <a:endParaRPr lang="en-US" sz="1100" dirty="0"/>
            </a:p>
          </p:txBody>
        </p:sp>
        <p:sp>
          <p:nvSpPr>
            <p:cNvPr id="77" name="TextBox 76">
              <a:extLst>
                <a:ext uri="{FF2B5EF4-FFF2-40B4-BE49-F238E27FC236}">
                  <a16:creationId xmlns:a16="http://schemas.microsoft.com/office/drawing/2014/main" xmlns="" id="{68C97FF7-12DD-4349-8F0A-380761157492}"/>
                </a:ext>
              </a:extLst>
            </p:cNvPr>
            <p:cNvSpPr txBox="1"/>
            <p:nvPr/>
          </p:nvSpPr>
          <p:spPr>
            <a:xfrm>
              <a:off x="3552639" y="2215379"/>
              <a:ext cx="731520" cy="357021"/>
            </a:xfrm>
            <a:prstGeom prst="rect">
              <a:avLst/>
            </a:prstGeom>
            <a:solidFill>
              <a:schemeClr val="bg1"/>
            </a:solidFill>
          </p:spPr>
          <p:txBody>
            <a:bodyPr wrap="square" lIns="9144" tIns="9144" rIns="9144" bIns="9144" rtlCol="0">
              <a:spAutoFit/>
            </a:bodyPr>
            <a:lstStyle/>
            <a:p>
              <a:pPr algn="ctr"/>
              <a:r>
                <a:rPr lang="en-US" sz="1100" b="1" dirty="0"/>
                <a:t>Preferential</a:t>
              </a:r>
            </a:p>
            <a:p>
              <a:pPr algn="ctr"/>
              <a:r>
                <a:rPr lang="en-US" sz="1100" b="1" dirty="0"/>
                <a:t> decile split</a:t>
              </a:r>
              <a:endParaRPr lang="en-US" sz="1100" dirty="0"/>
            </a:p>
          </p:txBody>
        </p:sp>
        <p:sp>
          <p:nvSpPr>
            <p:cNvPr id="78" name="TextBox 77">
              <a:extLst>
                <a:ext uri="{FF2B5EF4-FFF2-40B4-BE49-F238E27FC236}">
                  <a16:creationId xmlns:a16="http://schemas.microsoft.com/office/drawing/2014/main" xmlns="" id="{ADE2A59B-F472-F146-8DA9-E354CDDD7E86}"/>
                </a:ext>
              </a:extLst>
            </p:cNvPr>
            <p:cNvSpPr txBox="1"/>
            <p:nvPr/>
          </p:nvSpPr>
          <p:spPr>
            <a:xfrm>
              <a:off x="2717739" y="2556676"/>
              <a:ext cx="1550913" cy="326243"/>
            </a:xfrm>
            <a:prstGeom prst="rect">
              <a:avLst/>
            </a:prstGeom>
            <a:solidFill>
              <a:schemeClr val="bg1"/>
            </a:solidFill>
          </p:spPr>
          <p:txBody>
            <a:bodyPr wrap="square" lIns="9144" tIns="9144" rIns="9144" bIns="9144" rtlCol="0">
              <a:spAutoFit/>
            </a:bodyPr>
            <a:lstStyle/>
            <a:p>
              <a:pPr algn="ctr"/>
              <a:r>
                <a:rPr lang="en-US" sz="2000" b="1" dirty="0"/>
                <a:t>2050</a:t>
              </a:r>
            </a:p>
          </p:txBody>
        </p:sp>
      </p:grpSp>
    </p:spTree>
    <p:extLst>
      <p:ext uri="{BB962C8B-B14F-4D97-AF65-F5344CB8AC3E}">
        <p14:creationId xmlns:p14="http://schemas.microsoft.com/office/powerpoint/2010/main" val="320449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74E9A08-21B4-8948-B5BC-9FEEC2FA796E}"/>
              </a:ext>
            </a:extLst>
          </p:cNvPr>
          <p:cNvPicPr>
            <a:picLocks noChangeAspect="1"/>
          </p:cNvPicPr>
          <p:nvPr/>
        </p:nvPicPr>
        <p:blipFill>
          <a:blip r:embed="rId2"/>
          <a:stretch>
            <a:fillRect/>
          </a:stretch>
        </p:blipFill>
        <p:spPr>
          <a:xfrm>
            <a:off x="924338" y="1160396"/>
            <a:ext cx="7772400" cy="3904108"/>
          </a:xfrm>
          <a:prstGeom prst="rect">
            <a:avLst/>
          </a:prstGeom>
        </p:spPr>
      </p:pic>
      <p:sp>
        <p:nvSpPr>
          <p:cNvPr id="11" name="Rectangle 10">
            <a:extLst>
              <a:ext uri="{FF2B5EF4-FFF2-40B4-BE49-F238E27FC236}">
                <a16:creationId xmlns:a16="http://schemas.microsoft.com/office/drawing/2014/main" xmlns="" id="{CEEFA3E9-389E-4953-887D-A8EE51062351}"/>
              </a:ext>
            </a:extLst>
          </p:cNvPr>
          <p:cNvSpPr/>
          <p:nvPr/>
        </p:nvSpPr>
        <p:spPr>
          <a:xfrm>
            <a:off x="205530" y="5131292"/>
            <a:ext cx="8732939" cy="1569660"/>
          </a:xfrm>
          <a:prstGeom prst="rect">
            <a:avLst/>
          </a:prstGeom>
        </p:spPr>
        <p:txBody>
          <a:bodyPr wrap="square">
            <a:spAutoFit/>
          </a:bodyPr>
          <a:lstStyle/>
          <a:p>
            <a:r>
              <a:rPr lang="en-US" sz="1600" b="1" dirty="0">
                <a:latin typeface="Arial" panose="020B0604020202020204" pitchFamily="34" charset="0"/>
                <a:ea typeface="Times New Roman" panose="02020603050405020304" pitchFamily="18" charset="0"/>
                <a:cs typeface="Arial" panose="020B0604020202020204" pitchFamily="34" charset="0"/>
              </a:rPr>
              <a:t>The difference in PET using the Hamon and Hargreaves-</a:t>
            </a:r>
            <a:r>
              <a:rPr lang="en-US" sz="1600" b="1" dirty="0" err="1">
                <a:latin typeface="Arial" panose="020B0604020202020204" pitchFamily="34" charset="0"/>
                <a:ea typeface="Times New Roman" panose="02020603050405020304" pitchFamily="18" charset="0"/>
                <a:cs typeface="Arial" panose="020B0604020202020204" pitchFamily="34" charset="0"/>
              </a:rPr>
              <a:t>Samani</a:t>
            </a:r>
            <a:r>
              <a:rPr lang="en-US" sz="1600" b="1" dirty="0">
                <a:latin typeface="Arial" panose="020B0604020202020204" pitchFamily="34" charset="0"/>
                <a:ea typeface="Times New Roman" panose="02020603050405020304" pitchFamily="18" charset="0"/>
                <a:cs typeface="Arial" panose="020B0604020202020204" pitchFamily="34" charset="0"/>
              </a:rPr>
              <a:t> methods are shown. For 2025, the Hamon method estimated an increase in PET that was 3.36% greater than that from Hargreaves-</a:t>
            </a:r>
            <a:r>
              <a:rPr lang="en-US" sz="1600" b="1" dirty="0" err="1">
                <a:latin typeface="Arial" panose="020B0604020202020204" pitchFamily="34" charset="0"/>
                <a:ea typeface="Times New Roman" panose="02020603050405020304" pitchFamily="18" charset="0"/>
                <a:cs typeface="Arial" panose="020B0604020202020204" pitchFamily="34" charset="0"/>
              </a:rPr>
              <a:t>Samani</a:t>
            </a:r>
            <a:r>
              <a:rPr lang="en-US" sz="1600" b="1" dirty="0">
                <a:latin typeface="Arial" panose="020B0604020202020204" pitchFamily="34" charset="0"/>
                <a:ea typeface="Times New Roman" panose="02020603050405020304" pitchFamily="18" charset="0"/>
                <a:cs typeface="Arial" panose="020B0604020202020204" pitchFamily="34" charset="0"/>
              </a:rPr>
              <a:t> method. The change was even more pronounced for 2050, where the Hamon method estimated 6.26 percent additional increase in PET as compared to Hargreaves-</a:t>
            </a:r>
            <a:r>
              <a:rPr lang="en-US" sz="1600" b="1" dirty="0" err="1">
                <a:latin typeface="Arial" panose="020B0604020202020204" pitchFamily="34" charset="0"/>
                <a:ea typeface="Times New Roman" panose="02020603050405020304" pitchFamily="18" charset="0"/>
                <a:cs typeface="Arial" panose="020B0604020202020204" pitchFamily="34" charset="0"/>
              </a:rPr>
              <a:t>Samani</a:t>
            </a:r>
            <a:r>
              <a:rPr lang="en-US" sz="1600" b="1" dirty="0">
                <a:latin typeface="Arial" panose="020B0604020202020204" pitchFamily="34" charset="0"/>
                <a:ea typeface="Times New Roman" panose="02020603050405020304" pitchFamily="18" charset="0"/>
                <a:cs typeface="Arial" panose="020B0604020202020204" pitchFamily="34" charset="0"/>
              </a:rPr>
              <a:t>. Estimated change in PET using Penman Monteith (short reference) show better alignment with Hargreaves-</a:t>
            </a:r>
            <a:r>
              <a:rPr lang="en-US" sz="1600" b="1" dirty="0" err="1">
                <a:latin typeface="Arial" panose="020B0604020202020204" pitchFamily="34" charset="0"/>
                <a:ea typeface="Times New Roman" panose="02020603050405020304" pitchFamily="18" charset="0"/>
                <a:cs typeface="Arial" panose="020B0604020202020204" pitchFamily="34" charset="0"/>
              </a:rPr>
              <a:t>Samani</a:t>
            </a:r>
            <a:r>
              <a:rPr lang="en-US" sz="1600" b="1" dirty="0">
                <a:latin typeface="Arial" panose="020B0604020202020204" pitchFamily="34" charset="0"/>
                <a:ea typeface="Times New Roman" panose="02020603050405020304" pitchFamily="18" charset="0"/>
                <a:cs typeface="Arial" panose="020B0604020202020204" pitchFamily="34" charset="0"/>
              </a:rPr>
              <a:t>.</a:t>
            </a:r>
          </a:p>
        </p:txBody>
      </p:sp>
      <p:sp>
        <p:nvSpPr>
          <p:cNvPr id="12" name="TextBox 11">
            <a:extLst>
              <a:ext uri="{FF2B5EF4-FFF2-40B4-BE49-F238E27FC236}">
                <a16:creationId xmlns:a16="http://schemas.microsoft.com/office/drawing/2014/main" xmlns="" id="{11D3378D-07CB-4346-9134-88340278DA5F}"/>
              </a:ext>
            </a:extLst>
          </p:cNvPr>
          <p:cNvSpPr txBox="1"/>
          <p:nvPr/>
        </p:nvSpPr>
        <p:spPr>
          <a:xfrm>
            <a:off x="346359" y="122556"/>
            <a:ext cx="8481955" cy="584775"/>
          </a:xfrm>
          <a:prstGeom prst="rect">
            <a:avLst/>
          </a:prstGeom>
          <a:noFill/>
        </p:spPr>
        <p:txBody>
          <a:bodyPr wrap="square" rtlCol="0">
            <a:spAutoFit/>
          </a:bodyPr>
          <a:lstStyle/>
          <a:p>
            <a:r>
              <a:rPr lang="en-US" sz="3200" b="1" dirty="0"/>
              <a:t>Estimation of potential evapotranspiration (PET)</a:t>
            </a:r>
          </a:p>
        </p:txBody>
      </p:sp>
      <p:sp>
        <p:nvSpPr>
          <p:cNvPr id="13" name="Slide Number Placeholder 3">
            <a:extLst>
              <a:ext uri="{FF2B5EF4-FFF2-40B4-BE49-F238E27FC236}">
                <a16:creationId xmlns:a16="http://schemas.microsoft.com/office/drawing/2014/main" xmlns="" id="{AF256C02-19F5-4E2A-88AB-277A7CCC3F44}"/>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11</a:t>
            </a:fld>
            <a:endParaRPr lang="en-US" sz="2000" b="1" dirty="0"/>
          </a:p>
        </p:txBody>
      </p:sp>
      <p:sp>
        <p:nvSpPr>
          <p:cNvPr id="2" name="TextBox 1">
            <a:extLst>
              <a:ext uri="{FF2B5EF4-FFF2-40B4-BE49-F238E27FC236}">
                <a16:creationId xmlns:a16="http://schemas.microsoft.com/office/drawing/2014/main" xmlns="" id="{B1538ABB-126A-EF46-B054-C28E6C73E6A6}"/>
              </a:ext>
            </a:extLst>
          </p:cNvPr>
          <p:cNvSpPr txBox="1"/>
          <p:nvPr/>
        </p:nvSpPr>
        <p:spPr>
          <a:xfrm rot="16200000">
            <a:off x="-560220" y="2708166"/>
            <a:ext cx="2704266" cy="430887"/>
          </a:xfrm>
          <a:prstGeom prst="rect">
            <a:avLst/>
          </a:prstGeom>
          <a:noFill/>
        </p:spPr>
        <p:txBody>
          <a:bodyPr wrap="none" rtlCol="0">
            <a:spAutoFit/>
          </a:bodyPr>
          <a:lstStyle/>
          <a:p>
            <a:r>
              <a:rPr lang="en-US" sz="2200" dirty="0"/>
              <a:t>Percent change in PET</a:t>
            </a:r>
          </a:p>
        </p:txBody>
      </p:sp>
      <p:sp>
        <p:nvSpPr>
          <p:cNvPr id="8" name="TextBox 7">
            <a:extLst>
              <a:ext uri="{FF2B5EF4-FFF2-40B4-BE49-F238E27FC236}">
                <a16:creationId xmlns:a16="http://schemas.microsoft.com/office/drawing/2014/main" xmlns="" id="{24CABC39-7338-4613-A832-88A14A6F6BBE}"/>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Tree>
    <p:extLst>
      <p:ext uri="{BB962C8B-B14F-4D97-AF65-F5344CB8AC3E}">
        <p14:creationId xmlns:p14="http://schemas.microsoft.com/office/powerpoint/2010/main" val="1665747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a:extLst>
              <a:ext uri="{FF2B5EF4-FFF2-40B4-BE49-F238E27FC236}">
                <a16:creationId xmlns:a16="http://schemas.microsoft.com/office/drawing/2014/main" xmlns="" id="{196A609D-DDAE-49D9-AD7C-14F8EE80CB3B}"/>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12</a:t>
            </a:fld>
            <a:endParaRPr lang="en-US" sz="2000" b="1" dirty="0"/>
          </a:p>
        </p:txBody>
      </p:sp>
      <p:sp>
        <p:nvSpPr>
          <p:cNvPr id="12" name="TextBox 11">
            <a:extLst>
              <a:ext uri="{FF2B5EF4-FFF2-40B4-BE49-F238E27FC236}">
                <a16:creationId xmlns:a16="http://schemas.microsoft.com/office/drawing/2014/main" xmlns="" id="{CA5D85E7-4EB2-46D0-A663-7FD3588F354C}"/>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grpSp>
        <p:nvGrpSpPr>
          <p:cNvPr id="13" name="Canvas 84">
            <a:extLst>
              <a:ext uri="{FF2B5EF4-FFF2-40B4-BE49-F238E27FC236}">
                <a16:creationId xmlns:a16="http://schemas.microsoft.com/office/drawing/2014/main" xmlns="" id="{12B34ECC-2C9A-8841-B8BD-CC78CE3061EA}"/>
              </a:ext>
            </a:extLst>
          </p:cNvPr>
          <p:cNvGrpSpPr>
            <a:grpSpLocks noChangeAspect="1"/>
          </p:cNvGrpSpPr>
          <p:nvPr/>
        </p:nvGrpSpPr>
        <p:grpSpPr>
          <a:xfrm>
            <a:off x="374371" y="284699"/>
            <a:ext cx="8229600" cy="5657709"/>
            <a:chOff x="0" y="0"/>
            <a:chExt cx="5943600" cy="4139565"/>
          </a:xfrm>
        </p:grpSpPr>
        <p:sp>
          <p:nvSpPr>
            <p:cNvPr id="14" name="Rectangle 13">
              <a:extLst>
                <a:ext uri="{FF2B5EF4-FFF2-40B4-BE49-F238E27FC236}">
                  <a16:creationId xmlns:a16="http://schemas.microsoft.com/office/drawing/2014/main" xmlns="" id="{31335638-C505-7F45-AD0B-2A43DB9FDB7E}"/>
                </a:ext>
              </a:extLst>
            </p:cNvPr>
            <p:cNvSpPr/>
            <p:nvPr/>
          </p:nvSpPr>
          <p:spPr>
            <a:xfrm>
              <a:off x="0" y="0"/>
              <a:ext cx="5943600" cy="4139565"/>
            </a:xfrm>
            <a:prstGeom prst="rect">
              <a:avLst/>
            </a:prstGeom>
            <a:ln>
              <a:noFill/>
            </a:ln>
          </p:spPr>
        </p:sp>
        <p:pic>
          <p:nvPicPr>
            <p:cNvPr id="15" name="Picture 14">
              <a:extLst>
                <a:ext uri="{FF2B5EF4-FFF2-40B4-BE49-F238E27FC236}">
                  <a16:creationId xmlns:a16="http://schemas.microsoft.com/office/drawing/2014/main" xmlns="" id="{913D4773-45E3-DA4F-B234-FBD612D95B63}"/>
                </a:ext>
              </a:extLst>
            </p:cNvPr>
            <p:cNvPicPr>
              <a:picLocks noChangeAspect="1"/>
            </p:cNvPicPr>
            <p:nvPr/>
          </p:nvPicPr>
          <p:blipFill>
            <a:blip r:embed="rId2"/>
            <a:stretch>
              <a:fillRect/>
            </a:stretch>
          </p:blipFill>
          <p:spPr>
            <a:xfrm>
              <a:off x="0" y="0"/>
              <a:ext cx="2926080" cy="1950720"/>
            </a:xfrm>
            <a:prstGeom prst="rect">
              <a:avLst/>
            </a:prstGeom>
          </p:spPr>
        </p:pic>
        <p:pic>
          <p:nvPicPr>
            <p:cNvPr id="16" name="Picture 15">
              <a:extLst>
                <a:ext uri="{FF2B5EF4-FFF2-40B4-BE49-F238E27FC236}">
                  <a16:creationId xmlns:a16="http://schemas.microsoft.com/office/drawing/2014/main" xmlns="" id="{CF8276C0-C865-A14F-BFCD-5675990DEF0E}"/>
                </a:ext>
              </a:extLst>
            </p:cNvPr>
            <p:cNvPicPr>
              <a:picLocks noChangeAspect="1"/>
            </p:cNvPicPr>
            <p:nvPr/>
          </p:nvPicPr>
          <p:blipFill>
            <a:blip r:embed="rId3"/>
            <a:stretch>
              <a:fillRect/>
            </a:stretch>
          </p:blipFill>
          <p:spPr>
            <a:xfrm>
              <a:off x="3017520" y="0"/>
              <a:ext cx="2926080" cy="1950720"/>
            </a:xfrm>
            <a:prstGeom prst="rect">
              <a:avLst/>
            </a:prstGeom>
          </p:spPr>
        </p:pic>
        <p:pic>
          <p:nvPicPr>
            <p:cNvPr id="23" name="Picture 22">
              <a:extLst>
                <a:ext uri="{FF2B5EF4-FFF2-40B4-BE49-F238E27FC236}">
                  <a16:creationId xmlns:a16="http://schemas.microsoft.com/office/drawing/2014/main" xmlns="" id="{93699987-6FFC-CE42-9A8C-C726532BFB0C}"/>
                </a:ext>
              </a:extLst>
            </p:cNvPr>
            <p:cNvPicPr>
              <a:picLocks noChangeAspect="1"/>
            </p:cNvPicPr>
            <p:nvPr/>
          </p:nvPicPr>
          <p:blipFill>
            <a:blip r:embed="rId4"/>
            <a:stretch>
              <a:fillRect/>
            </a:stretch>
          </p:blipFill>
          <p:spPr>
            <a:xfrm>
              <a:off x="0" y="2094808"/>
              <a:ext cx="2926080" cy="1950720"/>
            </a:xfrm>
            <a:prstGeom prst="rect">
              <a:avLst/>
            </a:prstGeom>
          </p:spPr>
        </p:pic>
        <p:pic>
          <p:nvPicPr>
            <p:cNvPr id="24" name="Picture 23">
              <a:extLst>
                <a:ext uri="{FF2B5EF4-FFF2-40B4-BE49-F238E27FC236}">
                  <a16:creationId xmlns:a16="http://schemas.microsoft.com/office/drawing/2014/main" xmlns="" id="{BAAF888D-740F-3041-80F2-2C2F7C583FCE}"/>
                </a:ext>
              </a:extLst>
            </p:cNvPr>
            <p:cNvPicPr>
              <a:picLocks noChangeAspect="1"/>
            </p:cNvPicPr>
            <p:nvPr/>
          </p:nvPicPr>
          <p:blipFill>
            <a:blip r:embed="rId5"/>
            <a:stretch>
              <a:fillRect/>
            </a:stretch>
          </p:blipFill>
          <p:spPr>
            <a:xfrm>
              <a:off x="3013217" y="2093373"/>
              <a:ext cx="2930383" cy="1953589"/>
            </a:xfrm>
            <a:prstGeom prst="rect">
              <a:avLst/>
            </a:prstGeom>
          </p:spPr>
        </p:pic>
      </p:grpSp>
      <p:sp>
        <p:nvSpPr>
          <p:cNvPr id="25" name="Rectangle 24">
            <a:extLst>
              <a:ext uri="{FF2B5EF4-FFF2-40B4-BE49-F238E27FC236}">
                <a16:creationId xmlns:a16="http://schemas.microsoft.com/office/drawing/2014/main" xmlns="" id="{9A678080-F7BA-4B4F-ADF2-0866265405AD}"/>
              </a:ext>
            </a:extLst>
          </p:cNvPr>
          <p:cNvSpPr/>
          <p:nvPr/>
        </p:nvSpPr>
        <p:spPr>
          <a:xfrm>
            <a:off x="186007" y="5882168"/>
            <a:ext cx="8732939" cy="830997"/>
          </a:xfrm>
          <a:prstGeom prst="rect">
            <a:avLst/>
          </a:prstGeom>
        </p:spPr>
        <p:txBody>
          <a:bodyPr wrap="square">
            <a:spAutoFit/>
          </a:bodyPr>
          <a:lstStyle/>
          <a:p>
            <a:r>
              <a:rPr lang="en-US" sz="1600" b="1" dirty="0">
                <a:latin typeface="Arial" panose="020B0604020202020204" pitchFamily="34" charset="0"/>
                <a:ea typeface="Times New Roman" panose="02020603050405020304" pitchFamily="18" charset="0"/>
                <a:cs typeface="Arial" panose="020B0604020202020204" pitchFamily="34" charset="0"/>
              </a:rPr>
              <a:t>Differences in estimated delivery due to methods for estimating potential evapotranspiration for 2025 and 2050 are shown. The differences are higher with increase in temperature.</a:t>
            </a:r>
          </a:p>
        </p:txBody>
      </p:sp>
      <p:sp>
        <p:nvSpPr>
          <p:cNvPr id="11" name="TextBox 10">
            <a:extLst>
              <a:ext uri="{FF2B5EF4-FFF2-40B4-BE49-F238E27FC236}">
                <a16:creationId xmlns:a16="http://schemas.microsoft.com/office/drawing/2014/main" xmlns="" id="{4A38CFFE-C6DB-F546-B1CC-CC90F92EAF79}"/>
              </a:ext>
            </a:extLst>
          </p:cNvPr>
          <p:cNvSpPr txBox="1"/>
          <p:nvPr/>
        </p:nvSpPr>
        <p:spPr>
          <a:xfrm>
            <a:off x="916958" y="314036"/>
            <a:ext cx="641073" cy="369332"/>
          </a:xfrm>
          <a:prstGeom prst="rect">
            <a:avLst/>
          </a:prstGeom>
          <a:noFill/>
        </p:spPr>
        <p:txBody>
          <a:bodyPr wrap="none" rtlCol="0">
            <a:spAutoFit/>
          </a:bodyPr>
          <a:lstStyle/>
          <a:p>
            <a:r>
              <a:rPr lang="en-US" b="1" dirty="0"/>
              <a:t>Flow</a:t>
            </a:r>
          </a:p>
        </p:txBody>
      </p:sp>
      <p:sp>
        <p:nvSpPr>
          <p:cNvPr id="17" name="TextBox 16">
            <a:extLst>
              <a:ext uri="{FF2B5EF4-FFF2-40B4-BE49-F238E27FC236}">
                <a16:creationId xmlns:a16="http://schemas.microsoft.com/office/drawing/2014/main" xmlns="" id="{F158EE36-534A-D441-A4A4-5A24B77AEB9B}"/>
              </a:ext>
            </a:extLst>
          </p:cNvPr>
          <p:cNvSpPr txBox="1"/>
          <p:nvPr/>
        </p:nvSpPr>
        <p:spPr>
          <a:xfrm>
            <a:off x="916958" y="3170479"/>
            <a:ext cx="1313180" cy="369332"/>
          </a:xfrm>
          <a:prstGeom prst="rect">
            <a:avLst/>
          </a:prstGeom>
          <a:noFill/>
        </p:spPr>
        <p:txBody>
          <a:bodyPr wrap="none" rtlCol="0">
            <a:spAutoFit/>
          </a:bodyPr>
          <a:lstStyle/>
          <a:p>
            <a:r>
              <a:rPr lang="en-US" b="1" dirty="0"/>
              <a:t>Phosphorus</a:t>
            </a:r>
          </a:p>
        </p:txBody>
      </p:sp>
      <p:sp>
        <p:nvSpPr>
          <p:cNvPr id="18" name="TextBox 17">
            <a:extLst>
              <a:ext uri="{FF2B5EF4-FFF2-40B4-BE49-F238E27FC236}">
                <a16:creationId xmlns:a16="http://schemas.microsoft.com/office/drawing/2014/main" xmlns="" id="{C3F44A5F-7E49-7445-A8C6-CEDBD6559562}"/>
              </a:ext>
            </a:extLst>
          </p:cNvPr>
          <p:cNvSpPr txBox="1"/>
          <p:nvPr/>
        </p:nvSpPr>
        <p:spPr>
          <a:xfrm>
            <a:off x="5102949" y="314036"/>
            <a:ext cx="1020921" cy="369332"/>
          </a:xfrm>
          <a:prstGeom prst="rect">
            <a:avLst/>
          </a:prstGeom>
          <a:noFill/>
        </p:spPr>
        <p:txBody>
          <a:bodyPr wrap="none" rtlCol="0">
            <a:spAutoFit/>
          </a:bodyPr>
          <a:lstStyle/>
          <a:p>
            <a:r>
              <a:rPr lang="en-US" b="1" dirty="0"/>
              <a:t>Nitrogen</a:t>
            </a:r>
          </a:p>
        </p:txBody>
      </p:sp>
      <p:sp>
        <p:nvSpPr>
          <p:cNvPr id="19" name="TextBox 18">
            <a:extLst>
              <a:ext uri="{FF2B5EF4-FFF2-40B4-BE49-F238E27FC236}">
                <a16:creationId xmlns:a16="http://schemas.microsoft.com/office/drawing/2014/main" xmlns="" id="{0CAA9907-FA1F-6C4A-82AA-3B3BF9560C11}"/>
              </a:ext>
            </a:extLst>
          </p:cNvPr>
          <p:cNvSpPr txBox="1"/>
          <p:nvPr/>
        </p:nvSpPr>
        <p:spPr>
          <a:xfrm>
            <a:off x="5102949" y="3170479"/>
            <a:ext cx="1093056" cy="369332"/>
          </a:xfrm>
          <a:prstGeom prst="rect">
            <a:avLst/>
          </a:prstGeom>
          <a:noFill/>
        </p:spPr>
        <p:txBody>
          <a:bodyPr wrap="none" rtlCol="0">
            <a:spAutoFit/>
          </a:bodyPr>
          <a:lstStyle/>
          <a:p>
            <a:r>
              <a:rPr lang="en-US" b="1" dirty="0"/>
              <a:t>Sediment</a:t>
            </a:r>
          </a:p>
        </p:txBody>
      </p:sp>
      <p:grpSp>
        <p:nvGrpSpPr>
          <p:cNvPr id="80" name="Group 79">
            <a:extLst>
              <a:ext uri="{FF2B5EF4-FFF2-40B4-BE49-F238E27FC236}">
                <a16:creationId xmlns:a16="http://schemas.microsoft.com/office/drawing/2014/main" xmlns="" id="{F63D750F-EAF6-8744-A24D-DBAAACE92C0F}"/>
              </a:ext>
            </a:extLst>
          </p:cNvPr>
          <p:cNvGrpSpPr/>
          <p:nvPr/>
        </p:nvGrpSpPr>
        <p:grpSpPr>
          <a:xfrm>
            <a:off x="994426" y="2332109"/>
            <a:ext cx="3295329" cy="619345"/>
            <a:chOff x="1041084" y="2215379"/>
            <a:chExt cx="3295329" cy="619345"/>
          </a:xfrm>
        </p:grpSpPr>
        <p:sp>
          <p:nvSpPr>
            <p:cNvPr id="81" name="TextBox 80">
              <a:extLst>
                <a:ext uri="{FF2B5EF4-FFF2-40B4-BE49-F238E27FC236}">
                  <a16:creationId xmlns:a16="http://schemas.microsoft.com/office/drawing/2014/main" xmlns="" id="{A7B24444-C134-D44F-8AAC-1DE00E7F424B}"/>
                </a:ext>
              </a:extLst>
            </p:cNvPr>
            <p:cNvSpPr txBox="1"/>
            <p:nvPr/>
          </p:nvSpPr>
          <p:spPr>
            <a:xfrm>
              <a:off x="1041084" y="2215379"/>
              <a:ext cx="777240" cy="526298"/>
            </a:xfrm>
            <a:prstGeom prst="rect">
              <a:avLst/>
            </a:prstGeom>
            <a:solidFill>
              <a:schemeClr val="bg1"/>
            </a:solidFill>
          </p:spPr>
          <p:txBody>
            <a:bodyPr wrap="square" lIns="9144" tIns="9144" rIns="9144" bIns="9144" rtlCol="0">
              <a:spAutoFit/>
            </a:bodyPr>
            <a:lstStyle/>
            <a:p>
              <a:pPr algn="ctr"/>
              <a:r>
                <a:rPr lang="en-US" sz="1100" b="1" dirty="0"/>
                <a:t>   Hargreaves</a:t>
              </a:r>
            </a:p>
            <a:p>
              <a:pPr algn="ctr"/>
              <a:r>
                <a:rPr lang="en-US" sz="1100" b="1" dirty="0" err="1"/>
                <a:t>Samani</a:t>
              </a:r>
              <a:endParaRPr lang="en-US" sz="1100" b="1" dirty="0"/>
            </a:p>
            <a:p>
              <a:pPr algn="ctr"/>
              <a:endParaRPr lang="en-US" sz="1100" b="1" dirty="0"/>
            </a:p>
          </p:txBody>
        </p:sp>
        <p:sp>
          <p:nvSpPr>
            <p:cNvPr id="82" name="TextBox 81">
              <a:extLst>
                <a:ext uri="{FF2B5EF4-FFF2-40B4-BE49-F238E27FC236}">
                  <a16:creationId xmlns:a16="http://schemas.microsoft.com/office/drawing/2014/main" xmlns="" id="{DC980E10-768D-2445-88C5-5841226F38B1}"/>
                </a:ext>
              </a:extLst>
            </p:cNvPr>
            <p:cNvSpPr txBox="1"/>
            <p:nvPr/>
          </p:nvSpPr>
          <p:spPr>
            <a:xfrm>
              <a:off x="1881796" y="2215379"/>
              <a:ext cx="777240" cy="357021"/>
            </a:xfrm>
            <a:prstGeom prst="rect">
              <a:avLst/>
            </a:prstGeom>
            <a:solidFill>
              <a:schemeClr val="bg1"/>
            </a:solidFill>
          </p:spPr>
          <p:txBody>
            <a:bodyPr wrap="square" lIns="9144" tIns="9144" rIns="9144" bIns="9144" rtlCol="0">
              <a:spAutoFit/>
            </a:bodyPr>
            <a:lstStyle/>
            <a:p>
              <a:pPr algn="ctr"/>
              <a:r>
                <a:rPr lang="en-US" sz="1100" b="1" dirty="0"/>
                <a:t>Hamon</a:t>
              </a:r>
            </a:p>
            <a:p>
              <a:pPr algn="ctr"/>
              <a:endParaRPr lang="en-US" sz="1100" dirty="0"/>
            </a:p>
          </p:txBody>
        </p:sp>
        <p:sp>
          <p:nvSpPr>
            <p:cNvPr id="83" name="TextBox 82">
              <a:extLst>
                <a:ext uri="{FF2B5EF4-FFF2-40B4-BE49-F238E27FC236}">
                  <a16:creationId xmlns:a16="http://schemas.microsoft.com/office/drawing/2014/main" xmlns="" id="{D98E5F74-B507-FC4F-9948-AF6DF1BDF6C1}"/>
                </a:ext>
              </a:extLst>
            </p:cNvPr>
            <p:cNvSpPr txBox="1"/>
            <p:nvPr/>
          </p:nvSpPr>
          <p:spPr>
            <a:xfrm>
              <a:off x="1073023" y="2539258"/>
              <a:ext cx="1550913" cy="295466"/>
            </a:xfrm>
            <a:prstGeom prst="rect">
              <a:avLst/>
            </a:prstGeom>
            <a:solidFill>
              <a:schemeClr val="bg1"/>
            </a:solidFill>
          </p:spPr>
          <p:txBody>
            <a:bodyPr wrap="square" lIns="9144" tIns="9144" rIns="9144" bIns="9144" rtlCol="0">
              <a:spAutoFit/>
            </a:bodyPr>
            <a:lstStyle/>
            <a:p>
              <a:pPr algn="ctr"/>
              <a:r>
                <a:rPr lang="en-US" b="1" dirty="0"/>
                <a:t>2025</a:t>
              </a:r>
            </a:p>
          </p:txBody>
        </p:sp>
        <p:sp>
          <p:nvSpPr>
            <p:cNvPr id="84" name="TextBox 83">
              <a:extLst>
                <a:ext uri="{FF2B5EF4-FFF2-40B4-BE49-F238E27FC236}">
                  <a16:creationId xmlns:a16="http://schemas.microsoft.com/office/drawing/2014/main" xmlns="" id="{1F05B07E-0756-A349-A9AB-1010FFB74A9B}"/>
                </a:ext>
              </a:extLst>
            </p:cNvPr>
            <p:cNvSpPr txBox="1"/>
            <p:nvPr/>
          </p:nvSpPr>
          <p:spPr>
            <a:xfrm>
              <a:off x="2729345" y="2215379"/>
              <a:ext cx="777240" cy="357021"/>
            </a:xfrm>
            <a:prstGeom prst="rect">
              <a:avLst/>
            </a:prstGeom>
            <a:solidFill>
              <a:schemeClr val="bg1"/>
            </a:solidFill>
          </p:spPr>
          <p:txBody>
            <a:bodyPr wrap="square" lIns="9144" tIns="9144" rIns="9144" bIns="9144" rtlCol="0">
              <a:spAutoFit/>
            </a:bodyPr>
            <a:lstStyle/>
            <a:p>
              <a:pPr algn="ctr"/>
              <a:r>
                <a:rPr lang="en-US" sz="1100" b="1" dirty="0"/>
                <a:t> Hargreaves</a:t>
              </a:r>
            </a:p>
            <a:p>
              <a:pPr algn="ctr"/>
              <a:r>
                <a:rPr lang="en-US" sz="1100" b="1" dirty="0" err="1"/>
                <a:t>Samani</a:t>
              </a:r>
              <a:endParaRPr lang="en-US" sz="1100" b="1" dirty="0"/>
            </a:p>
          </p:txBody>
        </p:sp>
        <p:sp>
          <p:nvSpPr>
            <p:cNvPr id="85" name="TextBox 84">
              <a:extLst>
                <a:ext uri="{FF2B5EF4-FFF2-40B4-BE49-F238E27FC236}">
                  <a16:creationId xmlns:a16="http://schemas.microsoft.com/office/drawing/2014/main" xmlns="" id="{9FEB943F-7D2B-E748-BF41-B7CD3372B23C}"/>
                </a:ext>
              </a:extLst>
            </p:cNvPr>
            <p:cNvSpPr txBox="1"/>
            <p:nvPr/>
          </p:nvSpPr>
          <p:spPr>
            <a:xfrm>
              <a:off x="3604893" y="2215379"/>
              <a:ext cx="731520" cy="357021"/>
            </a:xfrm>
            <a:prstGeom prst="rect">
              <a:avLst/>
            </a:prstGeom>
            <a:solidFill>
              <a:schemeClr val="bg1"/>
            </a:solidFill>
          </p:spPr>
          <p:txBody>
            <a:bodyPr wrap="square" lIns="9144" tIns="9144" rIns="9144" bIns="9144" rtlCol="0">
              <a:spAutoFit/>
            </a:bodyPr>
            <a:lstStyle/>
            <a:p>
              <a:pPr algn="ctr"/>
              <a:r>
                <a:rPr lang="en-US" sz="1100" b="1" dirty="0"/>
                <a:t>Hamon</a:t>
              </a:r>
            </a:p>
            <a:p>
              <a:pPr algn="ctr"/>
              <a:endParaRPr lang="en-US" sz="1100" dirty="0"/>
            </a:p>
          </p:txBody>
        </p:sp>
        <p:sp>
          <p:nvSpPr>
            <p:cNvPr id="86" name="TextBox 85">
              <a:extLst>
                <a:ext uri="{FF2B5EF4-FFF2-40B4-BE49-F238E27FC236}">
                  <a16:creationId xmlns:a16="http://schemas.microsoft.com/office/drawing/2014/main" xmlns="" id="{24847DD2-FCB6-204A-B133-3BD9E2C38C1C}"/>
                </a:ext>
              </a:extLst>
            </p:cNvPr>
            <p:cNvSpPr txBox="1"/>
            <p:nvPr/>
          </p:nvSpPr>
          <p:spPr>
            <a:xfrm>
              <a:off x="2717739" y="2539258"/>
              <a:ext cx="1550913" cy="295466"/>
            </a:xfrm>
            <a:prstGeom prst="rect">
              <a:avLst/>
            </a:prstGeom>
            <a:solidFill>
              <a:schemeClr val="bg1"/>
            </a:solidFill>
          </p:spPr>
          <p:txBody>
            <a:bodyPr wrap="square" lIns="9144" tIns="9144" rIns="9144" bIns="9144" rtlCol="0">
              <a:spAutoFit/>
            </a:bodyPr>
            <a:lstStyle/>
            <a:p>
              <a:pPr algn="ctr"/>
              <a:r>
                <a:rPr lang="en-US" b="1" dirty="0"/>
                <a:t>2050</a:t>
              </a:r>
            </a:p>
          </p:txBody>
        </p:sp>
      </p:grpSp>
      <p:grpSp>
        <p:nvGrpSpPr>
          <p:cNvPr id="87" name="Group 86">
            <a:extLst>
              <a:ext uri="{FF2B5EF4-FFF2-40B4-BE49-F238E27FC236}">
                <a16:creationId xmlns:a16="http://schemas.microsoft.com/office/drawing/2014/main" xmlns="" id="{78192BDB-E049-1949-BE28-313C77F1DEB4}"/>
              </a:ext>
            </a:extLst>
          </p:cNvPr>
          <p:cNvGrpSpPr/>
          <p:nvPr/>
        </p:nvGrpSpPr>
        <p:grpSpPr>
          <a:xfrm>
            <a:off x="5189654" y="2332109"/>
            <a:ext cx="3295329" cy="619345"/>
            <a:chOff x="1041084" y="2215379"/>
            <a:chExt cx="3295329" cy="619345"/>
          </a:xfrm>
        </p:grpSpPr>
        <p:sp>
          <p:nvSpPr>
            <p:cNvPr id="88" name="TextBox 87">
              <a:extLst>
                <a:ext uri="{FF2B5EF4-FFF2-40B4-BE49-F238E27FC236}">
                  <a16:creationId xmlns:a16="http://schemas.microsoft.com/office/drawing/2014/main" xmlns="" id="{7D26958E-FA4E-3646-B43E-5F58CDEDCFF8}"/>
                </a:ext>
              </a:extLst>
            </p:cNvPr>
            <p:cNvSpPr txBox="1"/>
            <p:nvPr/>
          </p:nvSpPr>
          <p:spPr>
            <a:xfrm>
              <a:off x="1041084" y="2215379"/>
              <a:ext cx="777240" cy="526298"/>
            </a:xfrm>
            <a:prstGeom prst="rect">
              <a:avLst/>
            </a:prstGeom>
            <a:solidFill>
              <a:schemeClr val="bg1"/>
            </a:solidFill>
          </p:spPr>
          <p:txBody>
            <a:bodyPr wrap="square" lIns="9144" tIns="9144" rIns="9144" bIns="9144" rtlCol="0">
              <a:spAutoFit/>
            </a:bodyPr>
            <a:lstStyle/>
            <a:p>
              <a:pPr algn="ctr"/>
              <a:r>
                <a:rPr lang="en-US" sz="1100" b="1" dirty="0"/>
                <a:t>   Hargreaves</a:t>
              </a:r>
            </a:p>
            <a:p>
              <a:pPr algn="ctr"/>
              <a:r>
                <a:rPr lang="en-US" sz="1100" b="1" dirty="0" err="1"/>
                <a:t>Samani</a:t>
              </a:r>
              <a:endParaRPr lang="en-US" sz="1100" b="1" dirty="0"/>
            </a:p>
            <a:p>
              <a:pPr algn="ctr"/>
              <a:endParaRPr lang="en-US" sz="1100" b="1" dirty="0"/>
            </a:p>
          </p:txBody>
        </p:sp>
        <p:sp>
          <p:nvSpPr>
            <p:cNvPr id="89" name="TextBox 88">
              <a:extLst>
                <a:ext uri="{FF2B5EF4-FFF2-40B4-BE49-F238E27FC236}">
                  <a16:creationId xmlns:a16="http://schemas.microsoft.com/office/drawing/2014/main" xmlns="" id="{EB93A648-6B76-544F-9DB8-8C3DC9406A11}"/>
                </a:ext>
              </a:extLst>
            </p:cNvPr>
            <p:cNvSpPr txBox="1"/>
            <p:nvPr/>
          </p:nvSpPr>
          <p:spPr>
            <a:xfrm>
              <a:off x="1881796" y="2215379"/>
              <a:ext cx="777240" cy="357021"/>
            </a:xfrm>
            <a:prstGeom prst="rect">
              <a:avLst/>
            </a:prstGeom>
            <a:solidFill>
              <a:schemeClr val="bg1"/>
            </a:solidFill>
          </p:spPr>
          <p:txBody>
            <a:bodyPr wrap="square" lIns="9144" tIns="9144" rIns="9144" bIns="9144" rtlCol="0">
              <a:spAutoFit/>
            </a:bodyPr>
            <a:lstStyle/>
            <a:p>
              <a:pPr algn="ctr"/>
              <a:r>
                <a:rPr lang="en-US" sz="1100" b="1" dirty="0"/>
                <a:t>Hamon</a:t>
              </a:r>
            </a:p>
            <a:p>
              <a:pPr algn="ctr"/>
              <a:endParaRPr lang="en-US" sz="1100" dirty="0"/>
            </a:p>
          </p:txBody>
        </p:sp>
        <p:sp>
          <p:nvSpPr>
            <p:cNvPr id="90" name="TextBox 89">
              <a:extLst>
                <a:ext uri="{FF2B5EF4-FFF2-40B4-BE49-F238E27FC236}">
                  <a16:creationId xmlns:a16="http://schemas.microsoft.com/office/drawing/2014/main" xmlns="" id="{CF24CFB3-5E17-D04B-83EC-7C8891C8F6F6}"/>
                </a:ext>
              </a:extLst>
            </p:cNvPr>
            <p:cNvSpPr txBox="1"/>
            <p:nvPr/>
          </p:nvSpPr>
          <p:spPr>
            <a:xfrm>
              <a:off x="1073023" y="2539258"/>
              <a:ext cx="1550913" cy="295466"/>
            </a:xfrm>
            <a:prstGeom prst="rect">
              <a:avLst/>
            </a:prstGeom>
            <a:solidFill>
              <a:schemeClr val="bg1"/>
            </a:solidFill>
          </p:spPr>
          <p:txBody>
            <a:bodyPr wrap="square" lIns="9144" tIns="9144" rIns="9144" bIns="9144" rtlCol="0">
              <a:spAutoFit/>
            </a:bodyPr>
            <a:lstStyle/>
            <a:p>
              <a:pPr algn="ctr"/>
              <a:r>
                <a:rPr lang="en-US" b="1" dirty="0"/>
                <a:t>2025</a:t>
              </a:r>
            </a:p>
          </p:txBody>
        </p:sp>
        <p:sp>
          <p:nvSpPr>
            <p:cNvPr id="91" name="TextBox 90">
              <a:extLst>
                <a:ext uri="{FF2B5EF4-FFF2-40B4-BE49-F238E27FC236}">
                  <a16:creationId xmlns:a16="http://schemas.microsoft.com/office/drawing/2014/main" xmlns="" id="{CB5072C0-253C-3D42-981E-D4EE8CB54A55}"/>
                </a:ext>
              </a:extLst>
            </p:cNvPr>
            <p:cNvSpPr txBox="1"/>
            <p:nvPr/>
          </p:nvSpPr>
          <p:spPr>
            <a:xfrm>
              <a:off x="2729345" y="2215379"/>
              <a:ext cx="777240" cy="357021"/>
            </a:xfrm>
            <a:prstGeom prst="rect">
              <a:avLst/>
            </a:prstGeom>
            <a:solidFill>
              <a:schemeClr val="bg1"/>
            </a:solidFill>
          </p:spPr>
          <p:txBody>
            <a:bodyPr wrap="square" lIns="9144" tIns="9144" rIns="9144" bIns="9144" rtlCol="0">
              <a:spAutoFit/>
            </a:bodyPr>
            <a:lstStyle/>
            <a:p>
              <a:pPr algn="ctr"/>
              <a:r>
                <a:rPr lang="en-US" sz="1100" b="1" dirty="0"/>
                <a:t> Hargreaves</a:t>
              </a:r>
            </a:p>
            <a:p>
              <a:pPr algn="ctr"/>
              <a:r>
                <a:rPr lang="en-US" sz="1100" b="1" dirty="0" err="1"/>
                <a:t>Samani</a:t>
              </a:r>
              <a:endParaRPr lang="en-US" sz="1100" b="1" dirty="0"/>
            </a:p>
          </p:txBody>
        </p:sp>
        <p:sp>
          <p:nvSpPr>
            <p:cNvPr id="92" name="TextBox 91">
              <a:extLst>
                <a:ext uri="{FF2B5EF4-FFF2-40B4-BE49-F238E27FC236}">
                  <a16:creationId xmlns:a16="http://schemas.microsoft.com/office/drawing/2014/main" xmlns="" id="{B101CC09-08A2-204D-B36C-96EA4541CA7A}"/>
                </a:ext>
              </a:extLst>
            </p:cNvPr>
            <p:cNvSpPr txBox="1"/>
            <p:nvPr/>
          </p:nvSpPr>
          <p:spPr>
            <a:xfrm>
              <a:off x="3604893" y="2215379"/>
              <a:ext cx="731520" cy="357021"/>
            </a:xfrm>
            <a:prstGeom prst="rect">
              <a:avLst/>
            </a:prstGeom>
            <a:solidFill>
              <a:schemeClr val="bg1"/>
            </a:solidFill>
          </p:spPr>
          <p:txBody>
            <a:bodyPr wrap="square" lIns="9144" tIns="9144" rIns="9144" bIns="9144" rtlCol="0">
              <a:spAutoFit/>
            </a:bodyPr>
            <a:lstStyle/>
            <a:p>
              <a:pPr algn="ctr"/>
              <a:r>
                <a:rPr lang="en-US" sz="1100" b="1" dirty="0"/>
                <a:t>Hamon</a:t>
              </a:r>
            </a:p>
            <a:p>
              <a:pPr algn="ctr"/>
              <a:endParaRPr lang="en-US" sz="1100" dirty="0"/>
            </a:p>
          </p:txBody>
        </p:sp>
        <p:sp>
          <p:nvSpPr>
            <p:cNvPr id="93" name="TextBox 92">
              <a:extLst>
                <a:ext uri="{FF2B5EF4-FFF2-40B4-BE49-F238E27FC236}">
                  <a16:creationId xmlns:a16="http://schemas.microsoft.com/office/drawing/2014/main" xmlns="" id="{DD0E3C1A-27B7-B646-BB46-94D413E909EE}"/>
                </a:ext>
              </a:extLst>
            </p:cNvPr>
            <p:cNvSpPr txBox="1"/>
            <p:nvPr/>
          </p:nvSpPr>
          <p:spPr>
            <a:xfrm>
              <a:off x="2717739" y="2539258"/>
              <a:ext cx="1550913" cy="295466"/>
            </a:xfrm>
            <a:prstGeom prst="rect">
              <a:avLst/>
            </a:prstGeom>
            <a:solidFill>
              <a:schemeClr val="bg1"/>
            </a:solidFill>
          </p:spPr>
          <p:txBody>
            <a:bodyPr wrap="square" lIns="9144" tIns="9144" rIns="9144" bIns="9144" rtlCol="0">
              <a:spAutoFit/>
            </a:bodyPr>
            <a:lstStyle/>
            <a:p>
              <a:pPr algn="ctr"/>
              <a:r>
                <a:rPr lang="en-US" b="1" dirty="0"/>
                <a:t>2050</a:t>
              </a:r>
            </a:p>
          </p:txBody>
        </p:sp>
      </p:grpSp>
      <p:grpSp>
        <p:nvGrpSpPr>
          <p:cNvPr id="94" name="Group 93">
            <a:extLst>
              <a:ext uri="{FF2B5EF4-FFF2-40B4-BE49-F238E27FC236}">
                <a16:creationId xmlns:a16="http://schemas.microsoft.com/office/drawing/2014/main" xmlns="" id="{FF694A34-2914-F449-81CA-1CC7825463DA}"/>
              </a:ext>
            </a:extLst>
          </p:cNvPr>
          <p:cNvGrpSpPr/>
          <p:nvPr/>
        </p:nvGrpSpPr>
        <p:grpSpPr>
          <a:xfrm>
            <a:off x="996834" y="5193206"/>
            <a:ext cx="3295329" cy="619345"/>
            <a:chOff x="1041084" y="2215379"/>
            <a:chExt cx="3295329" cy="619345"/>
          </a:xfrm>
        </p:grpSpPr>
        <p:sp>
          <p:nvSpPr>
            <p:cNvPr id="95" name="TextBox 94">
              <a:extLst>
                <a:ext uri="{FF2B5EF4-FFF2-40B4-BE49-F238E27FC236}">
                  <a16:creationId xmlns:a16="http://schemas.microsoft.com/office/drawing/2014/main" xmlns="" id="{7AECDB7F-7E3B-E945-AA5D-D125C882DCF7}"/>
                </a:ext>
              </a:extLst>
            </p:cNvPr>
            <p:cNvSpPr txBox="1"/>
            <p:nvPr/>
          </p:nvSpPr>
          <p:spPr>
            <a:xfrm>
              <a:off x="1041084" y="2215379"/>
              <a:ext cx="777240" cy="526298"/>
            </a:xfrm>
            <a:prstGeom prst="rect">
              <a:avLst/>
            </a:prstGeom>
            <a:solidFill>
              <a:schemeClr val="bg1"/>
            </a:solidFill>
          </p:spPr>
          <p:txBody>
            <a:bodyPr wrap="square" lIns="9144" tIns="9144" rIns="9144" bIns="9144" rtlCol="0">
              <a:spAutoFit/>
            </a:bodyPr>
            <a:lstStyle/>
            <a:p>
              <a:pPr algn="ctr"/>
              <a:r>
                <a:rPr lang="en-US" sz="1100" b="1" dirty="0"/>
                <a:t>   Hargreaves</a:t>
              </a:r>
            </a:p>
            <a:p>
              <a:pPr algn="ctr"/>
              <a:r>
                <a:rPr lang="en-US" sz="1100" b="1" dirty="0" err="1"/>
                <a:t>Samani</a:t>
              </a:r>
              <a:endParaRPr lang="en-US" sz="1100" b="1" dirty="0"/>
            </a:p>
            <a:p>
              <a:pPr algn="ctr"/>
              <a:endParaRPr lang="en-US" sz="1100" b="1" dirty="0"/>
            </a:p>
          </p:txBody>
        </p:sp>
        <p:sp>
          <p:nvSpPr>
            <p:cNvPr id="96" name="TextBox 95">
              <a:extLst>
                <a:ext uri="{FF2B5EF4-FFF2-40B4-BE49-F238E27FC236}">
                  <a16:creationId xmlns:a16="http://schemas.microsoft.com/office/drawing/2014/main" xmlns="" id="{878F36AA-39D2-7849-ACDB-C24031C5FC4A}"/>
                </a:ext>
              </a:extLst>
            </p:cNvPr>
            <p:cNvSpPr txBox="1"/>
            <p:nvPr/>
          </p:nvSpPr>
          <p:spPr>
            <a:xfrm>
              <a:off x="1881796" y="2215379"/>
              <a:ext cx="777240" cy="357021"/>
            </a:xfrm>
            <a:prstGeom prst="rect">
              <a:avLst/>
            </a:prstGeom>
            <a:solidFill>
              <a:schemeClr val="bg1"/>
            </a:solidFill>
          </p:spPr>
          <p:txBody>
            <a:bodyPr wrap="square" lIns="9144" tIns="9144" rIns="9144" bIns="9144" rtlCol="0">
              <a:spAutoFit/>
            </a:bodyPr>
            <a:lstStyle/>
            <a:p>
              <a:pPr algn="ctr"/>
              <a:r>
                <a:rPr lang="en-US" sz="1100" b="1" dirty="0"/>
                <a:t>Hamon</a:t>
              </a:r>
            </a:p>
            <a:p>
              <a:pPr algn="ctr"/>
              <a:endParaRPr lang="en-US" sz="1100" dirty="0"/>
            </a:p>
          </p:txBody>
        </p:sp>
        <p:sp>
          <p:nvSpPr>
            <p:cNvPr id="97" name="TextBox 96">
              <a:extLst>
                <a:ext uri="{FF2B5EF4-FFF2-40B4-BE49-F238E27FC236}">
                  <a16:creationId xmlns:a16="http://schemas.microsoft.com/office/drawing/2014/main" xmlns="" id="{90EC89EA-38C4-2945-9B96-B25BE4224AE7}"/>
                </a:ext>
              </a:extLst>
            </p:cNvPr>
            <p:cNvSpPr txBox="1"/>
            <p:nvPr/>
          </p:nvSpPr>
          <p:spPr>
            <a:xfrm>
              <a:off x="1073023" y="2539258"/>
              <a:ext cx="1550913" cy="295466"/>
            </a:xfrm>
            <a:prstGeom prst="rect">
              <a:avLst/>
            </a:prstGeom>
            <a:solidFill>
              <a:schemeClr val="bg1"/>
            </a:solidFill>
          </p:spPr>
          <p:txBody>
            <a:bodyPr wrap="square" lIns="9144" tIns="9144" rIns="9144" bIns="9144" rtlCol="0">
              <a:spAutoFit/>
            </a:bodyPr>
            <a:lstStyle/>
            <a:p>
              <a:pPr algn="ctr"/>
              <a:r>
                <a:rPr lang="en-US" b="1" dirty="0"/>
                <a:t>2025</a:t>
              </a:r>
            </a:p>
          </p:txBody>
        </p:sp>
        <p:sp>
          <p:nvSpPr>
            <p:cNvPr id="98" name="TextBox 97">
              <a:extLst>
                <a:ext uri="{FF2B5EF4-FFF2-40B4-BE49-F238E27FC236}">
                  <a16:creationId xmlns:a16="http://schemas.microsoft.com/office/drawing/2014/main" xmlns="" id="{D36310F7-AC0C-1343-A844-D11550994F18}"/>
                </a:ext>
              </a:extLst>
            </p:cNvPr>
            <p:cNvSpPr txBox="1"/>
            <p:nvPr/>
          </p:nvSpPr>
          <p:spPr>
            <a:xfrm>
              <a:off x="2729345" y="2215379"/>
              <a:ext cx="777240" cy="357021"/>
            </a:xfrm>
            <a:prstGeom prst="rect">
              <a:avLst/>
            </a:prstGeom>
            <a:solidFill>
              <a:schemeClr val="bg1"/>
            </a:solidFill>
          </p:spPr>
          <p:txBody>
            <a:bodyPr wrap="square" lIns="9144" tIns="9144" rIns="9144" bIns="9144" rtlCol="0">
              <a:spAutoFit/>
            </a:bodyPr>
            <a:lstStyle/>
            <a:p>
              <a:pPr algn="ctr"/>
              <a:r>
                <a:rPr lang="en-US" sz="1100" b="1" dirty="0"/>
                <a:t> Hargreaves</a:t>
              </a:r>
            </a:p>
            <a:p>
              <a:pPr algn="ctr"/>
              <a:r>
                <a:rPr lang="en-US" sz="1100" b="1" dirty="0" err="1"/>
                <a:t>Samani</a:t>
              </a:r>
              <a:endParaRPr lang="en-US" sz="1100" b="1" dirty="0"/>
            </a:p>
          </p:txBody>
        </p:sp>
        <p:sp>
          <p:nvSpPr>
            <p:cNvPr id="99" name="TextBox 98">
              <a:extLst>
                <a:ext uri="{FF2B5EF4-FFF2-40B4-BE49-F238E27FC236}">
                  <a16:creationId xmlns:a16="http://schemas.microsoft.com/office/drawing/2014/main" xmlns="" id="{4C137751-E64C-0B49-8943-45B7AD1B390B}"/>
                </a:ext>
              </a:extLst>
            </p:cNvPr>
            <p:cNvSpPr txBox="1"/>
            <p:nvPr/>
          </p:nvSpPr>
          <p:spPr>
            <a:xfrm>
              <a:off x="3604893" y="2215379"/>
              <a:ext cx="731520" cy="357021"/>
            </a:xfrm>
            <a:prstGeom prst="rect">
              <a:avLst/>
            </a:prstGeom>
            <a:solidFill>
              <a:schemeClr val="bg1"/>
            </a:solidFill>
          </p:spPr>
          <p:txBody>
            <a:bodyPr wrap="square" lIns="9144" tIns="9144" rIns="9144" bIns="9144" rtlCol="0">
              <a:spAutoFit/>
            </a:bodyPr>
            <a:lstStyle/>
            <a:p>
              <a:pPr algn="ctr"/>
              <a:r>
                <a:rPr lang="en-US" sz="1100" b="1" dirty="0"/>
                <a:t>Hamon</a:t>
              </a:r>
            </a:p>
            <a:p>
              <a:pPr algn="ctr"/>
              <a:endParaRPr lang="en-US" sz="1100" dirty="0"/>
            </a:p>
          </p:txBody>
        </p:sp>
        <p:sp>
          <p:nvSpPr>
            <p:cNvPr id="100" name="TextBox 99">
              <a:extLst>
                <a:ext uri="{FF2B5EF4-FFF2-40B4-BE49-F238E27FC236}">
                  <a16:creationId xmlns:a16="http://schemas.microsoft.com/office/drawing/2014/main" xmlns="" id="{38E6443C-68A1-B642-92A3-904E537F7C13}"/>
                </a:ext>
              </a:extLst>
            </p:cNvPr>
            <p:cNvSpPr txBox="1"/>
            <p:nvPr/>
          </p:nvSpPr>
          <p:spPr>
            <a:xfrm>
              <a:off x="2717739" y="2539258"/>
              <a:ext cx="1550913" cy="295466"/>
            </a:xfrm>
            <a:prstGeom prst="rect">
              <a:avLst/>
            </a:prstGeom>
            <a:solidFill>
              <a:schemeClr val="bg1"/>
            </a:solidFill>
          </p:spPr>
          <p:txBody>
            <a:bodyPr wrap="square" lIns="9144" tIns="9144" rIns="9144" bIns="9144" rtlCol="0">
              <a:spAutoFit/>
            </a:bodyPr>
            <a:lstStyle/>
            <a:p>
              <a:pPr algn="ctr"/>
              <a:r>
                <a:rPr lang="en-US" b="1" dirty="0"/>
                <a:t>2050</a:t>
              </a:r>
            </a:p>
          </p:txBody>
        </p:sp>
      </p:grpSp>
      <p:grpSp>
        <p:nvGrpSpPr>
          <p:cNvPr id="101" name="Group 100">
            <a:extLst>
              <a:ext uri="{FF2B5EF4-FFF2-40B4-BE49-F238E27FC236}">
                <a16:creationId xmlns:a16="http://schemas.microsoft.com/office/drawing/2014/main" xmlns="" id="{EF93FFB0-7390-C04A-8516-18234B0D8A96}"/>
              </a:ext>
            </a:extLst>
          </p:cNvPr>
          <p:cNvGrpSpPr/>
          <p:nvPr/>
        </p:nvGrpSpPr>
        <p:grpSpPr>
          <a:xfrm>
            <a:off x="5192062" y="5193206"/>
            <a:ext cx="3295329" cy="619345"/>
            <a:chOff x="1041084" y="2215379"/>
            <a:chExt cx="3295329" cy="619345"/>
          </a:xfrm>
        </p:grpSpPr>
        <p:sp>
          <p:nvSpPr>
            <p:cNvPr id="102" name="TextBox 101">
              <a:extLst>
                <a:ext uri="{FF2B5EF4-FFF2-40B4-BE49-F238E27FC236}">
                  <a16:creationId xmlns:a16="http://schemas.microsoft.com/office/drawing/2014/main" xmlns="" id="{7BC9232D-B306-5E40-8B87-A5C66FCBEBF1}"/>
                </a:ext>
              </a:extLst>
            </p:cNvPr>
            <p:cNvSpPr txBox="1"/>
            <p:nvPr/>
          </p:nvSpPr>
          <p:spPr>
            <a:xfrm>
              <a:off x="1041084" y="2215379"/>
              <a:ext cx="777240" cy="526298"/>
            </a:xfrm>
            <a:prstGeom prst="rect">
              <a:avLst/>
            </a:prstGeom>
            <a:solidFill>
              <a:schemeClr val="bg1"/>
            </a:solidFill>
          </p:spPr>
          <p:txBody>
            <a:bodyPr wrap="square" lIns="9144" tIns="9144" rIns="9144" bIns="9144" rtlCol="0">
              <a:spAutoFit/>
            </a:bodyPr>
            <a:lstStyle/>
            <a:p>
              <a:pPr algn="ctr"/>
              <a:r>
                <a:rPr lang="en-US" sz="1100" b="1" dirty="0"/>
                <a:t>   Hargreaves</a:t>
              </a:r>
            </a:p>
            <a:p>
              <a:pPr algn="ctr"/>
              <a:r>
                <a:rPr lang="en-US" sz="1100" b="1" dirty="0" err="1"/>
                <a:t>Samani</a:t>
              </a:r>
              <a:endParaRPr lang="en-US" sz="1100" b="1" dirty="0"/>
            </a:p>
            <a:p>
              <a:pPr algn="ctr"/>
              <a:endParaRPr lang="en-US" sz="1100" b="1" dirty="0"/>
            </a:p>
          </p:txBody>
        </p:sp>
        <p:sp>
          <p:nvSpPr>
            <p:cNvPr id="103" name="TextBox 102">
              <a:extLst>
                <a:ext uri="{FF2B5EF4-FFF2-40B4-BE49-F238E27FC236}">
                  <a16:creationId xmlns:a16="http://schemas.microsoft.com/office/drawing/2014/main" xmlns="" id="{69690DDB-A176-CA48-A699-474C69107067}"/>
                </a:ext>
              </a:extLst>
            </p:cNvPr>
            <p:cNvSpPr txBox="1"/>
            <p:nvPr/>
          </p:nvSpPr>
          <p:spPr>
            <a:xfrm>
              <a:off x="1881796" y="2215379"/>
              <a:ext cx="777240" cy="357021"/>
            </a:xfrm>
            <a:prstGeom prst="rect">
              <a:avLst/>
            </a:prstGeom>
            <a:solidFill>
              <a:schemeClr val="bg1"/>
            </a:solidFill>
          </p:spPr>
          <p:txBody>
            <a:bodyPr wrap="square" lIns="9144" tIns="9144" rIns="9144" bIns="9144" rtlCol="0">
              <a:spAutoFit/>
            </a:bodyPr>
            <a:lstStyle/>
            <a:p>
              <a:pPr algn="ctr"/>
              <a:r>
                <a:rPr lang="en-US" sz="1100" b="1" dirty="0"/>
                <a:t>Hamon</a:t>
              </a:r>
            </a:p>
            <a:p>
              <a:pPr algn="ctr"/>
              <a:endParaRPr lang="en-US" sz="1100" dirty="0"/>
            </a:p>
          </p:txBody>
        </p:sp>
        <p:sp>
          <p:nvSpPr>
            <p:cNvPr id="104" name="TextBox 103">
              <a:extLst>
                <a:ext uri="{FF2B5EF4-FFF2-40B4-BE49-F238E27FC236}">
                  <a16:creationId xmlns:a16="http://schemas.microsoft.com/office/drawing/2014/main" xmlns="" id="{3BDCD008-A86F-6446-A043-C1E3E65F1C2A}"/>
                </a:ext>
              </a:extLst>
            </p:cNvPr>
            <p:cNvSpPr txBox="1"/>
            <p:nvPr/>
          </p:nvSpPr>
          <p:spPr>
            <a:xfrm>
              <a:off x="1073023" y="2539258"/>
              <a:ext cx="1550913" cy="295466"/>
            </a:xfrm>
            <a:prstGeom prst="rect">
              <a:avLst/>
            </a:prstGeom>
            <a:solidFill>
              <a:schemeClr val="bg1"/>
            </a:solidFill>
          </p:spPr>
          <p:txBody>
            <a:bodyPr wrap="square" lIns="9144" tIns="9144" rIns="9144" bIns="9144" rtlCol="0">
              <a:spAutoFit/>
            </a:bodyPr>
            <a:lstStyle/>
            <a:p>
              <a:pPr algn="ctr"/>
              <a:r>
                <a:rPr lang="en-US" b="1" dirty="0"/>
                <a:t>2025</a:t>
              </a:r>
            </a:p>
          </p:txBody>
        </p:sp>
        <p:sp>
          <p:nvSpPr>
            <p:cNvPr id="105" name="TextBox 104">
              <a:extLst>
                <a:ext uri="{FF2B5EF4-FFF2-40B4-BE49-F238E27FC236}">
                  <a16:creationId xmlns:a16="http://schemas.microsoft.com/office/drawing/2014/main" xmlns="" id="{8BD8FFD6-25F6-7F45-AA07-6246FC1BC7F3}"/>
                </a:ext>
              </a:extLst>
            </p:cNvPr>
            <p:cNvSpPr txBox="1"/>
            <p:nvPr/>
          </p:nvSpPr>
          <p:spPr>
            <a:xfrm>
              <a:off x="2729345" y="2215379"/>
              <a:ext cx="777240" cy="357021"/>
            </a:xfrm>
            <a:prstGeom prst="rect">
              <a:avLst/>
            </a:prstGeom>
            <a:solidFill>
              <a:schemeClr val="bg1"/>
            </a:solidFill>
          </p:spPr>
          <p:txBody>
            <a:bodyPr wrap="square" lIns="9144" tIns="9144" rIns="9144" bIns="9144" rtlCol="0">
              <a:spAutoFit/>
            </a:bodyPr>
            <a:lstStyle/>
            <a:p>
              <a:pPr algn="ctr"/>
              <a:r>
                <a:rPr lang="en-US" sz="1100" b="1" dirty="0"/>
                <a:t> Hargreaves</a:t>
              </a:r>
            </a:p>
            <a:p>
              <a:pPr algn="ctr"/>
              <a:r>
                <a:rPr lang="en-US" sz="1100" b="1" dirty="0" err="1"/>
                <a:t>Samani</a:t>
              </a:r>
              <a:endParaRPr lang="en-US" sz="1100" b="1" dirty="0"/>
            </a:p>
          </p:txBody>
        </p:sp>
        <p:sp>
          <p:nvSpPr>
            <p:cNvPr id="106" name="TextBox 105">
              <a:extLst>
                <a:ext uri="{FF2B5EF4-FFF2-40B4-BE49-F238E27FC236}">
                  <a16:creationId xmlns:a16="http://schemas.microsoft.com/office/drawing/2014/main" xmlns="" id="{08DFBAE3-8DC8-4D4B-BA6D-A54056385630}"/>
                </a:ext>
              </a:extLst>
            </p:cNvPr>
            <p:cNvSpPr txBox="1"/>
            <p:nvPr/>
          </p:nvSpPr>
          <p:spPr>
            <a:xfrm>
              <a:off x="3604893" y="2215379"/>
              <a:ext cx="731520" cy="357021"/>
            </a:xfrm>
            <a:prstGeom prst="rect">
              <a:avLst/>
            </a:prstGeom>
            <a:solidFill>
              <a:schemeClr val="bg1"/>
            </a:solidFill>
          </p:spPr>
          <p:txBody>
            <a:bodyPr wrap="square" lIns="9144" tIns="9144" rIns="9144" bIns="9144" rtlCol="0">
              <a:spAutoFit/>
            </a:bodyPr>
            <a:lstStyle/>
            <a:p>
              <a:pPr algn="ctr"/>
              <a:r>
                <a:rPr lang="en-US" sz="1100" b="1" dirty="0"/>
                <a:t>Hamon</a:t>
              </a:r>
            </a:p>
            <a:p>
              <a:pPr algn="ctr"/>
              <a:endParaRPr lang="en-US" sz="1100" dirty="0"/>
            </a:p>
          </p:txBody>
        </p:sp>
        <p:sp>
          <p:nvSpPr>
            <p:cNvPr id="107" name="TextBox 106">
              <a:extLst>
                <a:ext uri="{FF2B5EF4-FFF2-40B4-BE49-F238E27FC236}">
                  <a16:creationId xmlns:a16="http://schemas.microsoft.com/office/drawing/2014/main" xmlns="" id="{2C5A1CFB-9098-9343-8A5D-794534C43D44}"/>
                </a:ext>
              </a:extLst>
            </p:cNvPr>
            <p:cNvSpPr txBox="1"/>
            <p:nvPr/>
          </p:nvSpPr>
          <p:spPr>
            <a:xfrm>
              <a:off x="2717739" y="2539258"/>
              <a:ext cx="1550913" cy="295466"/>
            </a:xfrm>
            <a:prstGeom prst="rect">
              <a:avLst/>
            </a:prstGeom>
            <a:solidFill>
              <a:schemeClr val="bg1"/>
            </a:solidFill>
          </p:spPr>
          <p:txBody>
            <a:bodyPr wrap="square" lIns="9144" tIns="9144" rIns="9144" bIns="9144" rtlCol="0">
              <a:spAutoFit/>
            </a:bodyPr>
            <a:lstStyle/>
            <a:p>
              <a:pPr algn="ctr"/>
              <a:r>
                <a:rPr lang="en-US" b="1" dirty="0"/>
                <a:t>2050</a:t>
              </a:r>
            </a:p>
          </p:txBody>
        </p:sp>
      </p:grpSp>
    </p:spTree>
    <p:extLst>
      <p:ext uri="{BB962C8B-B14F-4D97-AF65-F5344CB8AC3E}">
        <p14:creationId xmlns:p14="http://schemas.microsoft.com/office/powerpoint/2010/main" val="13806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87E0C526-218F-FF4F-B82A-BE0F01F1F56E}"/>
              </a:ext>
            </a:extLst>
          </p:cNvPr>
          <p:cNvPicPr>
            <a:picLocks noChangeAspect="1"/>
          </p:cNvPicPr>
          <p:nvPr/>
        </p:nvPicPr>
        <p:blipFill>
          <a:blip r:embed="rId2" cstate="print">
            <a:alphaModFix amt="80000"/>
            <a:extLst>
              <a:ext uri="{28A0092B-C50C-407E-A947-70E740481C1C}">
                <a14:useLocalDpi xmlns:a14="http://schemas.microsoft.com/office/drawing/2010/main"/>
              </a:ext>
            </a:extLst>
          </a:blip>
          <a:stretch>
            <a:fillRect/>
          </a:stretch>
        </p:blipFill>
        <p:spPr>
          <a:xfrm>
            <a:off x="119268" y="1384762"/>
            <a:ext cx="3237620" cy="2644006"/>
          </a:xfrm>
          <a:prstGeom prst="rect">
            <a:avLst/>
          </a:prstGeom>
        </p:spPr>
      </p:pic>
      <p:sp>
        <p:nvSpPr>
          <p:cNvPr id="4" name="TextBox 3">
            <a:extLst>
              <a:ext uri="{FF2B5EF4-FFF2-40B4-BE49-F238E27FC236}">
                <a16:creationId xmlns:a16="http://schemas.microsoft.com/office/drawing/2014/main" xmlns="" id="{0310327C-CBFE-EF48-A598-F50E3B54E157}"/>
              </a:ext>
            </a:extLst>
          </p:cNvPr>
          <p:cNvSpPr txBox="1"/>
          <p:nvPr/>
        </p:nvSpPr>
        <p:spPr>
          <a:xfrm>
            <a:off x="346359" y="122556"/>
            <a:ext cx="8481955" cy="584775"/>
          </a:xfrm>
          <a:prstGeom prst="rect">
            <a:avLst/>
          </a:prstGeom>
          <a:noFill/>
        </p:spPr>
        <p:txBody>
          <a:bodyPr wrap="square" rtlCol="0">
            <a:spAutoFit/>
          </a:bodyPr>
          <a:lstStyle/>
          <a:p>
            <a:r>
              <a:rPr lang="en-US" sz="3200" b="1" dirty="0"/>
              <a:t>Summary of changes in delivery </a:t>
            </a:r>
          </a:p>
        </p:txBody>
      </p:sp>
      <p:pic>
        <p:nvPicPr>
          <p:cNvPr id="7" name="Picture 6">
            <a:extLst>
              <a:ext uri="{FF2B5EF4-FFF2-40B4-BE49-F238E27FC236}">
                <a16:creationId xmlns:a16="http://schemas.microsoft.com/office/drawing/2014/main" xmlns="" id="{0C8DA85F-DA21-954E-B898-24B4352B20F6}"/>
              </a:ext>
            </a:extLst>
          </p:cNvPr>
          <p:cNvPicPr>
            <a:picLocks noChangeAspect="1"/>
          </p:cNvPicPr>
          <p:nvPr/>
        </p:nvPicPr>
        <p:blipFill>
          <a:blip r:embed="rId3"/>
          <a:stretch>
            <a:fillRect/>
          </a:stretch>
        </p:blipFill>
        <p:spPr>
          <a:xfrm>
            <a:off x="4776818" y="657636"/>
            <a:ext cx="4051495" cy="2663029"/>
          </a:xfrm>
          <a:prstGeom prst="rect">
            <a:avLst/>
          </a:prstGeom>
        </p:spPr>
      </p:pic>
      <p:pic>
        <p:nvPicPr>
          <p:cNvPr id="8" name="Picture 7">
            <a:extLst>
              <a:ext uri="{FF2B5EF4-FFF2-40B4-BE49-F238E27FC236}">
                <a16:creationId xmlns:a16="http://schemas.microsoft.com/office/drawing/2014/main" xmlns="" id="{025A38A2-9D94-CE42-9B25-DA5B9578DA76}"/>
              </a:ext>
            </a:extLst>
          </p:cNvPr>
          <p:cNvPicPr>
            <a:picLocks noChangeAspect="1"/>
          </p:cNvPicPr>
          <p:nvPr/>
        </p:nvPicPr>
        <p:blipFill>
          <a:blip r:embed="rId4"/>
          <a:stretch>
            <a:fillRect/>
          </a:stretch>
        </p:blipFill>
        <p:spPr>
          <a:xfrm>
            <a:off x="4776818" y="3825928"/>
            <a:ext cx="4051495" cy="2663029"/>
          </a:xfrm>
          <a:prstGeom prst="rect">
            <a:avLst/>
          </a:prstGeom>
        </p:spPr>
      </p:pic>
      <p:sp>
        <p:nvSpPr>
          <p:cNvPr id="9" name="TextBox 8">
            <a:extLst>
              <a:ext uri="{FF2B5EF4-FFF2-40B4-BE49-F238E27FC236}">
                <a16:creationId xmlns:a16="http://schemas.microsoft.com/office/drawing/2014/main" xmlns="" id="{A7083677-2A9D-AF41-9E1A-5396518E7233}"/>
              </a:ext>
            </a:extLst>
          </p:cNvPr>
          <p:cNvSpPr txBox="1"/>
          <p:nvPr/>
        </p:nvSpPr>
        <p:spPr>
          <a:xfrm>
            <a:off x="5401123" y="737684"/>
            <a:ext cx="641073" cy="369332"/>
          </a:xfrm>
          <a:prstGeom prst="rect">
            <a:avLst/>
          </a:prstGeom>
          <a:noFill/>
        </p:spPr>
        <p:txBody>
          <a:bodyPr wrap="none" rtlCol="0">
            <a:spAutoFit/>
          </a:bodyPr>
          <a:lstStyle/>
          <a:p>
            <a:r>
              <a:rPr lang="en-US" b="1" dirty="0"/>
              <a:t>Flow</a:t>
            </a:r>
          </a:p>
        </p:txBody>
      </p:sp>
      <p:sp>
        <p:nvSpPr>
          <p:cNvPr id="10" name="TextBox 9">
            <a:extLst>
              <a:ext uri="{FF2B5EF4-FFF2-40B4-BE49-F238E27FC236}">
                <a16:creationId xmlns:a16="http://schemas.microsoft.com/office/drawing/2014/main" xmlns="" id="{5D952AFA-1063-2049-A988-7D6A8A1BAC6F}"/>
              </a:ext>
            </a:extLst>
          </p:cNvPr>
          <p:cNvSpPr txBox="1"/>
          <p:nvPr/>
        </p:nvSpPr>
        <p:spPr>
          <a:xfrm>
            <a:off x="5401123" y="3905976"/>
            <a:ext cx="1093056" cy="369332"/>
          </a:xfrm>
          <a:prstGeom prst="rect">
            <a:avLst/>
          </a:prstGeom>
          <a:noFill/>
        </p:spPr>
        <p:txBody>
          <a:bodyPr wrap="none" rtlCol="0">
            <a:spAutoFit/>
          </a:bodyPr>
          <a:lstStyle/>
          <a:p>
            <a:r>
              <a:rPr lang="en-US" b="1" dirty="0"/>
              <a:t>Sediment</a:t>
            </a:r>
          </a:p>
        </p:txBody>
      </p:sp>
      <p:sp>
        <p:nvSpPr>
          <p:cNvPr id="11" name="TextBox 10">
            <a:extLst>
              <a:ext uri="{FF2B5EF4-FFF2-40B4-BE49-F238E27FC236}">
                <a16:creationId xmlns:a16="http://schemas.microsoft.com/office/drawing/2014/main" xmlns="" id="{17547059-00A3-7249-BA20-10480AD65F42}"/>
              </a:ext>
            </a:extLst>
          </p:cNvPr>
          <p:cNvSpPr txBox="1"/>
          <p:nvPr/>
        </p:nvSpPr>
        <p:spPr>
          <a:xfrm>
            <a:off x="5470697" y="2705379"/>
            <a:ext cx="1566206" cy="1003352"/>
          </a:xfrm>
          <a:prstGeom prst="rect">
            <a:avLst/>
          </a:prstGeom>
          <a:solidFill>
            <a:schemeClr val="bg1"/>
          </a:solidFill>
        </p:spPr>
        <p:txBody>
          <a:bodyPr wrap="square" lIns="9144" tIns="9144" rIns="9144" bIns="9144" rtlCol="0">
            <a:spAutoFit/>
          </a:bodyPr>
          <a:lstStyle/>
          <a:p>
            <a:pPr algn="ctr"/>
            <a:r>
              <a:rPr lang="en-US" sz="1600" b="1" dirty="0"/>
              <a:t>Year 2025</a:t>
            </a:r>
          </a:p>
          <a:p>
            <a:pPr algn="ctr"/>
            <a:r>
              <a:rPr lang="en-US" sz="1600" dirty="0"/>
              <a:t>Trend rainfall and Ensemble median temperature</a:t>
            </a:r>
          </a:p>
        </p:txBody>
      </p:sp>
      <p:sp>
        <p:nvSpPr>
          <p:cNvPr id="12" name="TextBox 11">
            <a:extLst>
              <a:ext uri="{FF2B5EF4-FFF2-40B4-BE49-F238E27FC236}">
                <a16:creationId xmlns:a16="http://schemas.microsoft.com/office/drawing/2014/main" xmlns="" id="{C4BEA439-6B44-F646-909A-E6CAEE4AE3B0}"/>
              </a:ext>
            </a:extLst>
          </p:cNvPr>
          <p:cNvSpPr txBox="1"/>
          <p:nvPr/>
        </p:nvSpPr>
        <p:spPr>
          <a:xfrm>
            <a:off x="7109749" y="2705379"/>
            <a:ext cx="1566206" cy="1003352"/>
          </a:xfrm>
          <a:prstGeom prst="rect">
            <a:avLst/>
          </a:prstGeom>
          <a:solidFill>
            <a:schemeClr val="bg1"/>
          </a:solidFill>
        </p:spPr>
        <p:txBody>
          <a:bodyPr wrap="square" lIns="9144" tIns="9144" rIns="9144" bIns="9144" rtlCol="0">
            <a:spAutoFit/>
          </a:bodyPr>
          <a:lstStyle/>
          <a:p>
            <a:pPr algn="ctr"/>
            <a:r>
              <a:rPr lang="en-US" sz="1600" b="1" dirty="0"/>
              <a:t>Year 2050</a:t>
            </a:r>
          </a:p>
          <a:p>
            <a:pPr algn="ctr"/>
            <a:r>
              <a:rPr lang="en-US" sz="1600" dirty="0"/>
              <a:t>Ensemble median rainfall &amp; temperature</a:t>
            </a:r>
          </a:p>
        </p:txBody>
      </p:sp>
      <p:sp>
        <p:nvSpPr>
          <p:cNvPr id="13" name="TextBox 12">
            <a:extLst>
              <a:ext uri="{FF2B5EF4-FFF2-40B4-BE49-F238E27FC236}">
                <a16:creationId xmlns:a16="http://schemas.microsoft.com/office/drawing/2014/main" xmlns="" id="{FD727A7E-796F-0C4F-AE3D-2682B22817E9}"/>
              </a:ext>
            </a:extLst>
          </p:cNvPr>
          <p:cNvSpPr txBox="1"/>
          <p:nvPr/>
        </p:nvSpPr>
        <p:spPr>
          <a:xfrm>
            <a:off x="5500514" y="5839518"/>
            <a:ext cx="1566206" cy="1003352"/>
          </a:xfrm>
          <a:prstGeom prst="rect">
            <a:avLst/>
          </a:prstGeom>
          <a:solidFill>
            <a:schemeClr val="bg1"/>
          </a:solidFill>
        </p:spPr>
        <p:txBody>
          <a:bodyPr wrap="square" lIns="9144" tIns="9144" rIns="9144" bIns="9144" rtlCol="0">
            <a:spAutoFit/>
          </a:bodyPr>
          <a:lstStyle/>
          <a:p>
            <a:pPr algn="ctr"/>
            <a:r>
              <a:rPr lang="en-US" sz="1600" b="1" dirty="0"/>
              <a:t>Year 2025</a:t>
            </a:r>
          </a:p>
          <a:p>
            <a:pPr algn="ctr"/>
            <a:r>
              <a:rPr lang="en-US" sz="1600" dirty="0"/>
              <a:t>Trend rainfall and Ensemble median temperature</a:t>
            </a:r>
          </a:p>
        </p:txBody>
      </p:sp>
      <p:sp>
        <p:nvSpPr>
          <p:cNvPr id="14" name="TextBox 13">
            <a:extLst>
              <a:ext uri="{FF2B5EF4-FFF2-40B4-BE49-F238E27FC236}">
                <a16:creationId xmlns:a16="http://schemas.microsoft.com/office/drawing/2014/main" xmlns="" id="{8F1AB2B3-AE34-3B45-9B87-06178BB61234}"/>
              </a:ext>
            </a:extLst>
          </p:cNvPr>
          <p:cNvSpPr txBox="1"/>
          <p:nvPr/>
        </p:nvSpPr>
        <p:spPr>
          <a:xfrm>
            <a:off x="7129627" y="5839518"/>
            <a:ext cx="1566206" cy="1003352"/>
          </a:xfrm>
          <a:prstGeom prst="rect">
            <a:avLst/>
          </a:prstGeom>
          <a:solidFill>
            <a:schemeClr val="bg1"/>
          </a:solidFill>
        </p:spPr>
        <p:txBody>
          <a:bodyPr wrap="square" lIns="9144" tIns="9144" rIns="9144" bIns="9144" rtlCol="0">
            <a:spAutoFit/>
          </a:bodyPr>
          <a:lstStyle/>
          <a:p>
            <a:pPr algn="ctr"/>
            <a:r>
              <a:rPr lang="en-US" sz="1600" b="1" dirty="0"/>
              <a:t>Year 2050</a:t>
            </a:r>
          </a:p>
          <a:p>
            <a:pPr algn="ctr"/>
            <a:r>
              <a:rPr lang="en-US" sz="1600" dirty="0"/>
              <a:t>Ensemble median rainfall &amp; temperature</a:t>
            </a:r>
          </a:p>
        </p:txBody>
      </p:sp>
      <p:sp>
        <p:nvSpPr>
          <p:cNvPr id="15" name="TextBox 14">
            <a:extLst>
              <a:ext uri="{FF2B5EF4-FFF2-40B4-BE49-F238E27FC236}">
                <a16:creationId xmlns:a16="http://schemas.microsoft.com/office/drawing/2014/main" xmlns="" id="{1AA4AE3D-AADF-B44E-95A9-FAC665A444BE}"/>
              </a:ext>
            </a:extLst>
          </p:cNvPr>
          <p:cNvSpPr txBox="1"/>
          <p:nvPr/>
        </p:nvSpPr>
        <p:spPr>
          <a:xfrm>
            <a:off x="992790" y="768569"/>
            <a:ext cx="3778727" cy="1200329"/>
          </a:xfrm>
          <a:prstGeom prst="rect">
            <a:avLst/>
          </a:prstGeom>
          <a:noFill/>
        </p:spPr>
        <p:txBody>
          <a:bodyPr wrap="none" rtlCol="0">
            <a:spAutoFit/>
          </a:bodyPr>
          <a:lstStyle/>
          <a:p>
            <a:r>
              <a:rPr lang="en-US" u="sng" dirty="0"/>
              <a:t>Hydrologic response</a:t>
            </a:r>
            <a:r>
              <a:rPr lang="en-US" dirty="0"/>
              <a:t>:</a:t>
            </a:r>
          </a:p>
          <a:p>
            <a:pPr marL="285750" indent="-285750">
              <a:buFontTx/>
              <a:buChar char="-"/>
            </a:pPr>
            <a:r>
              <a:rPr lang="en-US" dirty="0"/>
              <a:t>rainfall volume &amp; intensity</a:t>
            </a:r>
          </a:p>
          <a:p>
            <a:pPr marL="285750" indent="-285750">
              <a:buFontTx/>
              <a:buChar char="-"/>
            </a:pPr>
            <a:r>
              <a:rPr lang="en-US" dirty="0"/>
              <a:t>snow and melt due to temperature</a:t>
            </a:r>
          </a:p>
          <a:p>
            <a:pPr marL="285750" indent="-285750">
              <a:buFontTx/>
              <a:buChar char="-"/>
            </a:pPr>
            <a:r>
              <a:rPr lang="en-US" dirty="0"/>
              <a:t>evapotranspiration</a:t>
            </a:r>
          </a:p>
        </p:txBody>
      </p:sp>
      <p:sp>
        <p:nvSpPr>
          <p:cNvPr id="17" name="TextBox 16">
            <a:extLst>
              <a:ext uri="{FF2B5EF4-FFF2-40B4-BE49-F238E27FC236}">
                <a16:creationId xmlns:a16="http://schemas.microsoft.com/office/drawing/2014/main" xmlns="" id="{3EA88206-BFBD-004B-949E-D5B5BCC896A0}"/>
              </a:ext>
            </a:extLst>
          </p:cNvPr>
          <p:cNvSpPr txBox="1"/>
          <p:nvPr/>
        </p:nvSpPr>
        <p:spPr>
          <a:xfrm>
            <a:off x="194893" y="3723544"/>
            <a:ext cx="1394100" cy="276999"/>
          </a:xfrm>
          <a:prstGeom prst="rect">
            <a:avLst/>
          </a:prstGeom>
          <a:noFill/>
        </p:spPr>
        <p:txBody>
          <a:bodyPr wrap="none" rtlCol="0">
            <a:spAutoFit/>
          </a:bodyPr>
          <a:lstStyle/>
          <a:p>
            <a:r>
              <a:rPr lang="en-US" sz="1200" dirty="0"/>
              <a:t>Johnson et al. 2003</a:t>
            </a:r>
          </a:p>
        </p:txBody>
      </p:sp>
      <p:pic>
        <p:nvPicPr>
          <p:cNvPr id="26" name="Picture 25">
            <a:extLst>
              <a:ext uri="{FF2B5EF4-FFF2-40B4-BE49-F238E27FC236}">
                <a16:creationId xmlns:a16="http://schemas.microsoft.com/office/drawing/2014/main" xmlns="" id="{C0E04F0A-D36D-E741-BBAC-B13D3F908671}"/>
              </a:ext>
            </a:extLst>
          </p:cNvPr>
          <p:cNvPicPr>
            <a:picLocks noChangeAspect="1"/>
          </p:cNvPicPr>
          <p:nvPr/>
        </p:nvPicPr>
        <p:blipFill>
          <a:blip r:embed="rId5" cstate="print">
            <a:alphaModFix amt="80000"/>
            <a:extLst>
              <a:ext uri="{28A0092B-C50C-407E-A947-70E740481C1C}">
                <a14:useLocalDpi xmlns:a14="http://schemas.microsoft.com/office/drawing/2010/main"/>
              </a:ext>
            </a:extLst>
          </a:blip>
          <a:stretch>
            <a:fillRect/>
          </a:stretch>
        </p:blipFill>
        <p:spPr>
          <a:xfrm>
            <a:off x="119268" y="4403034"/>
            <a:ext cx="2370921" cy="2454965"/>
          </a:xfrm>
          <a:prstGeom prst="rect">
            <a:avLst/>
          </a:prstGeom>
        </p:spPr>
      </p:pic>
      <p:sp>
        <p:nvSpPr>
          <p:cNvPr id="27" name="TextBox 26">
            <a:extLst>
              <a:ext uri="{FF2B5EF4-FFF2-40B4-BE49-F238E27FC236}">
                <a16:creationId xmlns:a16="http://schemas.microsoft.com/office/drawing/2014/main" xmlns="" id="{A2B848F1-81B8-2745-B4AA-E0084FEBF865}"/>
              </a:ext>
            </a:extLst>
          </p:cNvPr>
          <p:cNvSpPr txBox="1"/>
          <p:nvPr/>
        </p:nvSpPr>
        <p:spPr>
          <a:xfrm>
            <a:off x="194893" y="6518774"/>
            <a:ext cx="1362040" cy="276999"/>
          </a:xfrm>
          <a:prstGeom prst="rect">
            <a:avLst/>
          </a:prstGeom>
          <a:noFill/>
        </p:spPr>
        <p:txBody>
          <a:bodyPr wrap="none" rtlCol="0">
            <a:spAutoFit/>
          </a:bodyPr>
          <a:lstStyle/>
          <a:p>
            <a:r>
              <a:rPr lang="en-US" sz="1200" dirty="0"/>
              <a:t>Bicknell et al. 2005</a:t>
            </a:r>
          </a:p>
        </p:txBody>
      </p:sp>
      <p:sp>
        <p:nvSpPr>
          <p:cNvPr id="28" name="TextBox 27">
            <a:extLst>
              <a:ext uri="{FF2B5EF4-FFF2-40B4-BE49-F238E27FC236}">
                <a16:creationId xmlns:a16="http://schemas.microsoft.com/office/drawing/2014/main" xmlns="" id="{798827E8-1368-1D4B-AE16-77981AFA0776}"/>
              </a:ext>
            </a:extLst>
          </p:cNvPr>
          <p:cNvSpPr txBox="1"/>
          <p:nvPr/>
        </p:nvSpPr>
        <p:spPr>
          <a:xfrm>
            <a:off x="2334172" y="4234112"/>
            <a:ext cx="2247767" cy="1477328"/>
          </a:xfrm>
          <a:prstGeom prst="rect">
            <a:avLst/>
          </a:prstGeom>
          <a:noFill/>
        </p:spPr>
        <p:txBody>
          <a:bodyPr wrap="square" rtlCol="0">
            <a:spAutoFit/>
          </a:bodyPr>
          <a:lstStyle/>
          <a:p>
            <a:r>
              <a:rPr lang="en-US" u="sng" dirty="0"/>
              <a:t>Sediment response</a:t>
            </a:r>
            <a:r>
              <a:rPr lang="en-US" dirty="0"/>
              <a:t>:</a:t>
            </a:r>
          </a:p>
          <a:p>
            <a:pPr marL="285750" indent="-285750">
              <a:buFontTx/>
              <a:buChar char="-"/>
            </a:pPr>
            <a:r>
              <a:rPr lang="en-US" dirty="0"/>
              <a:t>rainfall intensity</a:t>
            </a:r>
          </a:p>
          <a:p>
            <a:pPr marL="285750" indent="-285750">
              <a:buFontTx/>
              <a:buChar char="-"/>
            </a:pPr>
            <a:r>
              <a:rPr lang="en-US" dirty="0"/>
              <a:t>surface runoff</a:t>
            </a:r>
          </a:p>
          <a:p>
            <a:pPr marL="285750" indent="-285750">
              <a:buFontTx/>
              <a:buChar char="-"/>
            </a:pPr>
            <a:r>
              <a:rPr lang="en-US" dirty="0"/>
              <a:t>riverine scour and deposition</a:t>
            </a:r>
          </a:p>
        </p:txBody>
      </p:sp>
      <p:sp>
        <p:nvSpPr>
          <p:cNvPr id="31" name="TextBox 30">
            <a:extLst>
              <a:ext uri="{FF2B5EF4-FFF2-40B4-BE49-F238E27FC236}">
                <a16:creationId xmlns:a16="http://schemas.microsoft.com/office/drawing/2014/main" xmlns="" id="{3990157C-75F2-6D4E-B3AE-730323F59075}"/>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
        <p:nvSpPr>
          <p:cNvPr id="32" name="TextBox 31">
            <a:extLst>
              <a:ext uri="{FF2B5EF4-FFF2-40B4-BE49-F238E27FC236}">
                <a16:creationId xmlns:a16="http://schemas.microsoft.com/office/drawing/2014/main" xmlns="" id="{DA994169-4BA5-9D4D-8E96-10E3FB53EAC9}"/>
              </a:ext>
            </a:extLst>
          </p:cNvPr>
          <p:cNvSpPr txBox="1"/>
          <p:nvPr/>
        </p:nvSpPr>
        <p:spPr>
          <a:xfrm>
            <a:off x="1978518" y="6369739"/>
            <a:ext cx="3645293" cy="461665"/>
          </a:xfrm>
          <a:prstGeom prst="rect">
            <a:avLst/>
          </a:prstGeom>
          <a:noFill/>
        </p:spPr>
        <p:txBody>
          <a:bodyPr wrap="none" rtlCol="0">
            <a:spAutoFit/>
          </a:bodyPr>
          <a:lstStyle/>
          <a:p>
            <a:r>
              <a:rPr lang="en-US" sz="1200" b="1" i="1" dirty="0"/>
              <a:t>Trend</a:t>
            </a:r>
            <a:r>
              <a:rPr lang="en-US" sz="1200" i="1" dirty="0"/>
              <a:t>: projection of extrapolation of long-term trends</a:t>
            </a:r>
          </a:p>
          <a:p>
            <a:r>
              <a:rPr lang="en-US" sz="1200" b="1" i="1" dirty="0"/>
              <a:t>Ensemble</a:t>
            </a:r>
            <a:r>
              <a:rPr lang="en-US" sz="1200" i="1" dirty="0"/>
              <a:t>: 31-member ensemble of RCP4.5 GCMs</a:t>
            </a:r>
          </a:p>
        </p:txBody>
      </p:sp>
      <p:sp>
        <p:nvSpPr>
          <p:cNvPr id="19" name="Slide Number Placeholder 3">
            <a:extLst>
              <a:ext uri="{FF2B5EF4-FFF2-40B4-BE49-F238E27FC236}">
                <a16:creationId xmlns:a16="http://schemas.microsoft.com/office/drawing/2014/main" xmlns="" id="{E4B2E15D-7F27-EB4C-8B82-76477F321E85}"/>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13</a:t>
            </a:fld>
            <a:endParaRPr lang="en-US" sz="2000" b="1" dirty="0"/>
          </a:p>
        </p:txBody>
      </p:sp>
    </p:spTree>
    <p:extLst>
      <p:ext uri="{BB962C8B-B14F-4D97-AF65-F5344CB8AC3E}">
        <p14:creationId xmlns:p14="http://schemas.microsoft.com/office/powerpoint/2010/main" val="122358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A4C535CF-8790-8248-B8EB-9CE6CABE628D}"/>
              </a:ext>
            </a:extLst>
          </p:cNvPr>
          <p:cNvPicPr>
            <a:picLocks noChangeAspect="1"/>
          </p:cNvPicPr>
          <p:nvPr/>
        </p:nvPicPr>
        <p:blipFill>
          <a:blip r:embed="rId2"/>
          <a:stretch>
            <a:fillRect/>
          </a:stretch>
        </p:blipFill>
        <p:spPr>
          <a:xfrm>
            <a:off x="98631" y="2032988"/>
            <a:ext cx="2387600" cy="1917700"/>
          </a:xfrm>
          <a:prstGeom prst="rect">
            <a:avLst/>
          </a:prstGeom>
        </p:spPr>
      </p:pic>
      <p:sp>
        <p:nvSpPr>
          <p:cNvPr id="4" name="TextBox 3">
            <a:extLst>
              <a:ext uri="{FF2B5EF4-FFF2-40B4-BE49-F238E27FC236}">
                <a16:creationId xmlns:a16="http://schemas.microsoft.com/office/drawing/2014/main" xmlns="" id="{42C68BAB-D151-E040-B8E0-824E7DB27F79}"/>
              </a:ext>
            </a:extLst>
          </p:cNvPr>
          <p:cNvSpPr txBox="1"/>
          <p:nvPr/>
        </p:nvSpPr>
        <p:spPr>
          <a:xfrm>
            <a:off x="346359" y="122556"/>
            <a:ext cx="8481955" cy="584775"/>
          </a:xfrm>
          <a:prstGeom prst="rect">
            <a:avLst/>
          </a:prstGeom>
          <a:noFill/>
        </p:spPr>
        <p:txBody>
          <a:bodyPr wrap="square" rtlCol="0">
            <a:spAutoFit/>
          </a:bodyPr>
          <a:lstStyle/>
          <a:p>
            <a:r>
              <a:rPr lang="en-US" sz="3200" b="1" dirty="0"/>
              <a:t>Summary of changes in delivery </a:t>
            </a:r>
          </a:p>
        </p:txBody>
      </p:sp>
      <p:pic>
        <p:nvPicPr>
          <p:cNvPr id="7" name="Picture 6">
            <a:extLst>
              <a:ext uri="{FF2B5EF4-FFF2-40B4-BE49-F238E27FC236}">
                <a16:creationId xmlns:a16="http://schemas.microsoft.com/office/drawing/2014/main" xmlns="" id="{148554A9-EF3E-4A48-AFE7-92DF06540752}"/>
              </a:ext>
            </a:extLst>
          </p:cNvPr>
          <p:cNvPicPr>
            <a:picLocks noChangeAspect="1"/>
          </p:cNvPicPr>
          <p:nvPr/>
        </p:nvPicPr>
        <p:blipFill>
          <a:blip r:embed="rId3"/>
          <a:stretch>
            <a:fillRect/>
          </a:stretch>
        </p:blipFill>
        <p:spPr>
          <a:xfrm>
            <a:off x="4731761" y="657636"/>
            <a:ext cx="4051495" cy="2663029"/>
          </a:xfrm>
          <a:prstGeom prst="rect">
            <a:avLst/>
          </a:prstGeom>
        </p:spPr>
      </p:pic>
      <p:pic>
        <p:nvPicPr>
          <p:cNvPr id="8" name="Picture 7">
            <a:extLst>
              <a:ext uri="{FF2B5EF4-FFF2-40B4-BE49-F238E27FC236}">
                <a16:creationId xmlns:a16="http://schemas.microsoft.com/office/drawing/2014/main" xmlns="" id="{1DD1B9E0-935C-4840-B8EC-125D0587D2A3}"/>
              </a:ext>
            </a:extLst>
          </p:cNvPr>
          <p:cNvPicPr>
            <a:picLocks noChangeAspect="1"/>
          </p:cNvPicPr>
          <p:nvPr/>
        </p:nvPicPr>
        <p:blipFill>
          <a:blip r:embed="rId4"/>
          <a:stretch>
            <a:fillRect/>
          </a:stretch>
        </p:blipFill>
        <p:spPr>
          <a:xfrm>
            <a:off x="4785631" y="3825927"/>
            <a:ext cx="4051495" cy="2663029"/>
          </a:xfrm>
          <a:prstGeom prst="rect">
            <a:avLst/>
          </a:prstGeom>
        </p:spPr>
      </p:pic>
      <p:sp>
        <p:nvSpPr>
          <p:cNvPr id="9" name="TextBox 8">
            <a:extLst>
              <a:ext uri="{FF2B5EF4-FFF2-40B4-BE49-F238E27FC236}">
                <a16:creationId xmlns:a16="http://schemas.microsoft.com/office/drawing/2014/main" xmlns="" id="{4DFA1A9E-579C-974F-92F0-906945A92281}"/>
              </a:ext>
            </a:extLst>
          </p:cNvPr>
          <p:cNvSpPr txBox="1"/>
          <p:nvPr/>
        </p:nvSpPr>
        <p:spPr>
          <a:xfrm>
            <a:off x="5401123" y="737684"/>
            <a:ext cx="1020921" cy="369332"/>
          </a:xfrm>
          <a:prstGeom prst="rect">
            <a:avLst/>
          </a:prstGeom>
          <a:noFill/>
        </p:spPr>
        <p:txBody>
          <a:bodyPr wrap="none" rtlCol="0">
            <a:spAutoFit/>
          </a:bodyPr>
          <a:lstStyle/>
          <a:p>
            <a:r>
              <a:rPr lang="en-US" b="1" dirty="0"/>
              <a:t>Nitrogen</a:t>
            </a:r>
          </a:p>
        </p:txBody>
      </p:sp>
      <p:sp>
        <p:nvSpPr>
          <p:cNvPr id="10" name="TextBox 9">
            <a:extLst>
              <a:ext uri="{FF2B5EF4-FFF2-40B4-BE49-F238E27FC236}">
                <a16:creationId xmlns:a16="http://schemas.microsoft.com/office/drawing/2014/main" xmlns="" id="{D82BB845-F7B0-A646-8ED2-D5C06D96B072}"/>
              </a:ext>
            </a:extLst>
          </p:cNvPr>
          <p:cNvSpPr txBox="1"/>
          <p:nvPr/>
        </p:nvSpPr>
        <p:spPr>
          <a:xfrm>
            <a:off x="5401123" y="3905976"/>
            <a:ext cx="1313180" cy="369332"/>
          </a:xfrm>
          <a:prstGeom prst="rect">
            <a:avLst/>
          </a:prstGeom>
          <a:noFill/>
        </p:spPr>
        <p:txBody>
          <a:bodyPr wrap="none" rtlCol="0">
            <a:spAutoFit/>
          </a:bodyPr>
          <a:lstStyle/>
          <a:p>
            <a:r>
              <a:rPr lang="en-US" b="1" dirty="0"/>
              <a:t>Phosphorus</a:t>
            </a:r>
          </a:p>
        </p:txBody>
      </p:sp>
      <p:sp>
        <p:nvSpPr>
          <p:cNvPr id="11" name="TextBox 10">
            <a:extLst>
              <a:ext uri="{FF2B5EF4-FFF2-40B4-BE49-F238E27FC236}">
                <a16:creationId xmlns:a16="http://schemas.microsoft.com/office/drawing/2014/main" xmlns="" id="{8FE731D3-C2A6-0343-82FD-7FF97F066E4F}"/>
              </a:ext>
            </a:extLst>
          </p:cNvPr>
          <p:cNvSpPr txBox="1"/>
          <p:nvPr/>
        </p:nvSpPr>
        <p:spPr>
          <a:xfrm>
            <a:off x="5470697" y="2705379"/>
            <a:ext cx="1566206" cy="1003352"/>
          </a:xfrm>
          <a:prstGeom prst="rect">
            <a:avLst/>
          </a:prstGeom>
          <a:solidFill>
            <a:schemeClr val="bg1"/>
          </a:solidFill>
        </p:spPr>
        <p:txBody>
          <a:bodyPr wrap="square" lIns="9144" tIns="9144" rIns="9144" bIns="9144" rtlCol="0">
            <a:spAutoFit/>
          </a:bodyPr>
          <a:lstStyle/>
          <a:p>
            <a:pPr algn="ctr"/>
            <a:r>
              <a:rPr lang="en-US" sz="1600" b="1" dirty="0"/>
              <a:t>Year 2025</a:t>
            </a:r>
          </a:p>
          <a:p>
            <a:pPr algn="ctr"/>
            <a:r>
              <a:rPr lang="en-US" sz="1600" dirty="0"/>
              <a:t>Trend rainfall and Ensemble median temperature</a:t>
            </a:r>
          </a:p>
        </p:txBody>
      </p:sp>
      <p:sp>
        <p:nvSpPr>
          <p:cNvPr id="12" name="TextBox 11">
            <a:extLst>
              <a:ext uri="{FF2B5EF4-FFF2-40B4-BE49-F238E27FC236}">
                <a16:creationId xmlns:a16="http://schemas.microsoft.com/office/drawing/2014/main" xmlns="" id="{D54D5C30-C941-1B41-9A03-87F87E7D73B9}"/>
              </a:ext>
            </a:extLst>
          </p:cNvPr>
          <p:cNvSpPr txBox="1"/>
          <p:nvPr/>
        </p:nvSpPr>
        <p:spPr>
          <a:xfrm>
            <a:off x="7089871" y="2705379"/>
            <a:ext cx="1566206" cy="1003352"/>
          </a:xfrm>
          <a:prstGeom prst="rect">
            <a:avLst/>
          </a:prstGeom>
          <a:solidFill>
            <a:schemeClr val="bg1"/>
          </a:solidFill>
        </p:spPr>
        <p:txBody>
          <a:bodyPr wrap="square" lIns="9144" tIns="9144" rIns="9144" bIns="9144" rtlCol="0">
            <a:spAutoFit/>
          </a:bodyPr>
          <a:lstStyle/>
          <a:p>
            <a:pPr algn="ctr"/>
            <a:r>
              <a:rPr lang="en-US" sz="1600" b="1" dirty="0"/>
              <a:t>Year 2050</a:t>
            </a:r>
          </a:p>
          <a:p>
            <a:pPr algn="ctr"/>
            <a:r>
              <a:rPr lang="en-US" sz="1600" dirty="0"/>
              <a:t>Ensemble median rainfall &amp; temperature</a:t>
            </a:r>
          </a:p>
        </p:txBody>
      </p:sp>
      <p:sp>
        <p:nvSpPr>
          <p:cNvPr id="13" name="TextBox 12">
            <a:extLst>
              <a:ext uri="{FF2B5EF4-FFF2-40B4-BE49-F238E27FC236}">
                <a16:creationId xmlns:a16="http://schemas.microsoft.com/office/drawing/2014/main" xmlns="" id="{22122447-79D9-FB41-8AB6-426996945647}"/>
              </a:ext>
            </a:extLst>
          </p:cNvPr>
          <p:cNvSpPr txBox="1"/>
          <p:nvPr/>
        </p:nvSpPr>
        <p:spPr>
          <a:xfrm>
            <a:off x="5500514" y="5839518"/>
            <a:ext cx="1566206" cy="1003352"/>
          </a:xfrm>
          <a:prstGeom prst="rect">
            <a:avLst/>
          </a:prstGeom>
          <a:solidFill>
            <a:schemeClr val="bg1"/>
          </a:solidFill>
        </p:spPr>
        <p:txBody>
          <a:bodyPr wrap="square" lIns="9144" tIns="9144" rIns="9144" bIns="9144" rtlCol="0">
            <a:spAutoFit/>
          </a:bodyPr>
          <a:lstStyle/>
          <a:p>
            <a:pPr algn="ctr"/>
            <a:r>
              <a:rPr lang="en-US" sz="1600" b="1" dirty="0"/>
              <a:t>Year 2025</a:t>
            </a:r>
          </a:p>
          <a:p>
            <a:pPr algn="ctr"/>
            <a:r>
              <a:rPr lang="en-US" sz="1600" dirty="0"/>
              <a:t>Trend rainfall and Ensemble median temperature</a:t>
            </a:r>
          </a:p>
        </p:txBody>
      </p:sp>
      <p:sp>
        <p:nvSpPr>
          <p:cNvPr id="14" name="TextBox 13">
            <a:extLst>
              <a:ext uri="{FF2B5EF4-FFF2-40B4-BE49-F238E27FC236}">
                <a16:creationId xmlns:a16="http://schemas.microsoft.com/office/drawing/2014/main" xmlns="" id="{BE8AD153-8B8D-3E40-AB7B-CEBE5B4CD258}"/>
              </a:ext>
            </a:extLst>
          </p:cNvPr>
          <p:cNvSpPr txBox="1"/>
          <p:nvPr/>
        </p:nvSpPr>
        <p:spPr>
          <a:xfrm>
            <a:off x="7129627" y="5839518"/>
            <a:ext cx="1566206" cy="1003352"/>
          </a:xfrm>
          <a:prstGeom prst="rect">
            <a:avLst/>
          </a:prstGeom>
          <a:solidFill>
            <a:schemeClr val="bg1"/>
          </a:solidFill>
        </p:spPr>
        <p:txBody>
          <a:bodyPr wrap="square" lIns="9144" tIns="9144" rIns="9144" bIns="9144" rtlCol="0">
            <a:spAutoFit/>
          </a:bodyPr>
          <a:lstStyle/>
          <a:p>
            <a:pPr algn="ctr"/>
            <a:r>
              <a:rPr lang="en-US" sz="1600" b="1" dirty="0"/>
              <a:t>Year 2050</a:t>
            </a:r>
          </a:p>
          <a:p>
            <a:pPr algn="ctr"/>
            <a:r>
              <a:rPr lang="en-US" sz="1600" dirty="0"/>
              <a:t>Ensemble median rainfall &amp; temperature</a:t>
            </a:r>
          </a:p>
        </p:txBody>
      </p:sp>
      <p:sp>
        <p:nvSpPr>
          <p:cNvPr id="15" name="TextBox 14">
            <a:extLst>
              <a:ext uri="{FF2B5EF4-FFF2-40B4-BE49-F238E27FC236}">
                <a16:creationId xmlns:a16="http://schemas.microsoft.com/office/drawing/2014/main" xmlns="" id="{E8E05889-4609-044F-8C30-4A10E949E652}"/>
              </a:ext>
            </a:extLst>
          </p:cNvPr>
          <p:cNvSpPr txBox="1"/>
          <p:nvPr/>
        </p:nvSpPr>
        <p:spPr>
          <a:xfrm>
            <a:off x="1629574" y="813668"/>
            <a:ext cx="3156057" cy="1200329"/>
          </a:xfrm>
          <a:prstGeom prst="rect">
            <a:avLst/>
          </a:prstGeom>
          <a:noFill/>
        </p:spPr>
        <p:txBody>
          <a:bodyPr wrap="none" rtlCol="0">
            <a:spAutoFit/>
          </a:bodyPr>
          <a:lstStyle/>
          <a:p>
            <a:r>
              <a:rPr lang="en-US" u="sng" dirty="0"/>
              <a:t>Nitrogen response</a:t>
            </a:r>
            <a:r>
              <a:rPr lang="en-US" dirty="0"/>
              <a:t>:</a:t>
            </a:r>
          </a:p>
          <a:p>
            <a:pPr marL="285750" indent="-285750">
              <a:buFontTx/>
              <a:buChar char="-"/>
            </a:pPr>
            <a:r>
              <a:rPr lang="en-US" dirty="0"/>
              <a:t>sensitivity to flow</a:t>
            </a:r>
          </a:p>
          <a:p>
            <a:pPr marL="285750" indent="-285750">
              <a:buFontTx/>
              <a:buChar char="-"/>
            </a:pPr>
            <a:r>
              <a:rPr lang="en-US" dirty="0"/>
              <a:t>stream bank erosion</a:t>
            </a:r>
          </a:p>
          <a:p>
            <a:pPr marL="285750" indent="-285750">
              <a:buFontTx/>
              <a:buChar char="-"/>
            </a:pPr>
            <a:r>
              <a:rPr lang="en-US" dirty="0"/>
              <a:t>denitrification, organic scour</a:t>
            </a:r>
          </a:p>
        </p:txBody>
      </p:sp>
      <p:sp>
        <p:nvSpPr>
          <p:cNvPr id="16" name="TextBox 15">
            <a:extLst>
              <a:ext uri="{FF2B5EF4-FFF2-40B4-BE49-F238E27FC236}">
                <a16:creationId xmlns:a16="http://schemas.microsoft.com/office/drawing/2014/main" xmlns="" id="{7D0EA4E1-0ADD-F247-BDFE-33B7336FFEA8}"/>
              </a:ext>
            </a:extLst>
          </p:cNvPr>
          <p:cNvSpPr txBox="1"/>
          <p:nvPr/>
        </p:nvSpPr>
        <p:spPr>
          <a:xfrm>
            <a:off x="1629574" y="4399581"/>
            <a:ext cx="3156057" cy="1754326"/>
          </a:xfrm>
          <a:prstGeom prst="rect">
            <a:avLst/>
          </a:prstGeom>
          <a:noFill/>
        </p:spPr>
        <p:txBody>
          <a:bodyPr wrap="square" rtlCol="0">
            <a:spAutoFit/>
          </a:bodyPr>
          <a:lstStyle/>
          <a:p>
            <a:r>
              <a:rPr lang="en-US" u="sng" dirty="0"/>
              <a:t>Phosphorus response</a:t>
            </a:r>
            <a:r>
              <a:rPr lang="en-US" dirty="0"/>
              <a:t>:</a:t>
            </a:r>
          </a:p>
          <a:p>
            <a:pPr marL="285750" indent="-285750">
              <a:buFontTx/>
              <a:buChar char="-"/>
            </a:pPr>
            <a:r>
              <a:rPr lang="en-US" dirty="0"/>
              <a:t>sensitivities to flow and sediment (APLE)</a:t>
            </a:r>
          </a:p>
          <a:p>
            <a:pPr marL="285750" indent="-285750">
              <a:buFontTx/>
              <a:buChar char="-"/>
            </a:pPr>
            <a:r>
              <a:rPr lang="en-US" dirty="0"/>
              <a:t>stream bank erosion</a:t>
            </a:r>
          </a:p>
          <a:p>
            <a:pPr marL="285750" indent="-285750">
              <a:buFontTx/>
              <a:buChar char="-"/>
            </a:pPr>
            <a:r>
              <a:rPr lang="en-US" dirty="0"/>
              <a:t>scour/deposition of inorganic and organic (HSPF)</a:t>
            </a:r>
          </a:p>
        </p:txBody>
      </p:sp>
      <p:sp>
        <p:nvSpPr>
          <p:cNvPr id="18" name="TextBox 17">
            <a:extLst>
              <a:ext uri="{FF2B5EF4-FFF2-40B4-BE49-F238E27FC236}">
                <a16:creationId xmlns:a16="http://schemas.microsoft.com/office/drawing/2014/main" xmlns="" id="{05F4316A-343D-BC4A-A0FA-691E9BFC81EF}"/>
              </a:ext>
            </a:extLst>
          </p:cNvPr>
          <p:cNvSpPr txBox="1"/>
          <p:nvPr/>
        </p:nvSpPr>
        <p:spPr>
          <a:xfrm>
            <a:off x="675237" y="3754805"/>
            <a:ext cx="734496" cy="276999"/>
          </a:xfrm>
          <a:prstGeom prst="rect">
            <a:avLst/>
          </a:prstGeom>
          <a:noFill/>
        </p:spPr>
        <p:txBody>
          <a:bodyPr wrap="none" rtlCol="0">
            <a:spAutoFit/>
          </a:bodyPr>
          <a:lstStyle/>
          <a:p>
            <a:r>
              <a:rPr lang="en-US" sz="1200" dirty="0"/>
              <a:t>Shenk G.</a:t>
            </a:r>
          </a:p>
        </p:txBody>
      </p:sp>
      <p:pic>
        <p:nvPicPr>
          <p:cNvPr id="19" name="Picture 18">
            <a:extLst>
              <a:ext uri="{FF2B5EF4-FFF2-40B4-BE49-F238E27FC236}">
                <a16:creationId xmlns:a16="http://schemas.microsoft.com/office/drawing/2014/main" xmlns="" id="{440DFE89-4B5B-A046-9934-DFCC02816BC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25268" y="2321019"/>
            <a:ext cx="2257904" cy="1554480"/>
          </a:xfrm>
          <a:prstGeom prst="rect">
            <a:avLst/>
          </a:prstGeom>
        </p:spPr>
      </p:pic>
      <p:sp>
        <p:nvSpPr>
          <p:cNvPr id="20" name="TextBox 19">
            <a:extLst>
              <a:ext uri="{FF2B5EF4-FFF2-40B4-BE49-F238E27FC236}">
                <a16:creationId xmlns:a16="http://schemas.microsoft.com/office/drawing/2014/main" xmlns="" id="{00550309-884B-F94C-AE38-0DD9E72D08AB}"/>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
        <p:nvSpPr>
          <p:cNvPr id="22" name="TextBox 21">
            <a:extLst>
              <a:ext uri="{FF2B5EF4-FFF2-40B4-BE49-F238E27FC236}">
                <a16:creationId xmlns:a16="http://schemas.microsoft.com/office/drawing/2014/main" xmlns="" id="{DE352D7E-9120-D749-A68D-A6BFEC2D1E5A}"/>
              </a:ext>
            </a:extLst>
          </p:cNvPr>
          <p:cNvSpPr txBox="1"/>
          <p:nvPr/>
        </p:nvSpPr>
        <p:spPr>
          <a:xfrm>
            <a:off x="64178" y="6341194"/>
            <a:ext cx="3526863" cy="461665"/>
          </a:xfrm>
          <a:prstGeom prst="rect">
            <a:avLst/>
          </a:prstGeom>
          <a:noFill/>
        </p:spPr>
        <p:txBody>
          <a:bodyPr wrap="none" rtlCol="0">
            <a:spAutoFit/>
          </a:bodyPr>
          <a:lstStyle/>
          <a:p>
            <a:r>
              <a:rPr lang="en-US" sz="1200" b="1" i="1" dirty="0"/>
              <a:t>Trend</a:t>
            </a:r>
            <a:r>
              <a:rPr lang="en-US" sz="1200" i="1" dirty="0"/>
              <a:t>: projection of extrapolation of long-term trends</a:t>
            </a:r>
          </a:p>
          <a:p>
            <a:r>
              <a:rPr lang="en-US" sz="1200" b="1" i="1" dirty="0"/>
              <a:t>Ensemble</a:t>
            </a:r>
            <a:r>
              <a:rPr lang="en-US" sz="1200" i="1" dirty="0"/>
              <a:t>: 31-member ensemble of RCP4.5 GCMs</a:t>
            </a:r>
          </a:p>
        </p:txBody>
      </p:sp>
      <p:sp>
        <p:nvSpPr>
          <p:cNvPr id="21" name="Slide Number Placeholder 3">
            <a:extLst>
              <a:ext uri="{FF2B5EF4-FFF2-40B4-BE49-F238E27FC236}">
                <a16:creationId xmlns:a16="http://schemas.microsoft.com/office/drawing/2014/main" xmlns="" id="{B6D35426-7BC9-014F-B902-7793EE2B5CF9}"/>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14</a:t>
            </a:fld>
            <a:endParaRPr lang="en-US" sz="2000" b="1" dirty="0"/>
          </a:p>
        </p:txBody>
      </p:sp>
    </p:spTree>
    <p:extLst>
      <p:ext uri="{BB962C8B-B14F-4D97-AF65-F5344CB8AC3E}">
        <p14:creationId xmlns:p14="http://schemas.microsoft.com/office/powerpoint/2010/main" val="2075111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7AC687C-6583-48CB-9C4A-8D11790F1B3E}"/>
              </a:ext>
            </a:extLst>
          </p:cNvPr>
          <p:cNvSpPr txBox="1"/>
          <p:nvPr/>
        </p:nvSpPr>
        <p:spPr>
          <a:xfrm>
            <a:off x="346359" y="122556"/>
            <a:ext cx="8481955" cy="584775"/>
          </a:xfrm>
          <a:prstGeom prst="rect">
            <a:avLst/>
          </a:prstGeom>
          <a:noFill/>
        </p:spPr>
        <p:txBody>
          <a:bodyPr wrap="square" rtlCol="0">
            <a:spAutoFit/>
          </a:bodyPr>
          <a:lstStyle/>
          <a:p>
            <a:r>
              <a:rPr lang="en-US" sz="3200" b="1" dirty="0"/>
              <a:t>Nitrogen and phosphorus species</a:t>
            </a:r>
          </a:p>
        </p:txBody>
      </p:sp>
      <p:sp>
        <p:nvSpPr>
          <p:cNvPr id="5" name="Slide Number Placeholder 3">
            <a:extLst>
              <a:ext uri="{FF2B5EF4-FFF2-40B4-BE49-F238E27FC236}">
                <a16:creationId xmlns:a16="http://schemas.microsoft.com/office/drawing/2014/main" xmlns="" id="{8937400C-E1F5-4FD5-8CDE-4C4EE5B5C80B}"/>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15</a:t>
            </a:fld>
            <a:endParaRPr lang="en-US" sz="2000" b="1" dirty="0"/>
          </a:p>
        </p:txBody>
      </p:sp>
      <p:pic>
        <p:nvPicPr>
          <p:cNvPr id="9" name="Picture 8"/>
          <p:cNvPicPr>
            <a:picLocks noChangeAspect="1"/>
          </p:cNvPicPr>
          <p:nvPr/>
        </p:nvPicPr>
        <p:blipFill>
          <a:blip r:embed="rId2"/>
          <a:stretch>
            <a:fillRect/>
          </a:stretch>
        </p:blipFill>
        <p:spPr>
          <a:xfrm>
            <a:off x="53436" y="1279012"/>
            <a:ext cx="4572000" cy="3278546"/>
          </a:xfrm>
          <a:prstGeom prst="rect">
            <a:avLst/>
          </a:prstGeom>
        </p:spPr>
      </p:pic>
      <p:pic>
        <p:nvPicPr>
          <p:cNvPr id="11" name="Picture 10"/>
          <p:cNvPicPr>
            <a:picLocks noChangeAspect="1"/>
          </p:cNvPicPr>
          <p:nvPr/>
        </p:nvPicPr>
        <p:blipFill>
          <a:blip r:embed="rId3"/>
          <a:stretch>
            <a:fillRect/>
          </a:stretch>
        </p:blipFill>
        <p:spPr>
          <a:xfrm>
            <a:off x="4543992" y="1279010"/>
            <a:ext cx="4572000" cy="3278546"/>
          </a:xfrm>
          <a:prstGeom prst="rect">
            <a:avLst/>
          </a:prstGeom>
        </p:spPr>
      </p:pic>
      <p:cxnSp>
        <p:nvCxnSpPr>
          <p:cNvPr id="3" name="Straight Arrow Connector 2"/>
          <p:cNvCxnSpPr/>
          <p:nvPr/>
        </p:nvCxnSpPr>
        <p:spPr>
          <a:xfrm flipV="1">
            <a:off x="2006600" y="1939412"/>
            <a:ext cx="1143000" cy="128270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993900" y="2739512"/>
            <a:ext cx="1155700" cy="63500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497156" y="2625212"/>
            <a:ext cx="1143000" cy="88900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484456" y="3590412"/>
            <a:ext cx="1155700" cy="10160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391062E4-93E5-447D-A43C-9536D6595E0E}"/>
              </a:ext>
            </a:extLst>
          </p:cNvPr>
          <p:cNvSpPr/>
          <p:nvPr/>
        </p:nvSpPr>
        <p:spPr>
          <a:xfrm>
            <a:off x="205531" y="4997109"/>
            <a:ext cx="4338462" cy="830997"/>
          </a:xfrm>
          <a:prstGeom prst="rect">
            <a:avLst/>
          </a:prstGeom>
        </p:spPr>
        <p:txBody>
          <a:bodyPr wrap="square">
            <a:spAutoFit/>
          </a:bodyPr>
          <a:lstStyle/>
          <a:p>
            <a:r>
              <a:rPr lang="en-US" sz="1600" b="1" dirty="0">
                <a:latin typeface="Arial" panose="020B0604020202020204" pitchFamily="34" charset="0"/>
                <a:ea typeface="Times New Roman" panose="02020603050405020304" pitchFamily="18" charset="0"/>
                <a:cs typeface="Arial" panose="020B0604020202020204" pitchFamily="34" charset="0"/>
              </a:rPr>
              <a:t>Arrows show relatively more increase in organic nitrogen as compared to inorganic.</a:t>
            </a:r>
          </a:p>
        </p:txBody>
      </p:sp>
      <p:sp>
        <p:nvSpPr>
          <p:cNvPr id="20" name="Rectangle 19">
            <a:extLst>
              <a:ext uri="{FF2B5EF4-FFF2-40B4-BE49-F238E27FC236}">
                <a16:creationId xmlns:a16="http://schemas.microsoft.com/office/drawing/2014/main" xmlns="" id="{391062E4-93E5-447D-A43C-9536D6595E0E}"/>
              </a:ext>
            </a:extLst>
          </p:cNvPr>
          <p:cNvSpPr/>
          <p:nvPr/>
        </p:nvSpPr>
        <p:spPr>
          <a:xfrm>
            <a:off x="4777530" y="4997109"/>
            <a:ext cx="4338462" cy="830997"/>
          </a:xfrm>
          <a:prstGeom prst="rect">
            <a:avLst/>
          </a:prstGeom>
        </p:spPr>
        <p:txBody>
          <a:bodyPr wrap="square">
            <a:spAutoFit/>
          </a:bodyPr>
          <a:lstStyle/>
          <a:p>
            <a:r>
              <a:rPr lang="en-US" sz="1600" b="1" dirty="0">
                <a:latin typeface="Arial" panose="020B0604020202020204" pitchFamily="34" charset="0"/>
                <a:ea typeface="Times New Roman" panose="02020603050405020304" pitchFamily="18" charset="0"/>
                <a:cs typeface="Arial" panose="020B0604020202020204" pitchFamily="34" charset="0"/>
              </a:rPr>
              <a:t>Arrows show relatively more increase in inorganic (particulate) phosphorus as compared to organic.</a:t>
            </a:r>
          </a:p>
        </p:txBody>
      </p:sp>
      <p:sp>
        <p:nvSpPr>
          <p:cNvPr id="17" name="TextBox 16">
            <a:extLst>
              <a:ext uri="{FF2B5EF4-FFF2-40B4-BE49-F238E27FC236}">
                <a16:creationId xmlns:a16="http://schemas.microsoft.com/office/drawing/2014/main" xmlns="" id="{897A4D74-05A2-4AA7-A0CD-4945020ACD2E}"/>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
        <p:nvSpPr>
          <p:cNvPr id="18" name="TextBox 17">
            <a:extLst>
              <a:ext uri="{FF2B5EF4-FFF2-40B4-BE49-F238E27FC236}">
                <a16:creationId xmlns:a16="http://schemas.microsoft.com/office/drawing/2014/main" xmlns="" id="{046A62BA-54EA-784D-8E4C-B1D95FA17D44}"/>
              </a:ext>
            </a:extLst>
          </p:cNvPr>
          <p:cNvSpPr txBox="1"/>
          <p:nvPr/>
        </p:nvSpPr>
        <p:spPr>
          <a:xfrm>
            <a:off x="852632" y="3801425"/>
            <a:ext cx="1566206" cy="1003352"/>
          </a:xfrm>
          <a:prstGeom prst="rect">
            <a:avLst/>
          </a:prstGeom>
          <a:solidFill>
            <a:schemeClr val="bg1"/>
          </a:solidFill>
        </p:spPr>
        <p:txBody>
          <a:bodyPr wrap="square" lIns="9144" tIns="9144" rIns="9144" bIns="9144" rtlCol="0">
            <a:spAutoFit/>
          </a:bodyPr>
          <a:lstStyle/>
          <a:p>
            <a:pPr algn="ctr"/>
            <a:r>
              <a:rPr lang="en-US" sz="1600" b="1" dirty="0"/>
              <a:t>Year 2025</a:t>
            </a:r>
          </a:p>
          <a:p>
            <a:pPr algn="ctr"/>
            <a:r>
              <a:rPr lang="en-US" sz="1600" dirty="0"/>
              <a:t>Trend rainfall and Ensemble median temperature</a:t>
            </a:r>
          </a:p>
        </p:txBody>
      </p:sp>
      <p:sp>
        <p:nvSpPr>
          <p:cNvPr id="21" name="TextBox 20">
            <a:extLst>
              <a:ext uri="{FF2B5EF4-FFF2-40B4-BE49-F238E27FC236}">
                <a16:creationId xmlns:a16="http://schemas.microsoft.com/office/drawing/2014/main" xmlns="" id="{4A59BF0D-6AC6-194C-AA17-24AF33C029AD}"/>
              </a:ext>
            </a:extLst>
          </p:cNvPr>
          <p:cNvSpPr txBox="1"/>
          <p:nvPr/>
        </p:nvSpPr>
        <p:spPr>
          <a:xfrm>
            <a:off x="2701994" y="3794472"/>
            <a:ext cx="1762486" cy="1003352"/>
          </a:xfrm>
          <a:prstGeom prst="rect">
            <a:avLst/>
          </a:prstGeom>
          <a:solidFill>
            <a:schemeClr val="bg1"/>
          </a:solidFill>
        </p:spPr>
        <p:txBody>
          <a:bodyPr wrap="square" lIns="9144" tIns="9144" rIns="9144" bIns="9144" rtlCol="0">
            <a:spAutoFit/>
          </a:bodyPr>
          <a:lstStyle/>
          <a:p>
            <a:pPr algn="ctr"/>
            <a:r>
              <a:rPr lang="en-US" sz="1600" b="1" dirty="0"/>
              <a:t>Year 2050</a:t>
            </a:r>
          </a:p>
          <a:p>
            <a:pPr algn="ctr"/>
            <a:r>
              <a:rPr lang="en-US" sz="1600" dirty="0"/>
              <a:t>Ensemble median rainfall &amp; temperature</a:t>
            </a:r>
          </a:p>
        </p:txBody>
      </p:sp>
      <p:sp>
        <p:nvSpPr>
          <p:cNvPr id="22" name="TextBox 21">
            <a:extLst>
              <a:ext uri="{FF2B5EF4-FFF2-40B4-BE49-F238E27FC236}">
                <a16:creationId xmlns:a16="http://schemas.microsoft.com/office/drawing/2014/main" xmlns="" id="{0B13BE98-AA47-514F-99A3-A8E615F0F206}"/>
              </a:ext>
            </a:extLst>
          </p:cNvPr>
          <p:cNvSpPr txBox="1"/>
          <p:nvPr/>
        </p:nvSpPr>
        <p:spPr>
          <a:xfrm>
            <a:off x="5355612" y="3801425"/>
            <a:ext cx="1566206" cy="1003352"/>
          </a:xfrm>
          <a:prstGeom prst="rect">
            <a:avLst/>
          </a:prstGeom>
          <a:solidFill>
            <a:schemeClr val="bg1"/>
          </a:solidFill>
        </p:spPr>
        <p:txBody>
          <a:bodyPr wrap="square" lIns="9144" tIns="9144" rIns="9144" bIns="9144" rtlCol="0">
            <a:spAutoFit/>
          </a:bodyPr>
          <a:lstStyle/>
          <a:p>
            <a:pPr algn="ctr"/>
            <a:r>
              <a:rPr lang="en-US" sz="1600" b="1" dirty="0"/>
              <a:t>Year 2025</a:t>
            </a:r>
          </a:p>
          <a:p>
            <a:pPr algn="ctr"/>
            <a:r>
              <a:rPr lang="en-US" sz="1600" dirty="0"/>
              <a:t>Trend rainfall and Ensemble median temperature</a:t>
            </a:r>
          </a:p>
        </p:txBody>
      </p:sp>
      <p:sp>
        <p:nvSpPr>
          <p:cNvPr id="23" name="TextBox 22">
            <a:extLst>
              <a:ext uri="{FF2B5EF4-FFF2-40B4-BE49-F238E27FC236}">
                <a16:creationId xmlns:a16="http://schemas.microsoft.com/office/drawing/2014/main" xmlns="" id="{61978E4F-640B-FA44-9A5D-F44E327BD502}"/>
              </a:ext>
            </a:extLst>
          </p:cNvPr>
          <p:cNvSpPr txBox="1"/>
          <p:nvPr/>
        </p:nvSpPr>
        <p:spPr>
          <a:xfrm>
            <a:off x="7185096" y="3794472"/>
            <a:ext cx="1762486" cy="1003352"/>
          </a:xfrm>
          <a:prstGeom prst="rect">
            <a:avLst/>
          </a:prstGeom>
          <a:solidFill>
            <a:schemeClr val="bg1"/>
          </a:solidFill>
        </p:spPr>
        <p:txBody>
          <a:bodyPr wrap="square" lIns="9144" tIns="9144" rIns="9144" bIns="9144" rtlCol="0">
            <a:spAutoFit/>
          </a:bodyPr>
          <a:lstStyle/>
          <a:p>
            <a:pPr algn="ctr"/>
            <a:r>
              <a:rPr lang="en-US" sz="1600" b="1" dirty="0"/>
              <a:t>Year 2050</a:t>
            </a:r>
          </a:p>
          <a:p>
            <a:pPr algn="ctr"/>
            <a:r>
              <a:rPr lang="en-US" sz="1600" dirty="0"/>
              <a:t>Ensemble median rainfall &amp; temperature</a:t>
            </a:r>
          </a:p>
        </p:txBody>
      </p:sp>
      <p:sp>
        <p:nvSpPr>
          <p:cNvPr id="7" name="TextBox 6">
            <a:extLst>
              <a:ext uri="{FF2B5EF4-FFF2-40B4-BE49-F238E27FC236}">
                <a16:creationId xmlns:a16="http://schemas.microsoft.com/office/drawing/2014/main" xmlns="" id="{46714475-5082-9F42-9B86-9B1275B91456}"/>
              </a:ext>
            </a:extLst>
          </p:cNvPr>
          <p:cNvSpPr txBox="1"/>
          <p:nvPr/>
        </p:nvSpPr>
        <p:spPr>
          <a:xfrm>
            <a:off x="634765" y="1189557"/>
            <a:ext cx="3866315" cy="369332"/>
          </a:xfrm>
          <a:prstGeom prst="rect">
            <a:avLst/>
          </a:prstGeom>
          <a:solidFill>
            <a:schemeClr val="bg1"/>
          </a:solidFill>
        </p:spPr>
        <p:txBody>
          <a:bodyPr wrap="none" rtlCol="0">
            <a:spAutoFit/>
          </a:bodyPr>
          <a:lstStyle/>
          <a:p>
            <a:r>
              <a:rPr lang="en-US" b="1" dirty="0"/>
              <a:t>Simulated changes in nitrogen delivery</a:t>
            </a:r>
          </a:p>
        </p:txBody>
      </p:sp>
      <p:sp>
        <p:nvSpPr>
          <p:cNvPr id="26" name="TextBox 25">
            <a:extLst>
              <a:ext uri="{FF2B5EF4-FFF2-40B4-BE49-F238E27FC236}">
                <a16:creationId xmlns:a16="http://schemas.microsoft.com/office/drawing/2014/main" xmlns="" id="{E57D944D-2C3A-1F41-9555-9D5293978AC9}"/>
              </a:ext>
            </a:extLst>
          </p:cNvPr>
          <p:cNvSpPr txBox="1"/>
          <p:nvPr/>
        </p:nvSpPr>
        <p:spPr>
          <a:xfrm>
            <a:off x="4930367" y="1189557"/>
            <a:ext cx="4199676" cy="369332"/>
          </a:xfrm>
          <a:prstGeom prst="rect">
            <a:avLst/>
          </a:prstGeom>
          <a:solidFill>
            <a:schemeClr val="bg1"/>
          </a:solidFill>
        </p:spPr>
        <p:txBody>
          <a:bodyPr wrap="none" rtlCol="0">
            <a:spAutoFit/>
          </a:bodyPr>
          <a:lstStyle/>
          <a:p>
            <a:r>
              <a:rPr lang="en-US" b="1" dirty="0"/>
              <a:t>Simulated changes in phosphorus delivery</a:t>
            </a:r>
          </a:p>
        </p:txBody>
      </p:sp>
      <p:sp>
        <p:nvSpPr>
          <p:cNvPr id="29" name="TextBox 28">
            <a:extLst>
              <a:ext uri="{FF2B5EF4-FFF2-40B4-BE49-F238E27FC236}">
                <a16:creationId xmlns:a16="http://schemas.microsoft.com/office/drawing/2014/main" xmlns="" id="{8F79FE02-043D-7B42-865A-910591D157F0}"/>
              </a:ext>
            </a:extLst>
          </p:cNvPr>
          <p:cNvSpPr txBox="1"/>
          <p:nvPr/>
        </p:nvSpPr>
        <p:spPr>
          <a:xfrm>
            <a:off x="64178" y="6341194"/>
            <a:ext cx="3526863" cy="461665"/>
          </a:xfrm>
          <a:prstGeom prst="rect">
            <a:avLst/>
          </a:prstGeom>
          <a:noFill/>
        </p:spPr>
        <p:txBody>
          <a:bodyPr wrap="none" rtlCol="0">
            <a:spAutoFit/>
          </a:bodyPr>
          <a:lstStyle/>
          <a:p>
            <a:r>
              <a:rPr lang="en-US" sz="1200" b="1" i="1" dirty="0"/>
              <a:t>Trend</a:t>
            </a:r>
            <a:r>
              <a:rPr lang="en-US" sz="1200" i="1" dirty="0"/>
              <a:t>: projection of extrapolation of long-term trends</a:t>
            </a:r>
          </a:p>
          <a:p>
            <a:r>
              <a:rPr lang="en-US" sz="1200" b="1" i="1" dirty="0"/>
              <a:t>Ensemble</a:t>
            </a:r>
            <a:r>
              <a:rPr lang="en-US" sz="1200" i="1" dirty="0"/>
              <a:t>: 31-member ensemble of RCP4.5 GCMs</a:t>
            </a:r>
          </a:p>
        </p:txBody>
      </p:sp>
    </p:spTree>
    <p:extLst>
      <p:ext uri="{BB962C8B-B14F-4D97-AF65-F5344CB8AC3E}">
        <p14:creationId xmlns:p14="http://schemas.microsoft.com/office/powerpoint/2010/main" val="866149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62139E1-19CC-42EE-BBCD-2F701B99BB01}"/>
              </a:ext>
            </a:extLst>
          </p:cNvPr>
          <p:cNvPicPr>
            <a:picLocks noChangeAspect="1"/>
          </p:cNvPicPr>
          <p:nvPr/>
        </p:nvPicPr>
        <p:blipFill>
          <a:blip r:embed="rId2"/>
          <a:stretch>
            <a:fillRect/>
          </a:stretch>
        </p:blipFill>
        <p:spPr>
          <a:xfrm>
            <a:off x="21020" y="1183772"/>
            <a:ext cx="9102117" cy="5096698"/>
          </a:xfrm>
          <a:prstGeom prst="rect">
            <a:avLst/>
          </a:prstGeom>
        </p:spPr>
      </p:pic>
      <p:sp>
        <p:nvSpPr>
          <p:cNvPr id="4" name="TextBox 3">
            <a:extLst>
              <a:ext uri="{FF2B5EF4-FFF2-40B4-BE49-F238E27FC236}">
                <a16:creationId xmlns:a16="http://schemas.microsoft.com/office/drawing/2014/main" xmlns="" id="{57474788-9B9A-4E66-9B48-AD57AAC1CD6D}"/>
              </a:ext>
            </a:extLst>
          </p:cNvPr>
          <p:cNvSpPr txBox="1"/>
          <p:nvPr/>
        </p:nvSpPr>
        <p:spPr>
          <a:xfrm>
            <a:off x="346359" y="122556"/>
            <a:ext cx="8481955" cy="584775"/>
          </a:xfrm>
          <a:prstGeom prst="rect">
            <a:avLst/>
          </a:prstGeom>
          <a:noFill/>
        </p:spPr>
        <p:txBody>
          <a:bodyPr wrap="square" rtlCol="0">
            <a:spAutoFit/>
          </a:bodyPr>
          <a:lstStyle/>
          <a:p>
            <a:r>
              <a:rPr lang="en-US" sz="3200" b="1" dirty="0"/>
              <a:t>Uncertainty due to climatic inputs </a:t>
            </a:r>
          </a:p>
        </p:txBody>
      </p:sp>
      <p:sp>
        <p:nvSpPr>
          <p:cNvPr id="5" name="Rectangle 2">
            <a:extLst>
              <a:ext uri="{FF2B5EF4-FFF2-40B4-BE49-F238E27FC236}">
                <a16:creationId xmlns:a16="http://schemas.microsoft.com/office/drawing/2014/main" xmlns="" id="{A58FABFD-ACBA-4F35-BAC3-696F8A5C5C4D}"/>
              </a:ext>
            </a:extLst>
          </p:cNvPr>
          <p:cNvSpPr>
            <a:spLocks noChangeArrowheads="1"/>
          </p:cNvSpPr>
          <p:nvPr/>
        </p:nvSpPr>
        <p:spPr bwMode="auto">
          <a:xfrm>
            <a:off x="0" y="2733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xmlns="" id="{71EB81E3-CB10-4970-AEB9-60CC55DDD911}"/>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
        <p:nvSpPr>
          <p:cNvPr id="20" name="TextBox 19">
            <a:extLst>
              <a:ext uri="{FF2B5EF4-FFF2-40B4-BE49-F238E27FC236}">
                <a16:creationId xmlns:a16="http://schemas.microsoft.com/office/drawing/2014/main" xmlns="" id="{20781CC0-29A0-1146-9CCE-947FD8CCD3FD}"/>
              </a:ext>
            </a:extLst>
          </p:cNvPr>
          <p:cNvSpPr txBox="1"/>
          <p:nvPr/>
        </p:nvSpPr>
        <p:spPr>
          <a:xfrm>
            <a:off x="290795" y="1309103"/>
            <a:ext cx="641073" cy="369332"/>
          </a:xfrm>
          <a:prstGeom prst="rect">
            <a:avLst/>
          </a:prstGeom>
          <a:noFill/>
        </p:spPr>
        <p:txBody>
          <a:bodyPr wrap="none" rtlCol="0">
            <a:spAutoFit/>
          </a:bodyPr>
          <a:lstStyle/>
          <a:p>
            <a:r>
              <a:rPr lang="en-US" b="1" dirty="0"/>
              <a:t>Flow</a:t>
            </a:r>
          </a:p>
        </p:txBody>
      </p:sp>
      <p:sp>
        <p:nvSpPr>
          <p:cNvPr id="21" name="TextBox 20">
            <a:extLst>
              <a:ext uri="{FF2B5EF4-FFF2-40B4-BE49-F238E27FC236}">
                <a16:creationId xmlns:a16="http://schemas.microsoft.com/office/drawing/2014/main" xmlns="" id="{5DD9D54A-33B0-4246-8F48-D17413CA32CE}"/>
              </a:ext>
            </a:extLst>
          </p:cNvPr>
          <p:cNvSpPr txBox="1"/>
          <p:nvPr/>
        </p:nvSpPr>
        <p:spPr>
          <a:xfrm>
            <a:off x="290795" y="4105912"/>
            <a:ext cx="1313180" cy="369332"/>
          </a:xfrm>
          <a:prstGeom prst="rect">
            <a:avLst/>
          </a:prstGeom>
          <a:noFill/>
        </p:spPr>
        <p:txBody>
          <a:bodyPr wrap="none" rtlCol="0">
            <a:spAutoFit/>
          </a:bodyPr>
          <a:lstStyle/>
          <a:p>
            <a:r>
              <a:rPr lang="en-US" b="1" dirty="0"/>
              <a:t>Phosphorus</a:t>
            </a:r>
          </a:p>
        </p:txBody>
      </p:sp>
      <p:sp>
        <p:nvSpPr>
          <p:cNvPr id="22" name="TextBox 21">
            <a:extLst>
              <a:ext uri="{FF2B5EF4-FFF2-40B4-BE49-F238E27FC236}">
                <a16:creationId xmlns:a16="http://schemas.microsoft.com/office/drawing/2014/main" xmlns="" id="{57DD5E04-E846-574A-8571-AF65FD5A2205}"/>
              </a:ext>
            </a:extLst>
          </p:cNvPr>
          <p:cNvSpPr txBox="1"/>
          <p:nvPr/>
        </p:nvSpPr>
        <p:spPr>
          <a:xfrm>
            <a:off x="4933981" y="1309103"/>
            <a:ext cx="1020921" cy="369332"/>
          </a:xfrm>
          <a:prstGeom prst="rect">
            <a:avLst/>
          </a:prstGeom>
          <a:noFill/>
        </p:spPr>
        <p:txBody>
          <a:bodyPr wrap="none" rtlCol="0">
            <a:spAutoFit/>
          </a:bodyPr>
          <a:lstStyle/>
          <a:p>
            <a:r>
              <a:rPr lang="en-US" b="1" dirty="0"/>
              <a:t>Nitrogen</a:t>
            </a:r>
          </a:p>
        </p:txBody>
      </p:sp>
      <p:sp>
        <p:nvSpPr>
          <p:cNvPr id="23" name="TextBox 22">
            <a:extLst>
              <a:ext uri="{FF2B5EF4-FFF2-40B4-BE49-F238E27FC236}">
                <a16:creationId xmlns:a16="http://schemas.microsoft.com/office/drawing/2014/main" xmlns="" id="{CEDF80AC-CB77-E34B-A697-F730560E2A73}"/>
              </a:ext>
            </a:extLst>
          </p:cNvPr>
          <p:cNvSpPr txBox="1"/>
          <p:nvPr/>
        </p:nvSpPr>
        <p:spPr>
          <a:xfrm>
            <a:off x="4933981" y="4105912"/>
            <a:ext cx="1093056" cy="369332"/>
          </a:xfrm>
          <a:prstGeom prst="rect">
            <a:avLst/>
          </a:prstGeom>
          <a:noFill/>
        </p:spPr>
        <p:txBody>
          <a:bodyPr wrap="none" rtlCol="0">
            <a:spAutoFit/>
          </a:bodyPr>
          <a:lstStyle/>
          <a:p>
            <a:r>
              <a:rPr lang="en-US" b="1" dirty="0"/>
              <a:t>Sediment</a:t>
            </a:r>
          </a:p>
        </p:txBody>
      </p:sp>
      <p:sp>
        <p:nvSpPr>
          <p:cNvPr id="25" name="TextBox 24">
            <a:extLst>
              <a:ext uri="{FF2B5EF4-FFF2-40B4-BE49-F238E27FC236}">
                <a16:creationId xmlns:a16="http://schemas.microsoft.com/office/drawing/2014/main" xmlns="" id="{3553FDCE-4D73-9645-B91F-C81DBF76F39D}"/>
              </a:ext>
            </a:extLst>
          </p:cNvPr>
          <p:cNvSpPr txBox="1"/>
          <p:nvPr/>
        </p:nvSpPr>
        <p:spPr>
          <a:xfrm>
            <a:off x="149086" y="3006963"/>
            <a:ext cx="2126974" cy="264688"/>
          </a:xfrm>
          <a:prstGeom prst="rect">
            <a:avLst/>
          </a:prstGeom>
          <a:solidFill>
            <a:schemeClr val="bg1"/>
          </a:solidFill>
        </p:spPr>
        <p:txBody>
          <a:bodyPr wrap="square" lIns="9144" tIns="9144" rIns="9144" bIns="9144" rtlCol="0">
            <a:spAutoFit/>
          </a:bodyPr>
          <a:lstStyle/>
          <a:p>
            <a:pPr algn="ctr"/>
            <a:r>
              <a:rPr lang="en-US" sz="1600" b="1" dirty="0"/>
              <a:t>Year 2025</a:t>
            </a:r>
          </a:p>
        </p:txBody>
      </p:sp>
      <p:sp>
        <p:nvSpPr>
          <p:cNvPr id="27" name="TextBox 26">
            <a:extLst>
              <a:ext uri="{FF2B5EF4-FFF2-40B4-BE49-F238E27FC236}">
                <a16:creationId xmlns:a16="http://schemas.microsoft.com/office/drawing/2014/main" xmlns="" id="{3F91BC2E-FF59-604A-890A-BEA622C88B3E}"/>
              </a:ext>
            </a:extLst>
          </p:cNvPr>
          <p:cNvSpPr txBox="1"/>
          <p:nvPr/>
        </p:nvSpPr>
        <p:spPr>
          <a:xfrm>
            <a:off x="150895" y="3232961"/>
            <a:ext cx="693931" cy="787908"/>
          </a:xfrm>
          <a:prstGeom prst="rect">
            <a:avLst/>
          </a:prstGeom>
          <a:solidFill>
            <a:schemeClr val="bg1"/>
          </a:solidFill>
        </p:spPr>
        <p:txBody>
          <a:bodyPr wrap="square" lIns="9144" tIns="9144" rIns="9144" bIns="9144" rtlCol="0">
            <a:spAutoFit/>
          </a:bodyPr>
          <a:lstStyle/>
          <a:p>
            <a:pPr algn="ctr"/>
            <a:r>
              <a:rPr lang="en-US" sz="1000" dirty="0"/>
              <a:t>Trend rainfall, Ensemble 10%. temperature</a:t>
            </a:r>
          </a:p>
        </p:txBody>
      </p:sp>
      <p:sp>
        <p:nvSpPr>
          <p:cNvPr id="28" name="TextBox 27">
            <a:extLst>
              <a:ext uri="{FF2B5EF4-FFF2-40B4-BE49-F238E27FC236}">
                <a16:creationId xmlns:a16="http://schemas.microsoft.com/office/drawing/2014/main" xmlns="" id="{1FFB0872-2BB6-4842-AE23-EA1FC32AD333}"/>
              </a:ext>
            </a:extLst>
          </p:cNvPr>
          <p:cNvSpPr txBox="1"/>
          <p:nvPr/>
        </p:nvSpPr>
        <p:spPr>
          <a:xfrm>
            <a:off x="865607" y="3237457"/>
            <a:ext cx="693931" cy="787908"/>
          </a:xfrm>
          <a:prstGeom prst="rect">
            <a:avLst/>
          </a:prstGeom>
          <a:solidFill>
            <a:schemeClr val="bg1"/>
          </a:solidFill>
        </p:spPr>
        <p:txBody>
          <a:bodyPr wrap="square" lIns="9144" tIns="9144" rIns="9144" bIns="9144" rtlCol="0">
            <a:spAutoFit/>
          </a:bodyPr>
          <a:lstStyle/>
          <a:p>
            <a:pPr algn="ctr"/>
            <a:r>
              <a:rPr lang="en-US" sz="1000" dirty="0"/>
              <a:t>Trend rainfall, Ensemble median temperature</a:t>
            </a:r>
          </a:p>
        </p:txBody>
      </p:sp>
      <p:sp>
        <p:nvSpPr>
          <p:cNvPr id="29" name="TextBox 28">
            <a:extLst>
              <a:ext uri="{FF2B5EF4-FFF2-40B4-BE49-F238E27FC236}">
                <a16:creationId xmlns:a16="http://schemas.microsoft.com/office/drawing/2014/main" xmlns="" id="{9DBF1F4D-D964-0B4B-9023-A363A6CE2784}"/>
              </a:ext>
            </a:extLst>
          </p:cNvPr>
          <p:cNvSpPr txBox="1"/>
          <p:nvPr/>
        </p:nvSpPr>
        <p:spPr>
          <a:xfrm>
            <a:off x="1584097" y="3237457"/>
            <a:ext cx="693931" cy="787908"/>
          </a:xfrm>
          <a:prstGeom prst="rect">
            <a:avLst/>
          </a:prstGeom>
          <a:solidFill>
            <a:schemeClr val="bg1"/>
          </a:solidFill>
        </p:spPr>
        <p:txBody>
          <a:bodyPr wrap="square" lIns="9144" tIns="9144" rIns="9144" bIns="9144" rtlCol="0">
            <a:spAutoFit/>
          </a:bodyPr>
          <a:lstStyle/>
          <a:p>
            <a:pPr algn="ctr"/>
            <a:r>
              <a:rPr lang="en-US" sz="1000" dirty="0"/>
              <a:t>Trend rainfall, Ensemble 90%. temperature</a:t>
            </a:r>
          </a:p>
        </p:txBody>
      </p:sp>
      <p:sp>
        <p:nvSpPr>
          <p:cNvPr id="30" name="TextBox 29">
            <a:extLst>
              <a:ext uri="{FF2B5EF4-FFF2-40B4-BE49-F238E27FC236}">
                <a16:creationId xmlns:a16="http://schemas.microsoft.com/office/drawing/2014/main" xmlns="" id="{F130696A-095D-C044-8A0A-B2394F0EF629}"/>
              </a:ext>
            </a:extLst>
          </p:cNvPr>
          <p:cNvSpPr txBox="1"/>
          <p:nvPr/>
        </p:nvSpPr>
        <p:spPr>
          <a:xfrm>
            <a:off x="4679362" y="3007298"/>
            <a:ext cx="2126974" cy="264688"/>
          </a:xfrm>
          <a:prstGeom prst="rect">
            <a:avLst/>
          </a:prstGeom>
          <a:solidFill>
            <a:schemeClr val="bg1"/>
          </a:solidFill>
        </p:spPr>
        <p:txBody>
          <a:bodyPr wrap="square" lIns="9144" tIns="9144" rIns="9144" bIns="9144" rtlCol="0">
            <a:spAutoFit/>
          </a:bodyPr>
          <a:lstStyle/>
          <a:p>
            <a:pPr algn="ctr"/>
            <a:r>
              <a:rPr lang="en-US" sz="1600" b="1" dirty="0"/>
              <a:t>Year 2025</a:t>
            </a:r>
          </a:p>
        </p:txBody>
      </p:sp>
      <p:sp>
        <p:nvSpPr>
          <p:cNvPr id="31" name="TextBox 30">
            <a:extLst>
              <a:ext uri="{FF2B5EF4-FFF2-40B4-BE49-F238E27FC236}">
                <a16:creationId xmlns:a16="http://schemas.microsoft.com/office/drawing/2014/main" xmlns="" id="{C5DDC2C7-77BC-5D4A-A351-24B25DD4510F}"/>
              </a:ext>
            </a:extLst>
          </p:cNvPr>
          <p:cNvSpPr txBox="1"/>
          <p:nvPr/>
        </p:nvSpPr>
        <p:spPr>
          <a:xfrm>
            <a:off x="4681171" y="3233296"/>
            <a:ext cx="693931" cy="787908"/>
          </a:xfrm>
          <a:prstGeom prst="rect">
            <a:avLst/>
          </a:prstGeom>
          <a:solidFill>
            <a:schemeClr val="bg1"/>
          </a:solidFill>
        </p:spPr>
        <p:txBody>
          <a:bodyPr wrap="square" lIns="9144" tIns="9144" rIns="9144" bIns="9144" rtlCol="0">
            <a:spAutoFit/>
          </a:bodyPr>
          <a:lstStyle/>
          <a:p>
            <a:pPr algn="ctr"/>
            <a:r>
              <a:rPr lang="en-US" sz="1000" dirty="0"/>
              <a:t>Trend rainfall, Ensemble 10%. temperature</a:t>
            </a:r>
          </a:p>
        </p:txBody>
      </p:sp>
      <p:sp>
        <p:nvSpPr>
          <p:cNvPr id="32" name="TextBox 31">
            <a:extLst>
              <a:ext uri="{FF2B5EF4-FFF2-40B4-BE49-F238E27FC236}">
                <a16:creationId xmlns:a16="http://schemas.microsoft.com/office/drawing/2014/main" xmlns="" id="{4FEF22AD-97FB-2C44-BB54-A757C6D86E86}"/>
              </a:ext>
            </a:extLst>
          </p:cNvPr>
          <p:cNvSpPr txBox="1"/>
          <p:nvPr/>
        </p:nvSpPr>
        <p:spPr>
          <a:xfrm>
            <a:off x="5395883" y="3237792"/>
            <a:ext cx="693931" cy="787908"/>
          </a:xfrm>
          <a:prstGeom prst="rect">
            <a:avLst/>
          </a:prstGeom>
          <a:solidFill>
            <a:schemeClr val="bg1"/>
          </a:solidFill>
        </p:spPr>
        <p:txBody>
          <a:bodyPr wrap="square" lIns="9144" tIns="9144" rIns="9144" bIns="9144" rtlCol="0">
            <a:spAutoFit/>
          </a:bodyPr>
          <a:lstStyle/>
          <a:p>
            <a:pPr algn="ctr"/>
            <a:r>
              <a:rPr lang="en-US" sz="1000" dirty="0"/>
              <a:t>Trend rainfall, Ensemble median temperature</a:t>
            </a:r>
          </a:p>
        </p:txBody>
      </p:sp>
      <p:sp>
        <p:nvSpPr>
          <p:cNvPr id="33" name="TextBox 32">
            <a:extLst>
              <a:ext uri="{FF2B5EF4-FFF2-40B4-BE49-F238E27FC236}">
                <a16:creationId xmlns:a16="http://schemas.microsoft.com/office/drawing/2014/main" xmlns="" id="{99BD5FF8-24E2-3449-894E-0EE3A0EA20FC}"/>
              </a:ext>
            </a:extLst>
          </p:cNvPr>
          <p:cNvSpPr txBox="1"/>
          <p:nvPr/>
        </p:nvSpPr>
        <p:spPr>
          <a:xfrm>
            <a:off x="6114373" y="3237792"/>
            <a:ext cx="693931" cy="787908"/>
          </a:xfrm>
          <a:prstGeom prst="rect">
            <a:avLst/>
          </a:prstGeom>
          <a:solidFill>
            <a:schemeClr val="bg1"/>
          </a:solidFill>
        </p:spPr>
        <p:txBody>
          <a:bodyPr wrap="square" lIns="9144" tIns="9144" rIns="9144" bIns="9144" rtlCol="0">
            <a:spAutoFit/>
          </a:bodyPr>
          <a:lstStyle/>
          <a:p>
            <a:pPr algn="ctr"/>
            <a:r>
              <a:rPr lang="en-US" sz="1000" dirty="0"/>
              <a:t>Trend rainfall, Ensemble 90%. temperature</a:t>
            </a:r>
          </a:p>
        </p:txBody>
      </p:sp>
      <p:sp>
        <p:nvSpPr>
          <p:cNvPr id="34" name="TextBox 33">
            <a:extLst>
              <a:ext uri="{FF2B5EF4-FFF2-40B4-BE49-F238E27FC236}">
                <a16:creationId xmlns:a16="http://schemas.microsoft.com/office/drawing/2014/main" xmlns="" id="{77D14902-8759-184C-8EFD-C53AD95DC7F0}"/>
              </a:ext>
            </a:extLst>
          </p:cNvPr>
          <p:cNvSpPr txBox="1"/>
          <p:nvPr/>
        </p:nvSpPr>
        <p:spPr>
          <a:xfrm>
            <a:off x="147118" y="5767464"/>
            <a:ext cx="2126974" cy="264688"/>
          </a:xfrm>
          <a:prstGeom prst="rect">
            <a:avLst/>
          </a:prstGeom>
          <a:solidFill>
            <a:schemeClr val="bg1"/>
          </a:solidFill>
        </p:spPr>
        <p:txBody>
          <a:bodyPr wrap="square" lIns="9144" tIns="9144" rIns="9144" bIns="9144" rtlCol="0">
            <a:spAutoFit/>
          </a:bodyPr>
          <a:lstStyle/>
          <a:p>
            <a:pPr algn="ctr"/>
            <a:r>
              <a:rPr lang="en-US" sz="1600" b="1" dirty="0"/>
              <a:t>Year 2025</a:t>
            </a:r>
          </a:p>
        </p:txBody>
      </p:sp>
      <p:sp>
        <p:nvSpPr>
          <p:cNvPr id="35" name="TextBox 34">
            <a:extLst>
              <a:ext uri="{FF2B5EF4-FFF2-40B4-BE49-F238E27FC236}">
                <a16:creationId xmlns:a16="http://schemas.microsoft.com/office/drawing/2014/main" xmlns="" id="{919AA0C1-35E5-744B-9224-FEF007ADD73A}"/>
              </a:ext>
            </a:extLst>
          </p:cNvPr>
          <p:cNvSpPr txBox="1"/>
          <p:nvPr/>
        </p:nvSpPr>
        <p:spPr>
          <a:xfrm>
            <a:off x="148927" y="5993462"/>
            <a:ext cx="693931" cy="787908"/>
          </a:xfrm>
          <a:prstGeom prst="rect">
            <a:avLst/>
          </a:prstGeom>
          <a:solidFill>
            <a:schemeClr val="bg1"/>
          </a:solidFill>
        </p:spPr>
        <p:txBody>
          <a:bodyPr wrap="square" lIns="9144" tIns="9144" rIns="9144" bIns="9144" rtlCol="0">
            <a:spAutoFit/>
          </a:bodyPr>
          <a:lstStyle/>
          <a:p>
            <a:pPr algn="ctr"/>
            <a:r>
              <a:rPr lang="en-US" sz="1000" dirty="0"/>
              <a:t>Trend rainfall, Ensemble 10%. temperature</a:t>
            </a:r>
          </a:p>
        </p:txBody>
      </p:sp>
      <p:sp>
        <p:nvSpPr>
          <p:cNvPr id="36" name="TextBox 35">
            <a:extLst>
              <a:ext uri="{FF2B5EF4-FFF2-40B4-BE49-F238E27FC236}">
                <a16:creationId xmlns:a16="http://schemas.microsoft.com/office/drawing/2014/main" xmlns="" id="{64C5C585-FBF8-6C4F-BE71-7C521C20E191}"/>
              </a:ext>
            </a:extLst>
          </p:cNvPr>
          <p:cNvSpPr txBox="1"/>
          <p:nvPr/>
        </p:nvSpPr>
        <p:spPr>
          <a:xfrm>
            <a:off x="863639" y="5997958"/>
            <a:ext cx="693931" cy="787908"/>
          </a:xfrm>
          <a:prstGeom prst="rect">
            <a:avLst/>
          </a:prstGeom>
          <a:solidFill>
            <a:schemeClr val="bg1"/>
          </a:solidFill>
        </p:spPr>
        <p:txBody>
          <a:bodyPr wrap="square" lIns="9144" tIns="9144" rIns="9144" bIns="9144" rtlCol="0">
            <a:spAutoFit/>
          </a:bodyPr>
          <a:lstStyle/>
          <a:p>
            <a:pPr algn="ctr"/>
            <a:r>
              <a:rPr lang="en-US" sz="1000" dirty="0"/>
              <a:t>Trend rainfall, Ensemble median temperature</a:t>
            </a:r>
          </a:p>
        </p:txBody>
      </p:sp>
      <p:sp>
        <p:nvSpPr>
          <p:cNvPr id="37" name="TextBox 36">
            <a:extLst>
              <a:ext uri="{FF2B5EF4-FFF2-40B4-BE49-F238E27FC236}">
                <a16:creationId xmlns:a16="http://schemas.microsoft.com/office/drawing/2014/main" xmlns="" id="{1A806F46-D2C2-AC4D-8D52-78B90B54B924}"/>
              </a:ext>
            </a:extLst>
          </p:cNvPr>
          <p:cNvSpPr txBox="1"/>
          <p:nvPr/>
        </p:nvSpPr>
        <p:spPr>
          <a:xfrm>
            <a:off x="1582129" y="5997958"/>
            <a:ext cx="693931" cy="787908"/>
          </a:xfrm>
          <a:prstGeom prst="rect">
            <a:avLst/>
          </a:prstGeom>
          <a:solidFill>
            <a:schemeClr val="bg1"/>
          </a:solidFill>
        </p:spPr>
        <p:txBody>
          <a:bodyPr wrap="square" lIns="9144" tIns="9144" rIns="9144" bIns="9144" rtlCol="0">
            <a:spAutoFit/>
          </a:bodyPr>
          <a:lstStyle/>
          <a:p>
            <a:pPr algn="ctr"/>
            <a:r>
              <a:rPr lang="en-US" sz="1000" dirty="0"/>
              <a:t>Trend rainfall, Ensemble 90%. temperature</a:t>
            </a:r>
          </a:p>
        </p:txBody>
      </p:sp>
      <p:sp>
        <p:nvSpPr>
          <p:cNvPr id="38" name="TextBox 37">
            <a:extLst>
              <a:ext uri="{FF2B5EF4-FFF2-40B4-BE49-F238E27FC236}">
                <a16:creationId xmlns:a16="http://schemas.microsoft.com/office/drawing/2014/main" xmlns="" id="{1AF5CEEF-BD79-0643-ADEF-A2EA0881E7DA}"/>
              </a:ext>
            </a:extLst>
          </p:cNvPr>
          <p:cNvSpPr txBox="1"/>
          <p:nvPr/>
        </p:nvSpPr>
        <p:spPr>
          <a:xfrm>
            <a:off x="4679362" y="5762968"/>
            <a:ext cx="2126974" cy="264688"/>
          </a:xfrm>
          <a:prstGeom prst="rect">
            <a:avLst/>
          </a:prstGeom>
          <a:solidFill>
            <a:schemeClr val="bg1"/>
          </a:solidFill>
        </p:spPr>
        <p:txBody>
          <a:bodyPr wrap="square" lIns="9144" tIns="9144" rIns="9144" bIns="9144" rtlCol="0">
            <a:spAutoFit/>
          </a:bodyPr>
          <a:lstStyle/>
          <a:p>
            <a:pPr algn="ctr"/>
            <a:r>
              <a:rPr lang="en-US" sz="1600" b="1" dirty="0"/>
              <a:t>Year 2025</a:t>
            </a:r>
          </a:p>
        </p:txBody>
      </p:sp>
      <p:sp>
        <p:nvSpPr>
          <p:cNvPr id="39" name="TextBox 38">
            <a:extLst>
              <a:ext uri="{FF2B5EF4-FFF2-40B4-BE49-F238E27FC236}">
                <a16:creationId xmlns:a16="http://schemas.microsoft.com/office/drawing/2014/main" xmlns="" id="{0B26527E-9E1A-D04A-B73E-E1CA53E99783}"/>
              </a:ext>
            </a:extLst>
          </p:cNvPr>
          <p:cNvSpPr txBox="1"/>
          <p:nvPr/>
        </p:nvSpPr>
        <p:spPr>
          <a:xfrm>
            <a:off x="4681171" y="5988966"/>
            <a:ext cx="693931" cy="787908"/>
          </a:xfrm>
          <a:prstGeom prst="rect">
            <a:avLst/>
          </a:prstGeom>
          <a:solidFill>
            <a:schemeClr val="bg1"/>
          </a:solidFill>
        </p:spPr>
        <p:txBody>
          <a:bodyPr wrap="square" lIns="9144" tIns="9144" rIns="9144" bIns="9144" rtlCol="0">
            <a:spAutoFit/>
          </a:bodyPr>
          <a:lstStyle/>
          <a:p>
            <a:pPr algn="ctr"/>
            <a:r>
              <a:rPr lang="en-US" sz="1000" dirty="0"/>
              <a:t>Trend rainfall, Ensemble 10%. temperature</a:t>
            </a:r>
          </a:p>
        </p:txBody>
      </p:sp>
      <p:sp>
        <p:nvSpPr>
          <p:cNvPr id="40" name="TextBox 39">
            <a:extLst>
              <a:ext uri="{FF2B5EF4-FFF2-40B4-BE49-F238E27FC236}">
                <a16:creationId xmlns:a16="http://schemas.microsoft.com/office/drawing/2014/main" xmlns="" id="{51A4A7A2-4C14-4840-AB1F-F72D5621EDC2}"/>
              </a:ext>
            </a:extLst>
          </p:cNvPr>
          <p:cNvSpPr txBox="1"/>
          <p:nvPr/>
        </p:nvSpPr>
        <p:spPr>
          <a:xfrm>
            <a:off x="5395883" y="5993462"/>
            <a:ext cx="693931" cy="787908"/>
          </a:xfrm>
          <a:prstGeom prst="rect">
            <a:avLst/>
          </a:prstGeom>
          <a:solidFill>
            <a:schemeClr val="bg1"/>
          </a:solidFill>
        </p:spPr>
        <p:txBody>
          <a:bodyPr wrap="square" lIns="9144" tIns="9144" rIns="9144" bIns="9144" rtlCol="0">
            <a:spAutoFit/>
          </a:bodyPr>
          <a:lstStyle/>
          <a:p>
            <a:pPr algn="ctr"/>
            <a:r>
              <a:rPr lang="en-US" sz="1000" dirty="0"/>
              <a:t>Trend rainfall, Ensemble median temperature</a:t>
            </a:r>
          </a:p>
        </p:txBody>
      </p:sp>
      <p:sp>
        <p:nvSpPr>
          <p:cNvPr id="41" name="TextBox 40">
            <a:extLst>
              <a:ext uri="{FF2B5EF4-FFF2-40B4-BE49-F238E27FC236}">
                <a16:creationId xmlns:a16="http://schemas.microsoft.com/office/drawing/2014/main" xmlns="" id="{097A9AF3-7C76-654A-98B9-1DD5452F249F}"/>
              </a:ext>
            </a:extLst>
          </p:cNvPr>
          <p:cNvSpPr txBox="1"/>
          <p:nvPr/>
        </p:nvSpPr>
        <p:spPr>
          <a:xfrm>
            <a:off x="6114373" y="5993462"/>
            <a:ext cx="693931" cy="787908"/>
          </a:xfrm>
          <a:prstGeom prst="rect">
            <a:avLst/>
          </a:prstGeom>
          <a:solidFill>
            <a:schemeClr val="bg1"/>
          </a:solidFill>
        </p:spPr>
        <p:txBody>
          <a:bodyPr wrap="square" lIns="9144" tIns="9144" rIns="9144" bIns="9144" rtlCol="0">
            <a:spAutoFit/>
          </a:bodyPr>
          <a:lstStyle/>
          <a:p>
            <a:pPr algn="ctr"/>
            <a:r>
              <a:rPr lang="en-US" sz="1000" dirty="0"/>
              <a:t>Trend rainfall, Ensemble 90%. temperature</a:t>
            </a:r>
          </a:p>
        </p:txBody>
      </p:sp>
      <p:sp>
        <p:nvSpPr>
          <p:cNvPr id="42" name="TextBox 41">
            <a:extLst>
              <a:ext uri="{FF2B5EF4-FFF2-40B4-BE49-F238E27FC236}">
                <a16:creationId xmlns:a16="http://schemas.microsoft.com/office/drawing/2014/main" xmlns="" id="{77F5ED4F-0CA3-984C-9574-018F8DE57D86}"/>
              </a:ext>
            </a:extLst>
          </p:cNvPr>
          <p:cNvSpPr txBox="1"/>
          <p:nvPr/>
        </p:nvSpPr>
        <p:spPr>
          <a:xfrm>
            <a:off x="2326038" y="3002467"/>
            <a:ext cx="2126974" cy="264688"/>
          </a:xfrm>
          <a:prstGeom prst="rect">
            <a:avLst/>
          </a:prstGeom>
          <a:solidFill>
            <a:schemeClr val="bg1"/>
          </a:solidFill>
        </p:spPr>
        <p:txBody>
          <a:bodyPr wrap="square" lIns="9144" tIns="9144" rIns="9144" bIns="9144" rtlCol="0">
            <a:spAutoFit/>
          </a:bodyPr>
          <a:lstStyle/>
          <a:p>
            <a:pPr algn="ctr"/>
            <a:r>
              <a:rPr lang="en-US" sz="1600" b="1" dirty="0"/>
              <a:t>Year 2050</a:t>
            </a:r>
          </a:p>
        </p:txBody>
      </p:sp>
      <p:sp>
        <p:nvSpPr>
          <p:cNvPr id="43" name="TextBox 42">
            <a:extLst>
              <a:ext uri="{FF2B5EF4-FFF2-40B4-BE49-F238E27FC236}">
                <a16:creationId xmlns:a16="http://schemas.microsoft.com/office/drawing/2014/main" xmlns="" id="{460C25F3-8548-C54C-AADA-0CEFC6B3167C}"/>
              </a:ext>
            </a:extLst>
          </p:cNvPr>
          <p:cNvSpPr txBox="1"/>
          <p:nvPr/>
        </p:nvSpPr>
        <p:spPr>
          <a:xfrm>
            <a:off x="2327847" y="3228465"/>
            <a:ext cx="693931" cy="634020"/>
          </a:xfrm>
          <a:prstGeom prst="rect">
            <a:avLst/>
          </a:prstGeom>
          <a:solidFill>
            <a:schemeClr val="bg1"/>
          </a:solidFill>
        </p:spPr>
        <p:txBody>
          <a:bodyPr wrap="square" lIns="9144" tIns="9144" rIns="9144" bIns="9144" rtlCol="0">
            <a:spAutoFit/>
          </a:bodyPr>
          <a:lstStyle/>
          <a:p>
            <a:pPr algn="ctr"/>
            <a:r>
              <a:rPr lang="en-US" sz="1000" dirty="0"/>
              <a:t>Ensemble 10%. rainfall &amp; temperature</a:t>
            </a:r>
          </a:p>
        </p:txBody>
      </p:sp>
      <p:sp>
        <p:nvSpPr>
          <p:cNvPr id="44" name="TextBox 43">
            <a:extLst>
              <a:ext uri="{FF2B5EF4-FFF2-40B4-BE49-F238E27FC236}">
                <a16:creationId xmlns:a16="http://schemas.microsoft.com/office/drawing/2014/main" xmlns="" id="{EA954739-22CA-2E4F-AF12-22CDCEB371FC}"/>
              </a:ext>
            </a:extLst>
          </p:cNvPr>
          <p:cNvSpPr txBox="1"/>
          <p:nvPr/>
        </p:nvSpPr>
        <p:spPr>
          <a:xfrm>
            <a:off x="3042559" y="3232961"/>
            <a:ext cx="693931" cy="634020"/>
          </a:xfrm>
          <a:prstGeom prst="rect">
            <a:avLst/>
          </a:prstGeom>
          <a:solidFill>
            <a:schemeClr val="bg1"/>
          </a:solidFill>
        </p:spPr>
        <p:txBody>
          <a:bodyPr wrap="square" lIns="9144" tIns="9144" rIns="9144" bIns="9144" rtlCol="0">
            <a:spAutoFit/>
          </a:bodyPr>
          <a:lstStyle/>
          <a:p>
            <a:pPr algn="ctr"/>
            <a:r>
              <a:rPr lang="en-US" sz="1000" dirty="0"/>
              <a:t>Ensemble median rainfall &amp; temperature</a:t>
            </a:r>
          </a:p>
        </p:txBody>
      </p:sp>
      <p:sp>
        <p:nvSpPr>
          <p:cNvPr id="45" name="TextBox 44">
            <a:extLst>
              <a:ext uri="{FF2B5EF4-FFF2-40B4-BE49-F238E27FC236}">
                <a16:creationId xmlns:a16="http://schemas.microsoft.com/office/drawing/2014/main" xmlns="" id="{8B4A6A33-31B2-D245-9F18-C035BB1DC6AD}"/>
              </a:ext>
            </a:extLst>
          </p:cNvPr>
          <p:cNvSpPr txBox="1"/>
          <p:nvPr/>
        </p:nvSpPr>
        <p:spPr>
          <a:xfrm>
            <a:off x="3761049" y="3232961"/>
            <a:ext cx="693931" cy="634020"/>
          </a:xfrm>
          <a:prstGeom prst="rect">
            <a:avLst/>
          </a:prstGeom>
          <a:solidFill>
            <a:schemeClr val="bg1"/>
          </a:solidFill>
        </p:spPr>
        <p:txBody>
          <a:bodyPr wrap="square" lIns="9144" tIns="9144" rIns="9144" bIns="9144" rtlCol="0">
            <a:spAutoFit/>
          </a:bodyPr>
          <a:lstStyle/>
          <a:p>
            <a:pPr algn="ctr"/>
            <a:r>
              <a:rPr lang="en-US" sz="1000" dirty="0"/>
              <a:t>Ensemble 90%. rainfall &amp; temperature</a:t>
            </a:r>
          </a:p>
        </p:txBody>
      </p:sp>
      <p:sp>
        <p:nvSpPr>
          <p:cNvPr id="46" name="TextBox 45">
            <a:extLst>
              <a:ext uri="{FF2B5EF4-FFF2-40B4-BE49-F238E27FC236}">
                <a16:creationId xmlns:a16="http://schemas.microsoft.com/office/drawing/2014/main" xmlns="" id="{F55C90CC-E08E-2949-A29F-D15468A2C1A1}"/>
              </a:ext>
            </a:extLst>
          </p:cNvPr>
          <p:cNvSpPr txBox="1"/>
          <p:nvPr/>
        </p:nvSpPr>
        <p:spPr>
          <a:xfrm>
            <a:off x="6870636" y="3007281"/>
            <a:ext cx="2126974" cy="264688"/>
          </a:xfrm>
          <a:prstGeom prst="rect">
            <a:avLst/>
          </a:prstGeom>
          <a:solidFill>
            <a:schemeClr val="bg1"/>
          </a:solidFill>
        </p:spPr>
        <p:txBody>
          <a:bodyPr wrap="square" lIns="9144" tIns="9144" rIns="9144" bIns="9144" rtlCol="0">
            <a:spAutoFit/>
          </a:bodyPr>
          <a:lstStyle/>
          <a:p>
            <a:pPr algn="ctr"/>
            <a:r>
              <a:rPr lang="en-US" sz="1600" b="1" dirty="0"/>
              <a:t>Year 2050</a:t>
            </a:r>
          </a:p>
        </p:txBody>
      </p:sp>
      <p:sp>
        <p:nvSpPr>
          <p:cNvPr id="47" name="TextBox 46">
            <a:extLst>
              <a:ext uri="{FF2B5EF4-FFF2-40B4-BE49-F238E27FC236}">
                <a16:creationId xmlns:a16="http://schemas.microsoft.com/office/drawing/2014/main" xmlns="" id="{03271991-0828-2541-8D1F-89FD22341792}"/>
              </a:ext>
            </a:extLst>
          </p:cNvPr>
          <p:cNvSpPr txBox="1"/>
          <p:nvPr/>
        </p:nvSpPr>
        <p:spPr>
          <a:xfrm>
            <a:off x="6872445" y="3233279"/>
            <a:ext cx="693931" cy="634020"/>
          </a:xfrm>
          <a:prstGeom prst="rect">
            <a:avLst/>
          </a:prstGeom>
          <a:solidFill>
            <a:schemeClr val="bg1"/>
          </a:solidFill>
        </p:spPr>
        <p:txBody>
          <a:bodyPr wrap="square" lIns="9144" tIns="9144" rIns="9144" bIns="9144" rtlCol="0">
            <a:spAutoFit/>
          </a:bodyPr>
          <a:lstStyle/>
          <a:p>
            <a:pPr algn="ctr"/>
            <a:r>
              <a:rPr lang="en-US" sz="1000" dirty="0"/>
              <a:t>Ensemble 10%. rainfall &amp; temperature</a:t>
            </a:r>
          </a:p>
        </p:txBody>
      </p:sp>
      <p:sp>
        <p:nvSpPr>
          <p:cNvPr id="48" name="TextBox 47">
            <a:extLst>
              <a:ext uri="{FF2B5EF4-FFF2-40B4-BE49-F238E27FC236}">
                <a16:creationId xmlns:a16="http://schemas.microsoft.com/office/drawing/2014/main" xmlns="" id="{51A00E22-3AA9-9844-846B-AF6367A5312C}"/>
              </a:ext>
            </a:extLst>
          </p:cNvPr>
          <p:cNvSpPr txBox="1"/>
          <p:nvPr/>
        </p:nvSpPr>
        <p:spPr>
          <a:xfrm>
            <a:off x="7587157" y="3237775"/>
            <a:ext cx="693931" cy="634020"/>
          </a:xfrm>
          <a:prstGeom prst="rect">
            <a:avLst/>
          </a:prstGeom>
          <a:solidFill>
            <a:schemeClr val="bg1"/>
          </a:solidFill>
        </p:spPr>
        <p:txBody>
          <a:bodyPr wrap="square" lIns="9144" tIns="9144" rIns="9144" bIns="9144" rtlCol="0">
            <a:spAutoFit/>
          </a:bodyPr>
          <a:lstStyle/>
          <a:p>
            <a:pPr algn="ctr"/>
            <a:r>
              <a:rPr lang="en-US" sz="1000" dirty="0"/>
              <a:t>Ensemble median rainfall &amp; temperature</a:t>
            </a:r>
          </a:p>
        </p:txBody>
      </p:sp>
      <p:sp>
        <p:nvSpPr>
          <p:cNvPr id="49" name="TextBox 48">
            <a:extLst>
              <a:ext uri="{FF2B5EF4-FFF2-40B4-BE49-F238E27FC236}">
                <a16:creationId xmlns:a16="http://schemas.microsoft.com/office/drawing/2014/main" xmlns="" id="{B5BD51EE-C212-6041-B22C-103438E62BB5}"/>
              </a:ext>
            </a:extLst>
          </p:cNvPr>
          <p:cNvSpPr txBox="1"/>
          <p:nvPr/>
        </p:nvSpPr>
        <p:spPr>
          <a:xfrm>
            <a:off x="8305647" y="3237775"/>
            <a:ext cx="693931" cy="634020"/>
          </a:xfrm>
          <a:prstGeom prst="rect">
            <a:avLst/>
          </a:prstGeom>
          <a:solidFill>
            <a:schemeClr val="bg1"/>
          </a:solidFill>
        </p:spPr>
        <p:txBody>
          <a:bodyPr wrap="square" lIns="9144" tIns="9144" rIns="9144" bIns="9144" rtlCol="0">
            <a:spAutoFit/>
          </a:bodyPr>
          <a:lstStyle/>
          <a:p>
            <a:pPr algn="ctr"/>
            <a:r>
              <a:rPr lang="en-US" sz="1000" dirty="0"/>
              <a:t>Ensemble 90%. rainfall &amp; temperature</a:t>
            </a:r>
          </a:p>
        </p:txBody>
      </p:sp>
      <p:sp>
        <p:nvSpPr>
          <p:cNvPr id="50" name="TextBox 49">
            <a:extLst>
              <a:ext uri="{FF2B5EF4-FFF2-40B4-BE49-F238E27FC236}">
                <a16:creationId xmlns:a16="http://schemas.microsoft.com/office/drawing/2014/main" xmlns="" id="{472D9C8C-3743-3746-B14A-9DD0B561B6FA}"/>
              </a:ext>
            </a:extLst>
          </p:cNvPr>
          <p:cNvSpPr txBox="1"/>
          <p:nvPr/>
        </p:nvSpPr>
        <p:spPr>
          <a:xfrm>
            <a:off x="2319219" y="5773069"/>
            <a:ext cx="2126974" cy="264688"/>
          </a:xfrm>
          <a:prstGeom prst="rect">
            <a:avLst/>
          </a:prstGeom>
          <a:solidFill>
            <a:schemeClr val="bg1"/>
          </a:solidFill>
        </p:spPr>
        <p:txBody>
          <a:bodyPr wrap="square" lIns="9144" tIns="9144" rIns="9144" bIns="9144" rtlCol="0">
            <a:spAutoFit/>
          </a:bodyPr>
          <a:lstStyle/>
          <a:p>
            <a:pPr algn="ctr"/>
            <a:r>
              <a:rPr lang="en-US" sz="1600" b="1" dirty="0"/>
              <a:t>Year 2050</a:t>
            </a:r>
          </a:p>
        </p:txBody>
      </p:sp>
      <p:sp>
        <p:nvSpPr>
          <p:cNvPr id="51" name="TextBox 50">
            <a:extLst>
              <a:ext uri="{FF2B5EF4-FFF2-40B4-BE49-F238E27FC236}">
                <a16:creationId xmlns:a16="http://schemas.microsoft.com/office/drawing/2014/main" xmlns="" id="{781D1EC4-4B34-9844-BE4C-64A84533700A}"/>
              </a:ext>
            </a:extLst>
          </p:cNvPr>
          <p:cNvSpPr txBox="1"/>
          <p:nvPr/>
        </p:nvSpPr>
        <p:spPr>
          <a:xfrm>
            <a:off x="2321028" y="5999067"/>
            <a:ext cx="693931" cy="634020"/>
          </a:xfrm>
          <a:prstGeom prst="rect">
            <a:avLst/>
          </a:prstGeom>
          <a:solidFill>
            <a:schemeClr val="bg1"/>
          </a:solidFill>
        </p:spPr>
        <p:txBody>
          <a:bodyPr wrap="square" lIns="9144" tIns="9144" rIns="9144" bIns="9144" rtlCol="0">
            <a:spAutoFit/>
          </a:bodyPr>
          <a:lstStyle/>
          <a:p>
            <a:pPr algn="ctr"/>
            <a:r>
              <a:rPr lang="en-US" sz="1000" dirty="0"/>
              <a:t>Ensemble 10%. rainfall &amp; temperature</a:t>
            </a:r>
          </a:p>
        </p:txBody>
      </p:sp>
      <p:sp>
        <p:nvSpPr>
          <p:cNvPr id="52" name="TextBox 51">
            <a:extLst>
              <a:ext uri="{FF2B5EF4-FFF2-40B4-BE49-F238E27FC236}">
                <a16:creationId xmlns:a16="http://schemas.microsoft.com/office/drawing/2014/main" xmlns="" id="{9C6F7D81-5F51-DD46-95CA-20A9D9C6E641}"/>
              </a:ext>
            </a:extLst>
          </p:cNvPr>
          <p:cNvSpPr txBox="1"/>
          <p:nvPr/>
        </p:nvSpPr>
        <p:spPr>
          <a:xfrm>
            <a:off x="3035740" y="6003563"/>
            <a:ext cx="693931" cy="634020"/>
          </a:xfrm>
          <a:prstGeom prst="rect">
            <a:avLst/>
          </a:prstGeom>
          <a:solidFill>
            <a:schemeClr val="bg1"/>
          </a:solidFill>
        </p:spPr>
        <p:txBody>
          <a:bodyPr wrap="square" lIns="9144" tIns="9144" rIns="9144" bIns="9144" rtlCol="0">
            <a:spAutoFit/>
          </a:bodyPr>
          <a:lstStyle/>
          <a:p>
            <a:pPr algn="ctr"/>
            <a:r>
              <a:rPr lang="en-US" sz="1000" dirty="0"/>
              <a:t>Ensemble median rainfall &amp; temperature</a:t>
            </a:r>
          </a:p>
        </p:txBody>
      </p:sp>
      <p:sp>
        <p:nvSpPr>
          <p:cNvPr id="53" name="TextBox 52">
            <a:extLst>
              <a:ext uri="{FF2B5EF4-FFF2-40B4-BE49-F238E27FC236}">
                <a16:creationId xmlns:a16="http://schemas.microsoft.com/office/drawing/2014/main" xmlns="" id="{000A2927-89A2-0048-887E-08F8A3622CF2}"/>
              </a:ext>
            </a:extLst>
          </p:cNvPr>
          <p:cNvSpPr txBox="1"/>
          <p:nvPr/>
        </p:nvSpPr>
        <p:spPr>
          <a:xfrm>
            <a:off x="3754230" y="6003563"/>
            <a:ext cx="693931" cy="634020"/>
          </a:xfrm>
          <a:prstGeom prst="rect">
            <a:avLst/>
          </a:prstGeom>
          <a:solidFill>
            <a:schemeClr val="bg1"/>
          </a:solidFill>
        </p:spPr>
        <p:txBody>
          <a:bodyPr wrap="square" lIns="9144" tIns="9144" rIns="9144" bIns="9144" rtlCol="0">
            <a:spAutoFit/>
          </a:bodyPr>
          <a:lstStyle/>
          <a:p>
            <a:pPr algn="ctr"/>
            <a:r>
              <a:rPr lang="en-US" sz="1000" dirty="0"/>
              <a:t>Ensemble 90%. rainfall &amp; temperature</a:t>
            </a:r>
          </a:p>
        </p:txBody>
      </p:sp>
      <p:sp>
        <p:nvSpPr>
          <p:cNvPr id="54" name="TextBox 53">
            <a:extLst>
              <a:ext uri="{FF2B5EF4-FFF2-40B4-BE49-F238E27FC236}">
                <a16:creationId xmlns:a16="http://schemas.microsoft.com/office/drawing/2014/main" xmlns="" id="{BAB4334C-7D21-044F-8729-3A52EA98A55A}"/>
              </a:ext>
            </a:extLst>
          </p:cNvPr>
          <p:cNvSpPr txBox="1"/>
          <p:nvPr/>
        </p:nvSpPr>
        <p:spPr>
          <a:xfrm>
            <a:off x="6859995" y="5832703"/>
            <a:ext cx="2126974" cy="264688"/>
          </a:xfrm>
          <a:prstGeom prst="rect">
            <a:avLst/>
          </a:prstGeom>
          <a:solidFill>
            <a:schemeClr val="bg1"/>
          </a:solidFill>
        </p:spPr>
        <p:txBody>
          <a:bodyPr wrap="square" lIns="9144" tIns="9144" rIns="9144" bIns="9144" rtlCol="0">
            <a:spAutoFit/>
          </a:bodyPr>
          <a:lstStyle/>
          <a:p>
            <a:pPr algn="ctr"/>
            <a:r>
              <a:rPr lang="en-US" sz="1600" b="1" dirty="0"/>
              <a:t>Year 2050</a:t>
            </a:r>
          </a:p>
        </p:txBody>
      </p:sp>
      <p:sp>
        <p:nvSpPr>
          <p:cNvPr id="55" name="TextBox 54">
            <a:extLst>
              <a:ext uri="{FF2B5EF4-FFF2-40B4-BE49-F238E27FC236}">
                <a16:creationId xmlns:a16="http://schemas.microsoft.com/office/drawing/2014/main" xmlns="" id="{72622E0A-7FFE-1344-BFA5-49383DE9982D}"/>
              </a:ext>
            </a:extLst>
          </p:cNvPr>
          <p:cNvSpPr txBox="1"/>
          <p:nvPr/>
        </p:nvSpPr>
        <p:spPr>
          <a:xfrm>
            <a:off x="6861804" y="6058701"/>
            <a:ext cx="693931" cy="634020"/>
          </a:xfrm>
          <a:prstGeom prst="rect">
            <a:avLst/>
          </a:prstGeom>
          <a:solidFill>
            <a:schemeClr val="bg1"/>
          </a:solidFill>
        </p:spPr>
        <p:txBody>
          <a:bodyPr wrap="square" lIns="9144" tIns="9144" rIns="9144" bIns="9144" rtlCol="0">
            <a:spAutoFit/>
          </a:bodyPr>
          <a:lstStyle/>
          <a:p>
            <a:pPr algn="ctr"/>
            <a:r>
              <a:rPr lang="en-US" sz="1000" dirty="0"/>
              <a:t>Ensemble 10%. rainfall &amp; temperature</a:t>
            </a:r>
          </a:p>
        </p:txBody>
      </p:sp>
      <p:sp>
        <p:nvSpPr>
          <p:cNvPr id="56" name="TextBox 55">
            <a:extLst>
              <a:ext uri="{FF2B5EF4-FFF2-40B4-BE49-F238E27FC236}">
                <a16:creationId xmlns:a16="http://schemas.microsoft.com/office/drawing/2014/main" xmlns="" id="{E3E3ADE3-4566-684F-8C3B-93AD7D582D35}"/>
              </a:ext>
            </a:extLst>
          </p:cNvPr>
          <p:cNvSpPr txBox="1"/>
          <p:nvPr/>
        </p:nvSpPr>
        <p:spPr>
          <a:xfrm>
            <a:off x="7576516" y="6063197"/>
            <a:ext cx="693931" cy="634020"/>
          </a:xfrm>
          <a:prstGeom prst="rect">
            <a:avLst/>
          </a:prstGeom>
          <a:solidFill>
            <a:schemeClr val="bg1"/>
          </a:solidFill>
        </p:spPr>
        <p:txBody>
          <a:bodyPr wrap="square" lIns="9144" tIns="9144" rIns="9144" bIns="9144" rtlCol="0">
            <a:spAutoFit/>
          </a:bodyPr>
          <a:lstStyle/>
          <a:p>
            <a:pPr algn="ctr"/>
            <a:r>
              <a:rPr lang="en-US" sz="1000" dirty="0"/>
              <a:t>Ensemble median rainfall &amp; temperature</a:t>
            </a:r>
          </a:p>
        </p:txBody>
      </p:sp>
      <p:sp>
        <p:nvSpPr>
          <p:cNvPr id="57" name="TextBox 56">
            <a:extLst>
              <a:ext uri="{FF2B5EF4-FFF2-40B4-BE49-F238E27FC236}">
                <a16:creationId xmlns:a16="http://schemas.microsoft.com/office/drawing/2014/main" xmlns="" id="{418EED93-A87D-FF4F-B8A2-186AEE71B7F3}"/>
              </a:ext>
            </a:extLst>
          </p:cNvPr>
          <p:cNvSpPr txBox="1"/>
          <p:nvPr/>
        </p:nvSpPr>
        <p:spPr>
          <a:xfrm>
            <a:off x="8295006" y="6063197"/>
            <a:ext cx="693931" cy="634020"/>
          </a:xfrm>
          <a:prstGeom prst="rect">
            <a:avLst/>
          </a:prstGeom>
          <a:solidFill>
            <a:schemeClr val="bg1"/>
          </a:solidFill>
        </p:spPr>
        <p:txBody>
          <a:bodyPr wrap="square" lIns="9144" tIns="9144" rIns="9144" bIns="9144" rtlCol="0">
            <a:spAutoFit/>
          </a:bodyPr>
          <a:lstStyle/>
          <a:p>
            <a:pPr algn="ctr"/>
            <a:r>
              <a:rPr lang="en-US" sz="1000" dirty="0"/>
              <a:t>Ensemble 90%. rainfall &amp; temperature</a:t>
            </a:r>
          </a:p>
        </p:txBody>
      </p:sp>
      <p:sp>
        <p:nvSpPr>
          <p:cNvPr id="7" name="Slide Number Placeholder 3">
            <a:extLst>
              <a:ext uri="{FF2B5EF4-FFF2-40B4-BE49-F238E27FC236}">
                <a16:creationId xmlns:a16="http://schemas.microsoft.com/office/drawing/2014/main" xmlns="" id="{DD40715F-AE00-4E49-92F5-6AD6D32DEAA1}"/>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16</a:t>
            </a:fld>
            <a:endParaRPr lang="en-US" sz="2000" b="1" dirty="0"/>
          </a:p>
        </p:txBody>
      </p:sp>
    </p:spTree>
    <p:extLst>
      <p:ext uri="{BB962C8B-B14F-4D97-AF65-F5344CB8AC3E}">
        <p14:creationId xmlns:p14="http://schemas.microsoft.com/office/powerpoint/2010/main" val="3131463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263681" y="3268830"/>
            <a:ext cx="8616637" cy="2699942"/>
          </a:xfrm>
        </p:spPr>
        <p:txBody>
          <a:bodyPr>
            <a:noAutofit/>
          </a:bodyPr>
          <a:lstStyle/>
          <a:p>
            <a:pPr>
              <a:buFont typeface="Wingdings" charset="2"/>
              <a:buChar char="§"/>
            </a:pPr>
            <a:r>
              <a:rPr lang="en-US" sz="2500" dirty="0"/>
              <a:t>Selections highlighted in yellow are the STAC and CBP climate resiliency workgroup recommendations and CBP approved approaches for the 2017 Climate Change assessment.</a:t>
            </a:r>
          </a:p>
          <a:p>
            <a:pPr>
              <a:buFont typeface="Wingdings" charset="2"/>
              <a:buChar char="§"/>
            </a:pPr>
            <a:r>
              <a:rPr lang="en-US" sz="2500" dirty="0"/>
              <a:t>For 2035 and 2045 the Modeling Workgroup (September 2018) recommended (a) combining the two sources using weighted means for rainfall, (b) using the ensemble for temperature.  Both approaches are consistent with the STAC 2016 Climate Change Workshop recommendations of observed precipitation trends for 2025 and ensemble precipitation estimates for 2050.</a:t>
            </a:r>
          </a:p>
        </p:txBody>
      </p:sp>
      <p:sp>
        <p:nvSpPr>
          <p:cNvPr id="42" name="Slide Number Placeholder 3">
            <a:extLst>
              <a:ext uri="{FF2B5EF4-FFF2-40B4-BE49-F238E27FC236}">
                <a16:creationId xmlns:a16="http://schemas.microsoft.com/office/drawing/2014/main" xmlns="" id="{E1A8BC7D-FE7E-412C-BB8A-9ECABE90806D}"/>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17</a:t>
            </a:fld>
            <a:endParaRPr lang="en-US" sz="2000" b="1" dirty="0"/>
          </a:p>
        </p:txBody>
      </p:sp>
      <p:graphicFrame>
        <p:nvGraphicFramePr>
          <p:cNvPr id="13" name="Table 12">
            <a:extLst>
              <a:ext uri="{FF2B5EF4-FFF2-40B4-BE49-F238E27FC236}">
                <a16:creationId xmlns:a16="http://schemas.microsoft.com/office/drawing/2014/main" xmlns="" id="{C2CA0079-856E-4AFF-8886-A5FB8591146B}"/>
              </a:ext>
            </a:extLst>
          </p:cNvPr>
          <p:cNvGraphicFramePr>
            <a:graphicFrameLocks noGrp="1"/>
          </p:cNvGraphicFramePr>
          <p:nvPr>
            <p:extLst>
              <p:ext uri="{D42A27DB-BD31-4B8C-83A1-F6EECF244321}">
                <p14:modId xmlns:p14="http://schemas.microsoft.com/office/powerpoint/2010/main" val="3725140590"/>
              </p:ext>
            </p:extLst>
          </p:nvPr>
        </p:nvGraphicFramePr>
        <p:xfrm>
          <a:off x="5446770" y="401369"/>
          <a:ext cx="3144520" cy="2560320"/>
        </p:xfrm>
        <a:graphic>
          <a:graphicData uri="http://schemas.openxmlformats.org/drawingml/2006/table">
            <a:tbl>
              <a:tblPr firstRow="1" bandRow="1">
                <a:tableStyleId>{21E4AEA4-8DFA-4A89-87EB-49C32662AFE0}</a:tableStyleId>
              </a:tblPr>
              <a:tblGrid>
                <a:gridCol w="1572260">
                  <a:extLst>
                    <a:ext uri="{9D8B030D-6E8A-4147-A177-3AD203B41FA5}">
                      <a16:colId xmlns:a16="http://schemas.microsoft.com/office/drawing/2014/main" xmlns="" val="1959188946"/>
                    </a:ext>
                  </a:extLst>
                </a:gridCol>
                <a:gridCol w="1572260">
                  <a:extLst>
                    <a:ext uri="{9D8B030D-6E8A-4147-A177-3AD203B41FA5}">
                      <a16:colId xmlns:a16="http://schemas.microsoft.com/office/drawing/2014/main" xmlns="" val="5797627"/>
                    </a:ext>
                  </a:extLst>
                </a:gridCol>
              </a:tblGrid>
              <a:tr h="370840">
                <a:tc gridSpan="2">
                  <a:txBody>
                    <a:bodyPr/>
                    <a:lstStyle/>
                    <a:p>
                      <a:pPr algn="ctr"/>
                      <a:r>
                        <a:rPr lang="en-US" sz="2200" dirty="0"/>
                        <a:t>Temperature</a:t>
                      </a:r>
                    </a:p>
                  </a:txBody>
                  <a:tcPr/>
                </a:tc>
                <a:tc hMerge="1">
                  <a:txBody>
                    <a:bodyPr/>
                    <a:lstStyle/>
                    <a:p>
                      <a:pPr algn="ctr"/>
                      <a:endParaRPr lang="en-US" sz="2200" dirty="0"/>
                    </a:p>
                  </a:txBody>
                  <a:tcPr/>
                </a:tc>
                <a:extLst>
                  <a:ext uri="{0D108BD9-81ED-4DB2-BD59-A6C34878D82A}">
                    <a16:rowId xmlns:a16="http://schemas.microsoft.com/office/drawing/2014/main" xmlns="" val="1241904144"/>
                  </a:ext>
                </a:extLst>
              </a:tr>
              <a:tr h="370840">
                <a:tc>
                  <a:txBody>
                    <a:bodyPr/>
                    <a:lstStyle/>
                    <a:p>
                      <a:pPr algn="ctr"/>
                      <a:r>
                        <a:rPr lang="en-US" sz="2200" dirty="0"/>
                        <a:t>Trend</a:t>
                      </a:r>
                    </a:p>
                  </a:txBody>
                  <a:tcPr/>
                </a:tc>
                <a:tc>
                  <a:txBody>
                    <a:bodyPr/>
                    <a:lstStyle/>
                    <a:p>
                      <a:pPr algn="ctr"/>
                      <a:r>
                        <a:rPr lang="en-US" sz="2200" dirty="0"/>
                        <a:t>Ensemble</a:t>
                      </a:r>
                    </a:p>
                  </a:txBody>
                  <a:tcPr/>
                </a:tc>
                <a:extLst>
                  <a:ext uri="{0D108BD9-81ED-4DB2-BD59-A6C34878D82A}">
                    <a16:rowId xmlns:a16="http://schemas.microsoft.com/office/drawing/2014/main" xmlns="" val="1178672183"/>
                  </a:ext>
                </a:extLst>
              </a:tr>
              <a:tr h="370840">
                <a:tc>
                  <a:txBody>
                    <a:bodyPr/>
                    <a:lstStyle/>
                    <a:p>
                      <a:pPr algn="ctr"/>
                      <a:r>
                        <a:rPr lang="en-US" sz="2200" b="0" dirty="0"/>
                        <a:t>–</a:t>
                      </a:r>
                    </a:p>
                  </a:txBody>
                  <a:tcPr/>
                </a:tc>
                <a:tc>
                  <a:txBody>
                    <a:bodyPr/>
                    <a:lstStyle/>
                    <a:p>
                      <a:pPr algn="ctr"/>
                      <a:r>
                        <a:rPr lang="en-US" sz="2200" b="1" dirty="0"/>
                        <a:t>x</a:t>
                      </a:r>
                    </a:p>
                  </a:txBody>
                  <a:tcPr>
                    <a:solidFill>
                      <a:srgbClr val="FFFF00"/>
                    </a:solidFill>
                  </a:tcPr>
                </a:tc>
                <a:extLst>
                  <a:ext uri="{0D108BD9-81ED-4DB2-BD59-A6C34878D82A}">
                    <a16:rowId xmlns:a16="http://schemas.microsoft.com/office/drawing/2014/main" xmlns="" val="752076895"/>
                  </a:ext>
                </a:extLst>
              </a:tr>
              <a:tr h="370840">
                <a:tc>
                  <a:txBody>
                    <a:bodyPr/>
                    <a:lstStyle/>
                    <a:p>
                      <a:pPr algn="ctr"/>
                      <a:r>
                        <a:rPr lang="en-US" sz="2200" b="1" dirty="0"/>
                        <a:t>?</a:t>
                      </a:r>
                    </a:p>
                  </a:txBody>
                  <a:tcPr/>
                </a:tc>
                <a:tc>
                  <a:txBody>
                    <a:bodyPr/>
                    <a:lstStyle/>
                    <a:p>
                      <a:pPr algn="ctr"/>
                      <a:r>
                        <a:rPr lang="en-US" sz="2200" b="1" dirty="0"/>
                        <a:t>?</a:t>
                      </a:r>
                    </a:p>
                  </a:txBody>
                  <a:tcPr/>
                </a:tc>
                <a:extLst>
                  <a:ext uri="{0D108BD9-81ED-4DB2-BD59-A6C34878D82A}">
                    <a16:rowId xmlns:a16="http://schemas.microsoft.com/office/drawing/2014/main" xmlns="" val="2874740017"/>
                  </a:ext>
                </a:extLst>
              </a:tr>
              <a:tr h="370840">
                <a:tc>
                  <a:txBody>
                    <a:bodyPr/>
                    <a:lstStyle/>
                    <a:p>
                      <a:pPr algn="ctr"/>
                      <a:r>
                        <a:rPr lang="en-US" sz="2200" b="1" dirty="0"/>
                        <a:t>?</a:t>
                      </a:r>
                    </a:p>
                  </a:txBody>
                  <a:tcPr/>
                </a:tc>
                <a:tc>
                  <a:txBody>
                    <a:bodyPr/>
                    <a:lstStyle/>
                    <a:p>
                      <a:pPr algn="ctr"/>
                      <a:r>
                        <a:rPr lang="en-US" sz="2200" b="1" dirty="0"/>
                        <a:t>?</a:t>
                      </a:r>
                    </a:p>
                  </a:txBody>
                  <a:tcPr/>
                </a:tc>
                <a:extLst>
                  <a:ext uri="{0D108BD9-81ED-4DB2-BD59-A6C34878D82A}">
                    <a16:rowId xmlns:a16="http://schemas.microsoft.com/office/drawing/2014/main" xmlns="" val="2281105740"/>
                  </a:ext>
                </a:extLst>
              </a:tr>
              <a:tr h="370840">
                <a:tc>
                  <a:txBody>
                    <a:bodyPr/>
                    <a:lstStyle/>
                    <a:p>
                      <a:pPr algn="ctr"/>
                      <a:r>
                        <a:rPr lang="en-US" sz="2200" b="0" dirty="0"/>
                        <a:t>–</a:t>
                      </a:r>
                    </a:p>
                  </a:txBody>
                  <a:tcPr/>
                </a:tc>
                <a:tc>
                  <a:txBody>
                    <a:bodyPr/>
                    <a:lstStyle/>
                    <a:p>
                      <a:pPr algn="ctr"/>
                      <a:r>
                        <a:rPr lang="en-US" sz="2200" b="1" dirty="0"/>
                        <a:t>x</a:t>
                      </a:r>
                    </a:p>
                  </a:txBody>
                  <a:tcPr>
                    <a:solidFill>
                      <a:srgbClr val="FFFF00"/>
                    </a:solidFill>
                  </a:tcPr>
                </a:tc>
                <a:extLst>
                  <a:ext uri="{0D108BD9-81ED-4DB2-BD59-A6C34878D82A}">
                    <a16:rowId xmlns:a16="http://schemas.microsoft.com/office/drawing/2014/main" xmlns="" val="3239324285"/>
                  </a:ext>
                </a:extLst>
              </a:tr>
            </a:tbl>
          </a:graphicData>
        </a:graphic>
      </p:graphicFrame>
      <p:graphicFrame>
        <p:nvGraphicFramePr>
          <p:cNvPr id="14" name="Table 13">
            <a:extLst>
              <a:ext uri="{FF2B5EF4-FFF2-40B4-BE49-F238E27FC236}">
                <a16:creationId xmlns:a16="http://schemas.microsoft.com/office/drawing/2014/main" xmlns="" id="{F3CA4A13-1FDC-43E2-83DD-E6DB0BAAA308}"/>
              </a:ext>
            </a:extLst>
          </p:cNvPr>
          <p:cNvGraphicFramePr>
            <a:graphicFrameLocks noGrp="1"/>
          </p:cNvGraphicFramePr>
          <p:nvPr>
            <p:extLst>
              <p:ext uri="{D42A27DB-BD31-4B8C-83A1-F6EECF244321}">
                <p14:modId xmlns:p14="http://schemas.microsoft.com/office/powerpoint/2010/main" val="1959587435"/>
              </p:ext>
            </p:extLst>
          </p:nvPr>
        </p:nvGraphicFramePr>
        <p:xfrm>
          <a:off x="2214170" y="401369"/>
          <a:ext cx="3144520" cy="2560320"/>
        </p:xfrm>
        <a:graphic>
          <a:graphicData uri="http://schemas.openxmlformats.org/drawingml/2006/table">
            <a:tbl>
              <a:tblPr firstRow="1" bandRow="1">
                <a:tableStyleId>{5C22544A-7EE6-4342-B048-85BDC9FD1C3A}</a:tableStyleId>
              </a:tblPr>
              <a:tblGrid>
                <a:gridCol w="1572260">
                  <a:extLst>
                    <a:ext uri="{9D8B030D-6E8A-4147-A177-3AD203B41FA5}">
                      <a16:colId xmlns:a16="http://schemas.microsoft.com/office/drawing/2014/main" xmlns="" val="2245789754"/>
                    </a:ext>
                  </a:extLst>
                </a:gridCol>
                <a:gridCol w="1572260">
                  <a:extLst>
                    <a:ext uri="{9D8B030D-6E8A-4147-A177-3AD203B41FA5}">
                      <a16:colId xmlns:a16="http://schemas.microsoft.com/office/drawing/2014/main" xmlns="" val="1012492629"/>
                    </a:ext>
                  </a:extLst>
                </a:gridCol>
              </a:tblGrid>
              <a:tr h="370840">
                <a:tc gridSpan="2">
                  <a:txBody>
                    <a:bodyPr/>
                    <a:lstStyle/>
                    <a:p>
                      <a:pPr algn="ctr"/>
                      <a:r>
                        <a:rPr lang="en-US" sz="2200" dirty="0"/>
                        <a:t>Precipitation</a:t>
                      </a:r>
                    </a:p>
                  </a:txBody>
                  <a:tcPr anchor="ctr"/>
                </a:tc>
                <a:tc hMerge="1">
                  <a:txBody>
                    <a:bodyPr/>
                    <a:lstStyle/>
                    <a:p>
                      <a:pPr algn="ctr"/>
                      <a:endParaRPr lang="en-US" sz="2200" dirty="0"/>
                    </a:p>
                  </a:txBody>
                  <a:tcPr anchor="ctr"/>
                </a:tc>
                <a:extLst>
                  <a:ext uri="{0D108BD9-81ED-4DB2-BD59-A6C34878D82A}">
                    <a16:rowId xmlns:a16="http://schemas.microsoft.com/office/drawing/2014/main" xmlns="" val="2142553745"/>
                  </a:ext>
                </a:extLst>
              </a:tr>
              <a:tr h="370840">
                <a:tc>
                  <a:txBody>
                    <a:bodyPr/>
                    <a:lstStyle/>
                    <a:p>
                      <a:pPr algn="ctr"/>
                      <a:r>
                        <a:rPr lang="en-US" sz="2200" dirty="0"/>
                        <a:t>Trend</a:t>
                      </a:r>
                    </a:p>
                  </a:txBody>
                  <a:tcPr/>
                </a:tc>
                <a:tc>
                  <a:txBody>
                    <a:bodyPr/>
                    <a:lstStyle/>
                    <a:p>
                      <a:pPr algn="ctr"/>
                      <a:r>
                        <a:rPr lang="en-US" sz="2200" dirty="0"/>
                        <a:t>Ensemble</a:t>
                      </a:r>
                    </a:p>
                  </a:txBody>
                  <a:tcPr/>
                </a:tc>
                <a:extLst>
                  <a:ext uri="{0D108BD9-81ED-4DB2-BD59-A6C34878D82A}">
                    <a16:rowId xmlns:a16="http://schemas.microsoft.com/office/drawing/2014/main" xmlns="" val="503463314"/>
                  </a:ext>
                </a:extLst>
              </a:tr>
              <a:tr h="370840">
                <a:tc>
                  <a:txBody>
                    <a:bodyPr/>
                    <a:lstStyle/>
                    <a:p>
                      <a:pPr algn="ctr"/>
                      <a:r>
                        <a:rPr lang="en-US" sz="2200" b="1" dirty="0"/>
                        <a:t>x</a:t>
                      </a:r>
                    </a:p>
                  </a:txBody>
                  <a:tcPr>
                    <a:solidFill>
                      <a:srgbClr val="FFFF00"/>
                    </a:solidFill>
                  </a:tcPr>
                </a:tc>
                <a:tc>
                  <a:txBody>
                    <a:bodyPr/>
                    <a:lstStyle/>
                    <a:p>
                      <a:pPr algn="ctr"/>
                      <a:r>
                        <a:rPr lang="en-US" sz="2200" dirty="0"/>
                        <a:t>–</a:t>
                      </a:r>
                    </a:p>
                  </a:txBody>
                  <a:tcPr/>
                </a:tc>
                <a:extLst>
                  <a:ext uri="{0D108BD9-81ED-4DB2-BD59-A6C34878D82A}">
                    <a16:rowId xmlns:a16="http://schemas.microsoft.com/office/drawing/2014/main" xmlns="" val="3218549513"/>
                  </a:ext>
                </a:extLst>
              </a:tr>
              <a:tr h="370840">
                <a:tc>
                  <a:txBody>
                    <a:bodyPr/>
                    <a:lstStyle/>
                    <a:p>
                      <a:pPr algn="ctr"/>
                      <a:r>
                        <a:rPr lang="en-US" sz="2200" b="1" dirty="0"/>
                        <a:t>?</a:t>
                      </a:r>
                    </a:p>
                  </a:txBody>
                  <a:tcPr/>
                </a:tc>
                <a:tc>
                  <a:txBody>
                    <a:bodyPr/>
                    <a:lstStyle/>
                    <a:p>
                      <a:pPr algn="ctr"/>
                      <a:r>
                        <a:rPr lang="en-US" sz="2200" b="1" dirty="0"/>
                        <a:t>?</a:t>
                      </a:r>
                    </a:p>
                  </a:txBody>
                  <a:tcPr/>
                </a:tc>
                <a:extLst>
                  <a:ext uri="{0D108BD9-81ED-4DB2-BD59-A6C34878D82A}">
                    <a16:rowId xmlns:a16="http://schemas.microsoft.com/office/drawing/2014/main" xmlns="" val="2361766622"/>
                  </a:ext>
                </a:extLst>
              </a:tr>
              <a:tr h="370840">
                <a:tc>
                  <a:txBody>
                    <a:bodyPr/>
                    <a:lstStyle/>
                    <a:p>
                      <a:pPr algn="ctr"/>
                      <a:r>
                        <a:rPr lang="en-US" sz="2200" b="1" dirty="0"/>
                        <a:t>?</a:t>
                      </a:r>
                    </a:p>
                  </a:txBody>
                  <a:tcPr/>
                </a:tc>
                <a:tc>
                  <a:txBody>
                    <a:bodyPr/>
                    <a:lstStyle/>
                    <a:p>
                      <a:pPr algn="ctr"/>
                      <a:r>
                        <a:rPr lang="en-US" sz="2200" b="1" dirty="0"/>
                        <a:t>?</a:t>
                      </a:r>
                    </a:p>
                  </a:txBody>
                  <a:tcPr/>
                </a:tc>
                <a:extLst>
                  <a:ext uri="{0D108BD9-81ED-4DB2-BD59-A6C34878D82A}">
                    <a16:rowId xmlns:a16="http://schemas.microsoft.com/office/drawing/2014/main" xmlns="" val="783239829"/>
                  </a:ext>
                </a:extLst>
              </a:tr>
              <a:tr h="370840">
                <a:tc>
                  <a:txBody>
                    <a:bodyPr/>
                    <a:lstStyle/>
                    <a:p>
                      <a:pPr algn="ctr"/>
                      <a:r>
                        <a:rPr lang="en-US" sz="2200" dirty="0"/>
                        <a:t>–</a:t>
                      </a:r>
                    </a:p>
                  </a:txBody>
                  <a:tcPr/>
                </a:tc>
                <a:tc>
                  <a:txBody>
                    <a:bodyPr/>
                    <a:lstStyle/>
                    <a:p>
                      <a:pPr algn="ctr"/>
                      <a:r>
                        <a:rPr lang="en-US" sz="2200" b="1" dirty="0"/>
                        <a:t>x</a:t>
                      </a:r>
                    </a:p>
                  </a:txBody>
                  <a:tcPr>
                    <a:solidFill>
                      <a:srgbClr val="FFFF00"/>
                    </a:solidFill>
                  </a:tcPr>
                </a:tc>
                <a:extLst>
                  <a:ext uri="{0D108BD9-81ED-4DB2-BD59-A6C34878D82A}">
                    <a16:rowId xmlns:a16="http://schemas.microsoft.com/office/drawing/2014/main" xmlns="" val="497929505"/>
                  </a:ext>
                </a:extLst>
              </a:tr>
            </a:tbl>
          </a:graphicData>
        </a:graphic>
      </p:graphicFrame>
      <p:graphicFrame>
        <p:nvGraphicFramePr>
          <p:cNvPr id="15" name="Table 14">
            <a:extLst>
              <a:ext uri="{FF2B5EF4-FFF2-40B4-BE49-F238E27FC236}">
                <a16:creationId xmlns:a16="http://schemas.microsoft.com/office/drawing/2014/main" xmlns="" id="{28E8FFBB-1141-46A4-A46A-6CA4C8AB1042}"/>
              </a:ext>
            </a:extLst>
          </p:cNvPr>
          <p:cNvGraphicFramePr>
            <a:graphicFrameLocks noGrp="1"/>
          </p:cNvGraphicFramePr>
          <p:nvPr>
            <p:extLst>
              <p:ext uri="{D42A27DB-BD31-4B8C-83A1-F6EECF244321}">
                <p14:modId xmlns:p14="http://schemas.microsoft.com/office/powerpoint/2010/main" val="941031785"/>
              </p:ext>
            </p:extLst>
          </p:nvPr>
        </p:nvGraphicFramePr>
        <p:xfrm>
          <a:off x="553830" y="402872"/>
          <a:ext cx="1572260" cy="2560320"/>
        </p:xfrm>
        <a:graphic>
          <a:graphicData uri="http://schemas.openxmlformats.org/drawingml/2006/table">
            <a:tbl>
              <a:tblPr firstRow="1" bandRow="1">
                <a:tableStyleId>{073A0DAA-6AF3-43AB-8588-CEC1D06C72B9}</a:tableStyleId>
              </a:tblPr>
              <a:tblGrid>
                <a:gridCol w="1572260">
                  <a:extLst>
                    <a:ext uri="{9D8B030D-6E8A-4147-A177-3AD203B41FA5}">
                      <a16:colId xmlns:a16="http://schemas.microsoft.com/office/drawing/2014/main" xmlns="" val="2700815105"/>
                    </a:ext>
                  </a:extLst>
                </a:gridCol>
              </a:tblGrid>
              <a:tr h="370840">
                <a:tc>
                  <a:txBody>
                    <a:bodyPr/>
                    <a:lstStyle/>
                    <a:p>
                      <a:r>
                        <a:rPr lang="en-US" sz="2200" dirty="0"/>
                        <a:t>Year</a:t>
                      </a:r>
                    </a:p>
                  </a:txBody>
                  <a:tcPr/>
                </a:tc>
                <a:extLst>
                  <a:ext uri="{0D108BD9-81ED-4DB2-BD59-A6C34878D82A}">
                    <a16:rowId xmlns:a16="http://schemas.microsoft.com/office/drawing/2014/main" xmlns="" val="3242362125"/>
                  </a:ext>
                </a:extLst>
              </a:tr>
              <a:tr h="370840">
                <a:tc>
                  <a:txBody>
                    <a:bodyPr/>
                    <a:lstStyle/>
                    <a:p>
                      <a:endParaRPr lang="en-US" sz="2200" dirty="0"/>
                    </a:p>
                  </a:txBody>
                  <a:tcPr/>
                </a:tc>
                <a:extLst>
                  <a:ext uri="{0D108BD9-81ED-4DB2-BD59-A6C34878D82A}">
                    <a16:rowId xmlns:a16="http://schemas.microsoft.com/office/drawing/2014/main" xmlns="" val="2738082547"/>
                  </a:ext>
                </a:extLst>
              </a:tr>
              <a:tr h="370840">
                <a:tc>
                  <a:txBody>
                    <a:bodyPr/>
                    <a:lstStyle/>
                    <a:p>
                      <a:r>
                        <a:rPr lang="en-US" sz="2200" b="1" dirty="0"/>
                        <a:t>2025</a:t>
                      </a:r>
                    </a:p>
                  </a:txBody>
                  <a:tcPr/>
                </a:tc>
                <a:extLst>
                  <a:ext uri="{0D108BD9-81ED-4DB2-BD59-A6C34878D82A}">
                    <a16:rowId xmlns:a16="http://schemas.microsoft.com/office/drawing/2014/main" xmlns="" val="2270665403"/>
                  </a:ext>
                </a:extLst>
              </a:tr>
              <a:tr h="370840">
                <a:tc>
                  <a:txBody>
                    <a:bodyPr/>
                    <a:lstStyle/>
                    <a:p>
                      <a:r>
                        <a:rPr lang="en-US" sz="2200" dirty="0"/>
                        <a:t>2035</a:t>
                      </a:r>
                    </a:p>
                  </a:txBody>
                  <a:tcPr/>
                </a:tc>
                <a:extLst>
                  <a:ext uri="{0D108BD9-81ED-4DB2-BD59-A6C34878D82A}">
                    <a16:rowId xmlns:a16="http://schemas.microsoft.com/office/drawing/2014/main" xmlns="" val="485605834"/>
                  </a:ext>
                </a:extLst>
              </a:tr>
              <a:tr h="370840">
                <a:tc>
                  <a:txBody>
                    <a:bodyPr/>
                    <a:lstStyle/>
                    <a:p>
                      <a:r>
                        <a:rPr lang="en-US" sz="2200" dirty="0"/>
                        <a:t>2045</a:t>
                      </a:r>
                    </a:p>
                  </a:txBody>
                  <a:tcPr/>
                </a:tc>
                <a:extLst>
                  <a:ext uri="{0D108BD9-81ED-4DB2-BD59-A6C34878D82A}">
                    <a16:rowId xmlns:a16="http://schemas.microsoft.com/office/drawing/2014/main" xmlns="" val="2403778121"/>
                  </a:ext>
                </a:extLst>
              </a:tr>
              <a:tr h="370840">
                <a:tc>
                  <a:txBody>
                    <a:bodyPr/>
                    <a:lstStyle/>
                    <a:p>
                      <a:r>
                        <a:rPr lang="en-US" sz="2200" b="1" dirty="0"/>
                        <a:t>2050</a:t>
                      </a:r>
                    </a:p>
                  </a:txBody>
                  <a:tcPr/>
                </a:tc>
                <a:extLst>
                  <a:ext uri="{0D108BD9-81ED-4DB2-BD59-A6C34878D82A}">
                    <a16:rowId xmlns:a16="http://schemas.microsoft.com/office/drawing/2014/main" xmlns="" val="3395939341"/>
                  </a:ext>
                </a:extLst>
              </a:tr>
            </a:tbl>
          </a:graphicData>
        </a:graphic>
      </p:graphicFrame>
      <p:sp>
        <p:nvSpPr>
          <p:cNvPr id="9" name="TextBox 8">
            <a:extLst>
              <a:ext uri="{FF2B5EF4-FFF2-40B4-BE49-F238E27FC236}">
                <a16:creationId xmlns:a16="http://schemas.microsoft.com/office/drawing/2014/main" xmlns="" id="{A86BE27B-8620-45A0-82EF-74B9CCDC01A7}"/>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00B050"/>
                </a:solidFill>
              </a:rPr>
              <a:t>2019 Assessment</a:t>
            </a:r>
          </a:p>
        </p:txBody>
      </p:sp>
    </p:spTree>
    <p:extLst>
      <p:ext uri="{BB962C8B-B14F-4D97-AF65-F5344CB8AC3E}">
        <p14:creationId xmlns:p14="http://schemas.microsoft.com/office/powerpoint/2010/main" val="1132298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xmlns="" id="{168F4E3F-0DBB-E247-A983-750A3B7B9008}"/>
              </a:ext>
            </a:extLst>
          </p:cNvPr>
          <p:cNvPicPr>
            <a:picLocks noChangeAspect="1"/>
          </p:cNvPicPr>
          <p:nvPr/>
        </p:nvPicPr>
        <p:blipFill>
          <a:blip r:embed="rId2"/>
          <a:stretch>
            <a:fillRect/>
          </a:stretch>
        </p:blipFill>
        <p:spPr>
          <a:xfrm>
            <a:off x="91440" y="1321954"/>
            <a:ext cx="8961120" cy="4129809"/>
          </a:xfrm>
          <a:prstGeom prst="rect">
            <a:avLst/>
          </a:prstGeom>
        </p:spPr>
      </p:pic>
      <p:sp>
        <p:nvSpPr>
          <p:cNvPr id="4" name="TextBox 3">
            <a:extLst>
              <a:ext uri="{FF2B5EF4-FFF2-40B4-BE49-F238E27FC236}">
                <a16:creationId xmlns:a16="http://schemas.microsoft.com/office/drawing/2014/main" xmlns="" id="{69DB74A2-52B2-4852-B15D-EE6DE40D5314}"/>
              </a:ext>
            </a:extLst>
          </p:cNvPr>
          <p:cNvSpPr txBox="1"/>
          <p:nvPr/>
        </p:nvSpPr>
        <p:spPr>
          <a:xfrm>
            <a:off x="346359" y="290336"/>
            <a:ext cx="8481955" cy="584775"/>
          </a:xfrm>
          <a:prstGeom prst="rect">
            <a:avLst/>
          </a:prstGeom>
          <a:noFill/>
        </p:spPr>
        <p:txBody>
          <a:bodyPr wrap="square" rtlCol="0">
            <a:spAutoFit/>
          </a:bodyPr>
          <a:lstStyle/>
          <a:p>
            <a:r>
              <a:rPr lang="en-US" sz="3200" b="1" dirty="0"/>
              <a:t>Flow response</a:t>
            </a:r>
            <a:endParaRPr lang="en-US" sz="3200" b="1" baseline="30000" dirty="0"/>
          </a:p>
        </p:txBody>
      </p:sp>
      <p:sp>
        <p:nvSpPr>
          <p:cNvPr id="6" name="Slide Number Placeholder 3">
            <a:extLst>
              <a:ext uri="{FF2B5EF4-FFF2-40B4-BE49-F238E27FC236}">
                <a16:creationId xmlns:a16="http://schemas.microsoft.com/office/drawing/2014/main" xmlns="" id="{E1A8BC7D-FE7E-412C-BB8A-9ECABE90806D}"/>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18</a:t>
            </a:fld>
            <a:endParaRPr lang="en-US" sz="2000" b="1" dirty="0"/>
          </a:p>
        </p:txBody>
      </p:sp>
      <p:sp>
        <p:nvSpPr>
          <p:cNvPr id="8" name="Rectangle 7"/>
          <p:cNvSpPr/>
          <p:nvPr/>
        </p:nvSpPr>
        <p:spPr>
          <a:xfrm>
            <a:off x="850838" y="1963951"/>
            <a:ext cx="2011632" cy="384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CB5D00B3-120B-474F-B676-79D35076FE0D}"/>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00B050"/>
                </a:solidFill>
              </a:rPr>
              <a:t>2019 Assessment</a:t>
            </a:r>
          </a:p>
        </p:txBody>
      </p:sp>
      <p:sp>
        <p:nvSpPr>
          <p:cNvPr id="13" name="TextBox 12">
            <a:extLst>
              <a:ext uri="{FF2B5EF4-FFF2-40B4-BE49-F238E27FC236}">
                <a16:creationId xmlns:a16="http://schemas.microsoft.com/office/drawing/2014/main" xmlns="" id="{56FEEB14-CDD8-1944-ADF1-BD929846F303}"/>
              </a:ext>
            </a:extLst>
          </p:cNvPr>
          <p:cNvSpPr txBox="1"/>
          <p:nvPr/>
        </p:nvSpPr>
        <p:spPr>
          <a:xfrm>
            <a:off x="64178" y="6162292"/>
            <a:ext cx="3526863" cy="646331"/>
          </a:xfrm>
          <a:prstGeom prst="rect">
            <a:avLst/>
          </a:prstGeom>
          <a:noFill/>
        </p:spPr>
        <p:txBody>
          <a:bodyPr wrap="none" rtlCol="0">
            <a:spAutoFit/>
          </a:bodyPr>
          <a:lstStyle/>
          <a:p>
            <a:r>
              <a:rPr lang="en-US" sz="1200" b="1" i="1" dirty="0"/>
              <a:t>Trend</a:t>
            </a:r>
            <a:r>
              <a:rPr lang="en-US" sz="1200" i="1" dirty="0"/>
              <a:t>: projection of extrapolation of long-term trends</a:t>
            </a:r>
          </a:p>
          <a:p>
            <a:r>
              <a:rPr lang="en-US" sz="1200" b="1" i="1" dirty="0"/>
              <a:t>Ensemble</a:t>
            </a:r>
            <a:r>
              <a:rPr lang="en-US" sz="1200" i="1" dirty="0"/>
              <a:t>: 31-member ensemble of RCP4.5 GCMs</a:t>
            </a:r>
          </a:p>
          <a:p>
            <a:r>
              <a:rPr lang="en-US" sz="1200" b="1" i="1" dirty="0"/>
              <a:t>Hybrid</a:t>
            </a:r>
            <a:r>
              <a:rPr lang="en-US" sz="1200" i="1" dirty="0"/>
              <a:t>: weighted average of trend and ensemble</a:t>
            </a:r>
          </a:p>
        </p:txBody>
      </p:sp>
      <p:sp>
        <p:nvSpPr>
          <p:cNvPr id="15" name="TextBox 14">
            <a:extLst>
              <a:ext uri="{FF2B5EF4-FFF2-40B4-BE49-F238E27FC236}">
                <a16:creationId xmlns:a16="http://schemas.microsoft.com/office/drawing/2014/main" xmlns="" id="{7810E067-3B6B-DA40-9600-F70D956A6A2F}"/>
              </a:ext>
            </a:extLst>
          </p:cNvPr>
          <p:cNvSpPr txBox="1"/>
          <p:nvPr/>
        </p:nvSpPr>
        <p:spPr>
          <a:xfrm>
            <a:off x="881814" y="4519603"/>
            <a:ext cx="987552" cy="914400"/>
          </a:xfrm>
          <a:prstGeom prst="rect">
            <a:avLst/>
          </a:prstGeom>
          <a:solidFill>
            <a:schemeClr val="bg1"/>
          </a:solidFill>
        </p:spPr>
        <p:txBody>
          <a:bodyPr wrap="square" lIns="9144" tIns="9144" rIns="9144" bIns="9144" rtlCol="0">
            <a:spAutoFit/>
          </a:bodyPr>
          <a:lstStyle/>
          <a:p>
            <a:pPr algn="ctr"/>
            <a:r>
              <a:rPr lang="en-US" sz="1350" b="1" dirty="0"/>
              <a:t>Trend</a:t>
            </a:r>
            <a:r>
              <a:rPr lang="en-US" sz="1350" dirty="0"/>
              <a:t> rainfall, </a:t>
            </a:r>
            <a:r>
              <a:rPr lang="en-US" sz="1350" b="1" dirty="0"/>
              <a:t>Ensemble</a:t>
            </a:r>
            <a:r>
              <a:rPr lang="en-US" sz="1350" dirty="0"/>
              <a:t> median temperature</a:t>
            </a:r>
          </a:p>
        </p:txBody>
      </p:sp>
      <p:sp>
        <p:nvSpPr>
          <p:cNvPr id="16" name="TextBox 15">
            <a:extLst>
              <a:ext uri="{FF2B5EF4-FFF2-40B4-BE49-F238E27FC236}">
                <a16:creationId xmlns:a16="http://schemas.microsoft.com/office/drawing/2014/main" xmlns="" id="{BCA95123-7197-CD47-A027-0D4E1E0F4EB2}"/>
              </a:ext>
            </a:extLst>
          </p:cNvPr>
          <p:cNvSpPr txBox="1"/>
          <p:nvPr/>
        </p:nvSpPr>
        <p:spPr>
          <a:xfrm>
            <a:off x="1859427" y="4519602"/>
            <a:ext cx="987552" cy="914400"/>
          </a:xfrm>
          <a:prstGeom prst="rect">
            <a:avLst/>
          </a:prstGeom>
          <a:solidFill>
            <a:schemeClr val="bg1"/>
          </a:solidFill>
        </p:spPr>
        <p:txBody>
          <a:bodyPr wrap="square" lIns="9144" tIns="9144" rIns="9144" bIns="9144" rtlCol="0">
            <a:spAutoFit/>
          </a:bodyPr>
          <a:lstStyle/>
          <a:p>
            <a:pPr algn="ctr"/>
            <a:r>
              <a:rPr lang="en-US" sz="1350" b="1" dirty="0"/>
              <a:t>Ensemble</a:t>
            </a:r>
            <a:r>
              <a:rPr lang="en-US" sz="1350" dirty="0"/>
              <a:t> median rainfall &amp; temperature</a:t>
            </a:r>
          </a:p>
        </p:txBody>
      </p:sp>
      <p:sp>
        <p:nvSpPr>
          <p:cNvPr id="17" name="TextBox 16">
            <a:extLst>
              <a:ext uri="{FF2B5EF4-FFF2-40B4-BE49-F238E27FC236}">
                <a16:creationId xmlns:a16="http://schemas.microsoft.com/office/drawing/2014/main" xmlns="" id="{8E288AFD-2FAB-CB4B-A512-A1645D47FF23}"/>
              </a:ext>
            </a:extLst>
          </p:cNvPr>
          <p:cNvSpPr txBox="1"/>
          <p:nvPr/>
        </p:nvSpPr>
        <p:spPr>
          <a:xfrm>
            <a:off x="1052152" y="5424633"/>
            <a:ext cx="1550913" cy="326243"/>
          </a:xfrm>
          <a:prstGeom prst="rect">
            <a:avLst/>
          </a:prstGeom>
          <a:solidFill>
            <a:schemeClr val="bg1"/>
          </a:solidFill>
        </p:spPr>
        <p:txBody>
          <a:bodyPr wrap="square" lIns="9144" tIns="9144" rIns="9144" bIns="9144" rtlCol="0">
            <a:spAutoFit/>
          </a:bodyPr>
          <a:lstStyle/>
          <a:p>
            <a:pPr algn="ctr"/>
            <a:r>
              <a:rPr lang="en-US" sz="2000" b="1" dirty="0"/>
              <a:t>2025</a:t>
            </a:r>
          </a:p>
        </p:txBody>
      </p:sp>
      <p:sp>
        <p:nvSpPr>
          <p:cNvPr id="34" name="Rectangle 33">
            <a:extLst>
              <a:ext uri="{FF2B5EF4-FFF2-40B4-BE49-F238E27FC236}">
                <a16:creationId xmlns:a16="http://schemas.microsoft.com/office/drawing/2014/main" xmlns="" id="{C0E83DB3-7ACE-D940-BE32-CE1A0EC04822}"/>
              </a:ext>
            </a:extLst>
          </p:cNvPr>
          <p:cNvSpPr/>
          <p:nvPr/>
        </p:nvSpPr>
        <p:spPr>
          <a:xfrm>
            <a:off x="2866857" y="1963951"/>
            <a:ext cx="3017108" cy="384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A39982C-DDCB-644A-B585-E7708F64AB06}"/>
              </a:ext>
            </a:extLst>
          </p:cNvPr>
          <p:cNvSpPr/>
          <p:nvPr/>
        </p:nvSpPr>
        <p:spPr>
          <a:xfrm>
            <a:off x="5883965" y="1963951"/>
            <a:ext cx="3017108" cy="384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C355717E-67D7-B543-BFBC-05900FDD2693}"/>
              </a:ext>
            </a:extLst>
          </p:cNvPr>
          <p:cNvSpPr txBox="1"/>
          <p:nvPr/>
        </p:nvSpPr>
        <p:spPr>
          <a:xfrm>
            <a:off x="2901431" y="4519603"/>
            <a:ext cx="987552" cy="914400"/>
          </a:xfrm>
          <a:prstGeom prst="rect">
            <a:avLst/>
          </a:prstGeom>
          <a:solidFill>
            <a:schemeClr val="bg1"/>
          </a:solidFill>
        </p:spPr>
        <p:txBody>
          <a:bodyPr wrap="square" lIns="9144" tIns="9144" rIns="9144" bIns="9144" rtlCol="0">
            <a:spAutoFit/>
          </a:bodyPr>
          <a:lstStyle/>
          <a:p>
            <a:pPr algn="ctr"/>
            <a:r>
              <a:rPr lang="en-US" sz="1350" b="1" dirty="0"/>
              <a:t>Trend</a:t>
            </a:r>
            <a:r>
              <a:rPr lang="en-US" sz="1350" dirty="0"/>
              <a:t> rainfall, </a:t>
            </a:r>
            <a:r>
              <a:rPr lang="en-US" sz="1350" b="1" dirty="0"/>
              <a:t>Ensemble</a:t>
            </a:r>
            <a:r>
              <a:rPr lang="en-US" sz="1350" dirty="0"/>
              <a:t> median temperature</a:t>
            </a:r>
          </a:p>
        </p:txBody>
      </p:sp>
      <p:sp>
        <p:nvSpPr>
          <p:cNvPr id="37" name="TextBox 36">
            <a:extLst>
              <a:ext uri="{FF2B5EF4-FFF2-40B4-BE49-F238E27FC236}">
                <a16:creationId xmlns:a16="http://schemas.microsoft.com/office/drawing/2014/main" xmlns="" id="{5C6F35F6-B915-3B48-A1D6-0ED91F6B3830}"/>
              </a:ext>
            </a:extLst>
          </p:cNvPr>
          <p:cNvSpPr txBox="1"/>
          <p:nvPr/>
        </p:nvSpPr>
        <p:spPr>
          <a:xfrm>
            <a:off x="3888983" y="4519601"/>
            <a:ext cx="987552" cy="914400"/>
          </a:xfrm>
          <a:prstGeom prst="rect">
            <a:avLst/>
          </a:prstGeom>
          <a:solidFill>
            <a:schemeClr val="bg1"/>
          </a:solidFill>
        </p:spPr>
        <p:txBody>
          <a:bodyPr wrap="square" lIns="9144" tIns="9144" rIns="9144" bIns="9144" rtlCol="0">
            <a:spAutoFit/>
          </a:bodyPr>
          <a:lstStyle/>
          <a:p>
            <a:pPr algn="ctr"/>
            <a:r>
              <a:rPr lang="en-US" sz="1350" b="1" dirty="0"/>
              <a:t>Hybrid</a:t>
            </a:r>
            <a:r>
              <a:rPr lang="en-US" sz="1350" dirty="0"/>
              <a:t> rainfall, </a:t>
            </a:r>
            <a:r>
              <a:rPr lang="en-US" sz="1350" b="1" dirty="0"/>
              <a:t>Ensemble</a:t>
            </a:r>
            <a:r>
              <a:rPr lang="en-US" sz="1350" dirty="0"/>
              <a:t> temperature</a:t>
            </a:r>
          </a:p>
        </p:txBody>
      </p:sp>
      <p:sp>
        <p:nvSpPr>
          <p:cNvPr id="38" name="TextBox 37">
            <a:extLst>
              <a:ext uri="{FF2B5EF4-FFF2-40B4-BE49-F238E27FC236}">
                <a16:creationId xmlns:a16="http://schemas.microsoft.com/office/drawing/2014/main" xmlns="" id="{07C8E91A-40D1-2747-A236-8772DEA169B1}"/>
              </a:ext>
            </a:extLst>
          </p:cNvPr>
          <p:cNvSpPr txBox="1"/>
          <p:nvPr/>
        </p:nvSpPr>
        <p:spPr>
          <a:xfrm>
            <a:off x="4876535" y="4519602"/>
            <a:ext cx="987552" cy="914400"/>
          </a:xfrm>
          <a:prstGeom prst="rect">
            <a:avLst/>
          </a:prstGeom>
          <a:solidFill>
            <a:schemeClr val="bg1"/>
          </a:solidFill>
        </p:spPr>
        <p:txBody>
          <a:bodyPr wrap="square" lIns="9144" tIns="9144" rIns="9144" bIns="9144" rtlCol="0">
            <a:spAutoFit/>
          </a:bodyPr>
          <a:lstStyle/>
          <a:p>
            <a:pPr algn="ctr"/>
            <a:r>
              <a:rPr lang="en-US" sz="1350" b="1" dirty="0"/>
              <a:t>Ensemble</a:t>
            </a:r>
            <a:r>
              <a:rPr lang="en-US" sz="1350" dirty="0"/>
              <a:t> median rainfall &amp; temperature</a:t>
            </a:r>
          </a:p>
        </p:txBody>
      </p:sp>
      <p:sp>
        <p:nvSpPr>
          <p:cNvPr id="39" name="TextBox 38">
            <a:extLst>
              <a:ext uri="{FF2B5EF4-FFF2-40B4-BE49-F238E27FC236}">
                <a16:creationId xmlns:a16="http://schemas.microsoft.com/office/drawing/2014/main" xmlns="" id="{CC8F2851-FB8D-C14D-9D03-44883991FF2F}"/>
              </a:ext>
            </a:extLst>
          </p:cNvPr>
          <p:cNvSpPr txBox="1"/>
          <p:nvPr/>
        </p:nvSpPr>
        <p:spPr>
          <a:xfrm>
            <a:off x="3621868" y="5424633"/>
            <a:ext cx="1550913" cy="326243"/>
          </a:xfrm>
          <a:prstGeom prst="rect">
            <a:avLst/>
          </a:prstGeom>
          <a:solidFill>
            <a:schemeClr val="bg1"/>
          </a:solidFill>
        </p:spPr>
        <p:txBody>
          <a:bodyPr wrap="square" lIns="9144" tIns="9144" rIns="9144" bIns="9144" rtlCol="0">
            <a:spAutoFit/>
          </a:bodyPr>
          <a:lstStyle/>
          <a:p>
            <a:pPr algn="ctr"/>
            <a:r>
              <a:rPr lang="en-US" sz="2000" b="1" dirty="0"/>
              <a:t>2035</a:t>
            </a:r>
          </a:p>
        </p:txBody>
      </p:sp>
      <p:sp>
        <p:nvSpPr>
          <p:cNvPr id="40" name="TextBox 39">
            <a:extLst>
              <a:ext uri="{FF2B5EF4-FFF2-40B4-BE49-F238E27FC236}">
                <a16:creationId xmlns:a16="http://schemas.microsoft.com/office/drawing/2014/main" xmlns="" id="{96BB424C-C2DF-8A49-893F-20B1CD1473A6}"/>
              </a:ext>
            </a:extLst>
          </p:cNvPr>
          <p:cNvSpPr txBox="1"/>
          <p:nvPr/>
        </p:nvSpPr>
        <p:spPr>
          <a:xfrm>
            <a:off x="6617062" y="5427182"/>
            <a:ext cx="1550913" cy="326243"/>
          </a:xfrm>
          <a:prstGeom prst="rect">
            <a:avLst/>
          </a:prstGeom>
          <a:solidFill>
            <a:schemeClr val="bg1"/>
          </a:solidFill>
        </p:spPr>
        <p:txBody>
          <a:bodyPr wrap="square" lIns="9144" tIns="9144" rIns="9144" bIns="9144" rtlCol="0">
            <a:spAutoFit/>
          </a:bodyPr>
          <a:lstStyle/>
          <a:p>
            <a:pPr algn="ctr"/>
            <a:r>
              <a:rPr lang="en-US" sz="2000" b="1" dirty="0"/>
              <a:t>2045</a:t>
            </a:r>
          </a:p>
        </p:txBody>
      </p:sp>
      <p:sp>
        <p:nvSpPr>
          <p:cNvPr id="41" name="TextBox 40">
            <a:extLst>
              <a:ext uri="{FF2B5EF4-FFF2-40B4-BE49-F238E27FC236}">
                <a16:creationId xmlns:a16="http://schemas.microsoft.com/office/drawing/2014/main" xmlns="" id="{FC674CD9-93F1-EC46-8A1E-2D38960BF18F}"/>
              </a:ext>
            </a:extLst>
          </p:cNvPr>
          <p:cNvSpPr txBox="1"/>
          <p:nvPr/>
        </p:nvSpPr>
        <p:spPr>
          <a:xfrm>
            <a:off x="5925092" y="4519602"/>
            <a:ext cx="987552" cy="914400"/>
          </a:xfrm>
          <a:prstGeom prst="rect">
            <a:avLst/>
          </a:prstGeom>
          <a:solidFill>
            <a:schemeClr val="bg1"/>
          </a:solidFill>
        </p:spPr>
        <p:txBody>
          <a:bodyPr wrap="square" lIns="9144" tIns="9144" rIns="9144" bIns="9144" rtlCol="0">
            <a:spAutoFit/>
          </a:bodyPr>
          <a:lstStyle/>
          <a:p>
            <a:pPr algn="ctr"/>
            <a:r>
              <a:rPr lang="en-US" sz="1350" b="1" dirty="0"/>
              <a:t>Trend</a:t>
            </a:r>
            <a:r>
              <a:rPr lang="en-US" sz="1350" dirty="0"/>
              <a:t> rainfall, </a:t>
            </a:r>
            <a:r>
              <a:rPr lang="en-US" sz="1350" b="1" dirty="0"/>
              <a:t>Ensemble</a:t>
            </a:r>
            <a:r>
              <a:rPr lang="en-US" sz="1350" dirty="0"/>
              <a:t> median temperature</a:t>
            </a:r>
          </a:p>
        </p:txBody>
      </p:sp>
      <p:sp>
        <p:nvSpPr>
          <p:cNvPr id="42" name="TextBox 41">
            <a:extLst>
              <a:ext uri="{FF2B5EF4-FFF2-40B4-BE49-F238E27FC236}">
                <a16:creationId xmlns:a16="http://schemas.microsoft.com/office/drawing/2014/main" xmlns="" id="{D33BF082-382E-004D-93C4-3DDBED79D3D4}"/>
              </a:ext>
            </a:extLst>
          </p:cNvPr>
          <p:cNvSpPr txBox="1"/>
          <p:nvPr/>
        </p:nvSpPr>
        <p:spPr>
          <a:xfrm>
            <a:off x="6912644" y="4519600"/>
            <a:ext cx="987552" cy="914400"/>
          </a:xfrm>
          <a:prstGeom prst="rect">
            <a:avLst/>
          </a:prstGeom>
          <a:solidFill>
            <a:schemeClr val="bg1"/>
          </a:solidFill>
        </p:spPr>
        <p:txBody>
          <a:bodyPr wrap="square" lIns="9144" tIns="9144" rIns="9144" bIns="9144" rtlCol="0">
            <a:spAutoFit/>
          </a:bodyPr>
          <a:lstStyle/>
          <a:p>
            <a:pPr algn="ctr"/>
            <a:r>
              <a:rPr lang="en-US" sz="1350" b="1" dirty="0"/>
              <a:t>Hybrid</a:t>
            </a:r>
            <a:r>
              <a:rPr lang="en-US" sz="1350" dirty="0"/>
              <a:t> rainfall, </a:t>
            </a:r>
            <a:r>
              <a:rPr lang="en-US" sz="1350" b="1" dirty="0"/>
              <a:t>Ensemble</a:t>
            </a:r>
            <a:r>
              <a:rPr lang="en-US" sz="1350" dirty="0"/>
              <a:t> temperature</a:t>
            </a:r>
          </a:p>
        </p:txBody>
      </p:sp>
      <p:sp>
        <p:nvSpPr>
          <p:cNvPr id="43" name="TextBox 42">
            <a:extLst>
              <a:ext uri="{FF2B5EF4-FFF2-40B4-BE49-F238E27FC236}">
                <a16:creationId xmlns:a16="http://schemas.microsoft.com/office/drawing/2014/main" xmlns="" id="{827CA696-54A0-4B44-AD35-401B5E0D1582}"/>
              </a:ext>
            </a:extLst>
          </p:cNvPr>
          <p:cNvSpPr txBox="1"/>
          <p:nvPr/>
        </p:nvSpPr>
        <p:spPr>
          <a:xfrm>
            <a:off x="7900196" y="4519601"/>
            <a:ext cx="987552" cy="914400"/>
          </a:xfrm>
          <a:prstGeom prst="rect">
            <a:avLst/>
          </a:prstGeom>
          <a:solidFill>
            <a:schemeClr val="bg1"/>
          </a:solidFill>
        </p:spPr>
        <p:txBody>
          <a:bodyPr wrap="square" lIns="9144" tIns="9144" rIns="9144" bIns="9144" rtlCol="0">
            <a:spAutoFit/>
          </a:bodyPr>
          <a:lstStyle/>
          <a:p>
            <a:pPr algn="ctr"/>
            <a:r>
              <a:rPr lang="en-US" sz="1350" b="1" dirty="0"/>
              <a:t>Ensemble</a:t>
            </a:r>
            <a:r>
              <a:rPr lang="en-US" sz="1350" dirty="0"/>
              <a:t> median rainfall &amp; temperature</a:t>
            </a:r>
          </a:p>
        </p:txBody>
      </p:sp>
    </p:spTree>
    <p:extLst>
      <p:ext uri="{BB962C8B-B14F-4D97-AF65-F5344CB8AC3E}">
        <p14:creationId xmlns:p14="http://schemas.microsoft.com/office/powerpoint/2010/main" val="1562113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E7D17C5-C5EF-FB47-9EF0-8E16EC5989F6}"/>
              </a:ext>
            </a:extLst>
          </p:cNvPr>
          <p:cNvPicPr>
            <a:picLocks noChangeAspect="1"/>
          </p:cNvPicPr>
          <p:nvPr/>
        </p:nvPicPr>
        <p:blipFill>
          <a:blip r:embed="rId2"/>
          <a:stretch>
            <a:fillRect/>
          </a:stretch>
        </p:blipFill>
        <p:spPr>
          <a:xfrm>
            <a:off x="91440" y="1321954"/>
            <a:ext cx="8961120" cy="4129809"/>
          </a:xfrm>
          <a:prstGeom prst="rect">
            <a:avLst/>
          </a:prstGeom>
        </p:spPr>
      </p:pic>
      <p:sp>
        <p:nvSpPr>
          <p:cNvPr id="2" name="TextBox 1">
            <a:extLst>
              <a:ext uri="{FF2B5EF4-FFF2-40B4-BE49-F238E27FC236}">
                <a16:creationId xmlns:a16="http://schemas.microsoft.com/office/drawing/2014/main" xmlns="" id="{44760968-47C0-4A40-8D0F-8A50B2366108}"/>
              </a:ext>
            </a:extLst>
          </p:cNvPr>
          <p:cNvSpPr txBox="1"/>
          <p:nvPr/>
        </p:nvSpPr>
        <p:spPr>
          <a:xfrm>
            <a:off x="346359" y="290336"/>
            <a:ext cx="8481955" cy="584775"/>
          </a:xfrm>
          <a:prstGeom prst="rect">
            <a:avLst/>
          </a:prstGeom>
          <a:noFill/>
        </p:spPr>
        <p:txBody>
          <a:bodyPr wrap="square" rtlCol="0">
            <a:spAutoFit/>
          </a:bodyPr>
          <a:lstStyle/>
          <a:p>
            <a:r>
              <a:rPr lang="en-US" sz="3200" b="1" dirty="0"/>
              <a:t>Sediment response</a:t>
            </a:r>
            <a:endParaRPr lang="en-US" sz="3200" b="1" baseline="30000" dirty="0"/>
          </a:p>
        </p:txBody>
      </p:sp>
      <p:sp>
        <p:nvSpPr>
          <p:cNvPr id="12" name="TextBox 11">
            <a:extLst>
              <a:ext uri="{FF2B5EF4-FFF2-40B4-BE49-F238E27FC236}">
                <a16:creationId xmlns:a16="http://schemas.microsoft.com/office/drawing/2014/main" xmlns="" id="{318DB51F-181D-4884-ADBE-ABF11311271F}"/>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00B050"/>
                </a:solidFill>
              </a:rPr>
              <a:t>2019 Assessment</a:t>
            </a:r>
          </a:p>
        </p:txBody>
      </p:sp>
      <p:sp>
        <p:nvSpPr>
          <p:cNvPr id="14" name="Slide Number Placeholder 3">
            <a:extLst>
              <a:ext uri="{FF2B5EF4-FFF2-40B4-BE49-F238E27FC236}">
                <a16:creationId xmlns:a16="http://schemas.microsoft.com/office/drawing/2014/main" xmlns="" id="{D3FE87C1-39BA-0C44-9511-89243A96A549}"/>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19</a:t>
            </a:fld>
            <a:endParaRPr lang="en-US" sz="2000" b="1" dirty="0"/>
          </a:p>
        </p:txBody>
      </p:sp>
      <p:sp>
        <p:nvSpPr>
          <p:cNvPr id="15" name="Rectangle 14">
            <a:extLst>
              <a:ext uri="{FF2B5EF4-FFF2-40B4-BE49-F238E27FC236}">
                <a16:creationId xmlns:a16="http://schemas.microsoft.com/office/drawing/2014/main" xmlns="" id="{1E912517-6A5A-3043-9CAF-CED6F4891F38}"/>
              </a:ext>
            </a:extLst>
          </p:cNvPr>
          <p:cNvSpPr/>
          <p:nvPr/>
        </p:nvSpPr>
        <p:spPr>
          <a:xfrm>
            <a:off x="850838" y="1963951"/>
            <a:ext cx="2011632" cy="384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A66D5C81-38DE-BA42-88D0-D1048E011F58}"/>
              </a:ext>
            </a:extLst>
          </p:cNvPr>
          <p:cNvSpPr txBox="1"/>
          <p:nvPr/>
        </p:nvSpPr>
        <p:spPr>
          <a:xfrm>
            <a:off x="64178" y="6162292"/>
            <a:ext cx="3526863" cy="646331"/>
          </a:xfrm>
          <a:prstGeom prst="rect">
            <a:avLst/>
          </a:prstGeom>
          <a:noFill/>
        </p:spPr>
        <p:txBody>
          <a:bodyPr wrap="none" rtlCol="0">
            <a:spAutoFit/>
          </a:bodyPr>
          <a:lstStyle/>
          <a:p>
            <a:r>
              <a:rPr lang="en-US" sz="1200" b="1" i="1" dirty="0"/>
              <a:t>Trend</a:t>
            </a:r>
            <a:r>
              <a:rPr lang="en-US" sz="1200" i="1" dirty="0"/>
              <a:t>: projection of extrapolation of long-term trends</a:t>
            </a:r>
          </a:p>
          <a:p>
            <a:r>
              <a:rPr lang="en-US" sz="1200" b="1" i="1" dirty="0"/>
              <a:t>Ensemble</a:t>
            </a:r>
            <a:r>
              <a:rPr lang="en-US" sz="1200" i="1" dirty="0"/>
              <a:t>: 31-member ensemble of RCP4.5 GCMs</a:t>
            </a:r>
          </a:p>
          <a:p>
            <a:r>
              <a:rPr lang="en-US" sz="1200" b="1" i="1" dirty="0"/>
              <a:t>Hybrid</a:t>
            </a:r>
            <a:r>
              <a:rPr lang="en-US" sz="1200" i="1" dirty="0"/>
              <a:t>: weighted average of trend and ensemble</a:t>
            </a:r>
          </a:p>
        </p:txBody>
      </p:sp>
      <p:sp>
        <p:nvSpPr>
          <p:cNvPr id="17" name="TextBox 16">
            <a:extLst>
              <a:ext uri="{FF2B5EF4-FFF2-40B4-BE49-F238E27FC236}">
                <a16:creationId xmlns:a16="http://schemas.microsoft.com/office/drawing/2014/main" xmlns="" id="{99492D0E-0396-E64D-8571-82C00F705E41}"/>
              </a:ext>
            </a:extLst>
          </p:cNvPr>
          <p:cNvSpPr txBox="1"/>
          <p:nvPr/>
        </p:nvSpPr>
        <p:spPr>
          <a:xfrm>
            <a:off x="881814" y="4519603"/>
            <a:ext cx="987552" cy="914400"/>
          </a:xfrm>
          <a:prstGeom prst="rect">
            <a:avLst/>
          </a:prstGeom>
          <a:solidFill>
            <a:schemeClr val="bg1"/>
          </a:solidFill>
        </p:spPr>
        <p:txBody>
          <a:bodyPr wrap="square" lIns="9144" tIns="9144" rIns="9144" bIns="9144" rtlCol="0">
            <a:spAutoFit/>
          </a:bodyPr>
          <a:lstStyle/>
          <a:p>
            <a:pPr algn="ctr"/>
            <a:r>
              <a:rPr lang="en-US" sz="1350" b="1" dirty="0"/>
              <a:t>Trend</a:t>
            </a:r>
            <a:r>
              <a:rPr lang="en-US" sz="1350" dirty="0"/>
              <a:t> rainfall, </a:t>
            </a:r>
            <a:r>
              <a:rPr lang="en-US" sz="1350" b="1" dirty="0"/>
              <a:t>Ensemble</a:t>
            </a:r>
            <a:r>
              <a:rPr lang="en-US" sz="1350" dirty="0"/>
              <a:t> median temperature</a:t>
            </a:r>
          </a:p>
        </p:txBody>
      </p:sp>
      <p:sp>
        <p:nvSpPr>
          <p:cNvPr id="18" name="TextBox 17">
            <a:extLst>
              <a:ext uri="{FF2B5EF4-FFF2-40B4-BE49-F238E27FC236}">
                <a16:creationId xmlns:a16="http://schemas.microsoft.com/office/drawing/2014/main" xmlns="" id="{CC35C088-5FE4-EA40-8ED1-8DA08586D446}"/>
              </a:ext>
            </a:extLst>
          </p:cNvPr>
          <p:cNvSpPr txBox="1"/>
          <p:nvPr/>
        </p:nvSpPr>
        <p:spPr>
          <a:xfrm>
            <a:off x="1859427" y="4519602"/>
            <a:ext cx="987552" cy="914400"/>
          </a:xfrm>
          <a:prstGeom prst="rect">
            <a:avLst/>
          </a:prstGeom>
          <a:solidFill>
            <a:schemeClr val="bg1"/>
          </a:solidFill>
        </p:spPr>
        <p:txBody>
          <a:bodyPr wrap="square" lIns="9144" tIns="9144" rIns="9144" bIns="9144" rtlCol="0">
            <a:spAutoFit/>
          </a:bodyPr>
          <a:lstStyle/>
          <a:p>
            <a:pPr algn="ctr"/>
            <a:r>
              <a:rPr lang="en-US" sz="1350" b="1" dirty="0"/>
              <a:t>Ensemble</a:t>
            </a:r>
            <a:r>
              <a:rPr lang="en-US" sz="1350" dirty="0"/>
              <a:t> median rainfall &amp; temperature</a:t>
            </a:r>
          </a:p>
        </p:txBody>
      </p:sp>
      <p:sp>
        <p:nvSpPr>
          <p:cNvPr id="19" name="TextBox 18">
            <a:extLst>
              <a:ext uri="{FF2B5EF4-FFF2-40B4-BE49-F238E27FC236}">
                <a16:creationId xmlns:a16="http://schemas.microsoft.com/office/drawing/2014/main" xmlns="" id="{94D33F33-0DEE-AC4B-B0D1-33B5A2E53274}"/>
              </a:ext>
            </a:extLst>
          </p:cNvPr>
          <p:cNvSpPr txBox="1"/>
          <p:nvPr/>
        </p:nvSpPr>
        <p:spPr>
          <a:xfrm>
            <a:off x="1052152" y="5424633"/>
            <a:ext cx="1550913" cy="326243"/>
          </a:xfrm>
          <a:prstGeom prst="rect">
            <a:avLst/>
          </a:prstGeom>
          <a:solidFill>
            <a:schemeClr val="bg1"/>
          </a:solidFill>
        </p:spPr>
        <p:txBody>
          <a:bodyPr wrap="square" lIns="9144" tIns="9144" rIns="9144" bIns="9144" rtlCol="0">
            <a:spAutoFit/>
          </a:bodyPr>
          <a:lstStyle/>
          <a:p>
            <a:pPr algn="ctr"/>
            <a:r>
              <a:rPr lang="en-US" sz="2000" b="1" dirty="0"/>
              <a:t>2025</a:t>
            </a:r>
          </a:p>
        </p:txBody>
      </p:sp>
      <p:sp>
        <p:nvSpPr>
          <p:cNvPr id="20" name="Rectangle 19">
            <a:extLst>
              <a:ext uri="{FF2B5EF4-FFF2-40B4-BE49-F238E27FC236}">
                <a16:creationId xmlns:a16="http://schemas.microsoft.com/office/drawing/2014/main" xmlns="" id="{31F4BCB0-7231-5B49-A5CB-677E6FB2BDE3}"/>
              </a:ext>
            </a:extLst>
          </p:cNvPr>
          <p:cNvSpPr/>
          <p:nvPr/>
        </p:nvSpPr>
        <p:spPr>
          <a:xfrm>
            <a:off x="2866857" y="1963951"/>
            <a:ext cx="3017108" cy="384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DC6BDA3C-02E3-6D4C-A25D-D1EEB104B4BA}"/>
              </a:ext>
            </a:extLst>
          </p:cNvPr>
          <p:cNvSpPr/>
          <p:nvPr/>
        </p:nvSpPr>
        <p:spPr>
          <a:xfrm>
            <a:off x="5883965" y="1963951"/>
            <a:ext cx="3017108" cy="384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2D4A8095-764D-6241-B4FC-E7FF97623F05}"/>
              </a:ext>
            </a:extLst>
          </p:cNvPr>
          <p:cNvSpPr txBox="1"/>
          <p:nvPr/>
        </p:nvSpPr>
        <p:spPr>
          <a:xfrm>
            <a:off x="2901431" y="4519603"/>
            <a:ext cx="987552" cy="914400"/>
          </a:xfrm>
          <a:prstGeom prst="rect">
            <a:avLst/>
          </a:prstGeom>
          <a:solidFill>
            <a:schemeClr val="bg1"/>
          </a:solidFill>
        </p:spPr>
        <p:txBody>
          <a:bodyPr wrap="square" lIns="9144" tIns="9144" rIns="9144" bIns="9144" rtlCol="0">
            <a:spAutoFit/>
          </a:bodyPr>
          <a:lstStyle/>
          <a:p>
            <a:pPr algn="ctr"/>
            <a:r>
              <a:rPr lang="en-US" sz="1350" b="1" dirty="0"/>
              <a:t>Trend</a:t>
            </a:r>
            <a:r>
              <a:rPr lang="en-US" sz="1350" dirty="0"/>
              <a:t> rainfall, </a:t>
            </a:r>
            <a:r>
              <a:rPr lang="en-US" sz="1350" b="1" dirty="0"/>
              <a:t>Ensemble</a:t>
            </a:r>
            <a:r>
              <a:rPr lang="en-US" sz="1350" dirty="0"/>
              <a:t> median temperature</a:t>
            </a:r>
          </a:p>
        </p:txBody>
      </p:sp>
      <p:sp>
        <p:nvSpPr>
          <p:cNvPr id="23" name="TextBox 22">
            <a:extLst>
              <a:ext uri="{FF2B5EF4-FFF2-40B4-BE49-F238E27FC236}">
                <a16:creationId xmlns:a16="http://schemas.microsoft.com/office/drawing/2014/main" xmlns="" id="{E06519CB-AA28-1D45-90E1-4756B2C55105}"/>
              </a:ext>
            </a:extLst>
          </p:cNvPr>
          <p:cNvSpPr txBox="1"/>
          <p:nvPr/>
        </p:nvSpPr>
        <p:spPr>
          <a:xfrm>
            <a:off x="3888983" y="4519601"/>
            <a:ext cx="987552" cy="914400"/>
          </a:xfrm>
          <a:prstGeom prst="rect">
            <a:avLst/>
          </a:prstGeom>
          <a:solidFill>
            <a:schemeClr val="bg1"/>
          </a:solidFill>
        </p:spPr>
        <p:txBody>
          <a:bodyPr wrap="square" lIns="9144" tIns="9144" rIns="9144" bIns="9144" rtlCol="0">
            <a:spAutoFit/>
          </a:bodyPr>
          <a:lstStyle/>
          <a:p>
            <a:pPr algn="ctr"/>
            <a:r>
              <a:rPr lang="en-US" sz="1350" b="1" dirty="0"/>
              <a:t>Hybrid</a:t>
            </a:r>
            <a:r>
              <a:rPr lang="en-US" sz="1350" dirty="0"/>
              <a:t> rainfall, </a:t>
            </a:r>
            <a:r>
              <a:rPr lang="en-US" sz="1350" b="1" dirty="0"/>
              <a:t>Ensemble</a:t>
            </a:r>
            <a:r>
              <a:rPr lang="en-US" sz="1350" dirty="0"/>
              <a:t> temperature</a:t>
            </a:r>
          </a:p>
        </p:txBody>
      </p:sp>
      <p:sp>
        <p:nvSpPr>
          <p:cNvPr id="24" name="TextBox 23">
            <a:extLst>
              <a:ext uri="{FF2B5EF4-FFF2-40B4-BE49-F238E27FC236}">
                <a16:creationId xmlns:a16="http://schemas.microsoft.com/office/drawing/2014/main" xmlns="" id="{E7EE3E86-E671-A549-A746-D23CBC363E21}"/>
              </a:ext>
            </a:extLst>
          </p:cNvPr>
          <p:cNvSpPr txBox="1"/>
          <p:nvPr/>
        </p:nvSpPr>
        <p:spPr>
          <a:xfrm>
            <a:off x="4876535" y="4519602"/>
            <a:ext cx="987552" cy="914400"/>
          </a:xfrm>
          <a:prstGeom prst="rect">
            <a:avLst/>
          </a:prstGeom>
          <a:solidFill>
            <a:schemeClr val="bg1"/>
          </a:solidFill>
        </p:spPr>
        <p:txBody>
          <a:bodyPr wrap="square" lIns="9144" tIns="9144" rIns="9144" bIns="9144" rtlCol="0">
            <a:spAutoFit/>
          </a:bodyPr>
          <a:lstStyle/>
          <a:p>
            <a:pPr algn="ctr"/>
            <a:r>
              <a:rPr lang="en-US" sz="1350" b="1" dirty="0"/>
              <a:t>Ensemble</a:t>
            </a:r>
            <a:r>
              <a:rPr lang="en-US" sz="1350" dirty="0"/>
              <a:t> median rainfall &amp; temperature</a:t>
            </a:r>
          </a:p>
        </p:txBody>
      </p:sp>
      <p:sp>
        <p:nvSpPr>
          <p:cNvPr id="25" name="TextBox 24">
            <a:extLst>
              <a:ext uri="{FF2B5EF4-FFF2-40B4-BE49-F238E27FC236}">
                <a16:creationId xmlns:a16="http://schemas.microsoft.com/office/drawing/2014/main" xmlns="" id="{E107AF50-871E-F946-998B-AAE1193CF4D5}"/>
              </a:ext>
            </a:extLst>
          </p:cNvPr>
          <p:cNvSpPr txBox="1"/>
          <p:nvPr/>
        </p:nvSpPr>
        <p:spPr>
          <a:xfrm>
            <a:off x="3621868" y="5424633"/>
            <a:ext cx="1550913" cy="326243"/>
          </a:xfrm>
          <a:prstGeom prst="rect">
            <a:avLst/>
          </a:prstGeom>
          <a:solidFill>
            <a:schemeClr val="bg1"/>
          </a:solidFill>
        </p:spPr>
        <p:txBody>
          <a:bodyPr wrap="square" lIns="9144" tIns="9144" rIns="9144" bIns="9144" rtlCol="0">
            <a:spAutoFit/>
          </a:bodyPr>
          <a:lstStyle/>
          <a:p>
            <a:pPr algn="ctr"/>
            <a:r>
              <a:rPr lang="en-US" sz="2000" b="1" dirty="0"/>
              <a:t>2035</a:t>
            </a:r>
          </a:p>
        </p:txBody>
      </p:sp>
      <p:sp>
        <p:nvSpPr>
          <p:cNvPr id="26" name="TextBox 25">
            <a:extLst>
              <a:ext uri="{FF2B5EF4-FFF2-40B4-BE49-F238E27FC236}">
                <a16:creationId xmlns:a16="http://schemas.microsoft.com/office/drawing/2014/main" xmlns="" id="{9859FD90-4098-4440-94CD-5A555CD30518}"/>
              </a:ext>
            </a:extLst>
          </p:cNvPr>
          <p:cNvSpPr txBox="1"/>
          <p:nvPr/>
        </p:nvSpPr>
        <p:spPr>
          <a:xfrm>
            <a:off x="6617062" y="5427182"/>
            <a:ext cx="1550913" cy="326243"/>
          </a:xfrm>
          <a:prstGeom prst="rect">
            <a:avLst/>
          </a:prstGeom>
          <a:solidFill>
            <a:schemeClr val="bg1"/>
          </a:solidFill>
        </p:spPr>
        <p:txBody>
          <a:bodyPr wrap="square" lIns="9144" tIns="9144" rIns="9144" bIns="9144" rtlCol="0">
            <a:spAutoFit/>
          </a:bodyPr>
          <a:lstStyle/>
          <a:p>
            <a:pPr algn="ctr"/>
            <a:r>
              <a:rPr lang="en-US" sz="2000" b="1" dirty="0"/>
              <a:t>2045</a:t>
            </a:r>
          </a:p>
        </p:txBody>
      </p:sp>
      <p:sp>
        <p:nvSpPr>
          <p:cNvPr id="27" name="TextBox 26">
            <a:extLst>
              <a:ext uri="{FF2B5EF4-FFF2-40B4-BE49-F238E27FC236}">
                <a16:creationId xmlns:a16="http://schemas.microsoft.com/office/drawing/2014/main" xmlns="" id="{8A7C2AFF-0E9A-744E-ADA1-4054A90E20A5}"/>
              </a:ext>
            </a:extLst>
          </p:cNvPr>
          <p:cNvSpPr txBox="1"/>
          <p:nvPr/>
        </p:nvSpPr>
        <p:spPr>
          <a:xfrm>
            <a:off x="5925092" y="4519602"/>
            <a:ext cx="987552" cy="914400"/>
          </a:xfrm>
          <a:prstGeom prst="rect">
            <a:avLst/>
          </a:prstGeom>
          <a:solidFill>
            <a:schemeClr val="bg1"/>
          </a:solidFill>
        </p:spPr>
        <p:txBody>
          <a:bodyPr wrap="square" lIns="9144" tIns="9144" rIns="9144" bIns="9144" rtlCol="0">
            <a:spAutoFit/>
          </a:bodyPr>
          <a:lstStyle/>
          <a:p>
            <a:pPr algn="ctr"/>
            <a:r>
              <a:rPr lang="en-US" sz="1350" b="1" dirty="0"/>
              <a:t>Trend</a:t>
            </a:r>
            <a:r>
              <a:rPr lang="en-US" sz="1350" dirty="0"/>
              <a:t> rainfall, </a:t>
            </a:r>
            <a:r>
              <a:rPr lang="en-US" sz="1350" b="1" dirty="0"/>
              <a:t>Ensemble</a:t>
            </a:r>
            <a:r>
              <a:rPr lang="en-US" sz="1350" dirty="0"/>
              <a:t> median temperature</a:t>
            </a:r>
          </a:p>
        </p:txBody>
      </p:sp>
      <p:sp>
        <p:nvSpPr>
          <p:cNvPr id="28" name="TextBox 27">
            <a:extLst>
              <a:ext uri="{FF2B5EF4-FFF2-40B4-BE49-F238E27FC236}">
                <a16:creationId xmlns:a16="http://schemas.microsoft.com/office/drawing/2014/main" xmlns="" id="{3BDBD1A7-1A53-1D41-B24A-EAF31D70E5AE}"/>
              </a:ext>
            </a:extLst>
          </p:cNvPr>
          <p:cNvSpPr txBox="1"/>
          <p:nvPr/>
        </p:nvSpPr>
        <p:spPr>
          <a:xfrm>
            <a:off x="6912644" y="4519600"/>
            <a:ext cx="987552" cy="914400"/>
          </a:xfrm>
          <a:prstGeom prst="rect">
            <a:avLst/>
          </a:prstGeom>
          <a:solidFill>
            <a:schemeClr val="bg1"/>
          </a:solidFill>
        </p:spPr>
        <p:txBody>
          <a:bodyPr wrap="square" lIns="9144" tIns="9144" rIns="9144" bIns="9144" rtlCol="0">
            <a:spAutoFit/>
          </a:bodyPr>
          <a:lstStyle/>
          <a:p>
            <a:pPr algn="ctr"/>
            <a:r>
              <a:rPr lang="en-US" sz="1350" b="1" dirty="0"/>
              <a:t>Hybrid</a:t>
            </a:r>
            <a:r>
              <a:rPr lang="en-US" sz="1350" dirty="0"/>
              <a:t> rainfall, </a:t>
            </a:r>
            <a:r>
              <a:rPr lang="en-US" sz="1350" b="1" dirty="0"/>
              <a:t>Ensemble</a:t>
            </a:r>
            <a:r>
              <a:rPr lang="en-US" sz="1350" dirty="0"/>
              <a:t> temperature</a:t>
            </a:r>
          </a:p>
        </p:txBody>
      </p:sp>
      <p:sp>
        <p:nvSpPr>
          <p:cNvPr id="29" name="TextBox 28">
            <a:extLst>
              <a:ext uri="{FF2B5EF4-FFF2-40B4-BE49-F238E27FC236}">
                <a16:creationId xmlns:a16="http://schemas.microsoft.com/office/drawing/2014/main" xmlns="" id="{C38FE8AB-91F7-B742-8252-658922BA46C1}"/>
              </a:ext>
            </a:extLst>
          </p:cNvPr>
          <p:cNvSpPr txBox="1"/>
          <p:nvPr/>
        </p:nvSpPr>
        <p:spPr>
          <a:xfrm>
            <a:off x="7900196" y="4519601"/>
            <a:ext cx="987552" cy="914400"/>
          </a:xfrm>
          <a:prstGeom prst="rect">
            <a:avLst/>
          </a:prstGeom>
          <a:solidFill>
            <a:schemeClr val="bg1"/>
          </a:solidFill>
        </p:spPr>
        <p:txBody>
          <a:bodyPr wrap="square" lIns="9144" tIns="9144" rIns="9144" bIns="9144" rtlCol="0">
            <a:spAutoFit/>
          </a:bodyPr>
          <a:lstStyle/>
          <a:p>
            <a:pPr algn="ctr"/>
            <a:r>
              <a:rPr lang="en-US" sz="1350" b="1" dirty="0"/>
              <a:t>Ensemble</a:t>
            </a:r>
            <a:r>
              <a:rPr lang="en-US" sz="1350" dirty="0"/>
              <a:t> median rainfall &amp; temperature</a:t>
            </a:r>
          </a:p>
        </p:txBody>
      </p:sp>
    </p:spTree>
    <p:extLst>
      <p:ext uri="{BB962C8B-B14F-4D97-AF65-F5344CB8AC3E}">
        <p14:creationId xmlns:p14="http://schemas.microsoft.com/office/powerpoint/2010/main" val="67516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359" y="290336"/>
            <a:ext cx="8481955" cy="584775"/>
          </a:xfrm>
          <a:prstGeom prst="rect">
            <a:avLst/>
          </a:prstGeom>
          <a:noFill/>
        </p:spPr>
        <p:txBody>
          <a:bodyPr wrap="square" rtlCol="0">
            <a:spAutoFit/>
          </a:bodyPr>
          <a:lstStyle/>
          <a:p>
            <a:r>
              <a:rPr lang="en-US" sz="3200" b="1" dirty="0"/>
              <a:t>Presentation outline</a:t>
            </a:r>
          </a:p>
        </p:txBody>
      </p:sp>
      <p:sp>
        <p:nvSpPr>
          <p:cNvPr id="5" name="Content Placeholder 4"/>
          <p:cNvSpPr>
            <a:spLocks noGrp="1"/>
          </p:cNvSpPr>
          <p:nvPr>
            <p:ph idx="1"/>
          </p:nvPr>
        </p:nvSpPr>
        <p:spPr>
          <a:xfrm>
            <a:off x="620699" y="1407380"/>
            <a:ext cx="7886700" cy="4818491"/>
          </a:xfrm>
        </p:spPr>
        <p:txBody>
          <a:bodyPr>
            <a:normAutofit/>
          </a:bodyPr>
          <a:lstStyle/>
          <a:p>
            <a:pPr>
              <a:buFont typeface="Wingdings" charset="2"/>
              <a:buChar char="§"/>
            </a:pPr>
            <a:r>
              <a:rPr lang="en-US" b="1" dirty="0"/>
              <a:t>Estimated impacts of 2025 and 2050 climate change on the watershed delivery of nutrients and sediment.</a:t>
            </a:r>
          </a:p>
          <a:p>
            <a:pPr>
              <a:buFont typeface="Wingdings" charset="2"/>
              <a:buChar char="§"/>
            </a:pPr>
            <a:endParaRPr lang="en-US" sz="500" dirty="0"/>
          </a:p>
          <a:p>
            <a:pPr>
              <a:buFont typeface="Wingdings" charset="2"/>
              <a:buChar char="§"/>
            </a:pPr>
            <a:r>
              <a:rPr lang="en-US" b="1" dirty="0"/>
              <a:t>Decadal series of climate change assessment for the years 2025, 2035, and 2045.</a:t>
            </a:r>
          </a:p>
        </p:txBody>
      </p:sp>
      <p:sp>
        <p:nvSpPr>
          <p:cNvPr id="6" name="Slide Number Placeholder 3"/>
          <p:cNvSpPr>
            <a:spLocks noGrp="1"/>
          </p:cNvSpPr>
          <p:nvPr>
            <p:ph type="sldNum" sz="quarter" idx="12"/>
          </p:nvPr>
        </p:nvSpPr>
        <p:spPr>
          <a:xfrm>
            <a:off x="8493692" y="6468530"/>
            <a:ext cx="622300" cy="365125"/>
          </a:xfrm>
        </p:spPr>
        <p:txBody>
          <a:bodyPr/>
          <a:lstStyle/>
          <a:p>
            <a:fld id="{705EA20C-EB36-D147-8309-5DDF707CE72D}" type="slidenum">
              <a:rPr lang="en-US" sz="2000" b="1" smtClean="0"/>
              <a:t>2</a:t>
            </a:fld>
            <a:endParaRPr lang="en-US" sz="2000" b="1" dirty="0"/>
          </a:p>
        </p:txBody>
      </p:sp>
      <p:grpSp>
        <p:nvGrpSpPr>
          <p:cNvPr id="7" name="Group 6"/>
          <p:cNvGrpSpPr/>
          <p:nvPr/>
        </p:nvGrpSpPr>
        <p:grpSpPr>
          <a:xfrm>
            <a:off x="2208355" y="5674557"/>
            <a:ext cx="6273644" cy="457200"/>
            <a:chOff x="908944" y="749300"/>
            <a:chExt cx="7861300" cy="457200"/>
          </a:xfrm>
        </p:grpSpPr>
        <p:cxnSp>
          <p:nvCxnSpPr>
            <p:cNvPr id="8" name="Straight Connector 7"/>
            <p:cNvCxnSpPr/>
            <p:nvPr/>
          </p:nvCxnSpPr>
          <p:spPr>
            <a:xfrm>
              <a:off x="926811" y="876300"/>
              <a:ext cx="78434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08944" y="749300"/>
              <a:ext cx="1"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874269" y="7493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839594" y="7493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03345" y="749300"/>
              <a:ext cx="1574"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746091" y="7493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849962" y="6120942"/>
            <a:ext cx="755335" cy="430887"/>
          </a:xfrm>
          <a:prstGeom prst="rect">
            <a:avLst/>
          </a:prstGeom>
          <a:noFill/>
        </p:spPr>
        <p:txBody>
          <a:bodyPr wrap="none" rtlCol="0">
            <a:spAutoFit/>
          </a:bodyPr>
          <a:lstStyle/>
          <a:p>
            <a:r>
              <a:rPr lang="en-US" sz="2200" dirty="0"/>
              <a:t>2025</a:t>
            </a:r>
          </a:p>
        </p:txBody>
      </p:sp>
      <p:sp>
        <p:nvSpPr>
          <p:cNvPr id="15" name="TextBox 14"/>
          <p:cNvSpPr txBox="1"/>
          <p:nvPr/>
        </p:nvSpPr>
        <p:spPr>
          <a:xfrm>
            <a:off x="3427969" y="6123367"/>
            <a:ext cx="755335" cy="430887"/>
          </a:xfrm>
          <a:prstGeom prst="rect">
            <a:avLst/>
          </a:prstGeom>
          <a:noFill/>
        </p:spPr>
        <p:txBody>
          <a:bodyPr wrap="none" rtlCol="0">
            <a:spAutoFit/>
          </a:bodyPr>
          <a:lstStyle/>
          <a:p>
            <a:r>
              <a:rPr lang="en-US" sz="2200" dirty="0"/>
              <a:t>2035</a:t>
            </a:r>
          </a:p>
        </p:txBody>
      </p:sp>
      <p:sp>
        <p:nvSpPr>
          <p:cNvPr id="16" name="TextBox 15"/>
          <p:cNvSpPr txBox="1"/>
          <p:nvPr/>
        </p:nvSpPr>
        <p:spPr>
          <a:xfrm>
            <a:off x="4967509" y="6126320"/>
            <a:ext cx="755335" cy="430887"/>
          </a:xfrm>
          <a:prstGeom prst="rect">
            <a:avLst/>
          </a:prstGeom>
          <a:noFill/>
        </p:spPr>
        <p:txBody>
          <a:bodyPr wrap="none" rtlCol="0">
            <a:spAutoFit/>
          </a:bodyPr>
          <a:lstStyle/>
          <a:p>
            <a:r>
              <a:rPr lang="en-US" sz="2200" dirty="0"/>
              <a:t>2045</a:t>
            </a:r>
          </a:p>
        </p:txBody>
      </p:sp>
      <p:sp>
        <p:nvSpPr>
          <p:cNvPr id="17" name="TextBox 16"/>
          <p:cNvSpPr txBox="1"/>
          <p:nvPr/>
        </p:nvSpPr>
        <p:spPr>
          <a:xfrm>
            <a:off x="6546234" y="6137427"/>
            <a:ext cx="755335" cy="430887"/>
          </a:xfrm>
          <a:prstGeom prst="rect">
            <a:avLst/>
          </a:prstGeom>
          <a:noFill/>
        </p:spPr>
        <p:txBody>
          <a:bodyPr wrap="none" rtlCol="0">
            <a:spAutoFit/>
          </a:bodyPr>
          <a:lstStyle/>
          <a:p>
            <a:r>
              <a:rPr lang="en-US" sz="2200" dirty="0"/>
              <a:t>2055</a:t>
            </a:r>
          </a:p>
        </p:txBody>
      </p:sp>
      <p:sp>
        <p:nvSpPr>
          <p:cNvPr id="18" name="TextBox 17"/>
          <p:cNvSpPr txBox="1"/>
          <p:nvPr/>
        </p:nvSpPr>
        <p:spPr>
          <a:xfrm>
            <a:off x="8122200" y="6126320"/>
            <a:ext cx="755335" cy="430887"/>
          </a:xfrm>
          <a:prstGeom prst="rect">
            <a:avLst/>
          </a:prstGeom>
          <a:noFill/>
        </p:spPr>
        <p:txBody>
          <a:bodyPr wrap="none" rtlCol="0">
            <a:spAutoFit/>
          </a:bodyPr>
          <a:lstStyle/>
          <a:p>
            <a:r>
              <a:rPr lang="en-US" sz="2200" dirty="0"/>
              <a:t>2065</a:t>
            </a:r>
          </a:p>
        </p:txBody>
      </p:sp>
      <p:sp>
        <p:nvSpPr>
          <p:cNvPr id="26" name="TextBox 25"/>
          <p:cNvSpPr txBox="1"/>
          <p:nvPr/>
        </p:nvSpPr>
        <p:spPr>
          <a:xfrm>
            <a:off x="1844946" y="4901380"/>
            <a:ext cx="755335" cy="430887"/>
          </a:xfrm>
          <a:prstGeom prst="rect">
            <a:avLst/>
          </a:prstGeom>
          <a:noFill/>
        </p:spPr>
        <p:txBody>
          <a:bodyPr wrap="none" rtlCol="0">
            <a:spAutoFit/>
          </a:bodyPr>
          <a:lstStyle/>
          <a:p>
            <a:r>
              <a:rPr lang="en-US" sz="2200" dirty="0"/>
              <a:t>2025</a:t>
            </a:r>
          </a:p>
        </p:txBody>
      </p:sp>
      <p:grpSp>
        <p:nvGrpSpPr>
          <p:cNvPr id="2" name="Group 1"/>
          <p:cNvGrpSpPr/>
          <p:nvPr/>
        </p:nvGrpSpPr>
        <p:grpSpPr>
          <a:xfrm>
            <a:off x="2208355" y="4444180"/>
            <a:ext cx="6273643" cy="457200"/>
            <a:chOff x="620699" y="4444180"/>
            <a:chExt cx="7861300" cy="457200"/>
          </a:xfrm>
        </p:grpSpPr>
        <p:cxnSp>
          <p:nvCxnSpPr>
            <p:cNvPr id="20" name="Straight Connector 19"/>
            <p:cNvCxnSpPr/>
            <p:nvPr/>
          </p:nvCxnSpPr>
          <p:spPr>
            <a:xfrm>
              <a:off x="638566" y="4571180"/>
              <a:ext cx="78434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20699" y="4444180"/>
              <a:ext cx="1"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15100" y="4444180"/>
              <a:ext cx="1574"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481999" y="444418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48299" y="444418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793285" y="4851036"/>
            <a:ext cx="755335" cy="430887"/>
          </a:xfrm>
          <a:prstGeom prst="rect">
            <a:avLst/>
          </a:prstGeom>
          <a:noFill/>
        </p:spPr>
        <p:txBody>
          <a:bodyPr wrap="none" rtlCol="0">
            <a:spAutoFit/>
          </a:bodyPr>
          <a:lstStyle/>
          <a:p>
            <a:r>
              <a:rPr lang="en-US" sz="2200" dirty="0"/>
              <a:t>2050</a:t>
            </a:r>
          </a:p>
        </p:txBody>
      </p:sp>
      <p:sp>
        <p:nvSpPr>
          <p:cNvPr id="3" name="TextBox 2"/>
          <p:cNvSpPr txBox="1"/>
          <p:nvPr/>
        </p:nvSpPr>
        <p:spPr>
          <a:xfrm>
            <a:off x="71148" y="4336660"/>
            <a:ext cx="2055954" cy="646331"/>
          </a:xfrm>
          <a:prstGeom prst="rect">
            <a:avLst/>
          </a:prstGeom>
          <a:noFill/>
        </p:spPr>
        <p:txBody>
          <a:bodyPr wrap="square" rtlCol="0">
            <a:spAutoFit/>
          </a:bodyPr>
          <a:lstStyle/>
          <a:p>
            <a:r>
              <a:rPr lang="en-US" b="1" dirty="0">
                <a:solidFill>
                  <a:srgbClr val="FF0000"/>
                </a:solidFill>
              </a:rPr>
              <a:t>2017 climate change assessment</a:t>
            </a:r>
          </a:p>
        </p:txBody>
      </p:sp>
      <p:sp>
        <p:nvSpPr>
          <p:cNvPr id="33" name="TextBox 32"/>
          <p:cNvSpPr txBox="1"/>
          <p:nvPr/>
        </p:nvSpPr>
        <p:spPr>
          <a:xfrm>
            <a:off x="71148" y="5600953"/>
            <a:ext cx="2055954" cy="646331"/>
          </a:xfrm>
          <a:prstGeom prst="rect">
            <a:avLst/>
          </a:prstGeom>
          <a:noFill/>
        </p:spPr>
        <p:txBody>
          <a:bodyPr wrap="square" rtlCol="0">
            <a:spAutoFit/>
          </a:bodyPr>
          <a:lstStyle/>
          <a:p>
            <a:r>
              <a:rPr lang="en-US" b="1" dirty="0">
                <a:solidFill>
                  <a:srgbClr val="00B050"/>
                </a:solidFill>
              </a:rPr>
              <a:t>2019 climate change assessment</a:t>
            </a:r>
          </a:p>
        </p:txBody>
      </p:sp>
      <p:sp>
        <p:nvSpPr>
          <p:cNvPr id="19" name="Rectangle 18">
            <a:extLst>
              <a:ext uri="{FF2B5EF4-FFF2-40B4-BE49-F238E27FC236}">
                <a16:creationId xmlns:a16="http://schemas.microsoft.com/office/drawing/2014/main" xmlns="" id="{0C1CD374-51E9-4134-B196-B890DEA7EA62}"/>
              </a:ext>
            </a:extLst>
          </p:cNvPr>
          <p:cNvSpPr/>
          <p:nvPr/>
        </p:nvSpPr>
        <p:spPr>
          <a:xfrm>
            <a:off x="6582660" y="5536734"/>
            <a:ext cx="2263487" cy="931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2F27AD73-D75E-445E-B0AC-14DF7F5F4E14}"/>
              </a:ext>
            </a:extLst>
          </p:cNvPr>
          <p:cNvSpPr/>
          <p:nvPr/>
        </p:nvSpPr>
        <p:spPr>
          <a:xfrm>
            <a:off x="6582660" y="4400318"/>
            <a:ext cx="2263487" cy="931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xmlns="" id="{1528B7C9-C245-453B-A9A5-C561F68CAFD3}"/>
              </a:ext>
            </a:extLst>
          </p:cNvPr>
          <p:cNvSpPr/>
          <p:nvPr/>
        </p:nvSpPr>
        <p:spPr>
          <a:xfrm>
            <a:off x="6567796" y="4484008"/>
            <a:ext cx="375419" cy="17086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xmlns="" id="{8147C2EC-5D51-421E-BE16-4A766FD1529C}"/>
              </a:ext>
            </a:extLst>
          </p:cNvPr>
          <p:cNvSpPr/>
          <p:nvPr/>
        </p:nvSpPr>
        <p:spPr>
          <a:xfrm>
            <a:off x="6569768" y="5724515"/>
            <a:ext cx="375419" cy="17086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14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2B0FAB7-5971-E14F-95D7-40984107757C}"/>
              </a:ext>
            </a:extLst>
          </p:cNvPr>
          <p:cNvPicPr>
            <a:picLocks noChangeAspect="1"/>
          </p:cNvPicPr>
          <p:nvPr/>
        </p:nvPicPr>
        <p:blipFill>
          <a:blip r:embed="rId2"/>
          <a:stretch>
            <a:fillRect/>
          </a:stretch>
        </p:blipFill>
        <p:spPr>
          <a:xfrm>
            <a:off x="91440" y="1321954"/>
            <a:ext cx="8961120" cy="4129809"/>
          </a:xfrm>
          <a:prstGeom prst="rect">
            <a:avLst/>
          </a:prstGeom>
        </p:spPr>
      </p:pic>
      <p:sp>
        <p:nvSpPr>
          <p:cNvPr id="2" name="TextBox 1">
            <a:extLst>
              <a:ext uri="{FF2B5EF4-FFF2-40B4-BE49-F238E27FC236}">
                <a16:creationId xmlns:a16="http://schemas.microsoft.com/office/drawing/2014/main" xmlns="" id="{B1773CE8-4B64-4033-8444-C2AE5D6E2DF4}"/>
              </a:ext>
            </a:extLst>
          </p:cNvPr>
          <p:cNvSpPr txBox="1"/>
          <p:nvPr/>
        </p:nvSpPr>
        <p:spPr>
          <a:xfrm>
            <a:off x="346359" y="290336"/>
            <a:ext cx="8481955" cy="584775"/>
          </a:xfrm>
          <a:prstGeom prst="rect">
            <a:avLst/>
          </a:prstGeom>
          <a:noFill/>
        </p:spPr>
        <p:txBody>
          <a:bodyPr wrap="square" rtlCol="0">
            <a:spAutoFit/>
          </a:bodyPr>
          <a:lstStyle/>
          <a:p>
            <a:r>
              <a:rPr lang="en-US" sz="3200" b="1" dirty="0"/>
              <a:t>Nitrogen response</a:t>
            </a:r>
            <a:endParaRPr lang="en-US" sz="3200" b="1" baseline="30000" dirty="0"/>
          </a:p>
        </p:txBody>
      </p:sp>
      <p:sp>
        <p:nvSpPr>
          <p:cNvPr id="15" name="TextBox 14">
            <a:extLst>
              <a:ext uri="{FF2B5EF4-FFF2-40B4-BE49-F238E27FC236}">
                <a16:creationId xmlns:a16="http://schemas.microsoft.com/office/drawing/2014/main" xmlns="" id="{28C04CD8-F09B-450D-B190-1CA2D173C9D6}"/>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00B050"/>
                </a:solidFill>
              </a:rPr>
              <a:t>2019 Assessment</a:t>
            </a:r>
          </a:p>
        </p:txBody>
      </p:sp>
      <p:sp>
        <p:nvSpPr>
          <p:cNvPr id="16" name="Slide Number Placeholder 3">
            <a:extLst>
              <a:ext uri="{FF2B5EF4-FFF2-40B4-BE49-F238E27FC236}">
                <a16:creationId xmlns:a16="http://schemas.microsoft.com/office/drawing/2014/main" xmlns="" id="{9F0E359A-416A-364F-8C57-AB19B9CDC78C}"/>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20</a:t>
            </a:fld>
            <a:endParaRPr lang="en-US" sz="2000" b="1" dirty="0"/>
          </a:p>
        </p:txBody>
      </p:sp>
      <p:sp>
        <p:nvSpPr>
          <p:cNvPr id="17" name="Rectangle 16">
            <a:extLst>
              <a:ext uri="{FF2B5EF4-FFF2-40B4-BE49-F238E27FC236}">
                <a16:creationId xmlns:a16="http://schemas.microsoft.com/office/drawing/2014/main" xmlns="" id="{3C58A60C-8BD4-8F49-8440-6A016836B03E}"/>
              </a:ext>
            </a:extLst>
          </p:cNvPr>
          <p:cNvSpPr/>
          <p:nvPr/>
        </p:nvSpPr>
        <p:spPr>
          <a:xfrm>
            <a:off x="850838" y="1963951"/>
            <a:ext cx="2011632" cy="384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A9E782BB-BA27-4446-9686-A0D46708A0C5}"/>
              </a:ext>
            </a:extLst>
          </p:cNvPr>
          <p:cNvSpPr txBox="1"/>
          <p:nvPr/>
        </p:nvSpPr>
        <p:spPr>
          <a:xfrm>
            <a:off x="64178" y="6162292"/>
            <a:ext cx="3526863" cy="646331"/>
          </a:xfrm>
          <a:prstGeom prst="rect">
            <a:avLst/>
          </a:prstGeom>
          <a:noFill/>
        </p:spPr>
        <p:txBody>
          <a:bodyPr wrap="none" rtlCol="0">
            <a:spAutoFit/>
          </a:bodyPr>
          <a:lstStyle/>
          <a:p>
            <a:r>
              <a:rPr lang="en-US" sz="1200" b="1" i="1" dirty="0"/>
              <a:t>Trend</a:t>
            </a:r>
            <a:r>
              <a:rPr lang="en-US" sz="1200" i="1" dirty="0"/>
              <a:t>: projection of extrapolation of long-term trends</a:t>
            </a:r>
          </a:p>
          <a:p>
            <a:r>
              <a:rPr lang="en-US" sz="1200" b="1" i="1" dirty="0"/>
              <a:t>Ensemble</a:t>
            </a:r>
            <a:r>
              <a:rPr lang="en-US" sz="1200" i="1" dirty="0"/>
              <a:t>: 31-member ensemble of RCP4.5 GCMs</a:t>
            </a:r>
          </a:p>
          <a:p>
            <a:r>
              <a:rPr lang="en-US" sz="1200" b="1" i="1" dirty="0"/>
              <a:t>Hybrid</a:t>
            </a:r>
            <a:r>
              <a:rPr lang="en-US" sz="1200" i="1" dirty="0"/>
              <a:t>: weighted average of trend and ensemble</a:t>
            </a:r>
          </a:p>
        </p:txBody>
      </p:sp>
      <p:sp>
        <p:nvSpPr>
          <p:cNvPr id="19" name="TextBox 18">
            <a:extLst>
              <a:ext uri="{FF2B5EF4-FFF2-40B4-BE49-F238E27FC236}">
                <a16:creationId xmlns:a16="http://schemas.microsoft.com/office/drawing/2014/main" xmlns="" id="{6970D8F6-8D21-7347-B5F2-4E96EDC8B3B4}"/>
              </a:ext>
            </a:extLst>
          </p:cNvPr>
          <p:cNvSpPr txBox="1"/>
          <p:nvPr/>
        </p:nvSpPr>
        <p:spPr>
          <a:xfrm>
            <a:off x="881814" y="4519603"/>
            <a:ext cx="987552" cy="914400"/>
          </a:xfrm>
          <a:prstGeom prst="rect">
            <a:avLst/>
          </a:prstGeom>
          <a:solidFill>
            <a:schemeClr val="bg1"/>
          </a:solidFill>
        </p:spPr>
        <p:txBody>
          <a:bodyPr wrap="square" lIns="9144" tIns="9144" rIns="9144" bIns="9144" rtlCol="0">
            <a:spAutoFit/>
          </a:bodyPr>
          <a:lstStyle/>
          <a:p>
            <a:pPr algn="ctr"/>
            <a:r>
              <a:rPr lang="en-US" sz="1350" b="1" dirty="0"/>
              <a:t>Trend</a:t>
            </a:r>
            <a:r>
              <a:rPr lang="en-US" sz="1350" dirty="0"/>
              <a:t> rainfall, </a:t>
            </a:r>
            <a:r>
              <a:rPr lang="en-US" sz="1350" b="1" dirty="0"/>
              <a:t>Ensemble</a:t>
            </a:r>
            <a:r>
              <a:rPr lang="en-US" sz="1350" dirty="0"/>
              <a:t> median temperature</a:t>
            </a:r>
          </a:p>
        </p:txBody>
      </p:sp>
      <p:sp>
        <p:nvSpPr>
          <p:cNvPr id="20" name="TextBox 19">
            <a:extLst>
              <a:ext uri="{FF2B5EF4-FFF2-40B4-BE49-F238E27FC236}">
                <a16:creationId xmlns:a16="http://schemas.microsoft.com/office/drawing/2014/main" xmlns="" id="{6B8B7556-4F75-BC45-95C2-589A402A0493}"/>
              </a:ext>
            </a:extLst>
          </p:cNvPr>
          <p:cNvSpPr txBox="1"/>
          <p:nvPr/>
        </p:nvSpPr>
        <p:spPr>
          <a:xfrm>
            <a:off x="1859427" y="4519602"/>
            <a:ext cx="987552" cy="914400"/>
          </a:xfrm>
          <a:prstGeom prst="rect">
            <a:avLst/>
          </a:prstGeom>
          <a:solidFill>
            <a:schemeClr val="bg1"/>
          </a:solidFill>
        </p:spPr>
        <p:txBody>
          <a:bodyPr wrap="square" lIns="9144" tIns="9144" rIns="9144" bIns="9144" rtlCol="0">
            <a:spAutoFit/>
          </a:bodyPr>
          <a:lstStyle/>
          <a:p>
            <a:pPr algn="ctr"/>
            <a:r>
              <a:rPr lang="en-US" sz="1350" b="1" dirty="0"/>
              <a:t>Ensemble</a:t>
            </a:r>
            <a:r>
              <a:rPr lang="en-US" sz="1350" dirty="0"/>
              <a:t> median rainfall &amp; temperature</a:t>
            </a:r>
          </a:p>
        </p:txBody>
      </p:sp>
      <p:sp>
        <p:nvSpPr>
          <p:cNvPr id="21" name="TextBox 20">
            <a:extLst>
              <a:ext uri="{FF2B5EF4-FFF2-40B4-BE49-F238E27FC236}">
                <a16:creationId xmlns:a16="http://schemas.microsoft.com/office/drawing/2014/main" xmlns="" id="{A0F4BCCD-F359-224A-8138-970918BC3F3A}"/>
              </a:ext>
            </a:extLst>
          </p:cNvPr>
          <p:cNvSpPr txBox="1"/>
          <p:nvPr/>
        </p:nvSpPr>
        <p:spPr>
          <a:xfrm>
            <a:off x="1052152" y="5424633"/>
            <a:ext cx="1550913" cy="326243"/>
          </a:xfrm>
          <a:prstGeom prst="rect">
            <a:avLst/>
          </a:prstGeom>
          <a:solidFill>
            <a:schemeClr val="bg1"/>
          </a:solidFill>
        </p:spPr>
        <p:txBody>
          <a:bodyPr wrap="square" lIns="9144" tIns="9144" rIns="9144" bIns="9144" rtlCol="0">
            <a:spAutoFit/>
          </a:bodyPr>
          <a:lstStyle/>
          <a:p>
            <a:pPr algn="ctr"/>
            <a:r>
              <a:rPr lang="en-US" sz="2000" b="1" dirty="0"/>
              <a:t>2025</a:t>
            </a:r>
          </a:p>
        </p:txBody>
      </p:sp>
      <p:sp>
        <p:nvSpPr>
          <p:cNvPr id="22" name="Rectangle 21">
            <a:extLst>
              <a:ext uri="{FF2B5EF4-FFF2-40B4-BE49-F238E27FC236}">
                <a16:creationId xmlns:a16="http://schemas.microsoft.com/office/drawing/2014/main" xmlns="" id="{7CA5B511-288C-1141-BD1C-21E8CAD9CDE7}"/>
              </a:ext>
            </a:extLst>
          </p:cNvPr>
          <p:cNvSpPr/>
          <p:nvPr/>
        </p:nvSpPr>
        <p:spPr>
          <a:xfrm>
            <a:off x="2866857" y="1963951"/>
            <a:ext cx="3017108" cy="384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EE8ECBF9-1979-B042-BF8A-1F73E1C7443E}"/>
              </a:ext>
            </a:extLst>
          </p:cNvPr>
          <p:cNvSpPr/>
          <p:nvPr/>
        </p:nvSpPr>
        <p:spPr>
          <a:xfrm>
            <a:off x="5883965" y="1963951"/>
            <a:ext cx="3017108" cy="384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FA2D79D5-E253-6D42-8265-E28041BDC270}"/>
              </a:ext>
            </a:extLst>
          </p:cNvPr>
          <p:cNvSpPr txBox="1"/>
          <p:nvPr/>
        </p:nvSpPr>
        <p:spPr>
          <a:xfrm>
            <a:off x="2901431" y="4519603"/>
            <a:ext cx="987552" cy="914400"/>
          </a:xfrm>
          <a:prstGeom prst="rect">
            <a:avLst/>
          </a:prstGeom>
          <a:solidFill>
            <a:schemeClr val="bg1"/>
          </a:solidFill>
        </p:spPr>
        <p:txBody>
          <a:bodyPr wrap="square" lIns="9144" tIns="9144" rIns="9144" bIns="9144" rtlCol="0">
            <a:spAutoFit/>
          </a:bodyPr>
          <a:lstStyle/>
          <a:p>
            <a:pPr algn="ctr"/>
            <a:r>
              <a:rPr lang="en-US" sz="1350" b="1" dirty="0"/>
              <a:t>Trend</a:t>
            </a:r>
            <a:r>
              <a:rPr lang="en-US" sz="1350" dirty="0"/>
              <a:t> rainfall, </a:t>
            </a:r>
            <a:r>
              <a:rPr lang="en-US" sz="1350" b="1" dirty="0"/>
              <a:t>Ensemble</a:t>
            </a:r>
            <a:r>
              <a:rPr lang="en-US" sz="1350" dirty="0"/>
              <a:t> median temperature</a:t>
            </a:r>
          </a:p>
        </p:txBody>
      </p:sp>
      <p:sp>
        <p:nvSpPr>
          <p:cNvPr id="25" name="TextBox 24">
            <a:extLst>
              <a:ext uri="{FF2B5EF4-FFF2-40B4-BE49-F238E27FC236}">
                <a16:creationId xmlns:a16="http://schemas.microsoft.com/office/drawing/2014/main" xmlns="" id="{B2D4A97F-0BD7-1B44-B554-54A784A0BB51}"/>
              </a:ext>
            </a:extLst>
          </p:cNvPr>
          <p:cNvSpPr txBox="1"/>
          <p:nvPr/>
        </p:nvSpPr>
        <p:spPr>
          <a:xfrm>
            <a:off x="3888983" y="4519601"/>
            <a:ext cx="987552" cy="914400"/>
          </a:xfrm>
          <a:prstGeom prst="rect">
            <a:avLst/>
          </a:prstGeom>
          <a:solidFill>
            <a:schemeClr val="bg1"/>
          </a:solidFill>
        </p:spPr>
        <p:txBody>
          <a:bodyPr wrap="square" lIns="9144" tIns="9144" rIns="9144" bIns="9144" rtlCol="0">
            <a:spAutoFit/>
          </a:bodyPr>
          <a:lstStyle/>
          <a:p>
            <a:pPr algn="ctr"/>
            <a:r>
              <a:rPr lang="en-US" sz="1350" b="1" dirty="0"/>
              <a:t>Hybrid</a:t>
            </a:r>
            <a:r>
              <a:rPr lang="en-US" sz="1350" dirty="0"/>
              <a:t> rainfall, </a:t>
            </a:r>
            <a:r>
              <a:rPr lang="en-US" sz="1350" b="1" dirty="0"/>
              <a:t>Ensemble</a:t>
            </a:r>
            <a:r>
              <a:rPr lang="en-US" sz="1350" dirty="0"/>
              <a:t> temperature</a:t>
            </a:r>
          </a:p>
        </p:txBody>
      </p:sp>
      <p:sp>
        <p:nvSpPr>
          <p:cNvPr id="26" name="TextBox 25">
            <a:extLst>
              <a:ext uri="{FF2B5EF4-FFF2-40B4-BE49-F238E27FC236}">
                <a16:creationId xmlns:a16="http://schemas.microsoft.com/office/drawing/2014/main" xmlns="" id="{EEF1EA6F-0EAF-3A4E-BD83-72A406919300}"/>
              </a:ext>
            </a:extLst>
          </p:cNvPr>
          <p:cNvSpPr txBox="1"/>
          <p:nvPr/>
        </p:nvSpPr>
        <p:spPr>
          <a:xfrm>
            <a:off x="4876535" y="4519602"/>
            <a:ext cx="987552" cy="914400"/>
          </a:xfrm>
          <a:prstGeom prst="rect">
            <a:avLst/>
          </a:prstGeom>
          <a:solidFill>
            <a:schemeClr val="bg1"/>
          </a:solidFill>
        </p:spPr>
        <p:txBody>
          <a:bodyPr wrap="square" lIns="9144" tIns="9144" rIns="9144" bIns="9144" rtlCol="0">
            <a:spAutoFit/>
          </a:bodyPr>
          <a:lstStyle/>
          <a:p>
            <a:pPr algn="ctr"/>
            <a:r>
              <a:rPr lang="en-US" sz="1350" b="1" dirty="0"/>
              <a:t>Ensemble</a:t>
            </a:r>
            <a:r>
              <a:rPr lang="en-US" sz="1350" dirty="0"/>
              <a:t> median rainfall &amp; temperature</a:t>
            </a:r>
          </a:p>
        </p:txBody>
      </p:sp>
      <p:sp>
        <p:nvSpPr>
          <p:cNvPr id="27" name="TextBox 26">
            <a:extLst>
              <a:ext uri="{FF2B5EF4-FFF2-40B4-BE49-F238E27FC236}">
                <a16:creationId xmlns:a16="http://schemas.microsoft.com/office/drawing/2014/main" xmlns="" id="{9F4B65D6-05AD-2F48-A70B-23B0E08DA2D0}"/>
              </a:ext>
            </a:extLst>
          </p:cNvPr>
          <p:cNvSpPr txBox="1"/>
          <p:nvPr/>
        </p:nvSpPr>
        <p:spPr>
          <a:xfrm>
            <a:off x="3621868" y="5424633"/>
            <a:ext cx="1550913" cy="326243"/>
          </a:xfrm>
          <a:prstGeom prst="rect">
            <a:avLst/>
          </a:prstGeom>
          <a:solidFill>
            <a:schemeClr val="bg1"/>
          </a:solidFill>
        </p:spPr>
        <p:txBody>
          <a:bodyPr wrap="square" lIns="9144" tIns="9144" rIns="9144" bIns="9144" rtlCol="0">
            <a:spAutoFit/>
          </a:bodyPr>
          <a:lstStyle/>
          <a:p>
            <a:pPr algn="ctr"/>
            <a:r>
              <a:rPr lang="en-US" sz="2000" b="1" dirty="0"/>
              <a:t>2035</a:t>
            </a:r>
          </a:p>
        </p:txBody>
      </p:sp>
      <p:sp>
        <p:nvSpPr>
          <p:cNvPr id="28" name="TextBox 27">
            <a:extLst>
              <a:ext uri="{FF2B5EF4-FFF2-40B4-BE49-F238E27FC236}">
                <a16:creationId xmlns:a16="http://schemas.microsoft.com/office/drawing/2014/main" xmlns="" id="{4594AB36-B535-AE43-A43B-C471AB2BF350}"/>
              </a:ext>
            </a:extLst>
          </p:cNvPr>
          <p:cNvSpPr txBox="1"/>
          <p:nvPr/>
        </p:nvSpPr>
        <p:spPr>
          <a:xfrm>
            <a:off x="6617062" y="5427182"/>
            <a:ext cx="1550913" cy="326243"/>
          </a:xfrm>
          <a:prstGeom prst="rect">
            <a:avLst/>
          </a:prstGeom>
          <a:solidFill>
            <a:schemeClr val="bg1"/>
          </a:solidFill>
        </p:spPr>
        <p:txBody>
          <a:bodyPr wrap="square" lIns="9144" tIns="9144" rIns="9144" bIns="9144" rtlCol="0">
            <a:spAutoFit/>
          </a:bodyPr>
          <a:lstStyle/>
          <a:p>
            <a:pPr algn="ctr"/>
            <a:r>
              <a:rPr lang="en-US" sz="2000" b="1" dirty="0"/>
              <a:t>2045</a:t>
            </a:r>
          </a:p>
        </p:txBody>
      </p:sp>
      <p:sp>
        <p:nvSpPr>
          <p:cNvPr id="29" name="TextBox 28">
            <a:extLst>
              <a:ext uri="{FF2B5EF4-FFF2-40B4-BE49-F238E27FC236}">
                <a16:creationId xmlns:a16="http://schemas.microsoft.com/office/drawing/2014/main" xmlns="" id="{FFCDE053-84E1-5240-A512-1A33515D1F96}"/>
              </a:ext>
            </a:extLst>
          </p:cNvPr>
          <p:cNvSpPr txBox="1"/>
          <p:nvPr/>
        </p:nvSpPr>
        <p:spPr>
          <a:xfrm>
            <a:off x="5925092" y="4519602"/>
            <a:ext cx="987552" cy="914400"/>
          </a:xfrm>
          <a:prstGeom prst="rect">
            <a:avLst/>
          </a:prstGeom>
          <a:solidFill>
            <a:schemeClr val="bg1"/>
          </a:solidFill>
        </p:spPr>
        <p:txBody>
          <a:bodyPr wrap="square" lIns="9144" tIns="9144" rIns="9144" bIns="9144" rtlCol="0">
            <a:spAutoFit/>
          </a:bodyPr>
          <a:lstStyle/>
          <a:p>
            <a:pPr algn="ctr"/>
            <a:r>
              <a:rPr lang="en-US" sz="1350" b="1" dirty="0"/>
              <a:t>Trend</a:t>
            </a:r>
            <a:r>
              <a:rPr lang="en-US" sz="1350" dirty="0"/>
              <a:t> rainfall, </a:t>
            </a:r>
            <a:r>
              <a:rPr lang="en-US" sz="1350" b="1" dirty="0"/>
              <a:t>Ensemble</a:t>
            </a:r>
            <a:r>
              <a:rPr lang="en-US" sz="1350" dirty="0"/>
              <a:t> median temperature</a:t>
            </a:r>
          </a:p>
        </p:txBody>
      </p:sp>
      <p:sp>
        <p:nvSpPr>
          <p:cNvPr id="30" name="TextBox 29">
            <a:extLst>
              <a:ext uri="{FF2B5EF4-FFF2-40B4-BE49-F238E27FC236}">
                <a16:creationId xmlns:a16="http://schemas.microsoft.com/office/drawing/2014/main" xmlns="" id="{F1B79C3A-3FD1-1F49-8560-F1634FC7A8FE}"/>
              </a:ext>
            </a:extLst>
          </p:cNvPr>
          <p:cNvSpPr txBox="1"/>
          <p:nvPr/>
        </p:nvSpPr>
        <p:spPr>
          <a:xfrm>
            <a:off x="6912644" y="4519600"/>
            <a:ext cx="987552" cy="914400"/>
          </a:xfrm>
          <a:prstGeom prst="rect">
            <a:avLst/>
          </a:prstGeom>
          <a:solidFill>
            <a:schemeClr val="bg1"/>
          </a:solidFill>
        </p:spPr>
        <p:txBody>
          <a:bodyPr wrap="square" lIns="9144" tIns="9144" rIns="9144" bIns="9144" rtlCol="0">
            <a:spAutoFit/>
          </a:bodyPr>
          <a:lstStyle/>
          <a:p>
            <a:pPr algn="ctr"/>
            <a:r>
              <a:rPr lang="en-US" sz="1350" b="1" dirty="0"/>
              <a:t>Hybrid</a:t>
            </a:r>
            <a:r>
              <a:rPr lang="en-US" sz="1350" dirty="0"/>
              <a:t> rainfall, </a:t>
            </a:r>
            <a:r>
              <a:rPr lang="en-US" sz="1350" b="1" dirty="0"/>
              <a:t>Ensemble</a:t>
            </a:r>
            <a:r>
              <a:rPr lang="en-US" sz="1350" dirty="0"/>
              <a:t> temperature</a:t>
            </a:r>
          </a:p>
        </p:txBody>
      </p:sp>
      <p:sp>
        <p:nvSpPr>
          <p:cNvPr id="31" name="TextBox 30">
            <a:extLst>
              <a:ext uri="{FF2B5EF4-FFF2-40B4-BE49-F238E27FC236}">
                <a16:creationId xmlns:a16="http://schemas.microsoft.com/office/drawing/2014/main" xmlns="" id="{50948385-25DE-6B41-B6D7-92700C4235B2}"/>
              </a:ext>
            </a:extLst>
          </p:cNvPr>
          <p:cNvSpPr txBox="1"/>
          <p:nvPr/>
        </p:nvSpPr>
        <p:spPr>
          <a:xfrm>
            <a:off x="7900196" y="4519601"/>
            <a:ext cx="987552" cy="914400"/>
          </a:xfrm>
          <a:prstGeom prst="rect">
            <a:avLst/>
          </a:prstGeom>
          <a:solidFill>
            <a:schemeClr val="bg1"/>
          </a:solidFill>
        </p:spPr>
        <p:txBody>
          <a:bodyPr wrap="square" lIns="9144" tIns="9144" rIns="9144" bIns="9144" rtlCol="0">
            <a:spAutoFit/>
          </a:bodyPr>
          <a:lstStyle/>
          <a:p>
            <a:pPr algn="ctr"/>
            <a:r>
              <a:rPr lang="en-US" sz="1350" b="1" dirty="0"/>
              <a:t>Ensemble</a:t>
            </a:r>
            <a:r>
              <a:rPr lang="en-US" sz="1350" dirty="0"/>
              <a:t> median rainfall &amp; temperature</a:t>
            </a:r>
          </a:p>
        </p:txBody>
      </p:sp>
    </p:spTree>
    <p:extLst>
      <p:ext uri="{BB962C8B-B14F-4D97-AF65-F5344CB8AC3E}">
        <p14:creationId xmlns:p14="http://schemas.microsoft.com/office/powerpoint/2010/main" val="86936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92F2BB9-F120-5047-A948-B72D419732AA}"/>
              </a:ext>
            </a:extLst>
          </p:cNvPr>
          <p:cNvPicPr>
            <a:picLocks noChangeAspect="1"/>
          </p:cNvPicPr>
          <p:nvPr/>
        </p:nvPicPr>
        <p:blipFill>
          <a:blip r:embed="rId2"/>
          <a:stretch>
            <a:fillRect/>
          </a:stretch>
        </p:blipFill>
        <p:spPr>
          <a:xfrm>
            <a:off x="91440" y="241397"/>
            <a:ext cx="9144000" cy="6375206"/>
          </a:xfrm>
          <a:prstGeom prst="rect">
            <a:avLst/>
          </a:prstGeom>
        </p:spPr>
      </p:pic>
      <p:sp>
        <p:nvSpPr>
          <p:cNvPr id="7" name="TextBox 6">
            <a:extLst>
              <a:ext uri="{FF2B5EF4-FFF2-40B4-BE49-F238E27FC236}">
                <a16:creationId xmlns:a16="http://schemas.microsoft.com/office/drawing/2014/main" xmlns="" id="{726C29E0-CC16-44C1-B10B-82EAAD90837A}"/>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00B050"/>
                </a:solidFill>
              </a:rPr>
              <a:t>2019 Assessment</a:t>
            </a:r>
          </a:p>
        </p:txBody>
      </p:sp>
      <p:sp>
        <p:nvSpPr>
          <p:cNvPr id="8" name="Slide Number Placeholder 3">
            <a:extLst>
              <a:ext uri="{FF2B5EF4-FFF2-40B4-BE49-F238E27FC236}">
                <a16:creationId xmlns:a16="http://schemas.microsoft.com/office/drawing/2014/main" xmlns="" id="{C09DE3E2-0D5F-416D-AFC9-18500363771B}"/>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21</a:t>
            </a:fld>
            <a:endParaRPr lang="en-US" sz="2000" b="1" dirty="0"/>
          </a:p>
        </p:txBody>
      </p:sp>
      <p:sp>
        <p:nvSpPr>
          <p:cNvPr id="5" name="TextBox 4">
            <a:extLst>
              <a:ext uri="{FF2B5EF4-FFF2-40B4-BE49-F238E27FC236}">
                <a16:creationId xmlns:a16="http://schemas.microsoft.com/office/drawing/2014/main" xmlns="" id="{0DF707D7-6435-4A5C-9A2F-6921FBA27238}"/>
              </a:ext>
            </a:extLst>
          </p:cNvPr>
          <p:cNvSpPr txBox="1"/>
          <p:nvPr/>
        </p:nvSpPr>
        <p:spPr>
          <a:xfrm>
            <a:off x="1030246" y="576920"/>
            <a:ext cx="442750" cy="369332"/>
          </a:xfrm>
          <a:prstGeom prst="rect">
            <a:avLst/>
          </a:prstGeom>
          <a:noFill/>
        </p:spPr>
        <p:txBody>
          <a:bodyPr wrap="none" rtlCol="0">
            <a:spAutoFit/>
          </a:bodyPr>
          <a:lstStyle/>
          <a:p>
            <a:r>
              <a:rPr lang="en-US" dirty="0"/>
              <a:t>[1]</a:t>
            </a:r>
          </a:p>
        </p:txBody>
      </p:sp>
      <p:sp>
        <p:nvSpPr>
          <p:cNvPr id="19" name="TextBox 18">
            <a:extLst>
              <a:ext uri="{FF2B5EF4-FFF2-40B4-BE49-F238E27FC236}">
                <a16:creationId xmlns:a16="http://schemas.microsoft.com/office/drawing/2014/main" xmlns="" id="{86A0022E-5496-4B34-A0CF-E8ABBFAF0E07}"/>
              </a:ext>
            </a:extLst>
          </p:cNvPr>
          <p:cNvSpPr txBox="1"/>
          <p:nvPr/>
        </p:nvSpPr>
        <p:spPr>
          <a:xfrm>
            <a:off x="5619310" y="585629"/>
            <a:ext cx="442750" cy="369332"/>
          </a:xfrm>
          <a:prstGeom prst="rect">
            <a:avLst/>
          </a:prstGeom>
          <a:noFill/>
        </p:spPr>
        <p:txBody>
          <a:bodyPr wrap="none" rtlCol="0">
            <a:spAutoFit/>
          </a:bodyPr>
          <a:lstStyle/>
          <a:p>
            <a:r>
              <a:rPr lang="en-US" dirty="0"/>
              <a:t>[3]</a:t>
            </a:r>
          </a:p>
        </p:txBody>
      </p:sp>
      <p:sp>
        <p:nvSpPr>
          <p:cNvPr id="20" name="TextBox 19">
            <a:extLst>
              <a:ext uri="{FF2B5EF4-FFF2-40B4-BE49-F238E27FC236}">
                <a16:creationId xmlns:a16="http://schemas.microsoft.com/office/drawing/2014/main" xmlns="" id="{CD306F67-0726-4A87-8C52-4759B94E6594}"/>
              </a:ext>
            </a:extLst>
          </p:cNvPr>
          <p:cNvSpPr txBox="1"/>
          <p:nvPr/>
        </p:nvSpPr>
        <p:spPr>
          <a:xfrm>
            <a:off x="1030246" y="3807873"/>
            <a:ext cx="442750" cy="369332"/>
          </a:xfrm>
          <a:prstGeom prst="rect">
            <a:avLst/>
          </a:prstGeom>
          <a:noFill/>
        </p:spPr>
        <p:txBody>
          <a:bodyPr wrap="none" rtlCol="0">
            <a:spAutoFit/>
          </a:bodyPr>
          <a:lstStyle/>
          <a:p>
            <a:r>
              <a:rPr lang="en-US" dirty="0"/>
              <a:t>[2]</a:t>
            </a:r>
          </a:p>
        </p:txBody>
      </p:sp>
      <p:sp>
        <p:nvSpPr>
          <p:cNvPr id="21" name="TextBox 20">
            <a:extLst>
              <a:ext uri="{FF2B5EF4-FFF2-40B4-BE49-F238E27FC236}">
                <a16:creationId xmlns:a16="http://schemas.microsoft.com/office/drawing/2014/main" xmlns="" id="{0100C0C7-A107-4280-9348-6ACC92F5A088}"/>
              </a:ext>
            </a:extLst>
          </p:cNvPr>
          <p:cNvSpPr txBox="1"/>
          <p:nvPr/>
        </p:nvSpPr>
        <p:spPr>
          <a:xfrm>
            <a:off x="5619310" y="3816581"/>
            <a:ext cx="442750"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1349471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3218549-19FE-FF4C-84D5-7F96F84FD9AB}"/>
              </a:ext>
            </a:extLst>
          </p:cNvPr>
          <p:cNvPicPr>
            <a:picLocks noChangeAspect="1"/>
          </p:cNvPicPr>
          <p:nvPr/>
        </p:nvPicPr>
        <p:blipFill>
          <a:blip r:embed="rId2"/>
          <a:stretch>
            <a:fillRect/>
          </a:stretch>
        </p:blipFill>
        <p:spPr>
          <a:xfrm>
            <a:off x="91440" y="1321954"/>
            <a:ext cx="8961120" cy="4129809"/>
          </a:xfrm>
          <a:prstGeom prst="rect">
            <a:avLst/>
          </a:prstGeom>
        </p:spPr>
      </p:pic>
      <p:sp>
        <p:nvSpPr>
          <p:cNvPr id="2" name="TextBox 1">
            <a:extLst>
              <a:ext uri="{FF2B5EF4-FFF2-40B4-BE49-F238E27FC236}">
                <a16:creationId xmlns:a16="http://schemas.microsoft.com/office/drawing/2014/main" xmlns="" id="{C12156D9-5FB3-4D87-AA2A-17CDA696D06E}"/>
              </a:ext>
            </a:extLst>
          </p:cNvPr>
          <p:cNvSpPr txBox="1"/>
          <p:nvPr/>
        </p:nvSpPr>
        <p:spPr>
          <a:xfrm>
            <a:off x="346359" y="290336"/>
            <a:ext cx="8481955" cy="584775"/>
          </a:xfrm>
          <a:prstGeom prst="rect">
            <a:avLst/>
          </a:prstGeom>
          <a:noFill/>
        </p:spPr>
        <p:txBody>
          <a:bodyPr wrap="square" rtlCol="0">
            <a:spAutoFit/>
          </a:bodyPr>
          <a:lstStyle/>
          <a:p>
            <a:r>
              <a:rPr lang="en-US" sz="3200" b="1" dirty="0"/>
              <a:t>Phosphorus response</a:t>
            </a:r>
            <a:endParaRPr lang="en-US" sz="3200" b="1" baseline="30000" dirty="0"/>
          </a:p>
        </p:txBody>
      </p:sp>
      <p:sp>
        <p:nvSpPr>
          <p:cNvPr id="14" name="TextBox 13">
            <a:extLst>
              <a:ext uri="{FF2B5EF4-FFF2-40B4-BE49-F238E27FC236}">
                <a16:creationId xmlns:a16="http://schemas.microsoft.com/office/drawing/2014/main" xmlns="" id="{D114F3FF-A04D-4214-AB8A-54360A486A11}"/>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00B050"/>
                </a:solidFill>
              </a:rPr>
              <a:t>2019 Assessment</a:t>
            </a:r>
          </a:p>
        </p:txBody>
      </p:sp>
      <p:sp>
        <p:nvSpPr>
          <p:cNvPr id="15" name="Slide Number Placeholder 3">
            <a:extLst>
              <a:ext uri="{FF2B5EF4-FFF2-40B4-BE49-F238E27FC236}">
                <a16:creationId xmlns:a16="http://schemas.microsoft.com/office/drawing/2014/main" xmlns="" id="{440EC39B-9CE6-3E45-A602-053F9C6F2388}"/>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22</a:t>
            </a:fld>
            <a:endParaRPr lang="en-US" sz="2000" b="1" dirty="0"/>
          </a:p>
        </p:txBody>
      </p:sp>
      <p:sp>
        <p:nvSpPr>
          <p:cNvPr id="16" name="Rectangle 15">
            <a:extLst>
              <a:ext uri="{FF2B5EF4-FFF2-40B4-BE49-F238E27FC236}">
                <a16:creationId xmlns:a16="http://schemas.microsoft.com/office/drawing/2014/main" xmlns="" id="{B6429902-5877-384B-8C56-EECE3FF8C878}"/>
              </a:ext>
            </a:extLst>
          </p:cNvPr>
          <p:cNvSpPr/>
          <p:nvPr/>
        </p:nvSpPr>
        <p:spPr>
          <a:xfrm>
            <a:off x="850838" y="1963951"/>
            <a:ext cx="2011632" cy="384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9DF299D2-8909-0942-B601-70CB1BDBA2F3}"/>
              </a:ext>
            </a:extLst>
          </p:cNvPr>
          <p:cNvSpPr txBox="1"/>
          <p:nvPr/>
        </p:nvSpPr>
        <p:spPr>
          <a:xfrm>
            <a:off x="64178" y="6162292"/>
            <a:ext cx="3526863" cy="646331"/>
          </a:xfrm>
          <a:prstGeom prst="rect">
            <a:avLst/>
          </a:prstGeom>
          <a:noFill/>
        </p:spPr>
        <p:txBody>
          <a:bodyPr wrap="none" rtlCol="0">
            <a:spAutoFit/>
          </a:bodyPr>
          <a:lstStyle/>
          <a:p>
            <a:r>
              <a:rPr lang="en-US" sz="1200" b="1" i="1" dirty="0"/>
              <a:t>Trend</a:t>
            </a:r>
            <a:r>
              <a:rPr lang="en-US" sz="1200" i="1" dirty="0"/>
              <a:t>: projection of extrapolation of long-term trends</a:t>
            </a:r>
          </a:p>
          <a:p>
            <a:r>
              <a:rPr lang="en-US" sz="1200" b="1" i="1" dirty="0"/>
              <a:t>Ensemble</a:t>
            </a:r>
            <a:r>
              <a:rPr lang="en-US" sz="1200" i="1" dirty="0"/>
              <a:t>: 31-member ensemble of RCP4.5 GCMs</a:t>
            </a:r>
          </a:p>
          <a:p>
            <a:r>
              <a:rPr lang="en-US" sz="1200" b="1" i="1" dirty="0"/>
              <a:t>Hybrid</a:t>
            </a:r>
            <a:r>
              <a:rPr lang="en-US" sz="1200" i="1" dirty="0"/>
              <a:t>: weighted average of trend and ensemble</a:t>
            </a:r>
          </a:p>
        </p:txBody>
      </p:sp>
      <p:sp>
        <p:nvSpPr>
          <p:cNvPr id="18" name="TextBox 17">
            <a:extLst>
              <a:ext uri="{FF2B5EF4-FFF2-40B4-BE49-F238E27FC236}">
                <a16:creationId xmlns:a16="http://schemas.microsoft.com/office/drawing/2014/main" xmlns="" id="{3EA8F908-BF10-B64E-8919-267E6F9129AE}"/>
              </a:ext>
            </a:extLst>
          </p:cNvPr>
          <p:cNvSpPr txBox="1"/>
          <p:nvPr/>
        </p:nvSpPr>
        <p:spPr>
          <a:xfrm>
            <a:off x="881814" y="4519603"/>
            <a:ext cx="987552" cy="914400"/>
          </a:xfrm>
          <a:prstGeom prst="rect">
            <a:avLst/>
          </a:prstGeom>
          <a:solidFill>
            <a:schemeClr val="bg1"/>
          </a:solidFill>
        </p:spPr>
        <p:txBody>
          <a:bodyPr wrap="square" lIns="9144" tIns="9144" rIns="9144" bIns="9144" rtlCol="0">
            <a:spAutoFit/>
          </a:bodyPr>
          <a:lstStyle/>
          <a:p>
            <a:pPr algn="ctr"/>
            <a:r>
              <a:rPr lang="en-US" sz="1350" b="1" dirty="0"/>
              <a:t>Trend</a:t>
            </a:r>
            <a:r>
              <a:rPr lang="en-US" sz="1350" dirty="0"/>
              <a:t> rainfall, </a:t>
            </a:r>
            <a:r>
              <a:rPr lang="en-US" sz="1350" b="1" dirty="0"/>
              <a:t>Ensemble</a:t>
            </a:r>
            <a:r>
              <a:rPr lang="en-US" sz="1350" dirty="0"/>
              <a:t> median temperature</a:t>
            </a:r>
          </a:p>
        </p:txBody>
      </p:sp>
      <p:sp>
        <p:nvSpPr>
          <p:cNvPr id="19" name="TextBox 18">
            <a:extLst>
              <a:ext uri="{FF2B5EF4-FFF2-40B4-BE49-F238E27FC236}">
                <a16:creationId xmlns:a16="http://schemas.microsoft.com/office/drawing/2014/main" xmlns="" id="{CC78F0EF-C023-454F-A442-4DD085344B7C}"/>
              </a:ext>
            </a:extLst>
          </p:cNvPr>
          <p:cNvSpPr txBox="1"/>
          <p:nvPr/>
        </p:nvSpPr>
        <p:spPr>
          <a:xfrm>
            <a:off x="1859427" y="4519602"/>
            <a:ext cx="987552" cy="914400"/>
          </a:xfrm>
          <a:prstGeom prst="rect">
            <a:avLst/>
          </a:prstGeom>
          <a:solidFill>
            <a:schemeClr val="bg1"/>
          </a:solidFill>
        </p:spPr>
        <p:txBody>
          <a:bodyPr wrap="square" lIns="9144" tIns="9144" rIns="9144" bIns="9144" rtlCol="0">
            <a:spAutoFit/>
          </a:bodyPr>
          <a:lstStyle/>
          <a:p>
            <a:pPr algn="ctr"/>
            <a:r>
              <a:rPr lang="en-US" sz="1350" b="1" dirty="0"/>
              <a:t>Ensemble</a:t>
            </a:r>
            <a:r>
              <a:rPr lang="en-US" sz="1350" dirty="0"/>
              <a:t> median rainfall &amp; temperature</a:t>
            </a:r>
          </a:p>
        </p:txBody>
      </p:sp>
      <p:sp>
        <p:nvSpPr>
          <p:cNvPr id="20" name="TextBox 19">
            <a:extLst>
              <a:ext uri="{FF2B5EF4-FFF2-40B4-BE49-F238E27FC236}">
                <a16:creationId xmlns:a16="http://schemas.microsoft.com/office/drawing/2014/main" xmlns="" id="{ED7AFDBF-286B-804C-A8D1-00CFCD9B57C6}"/>
              </a:ext>
            </a:extLst>
          </p:cNvPr>
          <p:cNvSpPr txBox="1"/>
          <p:nvPr/>
        </p:nvSpPr>
        <p:spPr>
          <a:xfrm>
            <a:off x="1052152" y="5424633"/>
            <a:ext cx="1550913" cy="326243"/>
          </a:xfrm>
          <a:prstGeom prst="rect">
            <a:avLst/>
          </a:prstGeom>
          <a:solidFill>
            <a:schemeClr val="bg1"/>
          </a:solidFill>
        </p:spPr>
        <p:txBody>
          <a:bodyPr wrap="square" lIns="9144" tIns="9144" rIns="9144" bIns="9144" rtlCol="0">
            <a:spAutoFit/>
          </a:bodyPr>
          <a:lstStyle/>
          <a:p>
            <a:pPr algn="ctr"/>
            <a:r>
              <a:rPr lang="en-US" sz="2000" b="1" dirty="0"/>
              <a:t>2025</a:t>
            </a:r>
          </a:p>
        </p:txBody>
      </p:sp>
      <p:sp>
        <p:nvSpPr>
          <p:cNvPr id="21" name="Rectangle 20">
            <a:extLst>
              <a:ext uri="{FF2B5EF4-FFF2-40B4-BE49-F238E27FC236}">
                <a16:creationId xmlns:a16="http://schemas.microsoft.com/office/drawing/2014/main" xmlns="" id="{FCB4BEC5-DC2F-9740-93CF-4D586BCA292B}"/>
              </a:ext>
            </a:extLst>
          </p:cNvPr>
          <p:cNvSpPr/>
          <p:nvPr/>
        </p:nvSpPr>
        <p:spPr>
          <a:xfrm>
            <a:off x="2866857" y="1963951"/>
            <a:ext cx="3017108" cy="384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0F380184-1B33-F846-A16F-546973E2FEEF}"/>
              </a:ext>
            </a:extLst>
          </p:cNvPr>
          <p:cNvSpPr/>
          <p:nvPr/>
        </p:nvSpPr>
        <p:spPr>
          <a:xfrm>
            <a:off x="5883965" y="1963951"/>
            <a:ext cx="3017108" cy="384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05642C13-5E2E-D44C-B415-A7B962261D13}"/>
              </a:ext>
            </a:extLst>
          </p:cNvPr>
          <p:cNvSpPr txBox="1"/>
          <p:nvPr/>
        </p:nvSpPr>
        <p:spPr>
          <a:xfrm>
            <a:off x="2901431" y="4519603"/>
            <a:ext cx="987552" cy="914400"/>
          </a:xfrm>
          <a:prstGeom prst="rect">
            <a:avLst/>
          </a:prstGeom>
          <a:solidFill>
            <a:schemeClr val="bg1"/>
          </a:solidFill>
        </p:spPr>
        <p:txBody>
          <a:bodyPr wrap="square" lIns="9144" tIns="9144" rIns="9144" bIns="9144" rtlCol="0">
            <a:spAutoFit/>
          </a:bodyPr>
          <a:lstStyle/>
          <a:p>
            <a:pPr algn="ctr"/>
            <a:r>
              <a:rPr lang="en-US" sz="1350" b="1" dirty="0"/>
              <a:t>Trend</a:t>
            </a:r>
            <a:r>
              <a:rPr lang="en-US" sz="1350" dirty="0"/>
              <a:t> rainfall, </a:t>
            </a:r>
            <a:r>
              <a:rPr lang="en-US" sz="1350" b="1" dirty="0"/>
              <a:t>Ensemble</a:t>
            </a:r>
            <a:r>
              <a:rPr lang="en-US" sz="1350" dirty="0"/>
              <a:t> median temperature</a:t>
            </a:r>
          </a:p>
        </p:txBody>
      </p:sp>
      <p:sp>
        <p:nvSpPr>
          <p:cNvPr id="24" name="TextBox 23">
            <a:extLst>
              <a:ext uri="{FF2B5EF4-FFF2-40B4-BE49-F238E27FC236}">
                <a16:creationId xmlns:a16="http://schemas.microsoft.com/office/drawing/2014/main" xmlns="" id="{61595422-0353-6343-B4DD-0B1E3B788795}"/>
              </a:ext>
            </a:extLst>
          </p:cNvPr>
          <p:cNvSpPr txBox="1"/>
          <p:nvPr/>
        </p:nvSpPr>
        <p:spPr>
          <a:xfrm>
            <a:off x="3888983" y="4519601"/>
            <a:ext cx="987552" cy="914400"/>
          </a:xfrm>
          <a:prstGeom prst="rect">
            <a:avLst/>
          </a:prstGeom>
          <a:solidFill>
            <a:schemeClr val="bg1"/>
          </a:solidFill>
        </p:spPr>
        <p:txBody>
          <a:bodyPr wrap="square" lIns="9144" tIns="9144" rIns="9144" bIns="9144" rtlCol="0">
            <a:spAutoFit/>
          </a:bodyPr>
          <a:lstStyle/>
          <a:p>
            <a:pPr algn="ctr"/>
            <a:r>
              <a:rPr lang="en-US" sz="1350" b="1" dirty="0"/>
              <a:t>Hybrid</a:t>
            </a:r>
            <a:r>
              <a:rPr lang="en-US" sz="1350" dirty="0"/>
              <a:t> rainfall, </a:t>
            </a:r>
            <a:r>
              <a:rPr lang="en-US" sz="1350" b="1" dirty="0"/>
              <a:t>Ensemble</a:t>
            </a:r>
            <a:r>
              <a:rPr lang="en-US" sz="1350" dirty="0"/>
              <a:t> temperature</a:t>
            </a:r>
          </a:p>
        </p:txBody>
      </p:sp>
      <p:sp>
        <p:nvSpPr>
          <p:cNvPr id="25" name="TextBox 24">
            <a:extLst>
              <a:ext uri="{FF2B5EF4-FFF2-40B4-BE49-F238E27FC236}">
                <a16:creationId xmlns:a16="http://schemas.microsoft.com/office/drawing/2014/main" xmlns="" id="{233D3C19-1A68-DE48-BF02-347094DB33A4}"/>
              </a:ext>
            </a:extLst>
          </p:cNvPr>
          <p:cNvSpPr txBox="1"/>
          <p:nvPr/>
        </p:nvSpPr>
        <p:spPr>
          <a:xfrm>
            <a:off x="4876535" y="4519602"/>
            <a:ext cx="987552" cy="914400"/>
          </a:xfrm>
          <a:prstGeom prst="rect">
            <a:avLst/>
          </a:prstGeom>
          <a:solidFill>
            <a:schemeClr val="bg1"/>
          </a:solidFill>
        </p:spPr>
        <p:txBody>
          <a:bodyPr wrap="square" lIns="9144" tIns="9144" rIns="9144" bIns="9144" rtlCol="0">
            <a:spAutoFit/>
          </a:bodyPr>
          <a:lstStyle/>
          <a:p>
            <a:pPr algn="ctr"/>
            <a:r>
              <a:rPr lang="en-US" sz="1350" b="1" dirty="0"/>
              <a:t>Ensemble</a:t>
            </a:r>
            <a:r>
              <a:rPr lang="en-US" sz="1350" dirty="0"/>
              <a:t> median rainfall &amp; temperature</a:t>
            </a:r>
          </a:p>
        </p:txBody>
      </p:sp>
      <p:sp>
        <p:nvSpPr>
          <p:cNvPr id="26" name="TextBox 25">
            <a:extLst>
              <a:ext uri="{FF2B5EF4-FFF2-40B4-BE49-F238E27FC236}">
                <a16:creationId xmlns:a16="http://schemas.microsoft.com/office/drawing/2014/main" xmlns="" id="{D614DC51-9288-5D44-BDA0-F403BE185538}"/>
              </a:ext>
            </a:extLst>
          </p:cNvPr>
          <p:cNvSpPr txBox="1"/>
          <p:nvPr/>
        </p:nvSpPr>
        <p:spPr>
          <a:xfrm>
            <a:off x="3621868" y="5424633"/>
            <a:ext cx="1550913" cy="326243"/>
          </a:xfrm>
          <a:prstGeom prst="rect">
            <a:avLst/>
          </a:prstGeom>
          <a:solidFill>
            <a:schemeClr val="bg1"/>
          </a:solidFill>
        </p:spPr>
        <p:txBody>
          <a:bodyPr wrap="square" lIns="9144" tIns="9144" rIns="9144" bIns="9144" rtlCol="0">
            <a:spAutoFit/>
          </a:bodyPr>
          <a:lstStyle/>
          <a:p>
            <a:pPr algn="ctr"/>
            <a:r>
              <a:rPr lang="en-US" sz="2000" b="1" dirty="0"/>
              <a:t>2035</a:t>
            </a:r>
          </a:p>
        </p:txBody>
      </p:sp>
      <p:sp>
        <p:nvSpPr>
          <p:cNvPr id="27" name="TextBox 26">
            <a:extLst>
              <a:ext uri="{FF2B5EF4-FFF2-40B4-BE49-F238E27FC236}">
                <a16:creationId xmlns:a16="http://schemas.microsoft.com/office/drawing/2014/main" xmlns="" id="{FB10E37F-A2B8-5444-9F3D-558DF30A6D11}"/>
              </a:ext>
            </a:extLst>
          </p:cNvPr>
          <p:cNvSpPr txBox="1"/>
          <p:nvPr/>
        </p:nvSpPr>
        <p:spPr>
          <a:xfrm>
            <a:off x="6617062" y="5427182"/>
            <a:ext cx="1550913" cy="326243"/>
          </a:xfrm>
          <a:prstGeom prst="rect">
            <a:avLst/>
          </a:prstGeom>
          <a:solidFill>
            <a:schemeClr val="bg1"/>
          </a:solidFill>
        </p:spPr>
        <p:txBody>
          <a:bodyPr wrap="square" lIns="9144" tIns="9144" rIns="9144" bIns="9144" rtlCol="0">
            <a:spAutoFit/>
          </a:bodyPr>
          <a:lstStyle/>
          <a:p>
            <a:pPr algn="ctr"/>
            <a:r>
              <a:rPr lang="en-US" sz="2000" b="1" dirty="0"/>
              <a:t>2045</a:t>
            </a:r>
          </a:p>
        </p:txBody>
      </p:sp>
      <p:sp>
        <p:nvSpPr>
          <p:cNvPr id="28" name="TextBox 27">
            <a:extLst>
              <a:ext uri="{FF2B5EF4-FFF2-40B4-BE49-F238E27FC236}">
                <a16:creationId xmlns:a16="http://schemas.microsoft.com/office/drawing/2014/main" xmlns="" id="{B324ACEA-60F7-BB41-8BDC-6E634207407D}"/>
              </a:ext>
            </a:extLst>
          </p:cNvPr>
          <p:cNvSpPr txBox="1"/>
          <p:nvPr/>
        </p:nvSpPr>
        <p:spPr>
          <a:xfrm>
            <a:off x="5925092" y="4519602"/>
            <a:ext cx="987552" cy="914400"/>
          </a:xfrm>
          <a:prstGeom prst="rect">
            <a:avLst/>
          </a:prstGeom>
          <a:solidFill>
            <a:schemeClr val="bg1"/>
          </a:solidFill>
        </p:spPr>
        <p:txBody>
          <a:bodyPr wrap="square" lIns="9144" tIns="9144" rIns="9144" bIns="9144" rtlCol="0">
            <a:spAutoFit/>
          </a:bodyPr>
          <a:lstStyle/>
          <a:p>
            <a:pPr algn="ctr"/>
            <a:r>
              <a:rPr lang="en-US" sz="1350" b="1" dirty="0"/>
              <a:t>Trend</a:t>
            </a:r>
            <a:r>
              <a:rPr lang="en-US" sz="1350" dirty="0"/>
              <a:t> rainfall, </a:t>
            </a:r>
            <a:r>
              <a:rPr lang="en-US" sz="1350" b="1" dirty="0"/>
              <a:t>Ensemble</a:t>
            </a:r>
            <a:r>
              <a:rPr lang="en-US" sz="1350" dirty="0"/>
              <a:t> median temperature</a:t>
            </a:r>
          </a:p>
        </p:txBody>
      </p:sp>
      <p:sp>
        <p:nvSpPr>
          <p:cNvPr id="29" name="TextBox 28">
            <a:extLst>
              <a:ext uri="{FF2B5EF4-FFF2-40B4-BE49-F238E27FC236}">
                <a16:creationId xmlns:a16="http://schemas.microsoft.com/office/drawing/2014/main" xmlns="" id="{DF8F985F-9E03-3E45-9BE3-E82860A28B81}"/>
              </a:ext>
            </a:extLst>
          </p:cNvPr>
          <p:cNvSpPr txBox="1"/>
          <p:nvPr/>
        </p:nvSpPr>
        <p:spPr>
          <a:xfrm>
            <a:off x="6912644" y="4519600"/>
            <a:ext cx="987552" cy="914400"/>
          </a:xfrm>
          <a:prstGeom prst="rect">
            <a:avLst/>
          </a:prstGeom>
          <a:solidFill>
            <a:schemeClr val="bg1"/>
          </a:solidFill>
        </p:spPr>
        <p:txBody>
          <a:bodyPr wrap="square" lIns="9144" tIns="9144" rIns="9144" bIns="9144" rtlCol="0">
            <a:spAutoFit/>
          </a:bodyPr>
          <a:lstStyle/>
          <a:p>
            <a:pPr algn="ctr"/>
            <a:r>
              <a:rPr lang="en-US" sz="1350" b="1" dirty="0"/>
              <a:t>Hybrid</a:t>
            </a:r>
            <a:r>
              <a:rPr lang="en-US" sz="1350" dirty="0"/>
              <a:t> rainfall, </a:t>
            </a:r>
            <a:r>
              <a:rPr lang="en-US" sz="1350" b="1" dirty="0"/>
              <a:t>Ensemble</a:t>
            </a:r>
            <a:r>
              <a:rPr lang="en-US" sz="1350" dirty="0"/>
              <a:t> temperature</a:t>
            </a:r>
          </a:p>
        </p:txBody>
      </p:sp>
      <p:sp>
        <p:nvSpPr>
          <p:cNvPr id="30" name="TextBox 29">
            <a:extLst>
              <a:ext uri="{FF2B5EF4-FFF2-40B4-BE49-F238E27FC236}">
                <a16:creationId xmlns:a16="http://schemas.microsoft.com/office/drawing/2014/main" xmlns="" id="{D1F86E57-3AC4-8543-A18E-93E7583AB639}"/>
              </a:ext>
            </a:extLst>
          </p:cNvPr>
          <p:cNvSpPr txBox="1"/>
          <p:nvPr/>
        </p:nvSpPr>
        <p:spPr>
          <a:xfrm>
            <a:off x="7900196" y="4519601"/>
            <a:ext cx="987552" cy="914400"/>
          </a:xfrm>
          <a:prstGeom prst="rect">
            <a:avLst/>
          </a:prstGeom>
          <a:solidFill>
            <a:schemeClr val="bg1"/>
          </a:solidFill>
        </p:spPr>
        <p:txBody>
          <a:bodyPr wrap="square" lIns="9144" tIns="9144" rIns="9144" bIns="9144" rtlCol="0">
            <a:spAutoFit/>
          </a:bodyPr>
          <a:lstStyle/>
          <a:p>
            <a:pPr algn="ctr"/>
            <a:r>
              <a:rPr lang="en-US" sz="1350" b="1" dirty="0"/>
              <a:t>Ensemble</a:t>
            </a:r>
            <a:r>
              <a:rPr lang="en-US" sz="1350" dirty="0"/>
              <a:t> median rainfall &amp; temperature</a:t>
            </a:r>
          </a:p>
        </p:txBody>
      </p:sp>
    </p:spTree>
    <p:extLst>
      <p:ext uri="{BB962C8B-B14F-4D97-AF65-F5344CB8AC3E}">
        <p14:creationId xmlns:p14="http://schemas.microsoft.com/office/powerpoint/2010/main" val="523108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E75C9EC-A2F0-4D4B-BCC3-3A89E3B7F07B}"/>
              </a:ext>
            </a:extLst>
          </p:cNvPr>
          <p:cNvPicPr>
            <a:picLocks noChangeAspect="1"/>
          </p:cNvPicPr>
          <p:nvPr/>
        </p:nvPicPr>
        <p:blipFill>
          <a:blip r:embed="rId2"/>
          <a:stretch>
            <a:fillRect/>
          </a:stretch>
        </p:blipFill>
        <p:spPr>
          <a:xfrm>
            <a:off x="91440" y="241397"/>
            <a:ext cx="9144000" cy="6375206"/>
          </a:xfrm>
          <a:prstGeom prst="rect">
            <a:avLst/>
          </a:prstGeom>
        </p:spPr>
      </p:pic>
      <p:sp>
        <p:nvSpPr>
          <p:cNvPr id="5" name="TextBox 4">
            <a:extLst>
              <a:ext uri="{FF2B5EF4-FFF2-40B4-BE49-F238E27FC236}">
                <a16:creationId xmlns:a16="http://schemas.microsoft.com/office/drawing/2014/main" xmlns="" id="{8F120331-1070-2F45-80EE-39DC832CD17E}"/>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00B050"/>
                </a:solidFill>
              </a:rPr>
              <a:t>2019 Assessment</a:t>
            </a:r>
          </a:p>
        </p:txBody>
      </p:sp>
      <p:sp>
        <p:nvSpPr>
          <p:cNvPr id="6" name="TextBox 5">
            <a:extLst>
              <a:ext uri="{FF2B5EF4-FFF2-40B4-BE49-F238E27FC236}">
                <a16:creationId xmlns:a16="http://schemas.microsoft.com/office/drawing/2014/main" xmlns="" id="{9B9FD7C9-C663-8F4D-B1B7-0EB3C95FD75F}"/>
              </a:ext>
            </a:extLst>
          </p:cNvPr>
          <p:cNvSpPr txBox="1"/>
          <p:nvPr/>
        </p:nvSpPr>
        <p:spPr>
          <a:xfrm>
            <a:off x="1030246" y="576920"/>
            <a:ext cx="442750" cy="369332"/>
          </a:xfrm>
          <a:prstGeom prst="rect">
            <a:avLst/>
          </a:prstGeom>
          <a:noFill/>
        </p:spPr>
        <p:txBody>
          <a:bodyPr wrap="none" rtlCol="0">
            <a:spAutoFit/>
          </a:bodyPr>
          <a:lstStyle/>
          <a:p>
            <a:r>
              <a:rPr lang="en-US" dirty="0"/>
              <a:t>[1]</a:t>
            </a:r>
          </a:p>
        </p:txBody>
      </p:sp>
      <p:sp>
        <p:nvSpPr>
          <p:cNvPr id="7" name="TextBox 6">
            <a:extLst>
              <a:ext uri="{FF2B5EF4-FFF2-40B4-BE49-F238E27FC236}">
                <a16:creationId xmlns:a16="http://schemas.microsoft.com/office/drawing/2014/main" xmlns="" id="{7EE5E19F-42F0-FD41-9556-C886B5C57740}"/>
              </a:ext>
            </a:extLst>
          </p:cNvPr>
          <p:cNvSpPr txBox="1"/>
          <p:nvPr/>
        </p:nvSpPr>
        <p:spPr>
          <a:xfrm>
            <a:off x="5619310" y="585629"/>
            <a:ext cx="442750" cy="369332"/>
          </a:xfrm>
          <a:prstGeom prst="rect">
            <a:avLst/>
          </a:prstGeom>
          <a:noFill/>
        </p:spPr>
        <p:txBody>
          <a:bodyPr wrap="none" rtlCol="0">
            <a:spAutoFit/>
          </a:bodyPr>
          <a:lstStyle/>
          <a:p>
            <a:r>
              <a:rPr lang="en-US" dirty="0"/>
              <a:t>[2]</a:t>
            </a:r>
          </a:p>
        </p:txBody>
      </p:sp>
      <p:sp>
        <p:nvSpPr>
          <p:cNvPr id="8" name="TextBox 7">
            <a:extLst>
              <a:ext uri="{FF2B5EF4-FFF2-40B4-BE49-F238E27FC236}">
                <a16:creationId xmlns:a16="http://schemas.microsoft.com/office/drawing/2014/main" xmlns="" id="{411A36C4-3F9F-8C49-A9C8-6750AA5290F6}"/>
              </a:ext>
            </a:extLst>
          </p:cNvPr>
          <p:cNvSpPr txBox="1"/>
          <p:nvPr/>
        </p:nvSpPr>
        <p:spPr>
          <a:xfrm>
            <a:off x="1030246" y="3807873"/>
            <a:ext cx="442750" cy="369332"/>
          </a:xfrm>
          <a:prstGeom prst="rect">
            <a:avLst/>
          </a:prstGeom>
          <a:noFill/>
        </p:spPr>
        <p:txBody>
          <a:bodyPr wrap="none" rtlCol="0">
            <a:spAutoFit/>
          </a:bodyPr>
          <a:lstStyle/>
          <a:p>
            <a:r>
              <a:rPr lang="en-US" dirty="0"/>
              <a:t>[3]</a:t>
            </a:r>
          </a:p>
        </p:txBody>
      </p:sp>
      <p:sp>
        <p:nvSpPr>
          <p:cNvPr id="9" name="TextBox 8">
            <a:extLst>
              <a:ext uri="{FF2B5EF4-FFF2-40B4-BE49-F238E27FC236}">
                <a16:creationId xmlns:a16="http://schemas.microsoft.com/office/drawing/2014/main" xmlns="" id="{78902D83-BD03-FA4B-9161-C099EEB3C929}"/>
              </a:ext>
            </a:extLst>
          </p:cNvPr>
          <p:cNvSpPr txBox="1"/>
          <p:nvPr/>
        </p:nvSpPr>
        <p:spPr>
          <a:xfrm>
            <a:off x="5619310" y="3816581"/>
            <a:ext cx="442750"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3069075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359" y="290336"/>
            <a:ext cx="8481955" cy="584775"/>
          </a:xfrm>
          <a:prstGeom prst="rect">
            <a:avLst/>
          </a:prstGeom>
          <a:noFill/>
        </p:spPr>
        <p:txBody>
          <a:bodyPr wrap="square" rtlCol="0">
            <a:spAutoFit/>
          </a:bodyPr>
          <a:lstStyle/>
          <a:p>
            <a:r>
              <a:rPr lang="en-US" sz="3200" b="1" dirty="0"/>
              <a:t>Summary and Conclusions</a:t>
            </a:r>
          </a:p>
        </p:txBody>
      </p:sp>
      <p:sp>
        <p:nvSpPr>
          <p:cNvPr id="5" name="Content Placeholder 4"/>
          <p:cNvSpPr>
            <a:spLocks noGrp="1"/>
          </p:cNvSpPr>
          <p:nvPr>
            <p:ph idx="1"/>
          </p:nvPr>
        </p:nvSpPr>
        <p:spPr>
          <a:xfrm>
            <a:off x="620699" y="1407379"/>
            <a:ext cx="7886700" cy="5143049"/>
          </a:xfrm>
        </p:spPr>
        <p:txBody>
          <a:bodyPr>
            <a:normAutofit/>
          </a:bodyPr>
          <a:lstStyle/>
          <a:p>
            <a:pPr>
              <a:buFont typeface="Wingdings" charset="2"/>
              <a:buChar char="§"/>
            </a:pPr>
            <a:endParaRPr lang="en-US" dirty="0"/>
          </a:p>
          <a:p>
            <a:pPr>
              <a:buFont typeface="Wingdings" charset="2"/>
              <a:buChar char="§"/>
            </a:pPr>
            <a:endParaRPr lang="en-US" dirty="0"/>
          </a:p>
          <a:p>
            <a:pPr>
              <a:buFont typeface="Wingdings" charset="2"/>
              <a:buChar char="§"/>
            </a:pPr>
            <a:endParaRPr lang="en-US" dirty="0"/>
          </a:p>
        </p:txBody>
      </p:sp>
      <p:sp>
        <p:nvSpPr>
          <p:cNvPr id="6" name="Slide Number Placeholder 3"/>
          <p:cNvSpPr>
            <a:spLocks noGrp="1"/>
          </p:cNvSpPr>
          <p:nvPr>
            <p:ph type="sldNum" sz="quarter" idx="12"/>
          </p:nvPr>
        </p:nvSpPr>
        <p:spPr>
          <a:xfrm>
            <a:off x="8493692" y="6468530"/>
            <a:ext cx="622300" cy="365125"/>
          </a:xfrm>
        </p:spPr>
        <p:txBody>
          <a:bodyPr/>
          <a:lstStyle/>
          <a:p>
            <a:fld id="{705EA20C-EB36-D147-8309-5DDF707CE72D}" type="slidenum">
              <a:rPr lang="en-US" sz="2000" b="1" smtClean="0"/>
              <a:t>24</a:t>
            </a:fld>
            <a:endParaRPr lang="en-US" sz="2000" b="1" dirty="0"/>
          </a:p>
        </p:txBody>
      </p:sp>
      <p:sp>
        <p:nvSpPr>
          <p:cNvPr id="7" name="Content Placeholder 4"/>
          <p:cNvSpPr txBox="1">
            <a:spLocks/>
          </p:cNvSpPr>
          <p:nvPr/>
        </p:nvSpPr>
        <p:spPr>
          <a:xfrm>
            <a:off x="545907" y="1019754"/>
            <a:ext cx="8036284" cy="481849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
            </a:pPr>
            <a:r>
              <a:rPr lang="en-US" dirty="0"/>
              <a:t>Estimated impacts of 2025 and 2050 climate change on the watershed delivery of nutrients and sediment were shown.</a:t>
            </a:r>
          </a:p>
          <a:p>
            <a:pPr>
              <a:buFont typeface="Wingdings" charset="2"/>
              <a:buChar char="§"/>
            </a:pPr>
            <a:r>
              <a:rPr lang="en-US" dirty="0"/>
              <a:t>Estimated changes in the delivery of flow, nutrients, and sediment were shown for decadal series of climate change assessments for the years 2025, 2035, and 2045.</a:t>
            </a:r>
          </a:p>
          <a:p>
            <a:pPr>
              <a:buFont typeface="Wingdings" charset="2"/>
              <a:buChar char="§"/>
            </a:pPr>
            <a:r>
              <a:rPr lang="en-US" dirty="0"/>
              <a:t>Synthesis of inputs and model results provided insights into the overall behavior of the model response.</a:t>
            </a:r>
          </a:p>
          <a:p>
            <a:pPr>
              <a:buFont typeface="Wingdings" charset="2"/>
              <a:buChar char="§"/>
            </a:pPr>
            <a:r>
              <a:rPr lang="en-US" dirty="0"/>
              <a:t>Analysis did not include changes in land-use, crop yields, atmospheric deposition, and best management practices (BMPs).</a:t>
            </a:r>
          </a:p>
          <a:p>
            <a:pPr>
              <a:buFont typeface="Wingdings" charset="2"/>
              <a:buChar char="§"/>
            </a:pPr>
            <a:r>
              <a:rPr lang="en-US" dirty="0"/>
              <a:t>Trend-based rainfall projection (estimated from annual data) did not have any monthly/seasonal component.</a:t>
            </a:r>
          </a:p>
        </p:txBody>
      </p:sp>
    </p:spTree>
    <p:extLst>
      <p:ext uri="{BB962C8B-B14F-4D97-AF65-F5344CB8AC3E}">
        <p14:creationId xmlns:p14="http://schemas.microsoft.com/office/powerpoint/2010/main" val="3511851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985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xmlns="" id="{D0256B21-BB07-4B05-B42D-9CE2617BBDE1}"/>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26</a:t>
            </a:fld>
            <a:endParaRPr lang="en-US" sz="2000" b="1" dirty="0"/>
          </a:p>
        </p:txBody>
      </p:sp>
      <p:pic>
        <p:nvPicPr>
          <p:cNvPr id="8" name="Picture 7">
            <a:extLst>
              <a:ext uri="{FF2B5EF4-FFF2-40B4-BE49-F238E27FC236}">
                <a16:creationId xmlns:a16="http://schemas.microsoft.com/office/drawing/2014/main" xmlns="" id="{610B9054-E64C-4DEB-A490-43E363206665}"/>
              </a:ext>
            </a:extLst>
          </p:cNvPr>
          <p:cNvPicPr>
            <a:picLocks/>
          </p:cNvPicPr>
          <p:nvPr/>
        </p:nvPicPr>
        <p:blipFill>
          <a:blip r:embed="rId2"/>
          <a:stretch>
            <a:fillRect/>
          </a:stretch>
        </p:blipFill>
        <p:spPr>
          <a:xfrm>
            <a:off x="1143000" y="1371600"/>
            <a:ext cx="6858000" cy="4114800"/>
          </a:xfrm>
          <a:prstGeom prst="rect">
            <a:avLst/>
          </a:prstGeom>
        </p:spPr>
      </p:pic>
    </p:spTree>
    <p:extLst>
      <p:ext uri="{BB962C8B-B14F-4D97-AF65-F5344CB8AC3E}">
        <p14:creationId xmlns:p14="http://schemas.microsoft.com/office/powerpoint/2010/main" val="1158886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DF75734-1DCB-471F-91D5-C20C095263DC}"/>
              </a:ext>
            </a:extLst>
          </p:cNvPr>
          <p:cNvSpPr/>
          <p:nvPr/>
        </p:nvSpPr>
        <p:spPr>
          <a:xfrm>
            <a:off x="5950591" y="1023457"/>
            <a:ext cx="2185416" cy="1065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Simulated change in export from land</a:t>
            </a:r>
          </a:p>
          <a:p>
            <a:pPr algn="ctr"/>
            <a:r>
              <a:rPr lang="en-US" sz="1400" dirty="0"/>
              <a:t>(Phase 6 sensitivities)</a:t>
            </a:r>
          </a:p>
        </p:txBody>
      </p:sp>
      <p:sp>
        <p:nvSpPr>
          <p:cNvPr id="5" name="Rectangle 4">
            <a:extLst>
              <a:ext uri="{FF2B5EF4-FFF2-40B4-BE49-F238E27FC236}">
                <a16:creationId xmlns:a16="http://schemas.microsoft.com/office/drawing/2014/main" xmlns="" id="{E5FFD534-F205-417E-8447-1D702179A2D6}"/>
              </a:ext>
            </a:extLst>
          </p:cNvPr>
          <p:cNvSpPr/>
          <p:nvPr/>
        </p:nvSpPr>
        <p:spPr>
          <a:xfrm>
            <a:off x="5950591" y="2491530"/>
            <a:ext cx="2188129" cy="1065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prstClr val="white"/>
                </a:solidFill>
              </a:rPr>
              <a:t>Small streams response</a:t>
            </a:r>
          </a:p>
          <a:p>
            <a:pPr lvl="0" algn="ctr"/>
            <a:r>
              <a:rPr lang="en-US" sz="1400" dirty="0">
                <a:solidFill>
                  <a:prstClr val="white"/>
                </a:solidFill>
              </a:rPr>
              <a:t>(imperviousness + stream bed/bank)</a:t>
            </a:r>
          </a:p>
        </p:txBody>
      </p:sp>
      <p:sp>
        <p:nvSpPr>
          <p:cNvPr id="6" name="Rectangle 5">
            <a:extLst>
              <a:ext uri="{FF2B5EF4-FFF2-40B4-BE49-F238E27FC236}">
                <a16:creationId xmlns:a16="http://schemas.microsoft.com/office/drawing/2014/main" xmlns="" id="{E10790F0-FC4B-4FE1-8ABD-FC350B1E809B}"/>
              </a:ext>
            </a:extLst>
          </p:cNvPr>
          <p:cNvSpPr/>
          <p:nvPr/>
        </p:nvSpPr>
        <p:spPr>
          <a:xfrm>
            <a:off x="5950591" y="3959603"/>
            <a:ext cx="2185416" cy="1065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Sparling | Simulation of nutrient species</a:t>
            </a:r>
          </a:p>
          <a:p>
            <a:pPr algn="ctr"/>
            <a:r>
              <a:rPr lang="en-US" sz="1400" dirty="0"/>
              <a:t>(nitrate vs. nitrogen)</a:t>
            </a:r>
          </a:p>
        </p:txBody>
      </p:sp>
      <p:sp>
        <p:nvSpPr>
          <p:cNvPr id="7" name="Rectangle 6">
            <a:extLst>
              <a:ext uri="{FF2B5EF4-FFF2-40B4-BE49-F238E27FC236}">
                <a16:creationId xmlns:a16="http://schemas.microsoft.com/office/drawing/2014/main" xmlns="" id="{521E3D8E-C62D-48F1-A5F4-8621D937623E}"/>
              </a:ext>
            </a:extLst>
          </p:cNvPr>
          <p:cNvSpPr/>
          <p:nvPr/>
        </p:nvSpPr>
        <p:spPr>
          <a:xfrm>
            <a:off x="5950591" y="5427676"/>
            <a:ext cx="2185416" cy="1065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Riverine response</a:t>
            </a:r>
          </a:p>
          <a:p>
            <a:pPr algn="ctr"/>
            <a:r>
              <a:rPr lang="en-US" sz="1400" dirty="0"/>
              <a:t>(scour/deposition + biogeochemical)</a:t>
            </a:r>
          </a:p>
        </p:txBody>
      </p:sp>
      <p:sp>
        <p:nvSpPr>
          <p:cNvPr id="8" name="Rectangle 7">
            <a:extLst>
              <a:ext uri="{FF2B5EF4-FFF2-40B4-BE49-F238E27FC236}">
                <a16:creationId xmlns:a16="http://schemas.microsoft.com/office/drawing/2014/main" xmlns="" id="{33147B7D-FE9B-45B6-977C-058803C5D9D0}"/>
              </a:ext>
            </a:extLst>
          </p:cNvPr>
          <p:cNvSpPr/>
          <p:nvPr/>
        </p:nvSpPr>
        <p:spPr>
          <a:xfrm>
            <a:off x="1749104" y="714462"/>
            <a:ext cx="2185416" cy="1065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Simulated change in hydrology</a:t>
            </a:r>
          </a:p>
          <a:p>
            <a:pPr algn="ctr"/>
            <a:r>
              <a:rPr lang="en-US" sz="1400" dirty="0"/>
              <a:t>(HSPF)</a:t>
            </a:r>
          </a:p>
        </p:txBody>
      </p:sp>
      <p:sp>
        <p:nvSpPr>
          <p:cNvPr id="9" name="Rectangle 8">
            <a:extLst>
              <a:ext uri="{FF2B5EF4-FFF2-40B4-BE49-F238E27FC236}">
                <a16:creationId xmlns:a16="http://schemas.microsoft.com/office/drawing/2014/main" xmlns="" id="{B6813144-16E2-46E5-9AE0-1F881512E51A}"/>
              </a:ext>
            </a:extLst>
          </p:cNvPr>
          <p:cNvSpPr/>
          <p:nvPr/>
        </p:nvSpPr>
        <p:spPr>
          <a:xfrm>
            <a:off x="1737920" y="2263630"/>
            <a:ext cx="2185416" cy="1065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Simulated change in sediment </a:t>
            </a:r>
            <a:r>
              <a:rPr lang="en-US" dirty="0" err="1"/>
              <a:t>washoff</a:t>
            </a:r>
            <a:endParaRPr lang="en-US" dirty="0"/>
          </a:p>
          <a:p>
            <a:pPr algn="ctr"/>
            <a:r>
              <a:rPr lang="en-US" sz="1400" dirty="0"/>
              <a:t>(HSPF)</a:t>
            </a:r>
          </a:p>
        </p:txBody>
      </p:sp>
      <p:cxnSp>
        <p:nvCxnSpPr>
          <p:cNvPr id="16" name="Connector: Elbow 15">
            <a:extLst>
              <a:ext uri="{FF2B5EF4-FFF2-40B4-BE49-F238E27FC236}">
                <a16:creationId xmlns:a16="http://schemas.microsoft.com/office/drawing/2014/main" xmlns="" id="{7EBB20EB-F969-44B0-B4AC-246FC0765F50}"/>
              </a:ext>
            </a:extLst>
          </p:cNvPr>
          <p:cNvCxnSpPr>
            <a:cxnSpLocks/>
            <a:stCxn id="8" idx="3"/>
            <a:endCxn id="9" idx="3"/>
          </p:cNvCxnSpPr>
          <p:nvPr/>
        </p:nvCxnSpPr>
        <p:spPr>
          <a:xfrm flipH="1">
            <a:off x="3923336" y="1247163"/>
            <a:ext cx="11184" cy="1549168"/>
          </a:xfrm>
          <a:prstGeom prst="bentConnector3">
            <a:avLst>
              <a:gd name="adj1" fmla="val -6094474"/>
            </a:avLst>
          </a:prstGeom>
          <a:ln w="38100"/>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xmlns="" id="{C336C23E-BE95-4A8C-9F87-A22BC0F8C886}"/>
              </a:ext>
            </a:extLst>
          </p:cNvPr>
          <p:cNvCxnSpPr>
            <a:endCxn id="4" idx="1"/>
          </p:cNvCxnSpPr>
          <p:nvPr/>
        </p:nvCxnSpPr>
        <p:spPr>
          <a:xfrm flipV="1">
            <a:off x="4639112" y="1556158"/>
            <a:ext cx="1311479" cy="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C0C3D3A8-4DEC-4752-B3F5-023D1E3EFA03}"/>
              </a:ext>
            </a:extLst>
          </p:cNvPr>
          <p:cNvCxnSpPr>
            <a:stCxn id="4" idx="2"/>
            <a:endCxn id="5" idx="0"/>
          </p:cNvCxnSpPr>
          <p:nvPr/>
        </p:nvCxnSpPr>
        <p:spPr>
          <a:xfrm>
            <a:off x="7043299" y="2088859"/>
            <a:ext cx="1357" cy="4026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E0839682-2685-4268-B144-57652DE4F86B}"/>
              </a:ext>
            </a:extLst>
          </p:cNvPr>
          <p:cNvCxnSpPr>
            <a:cxnSpLocks/>
            <a:stCxn id="5" idx="2"/>
            <a:endCxn id="6" idx="0"/>
          </p:cNvCxnSpPr>
          <p:nvPr/>
        </p:nvCxnSpPr>
        <p:spPr>
          <a:xfrm flipH="1">
            <a:off x="7043299" y="3556932"/>
            <a:ext cx="1357" cy="4026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D34CDC6F-D85C-4DC6-869C-EB84080605AC}"/>
              </a:ext>
            </a:extLst>
          </p:cNvPr>
          <p:cNvCxnSpPr>
            <a:cxnSpLocks/>
            <a:stCxn id="6" idx="2"/>
            <a:endCxn id="7" idx="0"/>
          </p:cNvCxnSpPr>
          <p:nvPr/>
        </p:nvCxnSpPr>
        <p:spPr>
          <a:xfrm>
            <a:off x="7043299" y="5025005"/>
            <a:ext cx="0" cy="4026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Slide Number Placeholder 3">
            <a:extLst>
              <a:ext uri="{FF2B5EF4-FFF2-40B4-BE49-F238E27FC236}">
                <a16:creationId xmlns:a16="http://schemas.microsoft.com/office/drawing/2014/main" xmlns="" id="{BCEE6707-EB83-4FAF-A576-2E6653EB381B}"/>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27</a:t>
            </a:fld>
            <a:endParaRPr lang="en-US" sz="2000" b="1" dirty="0"/>
          </a:p>
        </p:txBody>
      </p:sp>
    </p:spTree>
    <p:extLst>
      <p:ext uri="{BB962C8B-B14F-4D97-AF65-F5344CB8AC3E}">
        <p14:creationId xmlns:p14="http://schemas.microsoft.com/office/powerpoint/2010/main" val="1515568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1101945-681B-4EBD-A47F-F4BF561F435F}"/>
              </a:ext>
            </a:extLst>
          </p:cNvPr>
          <p:cNvPicPr>
            <a:picLocks noChangeAspect="1"/>
          </p:cNvPicPr>
          <p:nvPr/>
        </p:nvPicPr>
        <p:blipFill>
          <a:blip r:embed="rId2"/>
          <a:stretch>
            <a:fillRect/>
          </a:stretch>
        </p:blipFill>
        <p:spPr>
          <a:xfrm>
            <a:off x="94087" y="770254"/>
            <a:ext cx="3358444" cy="1605923"/>
          </a:xfrm>
          <a:prstGeom prst="rect">
            <a:avLst/>
          </a:prstGeom>
        </p:spPr>
      </p:pic>
      <p:sp>
        <p:nvSpPr>
          <p:cNvPr id="4" name="Slide Number Placeholder 3"/>
          <p:cNvSpPr>
            <a:spLocks noGrp="1"/>
          </p:cNvSpPr>
          <p:nvPr>
            <p:ph type="sldNum" sz="quarter" idx="12"/>
          </p:nvPr>
        </p:nvSpPr>
        <p:spPr>
          <a:xfrm>
            <a:off x="8493692" y="6468530"/>
            <a:ext cx="622300" cy="365125"/>
          </a:xfrm>
        </p:spPr>
        <p:txBody>
          <a:bodyPr/>
          <a:lstStyle/>
          <a:p>
            <a:fld id="{705EA20C-EB36-D147-8309-5DDF707CE72D}" type="slidenum">
              <a:rPr lang="en-US" sz="2000" b="1" smtClean="0"/>
              <a:t>28</a:t>
            </a:fld>
            <a:endParaRPr lang="en-US" sz="20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3327" b="8966"/>
          <a:stretch/>
        </p:blipFill>
        <p:spPr>
          <a:xfrm>
            <a:off x="855088" y="2371725"/>
            <a:ext cx="4437000" cy="4461929"/>
          </a:xfrm>
          <a:prstGeom prst="rect">
            <a:avLst/>
          </a:prstGeom>
        </p:spPr>
      </p:pic>
      <p:graphicFrame>
        <p:nvGraphicFramePr>
          <p:cNvPr id="7" name="Table 6"/>
          <p:cNvGraphicFramePr>
            <a:graphicFrameLocks noGrp="1"/>
          </p:cNvGraphicFramePr>
          <p:nvPr>
            <p:extLst/>
          </p:nvPr>
        </p:nvGraphicFramePr>
        <p:xfrm>
          <a:off x="4572000" y="1435484"/>
          <a:ext cx="4335130" cy="3320933"/>
        </p:xfrm>
        <a:graphic>
          <a:graphicData uri="http://schemas.openxmlformats.org/drawingml/2006/table">
            <a:tbl>
              <a:tblPr firstRow="1" bandRow="1">
                <a:tableStyleId>{5C22544A-7EE6-4342-B048-85BDC9FD1C3A}</a:tableStyleId>
              </a:tblPr>
              <a:tblGrid>
                <a:gridCol w="2926373">
                  <a:extLst>
                    <a:ext uri="{9D8B030D-6E8A-4147-A177-3AD203B41FA5}">
                      <a16:colId xmlns:a16="http://schemas.microsoft.com/office/drawing/2014/main" xmlns="" val="20000"/>
                    </a:ext>
                  </a:extLst>
                </a:gridCol>
                <a:gridCol w="1408757">
                  <a:extLst>
                    <a:ext uri="{9D8B030D-6E8A-4147-A177-3AD203B41FA5}">
                      <a16:colId xmlns:a16="http://schemas.microsoft.com/office/drawing/2014/main" xmlns="" val="20001"/>
                    </a:ext>
                  </a:extLst>
                </a:gridCol>
              </a:tblGrid>
              <a:tr h="301903">
                <a:tc>
                  <a:txBody>
                    <a:bodyPr/>
                    <a:lstStyle/>
                    <a:p>
                      <a:pPr algn="ctr" fontAlgn="b"/>
                      <a:r>
                        <a:rPr lang="en-US" sz="1600" b="1" i="0" u="none" strike="noStrike" dirty="0">
                          <a:solidFill>
                            <a:srgbClr val="000000"/>
                          </a:solidFill>
                          <a:effectLst/>
                          <a:latin typeface="Calibri" panose="020F0502020204030204" pitchFamily="34" charset="0"/>
                        </a:rPr>
                        <a:t>Major Basins</a:t>
                      </a:r>
                    </a:p>
                  </a:txBody>
                  <a:tcPr marL="9525" marR="9525" marT="9525" marB="0" anchor="ctr"/>
                </a:tc>
                <a:tc>
                  <a:txBody>
                    <a:bodyPr/>
                    <a:lstStyle/>
                    <a:p>
                      <a:pPr algn="ctr" fontAlgn="b"/>
                      <a:r>
                        <a:rPr lang="en-US" sz="1600" b="1" i="0" u="none" strike="noStrike">
                          <a:solidFill>
                            <a:srgbClr val="000000"/>
                          </a:solidFill>
                          <a:effectLst/>
                          <a:latin typeface="Calibri" panose="020F0502020204030204" pitchFamily="34" charset="0"/>
                        </a:rPr>
                        <a:t>PRISM Trend</a:t>
                      </a:r>
                    </a:p>
                  </a:txBody>
                  <a:tcPr marL="9525" marR="9525" marT="9525" marB="0" anchor="ctr"/>
                </a:tc>
                <a:extLst>
                  <a:ext uri="{0D108BD9-81ED-4DB2-BD59-A6C34878D82A}">
                    <a16:rowId xmlns:a16="http://schemas.microsoft.com/office/drawing/2014/main" xmlns="" val="10000"/>
                  </a:ext>
                </a:extLst>
              </a:tr>
              <a:tr h="301903">
                <a:tc>
                  <a:txBody>
                    <a:bodyPr/>
                    <a:lstStyle/>
                    <a:p>
                      <a:pPr algn="l" fontAlgn="b"/>
                      <a:r>
                        <a:rPr lang="en-US" sz="1600" b="0" i="0" u="none" strike="noStrike" dirty="0">
                          <a:solidFill>
                            <a:srgbClr val="000000"/>
                          </a:solidFill>
                          <a:effectLst/>
                          <a:latin typeface="Calibri" panose="020F0502020204030204" pitchFamily="34" charset="0"/>
                        </a:rPr>
                        <a:t>Youghiogheny River</a:t>
                      </a:r>
                    </a:p>
                  </a:txBody>
                  <a:tcPr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9525" marR="9525" marT="9525" marB="0" anchor="ctr"/>
                </a:tc>
                <a:extLst>
                  <a:ext uri="{0D108BD9-81ED-4DB2-BD59-A6C34878D82A}">
                    <a16:rowId xmlns:a16="http://schemas.microsoft.com/office/drawing/2014/main" xmlns="" val="10001"/>
                  </a:ext>
                </a:extLst>
              </a:tr>
              <a:tr h="301903">
                <a:tc>
                  <a:txBody>
                    <a:bodyPr/>
                    <a:lstStyle/>
                    <a:p>
                      <a:pPr algn="l" fontAlgn="b"/>
                      <a:r>
                        <a:rPr lang="en-US" sz="1600" b="0" i="0" u="none" strike="noStrike" dirty="0">
                          <a:solidFill>
                            <a:srgbClr val="000000"/>
                          </a:solidFill>
                          <a:effectLst/>
                          <a:latin typeface="Calibri" panose="020F0502020204030204" pitchFamily="34" charset="0"/>
                        </a:rPr>
                        <a:t>Patuxent River Basin</a:t>
                      </a:r>
                    </a:p>
                  </a:txBody>
                  <a:tcPr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3.3%</a:t>
                      </a:r>
                    </a:p>
                  </a:txBody>
                  <a:tcPr marL="9525" marR="9525" marT="9525" marB="0" anchor="ctr"/>
                </a:tc>
                <a:extLst>
                  <a:ext uri="{0D108BD9-81ED-4DB2-BD59-A6C34878D82A}">
                    <a16:rowId xmlns:a16="http://schemas.microsoft.com/office/drawing/2014/main" xmlns="" val="10002"/>
                  </a:ext>
                </a:extLst>
              </a:tr>
              <a:tr h="301903">
                <a:tc>
                  <a:txBody>
                    <a:bodyPr/>
                    <a:lstStyle/>
                    <a:p>
                      <a:pPr algn="l" fontAlgn="b"/>
                      <a:r>
                        <a:rPr lang="en-US" sz="1600" b="0" i="0" u="none" strike="noStrike" dirty="0">
                          <a:solidFill>
                            <a:srgbClr val="000000"/>
                          </a:solidFill>
                          <a:effectLst/>
                          <a:latin typeface="Calibri" panose="020F0502020204030204" pitchFamily="34" charset="0"/>
                        </a:rPr>
                        <a:t>Western Shore</a:t>
                      </a:r>
                    </a:p>
                  </a:txBody>
                  <a:tcPr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xmlns="" val="10003"/>
                  </a:ext>
                </a:extLst>
              </a:tr>
              <a:tr h="301903">
                <a:tc>
                  <a:txBody>
                    <a:bodyPr/>
                    <a:lstStyle/>
                    <a:p>
                      <a:pPr algn="l" fontAlgn="b"/>
                      <a:r>
                        <a:rPr lang="en-US" sz="1600" b="0" i="0" u="none" strike="noStrike" dirty="0">
                          <a:solidFill>
                            <a:srgbClr val="000000"/>
                          </a:solidFill>
                          <a:effectLst/>
                          <a:latin typeface="Calibri" panose="020F0502020204030204" pitchFamily="34" charset="0"/>
                        </a:rPr>
                        <a:t>Rappahannock River Basin</a:t>
                      </a:r>
                    </a:p>
                  </a:txBody>
                  <a:tcPr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3.2%</a:t>
                      </a:r>
                    </a:p>
                  </a:txBody>
                  <a:tcPr marL="9525" marR="9525" marT="9525" marB="0" anchor="ctr"/>
                </a:tc>
                <a:extLst>
                  <a:ext uri="{0D108BD9-81ED-4DB2-BD59-A6C34878D82A}">
                    <a16:rowId xmlns:a16="http://schemas.microsoft.com/office/drawing/2014/main" xmlns="" val="10004"/>
                  </a:ext>
                </a:extLst>
              </a:tr>
              <a:tr h="301903">
                <a:tc>
                  <a:txBody>
                    <a:bodyPr/>
                    <a:lstStyle/>
                    <a:p>
                      <a:pPr algn="l" fontAlgn="b"/>
                      <a:r>
                        <a:rPr lang="en-US" sz="1600" b="0" i="0" u="none" strike="noStrike" dirty="0">
                          <a:solidFill>
                            <a:srgbClr val="000000"/>
                          </a:solidFill>
                          <a:effectLst/>
                          <a:latin typeface="Calibri" panose="020F0502020204030204" pitchFamily="34" charset="0"/>
                        </a:rPr>
                        <a:t>York River Basin</a:t>
                      </a:r>
                    </a:p>
                  </a:txBody>
                  <a:tcPr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2.6%</a:t>
                      </a:r>
                    </a:p>
                  </a:txBody>
                  <a:tcPr marL="9525" marR="9525" marT="9525" marB="0" anchor="ctr"/>
                </a:tc>
                <a:extLst>
                  <a:ext uri="{0D108BD9-81ED-4DB2-BD59-A6C34878D82A}">
                    <a16:rowId xmlns:a16="http://schemas.microsoft.com/office/drawing/2014/main" xmlns="" val="10005"/>
                  </a:ext>
                </a:extLst>
              </a:tr>
              <a:tr h="301903">
                <a:tc>
                  <a:txBody>
                    <a:bodyPr/>
                    <a:lstStyle/>
                    <a:p>
                      <a:pPr algn="l" fontAlgn="b"/>
                      <a:r>
                        <a:rPr lang="en-US" sz="1600" b="0" i="0" u="none" strike="noStrike" dirty="0">
                          <a:solidFill>
                            <a:srgbClr val="000000"/>
                          </a:solidFill>
                          <a:effectLst/>
                          <a:latin typeface="Calibri" panose="020F0502020204030204" pitchFamily="34" charset="0"/>
                        </a:rPr>
                        <a:t>Eastern Shore</a:t>
                      </a:r>
                    </a:p>
                  </a:txBody>
                  <a:tcPr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2.5%</a:t>
                      </a:r>
                    </a:p>
                  </a:txBody>
                  <a:tcPr marL="9525" marR="9525" marT="9525" marB="0" anchor="ctr"/>
                </a:tc>
                <a:extLst>
                  <a:ext uri="{0D108BD9-81ED-4DB2-BD59-A6C34878D82A}">
                    <a16:rowId xmlns:a16="http://schemas.microsoft.com/office/drawing/2014/main" xmlns="" val="10006"/>
                  </a:ext>
                </a:extLst>
              </a:tr>
              <a:tr h="301903">
                <a:tc>
                  <a:txBody>
                    <a:bodyPr/>
                    <a:lstStyle/>
                    <a:p>
                      <a:pPr algn="l" fontAlgn="b"/>
                      <a:r>
                        <a:rPr lang="en-US" sz="1600" b="0" i="0" u="none" strike="noStrike" dirty="0">
                          <a:solidFill>
                            <a:srgbClr val="000000"/>
                          </a:solidFill>
                          <a:effectLst/>
                          <a:latin typeface="Calibri" panose="020F0502020204030204" pitchFamily="34" charset="0"/>
                        </a:rPr>
                        <a:t>James River Basin</a:t>
                      </a:r>
                    </a:p>
                  </a:txBody>
                  <a:tcPr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2.2%</a:t>
                      </a:r>
                    </a:p>
                  </a:txBody>
                  <a:tcPr marL="9525" marR="9525" marT="9525" marB="0" anchor="ctr"/>
                </a:tc>
                <a:extLst>
                  <a:ext uri="{0D108BD9-81ED-4DB2-BD59-A6C34878D82A}">
                    <a16:rowId xmlns:a16="http://schemas.microsoft.com/office/drawing/2014/main" xmlns="" val="10007"/>
                  </a:ext>
                </a:extLst>
              </a:tr>
              <a:tr h="301903">
                <a:tc>
                  <a:txBody>
                    <a:bodyPr/>
                    <a:lstStyle/>
                    <a:p>
                      <a:pPr algn="l" fontAlgn="b"/>
                      <a:r>
                        <a:rPr lang="en-US" sz="1600" b="0" i="0" u="none" strike="noStrike" dirty="0">
                          <a:solidFill>
                            <a:srgbClr val="000000"/>
                          </a:solidFill>
                          <a:effectLst/>
                          <a:latin typeface="Calibri" panose="020F0502020204030204" pitchFamily="34" charset="0"/>
                        </a:rPr>
                        <a:t>Potomac River Basin</a:t>
                      </a:r>
                    </a:p>
                  </a:txBody>
                  <a:tcPr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xmlns="" val="10008"/>
                  </a:ext>
                </a:extLst>
              </a:tr>
              <a:tr h="301903">
                <a:tc>
                  <a:txBody>
                    <a:bodyPr/>
                    <a:lstStyle/>
                    <a:p>
                      <a:pPr algn="l" fontAlgn="b"/>
                      <a:r>
                        <a:rPr lang="en-US" sz="1600" b="0" i="0" u="none" strike="noStrike" dirty="0">
                          <a:solidFill>
                            <a:srgbClr val="000000"/>
                          </a:solidFill>
                          <a:effectLst/>
                          <a:latin typeface="Calibri" panose="020F0502020204030204" pitchFamily="34" charset="0"/>
                        </a:rPr>
                        <a:t>Susquehanna River Basin</a:t>
                      </a:r>
                    </a:p>
                  </a:txBody>
                  <a:tcPr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3.7%</a:t>
                      </a:r>
                    </a:p>
                  </a:txBody>
                  <a:tcPr marL="9525" marR="9525" marT="9525" marB="0" anchor="ctr"/>
                </a:tc>
                <a:extLst>
                  <a:ext uri="{0D108BD9-81ED-4DB2-BD59-A6C34878D82A}">
                    <a16:rowId xmlns:a16="http://schemas.microsoft.com/office/drawing/2014/main" xmlns="" val="10009"/>
                  </a:ext>
                </a:extLst>
              </a:tr>
              <a:tr h="301903">
                <a:tc>
                  <a:txBody>
                    <a:bodyPr/>
                    <a:lstStyle/>
                    <a:p>
                      <a:pPr algn="l" fontAlgn="b"/>
                      <a:r>
                        <a:rPr lang="en-US" sz="1600" b="1" i="0" u="none" strike="noStrike" dirty="0">
                          <a:solidFill>
                            <a:schemeClr val="accent2"/>
                          </a:solidFill>
                          <a:effectLst/>
                          <a:latin typeface="Calibri" panose="020F0502020204030204" pitchFamily="34" charset="0"/>
                        </a:rPr>
                        <a:t>Chesapeake Bay Watershed</a:t>
                      </a:r>
                    </a:p>
                  </a:txBody>
                  <a:tcPr marR="9525" marT="9525" marB="0" anchor="ctr"/>
                </a:tc>
                <a:tc>
                  <a:txBody>
                    <a:bodyPr/>
                    <a:lstStyle/>
                    <a:p>
                      <a:pPr algn="ctr" fontAlgn="b"/>
                      <a:r>
                        <a:rPr lang="en-US" sz="1600" b="1" i="0" u="none" strike="noStrike" dirty="0">
                          <a:solidFill>
                            <a:schemeClr val="accent2"/>
                          </a:solidFill>
                          <a:effectLst/>
                          <a:latin typeface="Calibri" panose="020F0502020204030204" pitchFamily="34" charset="0"/>
                        </a:rPr>
                        <a:t>3.1%</a:t>
                      </a:r>
                    </a:p>
                  </a:txBody>
                  <a:tcPr marL="9525" marR="9525" marT="9525" marB="0" anchor="ctr"/>
                </a:tc>
                <a:extLst>
                  <a:ext uri="{0D108BD9-81ED-4DB2-BD59-A6C34878D82A}">
                    <a16:rowId xmlns:a16="http://schemas.microsoft.com/office/drawing/2014/main" xmlns="" val="10010"/>
                  </a:ext>
                </a:extLst>
              </a:tr>
            </a:tbl>
          </a:graphicData>
        </a:graphic>
      </p:graphicFrame>
      <p:sp>
        <p:nvSpPr>
          <p:cNvPr id="9" name="TextBox 8"/>
          <p:cNvSpPr txBox="1"/>
          <p:nvPr/>
        </p:nvSpPr>
        <p:spPr>
          <a:xfrm>
            <a:off x="3903488" y="1050326"/>
            <a:ext cx="5141953" cy="369332"/>
          </a:xfrm>
          <a:prstGeom prst="rect">
            <a:avLst/>
          </a:prstGeom>
          <a:noFill/>
        </p:spPr>
        <p:txBody>
          <a:bodyPr wrap="square" rtlCol="0">
            <a:spAutoFit/>
          </a:bodyPr>
          <a:lstStyle/>
          <a:p>
            <a:pPr algn="ctr"/>
            <a:r>
              <a:rPr lang="en-US" b="1" dirty="0"/>
              <a:t>Change in Rainfall Volume 2021-2030 vs. 1991-2000</a:t>
            </a:r>
          </a:p>
        </p:txBody>
      </p:sp>
      <p:cxnSp>
        <p:nvCxnSpPr>
          <p:cNvPr id="14" name="Elbow Connector 13"/>
          <p:cNvCxnSpPr/>
          <p:nvPr/>
        </p:nvCxnSpPr>
        <p:spPr>
          <a:xfrm>
            <a:off x="920746" y="1519200"/>
            <a:ext cx="2194560" cy="2560320"/>
          </a:xfrm>
          <a:prstGeom prst="bentConnector3">
            <a:avLst>
              <a:gd name="adj1" fmla="val 296"/>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5476" y="5817292"/>
            <a:ext cx="2194560" cy="369332"/>
          </a:xfrm>
          <a:prstGeom prst="rect">
            <a:avLst/>
          </a:prstGeom>
          <a:noFill/>
        </p:spPr>
        <p:txBody>
          <a:bodyPr wrap="square" rtlCol="0">
            <a:spAutoFit/>
          </a:bodyPr>
          <a:lstStyle/>
          <a:p>
            <a:r>
              <a:rPr lang="en-US" sz="900" b="1" dirty="0"/>
              <a:t>[1]</a:t>
            </a:r>
            <a:r>
              <a:rPr lang="en-US" sz="900" dirty="0"/>
              <a:t> Parameter-elevation Relationships on Independent Slopes Model </a:t>
            </a:r>
          </a:p>
        </p:txBody>
      </p:sp>
      <p:sp>
        <p:nvSpPr>
          <p:cNvPr id="16" name="TextBox 15">
            <a:extLst>
              <a:ext uri="{FF2B5EF4-FFF2-40B4-BE49-F238E27FC236}">
                <a16:creationId xmlns:a16="http://schemas.microsoft.com/office/drawing/2014/main" xmlns="" id="{3E4281A4-FC6D-46C5-9601-F7EFD6E417FA}"/>
              </a:ext>
            </a:extLst>
          </p:cNvPr>
          <p:cNvSpPr txBox="1"/>
          <p:nvPr/>
        </p:nvSpPr>
        <p:spPr>
          <a:xfrm>
            <a:off x="323650" y="335457"/>
            <a:ext cx="7837847" cy="415498"/>
          </a:xfrm>
          <a:prstGeom prst="rect">
            <a:avLst/>
          </a:prstGeom>
          <a:solidFill>
            <a:schemeClr val="bg1"/>
          </a:solidFill>
        </p:spPr>
        <p:txBody>
          <a:bodyPr wrap="square" rtlCol="0">
            <a:spAutoFit/>
          </a:bodyPr>
          <a:lstStyle/>
          <a:p>
            <a:r>
              <a:rPr lang="en-US" sz="2100" b="1" dirty="0"/>
              <a:t>Rainfall projections using 88-years of annual PRISM</a:t>
            </a:r>
            <a:r>
              <a:rPr lang="en-US" sz="2100" b="1" baseline="30000" dirty="0"/>
              <a:t>[1]</a:t>
            </a:r>
            <a:r>
              <a:rPr lang="en-US" sz="2100" b="1" dirty="0"/>
              <a:t> data trends</a:t>
            </a:r>
          </a:p>
        </p:txBody>
      </p:sp>
      <p:pic>
        <p:nvPicPr>
          <p:cNvPr id="5" name="Picture 4">
            <a:extLst>
              <a:ext uri="{FF2B5EF4-FFF2-40B4-BE49-F238E27FC236}">
                <a16:creationId xmlns:a16="http://schemas.microsoft.com/office/drawing/2014/main" xmlns="" id="{5FEDA8D5-EB5E-4E72-B1E5-8B78046F5ED6}"/>
              </a:ext>
            </a:extLst>
          </p:cNvPr>
          <p:cNvPicPr>
            <a:picLocks noChangeAspect="1"/>
          </p:cNvPicPr>
          <p:nvPr/>
        </p:nvPicPr>
        <p:blipFill>
          <a:blip r:embed="rId4"/>
          <a:stretch>
            <a:fillRect/>
          </a:stretch>
        </p:blipFill>
        <p:spPr>
          <a:xfrm>
            <a:off x="5137844" y="4940156"/>
            <a:ext cx="3355848" cy="1604681"/>
          </a:xfrm>
          <a:prstGeom prst="rect">
            <a:avLst/>
          </a:prstGeom>
        </p:spPr>
      </p:pic>
      <p:sp>
        <p:nvSpPr>
          <p:cNvPr id="8" name="TextBox 7">
            <a:extLst>
              <a:ext uri="{FF2B5EF4-FFF2-40B4-BE49-F238E27FC236}">
                <a16:creationId xmlns:a16="http://schemas.microsoft.com/office/drawing/2014/main" xmlns="" id="{BA9AC649-B3C9-4DD1-876B-7EE2827F86A4}"/>
              </a:ext>
            </a:extLst>
          </p:cNvPr>
          <p:cNvSpPr txBox="1"/>
          <p:nvPr/>
        </p:nvSpPr>
        <p:spPr>
          <a:xfrm>
            <a:off x="1253765" y="1703342"/>
            <a:ext cx="2034531" cy="369332"/>
          </a:xfrm>
          <a:prstGeom prst="rect">
            <a:avLst/>
          </a:prstGeom>
          <a:noFill/>
        </p:spPr>
        <p:txBody>
          <a:bodyPr wrap="none" rtlCol="0">
            <a:spAutoFit/>
          </a:bodyPr>
          <a:lstStyle/>
          <a:p>
            <a:r>
              <a:rPr lang="en-US" b="1" dirty="0"/>
              <a:t>+2.67% (28.10 mm)</a:t>
            </a:r>
          </a:p>
        </p:txBody>
      </p:sp>
      <p:sp>
        <p:nvSpPr>
          <p:cNvPr id="13" name="TextBox 12">
            <a:extLst>
              <a:ext uri="{FF2B5EF4-FFF2-40B4-BE49-F238E27FC236}">
                <a16:creationId xmlns:a16="http://schemas.microsoft.com/office/drawing/2014/main" xmlns="" id="{83026EA4-409E-4257-8B5D-B7B9FB2F76EB}"/>
              </a:ext>
            </a:extLst>
          </p:cNvPr>
          <p:cNvSpPr txBox="1"/>
          <p:nvPr/>
        </p:nvSpPr>
        <p:spPr>
          <a:xfrm>
            <a:off x="6239423" y="5943648"/>
            <a:ext cx="2034531" cy="369332"/>
          </a:xfrm>
          <a:prstGeom prst="rect">
            <a:avLst/>
          </a:prstGeom>
          <a:noFill/>
        </p:spPr>
        <p:txBody>
          <a:bodyPr wrap="none" rtlCol="0">
            <a:spAutoFit/>
          </a:bodyPr>
          <a:lstStyle/>
          <a:p>
            <a:r>
              <a:rPr lang="en-US" b="1" dirty="0"/>
              <a:t>+3.14% (34.46 mm)</a:t>
            </a:r>
          </a:p>
        </p:txBody>
      </p:sp>
      <p:cxnSp>
        <p:nvCxnSpPr>
          <p:cNvPr id="15" name="Elbow Connector 13">
            <a:extLst>
              <a:ext uri="{FF2B5EF4-FFF2-40B4-BE49-F238E27FC236}">
                <a16:creationId xmlns:a16="http://schemas.microsoft.com/office/drawing/2014/main" xmlns="" id="{52708AD8-BE32-41D7-87D0-712C61DC4317}"/>
              </a:ext>
            </a:extLst>
          </p:cNvPr>
          <p:cNvCxnSpPr>
            <a:cxnSpLocks/>
          </p:cNvCxnSpPr>
          <p:nvPr/>
        </p:nvCxnSpPr>
        <p:spPr>
          <a:xfrm rot="10800000">
            <a:off x="3780545" y="5231734"/>
            <a:ext cx="1828801" cy="377610"/>
          </a:xfrm>
          <a:prstGeom prst="bentConnector3">
            <a:avLst>
              <a:gd name="adj1" fmla="val 50000"/>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8456F61-C0AB-4D78-AA3B-5D50C21F86DC}"/>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
        <p:nvSpPr>
          <p:cNvPr id="2" name="TextBox 1">
            <a:extLst>
              <a:ext uri="{FF2B5EF4-FFF2-40B4-BE49-F238E27FC236}">
                <a16:creationId xmlns:a16="http://schemas.microsoft.com/office/drawing/2014/main" xmlns="" id="{65DF75E3-AA8B-4BED-9424-6D330DC9B26D}"/>
              </a:ext>
            </a:extLst>
          </p:cNvPr>
          <p:cNvSpPr txBox="1"/>
          <p:nvPr/>
        </p:nvSpPr>
        <p:spPr>
          <a:xfrm>
            <a:off x="395109" y="783987"/>
            <a:ext cx="847540" cy="276999"/>
          </a:xfrm>
          <a:prstGeom prst="rect">
            <a:avLst/>
          </a:prstGeom>
          <a:noFill/>
        </p:spPr>
        <p:txBody>
          <a:bodyPr wrap="none" rtlCol="0">
            <a:spAutoFit/>
          </a:bodyPr>
          <a:lstStyle/>
          <a:p>
            <a:r>
              <a:rPr lang="en-US" sz="1200" b="1" dirty="0">
                <a:solidFill>
                  <a:schemeClr val="tx1">
                    <a:lumMod val="65000"/>
                    <a:lumOff val="35000"/>
                  </a:schemeClr>
                </a:solidFill>
              </a:rPr>
              <a:t>Centre, PA</a:t>
            </a:r>
          </a:p>
        </p:txBody>
      </p:sp>
      <p:sp>
        <p:nvSpPr>
          <p:cNvPr id="17" name="TextBox 16">
            <a:extLst>
              <a:ext uri="{FF2B5EF4-FFF2-40B4-BE49-F238E27FC236}">
                <a16:creationId xmlns:a16="http://schemas.microsoft.com/office/drawing/2014/main" xmlns="" id="{0E537BC2-39B6-4CB7-9BC1-809B6A5EE6C3}"/>
              </a:ext>
            </a:extLst>
          </p:cNvPr>
          <p:cNvSpPr txBox="1"/>
          <p:nvPr/>
        </p:nvSpPr>
        <p:spPr>
          <a:xfrm>
            <a:off x="5446173" y="4966321"/>
            <a:ext cx="1454116" cy="276999"/>
          </a:xfrm>
          <a:prstGeom prst="rect">
            <a:avLst/>
          </a:prstGeom>
          <a:noFill/>
        </p:spPr>
        <p:txBody>
          <a:bodyPr wrap="none" rtlCol="0">
            <a:spAutoFit/>
          </a:bodyPr>
          <a:lstStyle/>
          <a:p>
            <a:r>
              <a:rPr lang="en-US" sz="1200" b="1" dirty="0">
                <a:solidFill>
                  <a:schemeClr val="tx1">
                    <a:lumMod val="65000"/>
                    <a:lumOff val="35000"/>
                  </a:schemeClr>
                </a:solidFill>
              </a:rPr>
              <a:t>District of Columbia</a:t>
            </a:r>
          </a:p>
        </p:txBody>
      </p:sp>
    </p:spTree>
    <p:extLst>
      <p:ext uri="{BB962C8B-B14F-4D97-AF65-F5344CB8AC3E}">
        <p14:creationId xmlns:p14="http://schemas.microsoft.com/office/powerpoint/2010/main" val="260064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558" y="5701613"/>
            <a:ext cx="2451100" cy="3937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190" y="5937550"/>
            <a:ext cx="2451100" cy="52070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594" y="6417060"/>
            <a:ext cx="2641600" cy="393700"/>
          </a:xfrm>
          <a:prstGeom prst="rect">
            <a:avLst/>
          </a:prstGeom>
        </p:spPr>
      </p:pic>
      <p:sp>
        <p:nvSpPr>
          <p:cNvPr id="4" name="Rectangle 3"/>
          <p:cNvSpPr/>
          <p:nvPr/>
        </p:nvSpPr>
        <p:spPr>
          <a:xfrm>
            <a:off x="235755" y="5497251"/>
            <a:ext cx="3365929" cy="923330"/>
          </a:xfrm>
          <a:prstGeom prst="rect">
            <a:avLst/>
          </a:prstGeom>
        </p:spPr>
        <p:txBody>
          <a:bodyPr wrap="square">
            <a:spAutoFit/>
          </a:bodyPr>
          <a:lstStyle/>
          <a:p>
            <a:r>
              <a:rPr lang="en-US" sz="900" b="1" dirty="0">
                <a:solidFill>
                  <a:srgbClr val="000000"/>
                </a:solidFill>
                <a:latin typeface="Calibri" charset="0"/>
                <a:ea typeface="Times New Roman" charset="0"/>
              </a:rPr>
              <a:t>[1] Reclamation, 2013. 'Downscaled CMIP3 and CMIP5 Climate and Hydrology Projections: Release of Downscaled CMIP5 Climate Projections, Comparison with preceding Information, and Summary of User Needs', prepared by the U.S. Department of the Interior, Bureau of Reclamation, Technical Services Center, Denver, Colorado. 47pp.</a:t>
            </a:r>
            <a:endParaRPr lang="en-US" sz="900" b="1" dirty="0">
              <a:effectLst/>
              <a:latin typeface="Times New Roman" charset="0"/>
              <a:ea typeface="Calibri" charset="0"/>
            </a:endParaRPr>
          </a:p>
        </p:txBody>
      </p:sp>
      <p:sp>
        <p:nvSpPr>
          <p:cNvPr id="16" name="Slide Number Placeholder 3"/>
          <p:cNvSpPr>
            <a:spLocks noGrp="1"/>
          </p:cNvSpPr>
          <p:nvPr>
            <p:ph type="sldNum" sz="quarter" idx="12"/>
          </p:nvPr>
        </p:nvSpPr>
        <p:spPr>
          <a:xfrm>
            <a:off x="8493692" y="6468530"/>
            <a:ext cx="622300" cy="365125"/>
          </a:xfrm>
        </p:spPr>
        <p:txBody>
          <a:bodyPr/>
          <a:lstStyle/>
          <a:p>
            <a:fld id="{705EA20C-EB36-D147-8309-5DDF707CE72D}" type="slidenum">
              <a:rPr lang="en-US" sz="2000" b="1" smtClean="0"/>
              <a:t>29</a:t>
            </a:fld>
            <a:endParaRPr lang="en-US" sz="2000" b="1" dirty="0"/>
          </a:p>
        </p:txBody>
      </p:sp>
      <p:sp>
        <p:nvSpPr>
          <p:cNvPr id="17" name="TextBox 16"/>
          <p:cNvSpPr txBox="1"/>
          <p:nvPr/>
        </p:nvSpPr>
        <p:spPr>
          <a:xfrm>
            <a:off x="235755" y="6374109"/>
            <a:ext cx="2771913" cy="369332"/>
          </a:xfrm>
          <a:prstGeom prst="rect">
            <a:avLst/>
          </a:prstGeom>
          <a:noFill/>
        </p:spPr>
        <p:txBody>
          <a:bodyPr wrap="none" rtlCol="0">
            <a:spAutoFit/>
          </a:bodyPr>
          <a:lstStyle/>
          <a:p>
            <a:r>
              <a:rPr lang="en-US" sz="900" b="1" dirty="0"/>
              <a:t>[1] BCSD </a:t>
            </a:r>
            <a:r>
              <a:rPr lang="mr-IN" sz="900" b="1" dirty="0"/>
              <a:t>–</a:t>
            </a:r>
            <a:r>
              <a:rPr lang="en-US" sz="900" b="1" dirty="0"/>
              <a:t> Bias Correction Spatial Disaggregation;</a:t>
            </a:r>
          </a:p>
          <a:p>
            <a:r>
              <a:rPr lang="en-US" sz="900" b="1" dirty="0"/>
              <a:t>[1] CMIP5 </a:t>
            </a:r>
            <a:r>
              <a:rPr lang="mr-IN" sz="900" b="1" dirty="0"/>
              <a:t>– </a:t>
            </a:r>
            <a:r>
              <a:rPr lang="en-US" sz="900" b="1" dirty="0"/>
              <a:t>Coupled Model </a:t>
            </a:r>
            <a:r>
              <a:rPr lang="en-US" sz="900" b="1" dirty="0" err="1"/>
              <a:t>Intercomparison</a:t>
            </a:r>
            <a:r>
              <a:rPr lang="en-US" sz="900" b="1" dirty="0"/>
              <a:t> Project 5</a:t>
            </a:r>
          </a:p>
        </p:txBody>
      </p:sp>
      <p:grpSp>
        <p:nvGrpSpPr>
          <p:cNvPr id="11" name="Group 10"/>
          <p:cNvGrpSpPr/>
          <p:nvPr/>
        </p:nvGrpSpPr>
        <p:grpSpPr>
          <a:xfrm>
            <a:off x="231123" y="2502852"/>
            <a:ext cx="4799872" cy="2978804"/>
            <a:chOff x="121939" y="2618967"/>
            <a:chExt cx="4799872" cy="2978804"/>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396" y="2618967"/>
              <a:ext cx="4572000" cy="2760296"/>
            </a:xfrm>
            <a:prstGeom prst="rect">
              <a:avLst/>
            </a:prstGeom>
          </p:spPr>
        </p:pic>
        <p:sp>
          <p:nvSpPr>
            <p:cNvPr id="12" name="Rectangle 11"/>
            <p:cNvSpPr/>
            <p:nvPr/>
          </p:nvSpPr>
          <p:spPr>
            <a:xfrm>
              <a:off x="2910579" y="4996409"/>
              <a:ext cx="2011232" cy="60136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31 member ensemble</a:t>
              </a:r>
            </a:p>
          </p:txBody>
        </p:sp>
        <p:sp>
          <p:nvSpPr>
            <p:cNvPr id="9" name="Rectangle 8"/>
            <p:cNvSpPr/>
            <p:nvPr/>
          </p:nvSpPr>
          <p:spPr>
            <a:xfrm>
              <a:off x="121939" y="2754644"/>
              <a:ext cx="4799872" cy="321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259910" y="931847"/>
            <a:ext cx="5335673" cy="2000548"/>
          </a:xfrm>
          <a:prstGeom prst="rect">
            <a:avLst/>
          </a:prstGeom>
          <a:noFill/>
        </p:spPr>
        <p:txBody>
          <a:bodyPr wrap="square" rtlCol="0">
            <a:spAutoFit/>
          </a:bodyPr>
          <a:lstStyle/>
          <a:p>
            <a:pPr marL="285750" indent="-285750">
              <a:buFont typeface="Wingdings" charset="2"/>
              <a:buChar char="§"/>
            </a:pPr>
            <a:r>
              <a:rPr lang="en-US" sz="2200" dirty="0"/>
              <a:t>An ensemble analysis of statistically downscaled projections were used </a:t>
            </a:r>
            <a:r>
              <a:rPr lang="en-US" sz="2200" dirty="0">
                <a:latin typeface="Calibri" charset="0"/>
                <a:ea typeface="Calibri" charset="0"/>
                <a:cs typeface="Calibri" charset="0"/>
              </a:rPr>
              <a:t>from</a:t>
            </a:r>
            <a:r>
              <a:rPr lang="en-US" sz="2200" b="1" dirty="0">
                <a:latin typeface="Calibri" charset="0"/>
                <a:ea typeface="Calibri" charset="0"/>
                <a:cs typeface="Calibri" charset="0"/>
              </a:rPr>
              <a:t> BCSD CMIP5</a:t>
            </a:r>
            <a:r>
              <a:rPr lang="en-US" sz="2200" b="1" baseline="30000" dirty="0">
                <a:latin typeface="Calibri" charset="0"/>
                <a:ea typeface="Calibri" charset="0"/>
                <a:cs typeface="Calibri" charset="0"/>
              </a:rPr>
              <a:t>[1]</a:t>
            </a:r>
            <a:r>
              <a:rPr lang="en-US" sz="2200" dirty="0"/>
              <a:t> dataset.</a:t>
            </a:r>
          </a:p>
          <a:p>
            <a:pPr marL="285750" indent="-285750">
              <a:buFont typeface="Wingdings" charset="2"/>
              <a:buChar char="§"/>
            </a:pPr>
            <a:endParaRPr lang="en-US" sz="1200" dirty="0"/>
          </a:p>
          <a:p>
            <a:pPr marL="285750" indent="-285750">
              <a:buFont typeface="Wingdings" charset="2"/>
              <a:buChar char="§"/>
            </a:pPr>
            <a:r>
              <a:rPr lang="en-US" sz="2200" dirty="0"/>
              <a:t>Change were calculated as differences in 30-year averages.</a:t>
            </a:r>
          </a:p>
        </p:txBody>
      </p:sp>
      <p:sp>
        <p:nvSpPr>
          <p:cNvPr id="21" name="TextBox 20"/>
          <p:cNvSpPr txBox="1"/>
          <p:nvPr/>
        </p:nvSpPr>
        <p:spPr>
          <a:xfrm>
            <a:off x="6449890" y="1021055"/>
            <a:ext cx="2464136" cy="923330"/>
          </a:xfrm>
          <a:prstGeom prst="rect">
            <a:avLst/>
          </a:prstGeom>
          <a:noFill/>
          <a:ln>
            <a:solidFill>
              <a:schemeClr val="tx1">
                <a:lumMod val="75000"/>
                <a:lumOff val="25000"/>
              </a:schemeClr>
            </a:solidFill>
          </a:ln>
        </p:spPr>
        <p:txBody>
          <a:bodyPr wrap="none" rtlCol="0">
            <a:spAutoFit/>
          </a:bodyPr>
          <a:lstStyle/>
          <a:p>
            <a:r>
              <a:rPr lang="en-US" b="1" dirty="0"/>
              <a:t>P90 – 90</a:t>
            </a:r>
            <a:r>
              <a:rPr lang="en-US" b="1" baseline="30000" dirty="0"/>
              <a:t>th</a:t>
            </a:r>
            <a:r>
              <a:rPr lang="en-US" b="1" dirty="0"/>
              <a:t> percentile</a:t>
            </a:r>
          </a:p>
          <a:p>
            <a:r>
              <a:rPr lang="en-US" b="1" dirty="0"/>
              <a:t>P50 – median ensemble</a:t>
            </a:r>
          </a:p>
          <a:p>
            <a:r>
              <a:rPr lang="en-US" b="1" dirty="0"/>
              <a:t>P10 – 10</a:t>
            </a:r>
            <a:r>
              <a:rPr lang="en-US" b="1" baseline="30000" dirty="0"/>
              <a:t>th</a:t>
            </a:r>
            <a:r>
              <a:rPr lang="en-US" b="1" dirty="0"/>
              <a:t> percentile</a:t>
            </a:r>
          </a:p>
        </p:txBody>
      </p:sp>
      <p:grpSp>
        <p:nvGrpSpPr>
          <p:cNvPr id="26" name="Group 25"/>
          <p:cNvGrpSpPr/>
          <p:nvPr/>
        </p:nvGrpSpPr>
        <p:grpSpPr>
          <a:xfrm>
            <a:off x="5924925" y="2216121"/>
            <a:ext cx="2989101" cy="2624607"/>
            <a:chOff x="426465" y="316180"/>
            <a:chExt cx="2387390" cy="2124963"/>
          </a:xfrm>
        </p:grpSpPr>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4112" y="411981"/>
              <a:ext cx="2168585" cy="1476171"/>
            </a:xfrm>
            <a:prstGeom prst="rect">
              <a:avLst/>
            </a:prstGeom>
          </p:spPr>
        </p:pic>
        <p:sp>
          <p:nvSpPr>
            <p:cNvPr id="28" name="TextBox 27"/>
            <p:cNvSpPr txBox="1"/>
            <p:nvPr/>
          </p:nvSpPr>
          <p:spPr>
            <a:xfrm>
              <a:off x="815029" y="882212"/>
              <a:ext cx="170282" cy="996742"/>
            </a:xfrm>
            <a:prstGeom prst="rect">
              <a:avLst/>
            </a:prstGeom>
            <a:solidFill>
              <a:schemeClr val="bg1"/>
            </a:solidFill>
            <a:ln>
              <a:solidFill>
                <a:schemeClr val="bg1"/>
              </a:solidFill>
            </a:ln>
          </p:spPr>
          <p:txBody>
            <a:bodyPr wrap="none" lIns="0" rIns="0" rtlCol="0">
              <a:spAutoFit/>
            </a:bodyPr>
            <a:lstStyle/>
            <a:p>
              <a:pPr algn="ctr">
                <a:lnSpc>
                  <a:spcPct val="120000"/>
                </a:lnSpc>
              </a:pPr>
              <a:r>
                <a:rPr lang="en-US" sz="1250" b="1" dirty="0"/>
                <a:t>25</a:t>
              </a:r>
            </a:p>
            <a:p>
              <a:pPr algn="ctr">
                <a:lnSpc>
                  <a:spcPct val="120000"/>
                </a:lnSpc>
              </a:pPr>
              <a:endParaRPr lang="en-US" sz="1250" b="1" dirty="0"/>
            </a:p>
            <a:p>
              <a:pPr algn="ctr">
                <a:lnSpc>
                  <a:spcPct val="120000"/>
                </a:lnSpc>
              </a:pPr>
              <a:r>
                <a:rPr lang="en-US" sz="1250" b="1" dirty="0"/>
                <a:t>0</a:t>
              </a:r>
            </a:p>
            <a:p>
              <a:pPr algn="ctr">
                <a:lnSpc>
                  <a:spcPct val="120000"/>
                </a:lnSpc>
              </a:pPr>
              <a:endParaRPr lang="en-US" sz="1250" b="1" dirty="0"/>
            </a:p>
            <a:p>
              <a:pPr algn="ctr">
                <a:lnSpc>
                  <a:spcPct val="120000"/>
                </a:lnSpc>
              </a:pPr>
              <a:r>
                <a:rPr lang="en-US" sz="1250" b="1" dirty="0"/>
                <a:t>-25</a:t>
              </a:r>
            </a:p>
          </p:txBody>
        </p:sp>
        <p:sp>
          <p:nvSpPr>
            <p:cNvPr id="29" name="TextBox 28"/>
            <p:cNvSpPr txBox="1"/>
            <p:nvPr/>
          </p:nvSpPr>
          <p:spPr>
            <a:xfrm>
              <a:off x="1283323" y="1927472"/>
              <a:ext cx="1321287" cy="193119"/>
            </a:xfrm>
            <a:prstGeom prst="rect">
              <a:avLst/>
            </a:prstGeom>
            <a:solidFill>
              <a:schemeClr val="bg1"/>
            </a:solidFill>
            <a:ln>
              <a:solidFill>
                <a:schemeClr val="bg1"/>
              </a:solidFill>
            </a:ln>
          </p:spPr>
          <p:txBody>
            <a:bodyPr wrap="none" lIns="0" tIns="0" rIns="0" rtlCol="0">
              <a:spAutoFit/>
            </a:bodyPr>
            <a:lstStyle/>
            <a:p>
              <a:pPr algn="ctr"/>
              <a:r>
                <a:rPr lang="en-US" sz="1250" b="1"/>
                <a:t>0            1            2            3</a:t>
              </a:r>
              <a:endParaRPr lang="en-US" sz="1250" b="1" dirty="0"/>
            </a:p>
          </p:txBody>
        </p:sp>
        <p:sp>
          <p:nvSpPr>
            <p:cNvPr id="30" name="TextBox 29"/>
            <p:cNvSpPr txBox="1"/>
            <p:nvPr/>
          </p:nvSpPr>
          <p:spPr>
            <a:xfrm rot="16200000">
              <a:off x="-367880" y="1110525"/>
              <a:ext cx="1859094" cy="270403"/>
            </a:xfrm>
            <a:prstGeom prst="rect">
              <a:avLst/>
            </a:prstGeom>
            <a:noFill/>
          </p:spPr>
          <p:txBody>
            <a:bodyPr wrap="square" rtlCol="0">
              <a:spAutoFit/>
            </a:bodyPr>
            <a:lstStyle/>
            <a:p>
              <a:r>
                <a:rPr lang="en-US" sz="1600" b="1" dirty="0"/>
                <a:t>Precipitation Change (%)</a:t>
              </a:r>
            </a:p>
          </p:txBody>
        </p:sp>
        <p:sp>
          <p:nvSpPr>
            <p:cNvPr id="31" name="TextBox 30"/>
            <p:cNvSpPr txBox="1"/>
            <p:nvPr/>
          </p:nvSpPr>
          <p:spPr>
            <a:xfrm>
              <a:off x="941975" y="2167039"/>
              <a:ext cx="1871880" cy="274104"/>
            </a:xfrm>
            <a:prstGeom prst="rect">
              <a:avLst/>
            </a:prstGeom>
            <a:noFill/>
          </p:spPr>
          <p:txBody>
            <a:bodyPr wrap="square" rtlCol="0">
              <a:spAutoFit/>
            </a:bodyPr>
            <a:lstStyle/>
            <a:p>
              <a:r>
                <a:rPr lang="en-US" sz="1600" b="1" dirty="0"/>
                <a:t>Temperature Change (°C)</a:t>
              </a:r>
            </a:p>
          </p:txBody>
        </p:sp>
      </p:grpSp>
      <p:pic>
        <p:nvPicPr>
          <p:cNvPr id="45" name="Picture 44"/>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570363" y="5064371"/>
            <a:ext cx="1690362" cy="1351840"/>
          </a:xfrm>
          <a:prstGeom prst="rect">
            <a:avLst/>
          </a:prstGeom>
        </p:spPr>
      </p:pic>
      <p:cxnSp>
        <p:nvCxnSpPr>
          <p:cNvPr id="3" name="Straight Connector 2"/>
          <p:cNvCxnSpPr/>
          <p:nvPr/>
        </p:nvCxnSpPr>
        <p:spPr>
          <a:xfrm>
            <a:off x="5731037" y="1316751"/>
            <a:ext cx="0" cy="461512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B0EF8D9D-6E4B-420A-96C7-8E44BD757513}"/>
              </a:ext>
            </a:extLst>
          </p:cNvPr>
          <p:cNvSpPr txBox="1">
            <a:spLocks noChangeArrowheads="1"/>
          </p:cNvSpPr>
          <p:nvPr/>
        </p:nvSpPr>
        <p:spPr bwMode="auto">
          <a:xfrm>
            <a:off x="346359" y="321113"/>
            <a:ext cx="7313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b="1" dirty="0">
                <a:latin typeface="Calibri" charset="0"/>
                <a:ea typeface="Calibri" charset="0"/>
                <a:cs typeface="Calibri" charset="0"/>
              </a:rPr>
              <a:t>Ensemble analysis of GCM projections – RCP 4.5</a:t>
            </a:r>
          </a:p>
        </p:txBody>
      </p:sp>
      <p:sp>
        <p:nvSpPr>
          <p:cNvPr id="2" name="TextBox 1"/>
          <p:cNvSpPr txBox="1"/>
          <p:nvPr/>
        </p:nvSpPr>
        <p:spPr>
          <a:xfrm>
            <a:off x="5671772" y="6449767"/>
            <a:ext cx="2506135" cy="369332"/>
          </a:xfrm>
          <a:prstGeom prst="rect">
            <a:avLst/>
          </a:prstGeom>
          <a:noFill/>
        </p:spPr>
        <p:txBody>
          <a:bodyPr wrap="none" rtlCol="0">
            <a:spAutoFit/>
          </a:bodyPr>
          <a:lstStyle/>
          <a:p>
            <a:r>
              <a:rPr lang="en-US" b="1" dirty="0"/>
              <a:t>Kyle Hinson, CRC | VIMS</a:t>
            </a:r>
          </a:p>
        </p:txBody>
      </p:sp>
      <p:sp>
        <p:nvSpPr>
          <p:cNvPr id="34" name="TextBox 33">
            <a:extLst>
              <a:ext uri="{FF2B5EF4-FFF2-40B4-BE49-F238E27FC236}">
                <a16:creationId xmlns:a16="http://schemas.microsoft.com/office/drawing/2014/main" xmlns="" id="{AF4B9550-129C-4D99-A7D6-79ABE0DB2AE8}"/>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Tree>
    <p:extLst>
      <p:ext uri="{BB962C8B-B14F-4D97-AF65-F5344CB8AC3E}">
        <p14:creationId xmlns:p14="http://schemas.microsoft.com/office/powerpoint/2010/main" val="1020114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07375E7-838E-4A79-8BB4-A6155BEC3C3A}"/>
              </a:ext>
            </a:extLst>
          </p:cNvPr>
          <p:cNvPicPr>
            <a:picLocks noChangeAspect="1"/>
          </p:cNvPicPr>
          <p:nvPr/>
        </p:nvPicPr>
        <p:blipFill>
          <a:blip r:embed="rId2"/>
          <a:stretch>
            <a:fillRect/>
          </a:stretch>
        </p:blipFill>
        <p:spPr>
          <a:xfrm>
            <a:off x="7161379" y="638934"/>
            <a:ext cx="1887632" cy="2491529"/>
          </a:xfrm>
          <a:prstGeom prst="rect">
            <a:avLst/>
          </a:prstGeom>
          <a:ln>
            <a:solidFill>
              <a:schemeClr val="bg1">
                <a:lumMod val="75000"/>
              </a:schemeClr>
            </a:solidFill>
          </a:ln>
        </p:spPr>
      </p:pic>
      <p:sp>
        <p:nvSpPr>
          <p:cNvPr id="4" name="TextBox 3"/>
          <p:cNvSpPr txBox="1"/>
          <p:nvPr/>
        </p:nvSpPr>
        <p:spPr>
          <a:xfrm>
            <a:off x="346359" y="290336"/>
            <a:ext cx="8481955" cy="584775"/>
          </a:xfrm>
          <a:prstGeom prst="rect">
            <a:avLst/>
          </a:prstGeom>
          <a:noFill/>
        </p:spPr>
        <p:txBody>
          <a:bodyPr wrap="square" rtlCol="0">
            <a:spAutoFit/>
          </a:bodyPr>
          <a:lstStyle/>
          <a:p>
            <a:r>
              <a:rPr lang="en-US" sz="3200" b="1" dirty="0"/>
              <a:t>STAC recommendations </a:t>
            </a:r>
            <a:r>
              <a:rPr lang="en-US" sz="3200" b="1" baseline="30000" dirty="0"/>
              <a:t>[1]</a:t>
            </a:r>
          </a:p>
        </p:txBody>
      </p:sp>
      <p:sp>
        <p:nvSpPr>
          <p:cNvPr id="2" name="TextBox 1"/>
          <p:cNvSpPr txBox="1"/>
          <p:nvPr/>
        </p:nvSpPr>
        <p:spPr>
          <a:xfrm>
            <a:off x="151074" y="6225673"/>
            <a:ext cx="3690434" cy="246221"/>
          </a:xfrm>
          <a:prstGeom prst="rect">
            <a:avLst/>
          </a:prstGeom>
          <a:noFill/>
        </p:spPr>
        <p:txBody>
          <a:bodyPr wrap="none" rtlCol="0">
            <a:spAutoFit/>
          </a:bodyPr>
          <a:lstStyle/>
          <a:p>
            <a:r>
              <a:rPr lang="en-US" sz="1000" dirty="0"/>
              <a:t>[1] Page 8 http://www.chesapeake.org/pubs/360_Johnson2016.pdf</a:t>
            </a:r>
          </a:p>
        </p:txBody>
      </p:sp>
      <p:sp>
        <p:nvSpPr>
          <p:cNvPr id="6" name="Slide Number Placeholder 3"/>
          <p:cNvSpPr>
            <a:spLocks noGrp="1"/>
          </p:cNvSpPr>
          <p:nvPr>
            <p:ph type="sldNum" sz="quarter" idx="12"/>
          </p:nvPr>
        </p:nvSpPr>
        <p:spPr>
          <a:xfrm>
            <a:off x="8493692" y="6468530"/>
            <a:ext cx="622300" cy="365125"/>
          </a:xfrm>
        </p:spPr>
        <p:txBody>
          <a:bodyPr/>
          <a:lstStyle/>
          <a:p>
            <a:fld id="{705EA20C-EB36-D147-8309-5DDF707CE72D}" type="slidenum">
              <a:rPr lang="en-US" sz="2000" b="1" smtClean="0"/>
              <a:t>3</a:t>
            </a:fld>
            <a:endParaRPr lang="en-US" sz="2000" b="1" dirty="0"/>
          </a:p>
        </p:txBody>
      </p:sp>
      <p:pic>
        <p:nvPicPr>
          <p:cNvPr id="5" name="Picture 4">
            <a:extLst>
              <a:ext uri="{FF2B5EF4-FFF2-40B4-BE49-F238E27FC236}">
                <a16:creationId xmlns:a16="http://schemas.microsoft.com/office/drawing/2014/main" xmlns="" id="{FD903C5E-3A1F-4DBF-8AAC-EBA01674F32E}"/>
              </a:ext>
            </a:extLst>
          </p:cNvPr>
          <p:cNvPicPr>
            <a:picLocks noChangeAspect="1"/>
          </p:cNvPicPr>
          <p:nvPr/>
        </p:nvPicPr>
        <p:blipFill rotWithShape="1">
          <a:blip r:embed="rId3"/>
          <a:srcRect t="5665"/>
          <a:stretch/>
        </p:blipFill>
        <p:spPr>
          <a:xfrm>
            <a:off x="872960" y="998291"/>
            <a:ext cx="6157013" cy="5176180"/>
          </a:xfrm>
          <a:prstGeom prst="rect">
            <a:avLst/>
          </a:prstGeom>
        </p:spPr>
      </p:pic>
      <p:sp>
        <p:nvSpPr>
          <p:cNvPr id="7" name="TextBox 6">
            <a:extLst>
              <a:ext uri="{FF2B5EF4-FFF2-40B4-BE49-F238E27FC236}">
                <a16:creationId xmlns:a16="http://schemas.microsoft.com/office/drawing/2014/main" xmlns="" id="{EAD3B32F-101E-484F-9FB8-8EEC637E8AD5}"/>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Tree>
    <p:extLst>
      <p:ext uri="{BB962C8B-B14F-4D97-AF65-F5344CB8AC3E}">
        <p14:creationId xmlns:p14="http://schemas.microsoft.com/office/powerpoint/2010/main" val="1789287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21308BC-7CA4-4ECB-9CB8-F0BE3D68D2C4}"/>
              </a:ext>
            </a:extLst>
          </p:cNvPr>
          <p:cNvPicPr/>
          <p:nvPr/>
        </p:nvPicPr>
        <p:blipFill rotWithShape="1">
          <a:blip r:embed="rId2" cstate="print">
            <a:extLst>
              <a:ext uri="{28A0092B-C50C-407E-A947-70E740481C1C}">
                <a14:useLocalDpi xmlns:a14="http://schemas.microsoft.com/office/drawing/2010/main" val="0"/>
              </a:ext>
            </a:extLst>
          </a:blip>
          <a:srcRect l="7618" r="7692" b="24"/>
          <a:stretch/>
        </p:blipFill>
        <p:spPr>
          <a:xfrm>
            <a:off x="1365250" y="170497"/>
            <a:ext cx="5943600" cy="2630805"/>
          </a:xfrm>
          <a:prstGeom prst="rect">
            <a:avLst/>
          </a:prstGeom>
        </p:spPr>
      </p:pic>
      <p:pic>
        <p:nvPicPr>
          <p:cNvPr id="19" name="Picture 18">
            <a:extLst>
              <a:ext uri="{FF2B5EF4-FFF2-40B4-BE49-F238E27FC236}">
                <a16:creationId xmlns:a16="http://schemas.microsoft.com/office/drawing/2014/main" xmlns="" id="{770992A2-553B-4236-AFDA-A3B6A609860B}"/>
              </a:ext>
            </a:extLst>
          </p:cNvPr>
          <p:cNvPicPr>
            <a:picLocks noChangeAspect="1"/>
          </p:cNvPicPr>
          <p:nvPr/>
        </p:nvPicPr>
        <p:blipFill>
          <a:blip r:embed="rId3"/>
          <a:stretch>
            <a:fillRect/>
          </a:stretch>
        </p:blipFill>
        <p:spPr>
          <a:xfrm>
            <a:off x="1389378" y="2707004"/>
            <a:ext cx="5944872" cy="3443563"/>
          </a:xfrm>
          <a:prstGeom prst="rect">
            <a:avLst/>
          </a:prstGeom>
        </p:spPr>
      </p:pic>
      <p:sp>
        <p:nvSpPr>
          <p:cNvPr id="20" name="Rectangle 19">
            <a:extLst>
              <a:ext uri="{FF2B5EF4-FFF2-40B4-BE49-F238E27FC236}">
                <a16:creationId xmlns:a16="http://schemas.microsoft.com/office/drawing/2014/main" xmlns="" id="{1D61AF7C-7766-493D-82E5-6947F9452493}"/>
              </a:ext>
            </a:extLst>
          </p:cNvPr>
          <p:cNvSpPr/>
          <p:nvPr/>
        </p:nvSpPr>
        <p:spPr>
          <a:xfrm>
            <a:off x="186480" y="5994430"/>
            <a:ext cx="8732939" cy="863570"/>
          </a:xfrm>
          <a:prstGeom prst="rect">
            <a:avLst/>
          </a:prstGeom>
        </p:spPr>
        <p:txBody>
          <a:bodyPr wrap="square">
            <a:spAutoFit/>
          </a:bodyPr>
          <a:lstStyle/>
          <a:p>
            <a:pPr>
              <a:lnSpc>
                <a:spcPct val="107000"/>
              </a:lnSpc>
              <a:spcBef>
                <a:spcPts val="400"/>
              </a:spcBef>
              <a:spcAft>
                <a:spcPts val="9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Average annual precipitation and temperature from the 31 bias-corrected downscaled global circulation models are shown for a land segment (N11001). Shown in blue line is the ensemble median. Data used in model calibration from NLDAS-2 are shown in black</a:t>
            </a:r>
          </a:p>
        </p:txBody>
      </p:sp>
      <p:sp>
        <p:nvSpPr>
          <p:cNvPr id="21" name="Slide Number Placeholder 3">
            <a:extLst>
              <a:ext uri="{FF2B5EF4-FFF2-40B4-BE49-F238E27FC236}">
                <a16:creationId xmlns:a16="http://schemas.microsoft.com/office/drawing/2014/main" xmlns="" id="{E33B7225-6A6B-429F-A223-5964D6279426}"/>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30</a:t>
            </a:fld>
            <a:endParaRPr lang="en-US" sz="2000" b="1" dirty="0"/>
          </a:p>
        </p:txBody>
      </p:sp>
      <p:cxnSp>
        <p:nvCxnSpPr>
          <p:cNvPr id="3" name="Straight Connector 2"/>
          <p:cNvCxnSpPr/>
          <p:nvPr/>
        </p:nvCxnSpPr>
        <p:spPr>
          <a:xfrm flipH="1">
            <a:off x="4622800" y="368300"/>
            <a:ext cx="0" cy="4686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223000" y="363854"/>
            <a:ext cx="0" cy="4686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444948" y="3911600"/>
            <a:ext cx="1584752" cy="1200329"/>
          </a:xfrm>
          <a:prstGeom prst="rect">
            <a:avLst/>
          </a:prstGeom>
          <a:noFill/>
        </p:spPr>
        <p:txBody>
          <a:bodyPr wrap="square" rtlCol="0">
            <a:spAutoFit/>
          </a:bodyPr>
          <a:lstStyle/>
          <a:p>
            <a:r>
              <a:rPr lang="en-US" dirty="0"/>
              <a:t>Data shown </a:t>
            </a:r>
            <a:r>
              <a:rPr lang="en-US"/>
              <a:t>for the District of Columbia for illustration.</a:t>
            </a:r>
            <a:endParaRPr lang="en-US" dirty="0"/>
          </a:p>
        </p:txBody>
      </p:sp>
      <p:sp>
        <p:nvSpPr>
          <p:cNvPr id="2" name="TextBox 1">
            <a:extLst>
              <a:ext uri="{FF2B5EF4-FFF2-40B4-BE49-F238E27FC236}">
                <a16:creationId xmlns:a16="http://schemas.microsoft.com/office/drawing/2014/main" xmlns="" id="{C7D7C03D-163A-4AE2-B8C0-6F48442FB5AB}"/>
              </a:ext>
            </a:extLst>
          </p:cNvPr>
          <p:cNvSpPr txBox="1"/>
          <p:nvPr/>
        </p:nvSpPr>
        <p:spPr>
          <a:xfrm>
            <a:off x="5900102" y="5747989"/>
            <a:ext cx="288541" cy="169277"/>
          </a:xfrm>
          <a:prstGeom prst="rect">
            <a:avLst/>
          </a:prstGeom>
          <a:solidFill>
            <a:schemeClr val="bg1"/>
          </a:solidFill>
        </p:spPr>
        <p:txBody>
          <a:bodyPr wrap="none" lIns="0" tIns="0" rIns="0" bIns="0" rtlCol="0">
            <a:spAutoFit/>
          </a:bodyPr>
          <a:lstStyle/>
          <a:p>
            <a:r>
              <a:rPr lang="en-US" sz="1100" b="1" dirty="0"/>
              <a:t>2050</a:t>
            </a:r>
          </a:p>
        </p:txBody>
      </p:sp>
      <p:sp>
        <p:nvSpPr>
          <p:cNvPr id="11" name="TextBox 10">
            <a:extLst>
              <a:ext uri="{FF2B5EF4-FFF2-40B4-BE49-F238E27FC236}">
                <a16:creationId xmlns:a16="http://schemas.microsoft.com/office/drawing/2014/main" xmlns="" id="{80DE1728-AB5C-4585-8565-D7C54B597153}"/>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
        <p:nvSpPr>
          <p:cNvPr id="5" name="TextBox 4">
            <a:extLst>
              <a:ext uri="{FF2B5EF4-FFF2-40B4-BE49-F238E27FC236}">
                <a16:creationId xmlns:a16="http://schemas.microsoft.com/office/drawing/2014/main" xmlns="" id="{0640567F-F4C9-6945-9228-031C73288964}"/>
              </a:ext>
            </a:extLst>
          </p:cNvPr>
          <p:cNvSpPr txBox="1"/>
          <p:nvPr/>
        </p:nvSpPr>
        <p:spPr>
          <a:xfrm>
            <a:off x="1902838" y="314036"/>
            <a:ext cx="1406924" cy="369332"/>
          </a:xfrm>
          <a:prstGeom prst="rect">
            <a:avLst/>
          </a:prstGeom>
          <a:noFill/>
        </p:spPr>
        <p:txBody>
          <a:bodyPr wrap="none" rtlCol="0">
            <a:spAutoFit/>
          </a:bodyPr>
          <a:lstStyle/>
          <a:p>
            <a:r>
              <a:rPr lang="en-US" b="1" dirty="0"/>
              <a:t>Temperature</a:t>
            </a:r>
          </a:p>
        </p:txBody>
      </p:sp>
      <p:sp>
        <p:nvSpPr>
          <p:cNvPr id="12" name="TextBox 11">
            <a:extLst>
              <a:ext uri="{FF2B5EF4-FFF2-40B4-BE49-F238E27FC236}">
                <a16:creationId xmlns:a16="http://schemas.microsoft.com/office/drawing/2014/main" xmlns="" id="{2DB9860F-A4BF-444A-B65A-00AC8D5BC53A}"/>
              </a:ext>
            </a:extLst>
          </p:cNvPr>
          <p:cNvSpPr txBox="1"/>
          <p:nvPr/>
        </p:nvSpPr>
        <p:spPr>
          <a:xfrm>
            <a:off x="1902838" y="2875648"/>
            <a:ext cx="1407245" cy="369332"/>
          </a:xfrm>
          <a:prstGeom prst="rect">
            <a:avLst/>
          </a:prstGeom>
          <a:noFill/>
        </p:spPr>
        <p:txBody>
          <a:bodyPr wrap="none" rtlCol="0">
            <a:spAutoFit/>
          </a:bodyPr>
          <a:lstStyle/>
          <a:p>
            <a:r>
              <a:rPr lang="en-US" b="1" dirty="0"/>
              <a:t>Precipitation</a:t>
            </a:r>
          </a:p>
        </p:txBody>
      </p:sp>
      <p:sp>
        <p:nvSpPr>
          <p:cNvPr id="13" name="Rectangle 12">
            <a:extLst>
              <a:ext uri="{FF2B5EF4-FFF2-40B4-BE49-F238E27FC236}">
                <a16:creationId xmlns:a16="http://schemas.microsoft.com/office/drawing/2014/main" xmlns="" id="{29DD6AAF-9474-CE4C-996E-9ABF487E93FC}"/>
              </a:ext>
            </a:extLst>
          </p:cNvPr>
          <p:cNvSpPr/>
          <p:nvPr/>
        </p:nvSpPr>
        <p:spPr>
          <a:xfrm>
            <a:off x="5318760" y="5741851"/>
            <a:ext cx="1879600" cy="18796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8ED4F17-A41D-D042-9624-36C5980CDDAB}"/>
              </a:ext>
            </a:extLst>
          </p:cNvPr>
          <p:cNvSpPr/>
          <p:nvPr/>
        </p:nvSpPr>
        <p:spPr>
          <a:xfrm>
            <a:off x="3693160" y="5543731"/>
            <a:ext cx="1879600" cy="18796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2570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anvas 102">
            <a:extLst>
              <a:ext uri="{FF2B5EF4-FFF2-40B4-BE49-F238E27FC236}">
                <a16:creationId xmlns:a16="http://schemas.microsoft.com/office/drawing/2014/main" xmlns="" id="{20B95208-7DA7-4515-BC06-582B43F854A3}"/>
              </a:ext>
            </a:extLst>
          </p:cNvPr>
          <p:cNvGrpSpPr/>
          <p:nvPr/>
        </p:nvGrpSpPr>
        <p:grpSpPr>
          <a:xfrm>
            <a:off x="285000" y="1217929"/>
            <a:ext cx="6715125" cy="4182745"/>
            <a:chOff x="0" y="0"/>
            <a:chExt cx="5943600" cy="3507740"/>
          </a:xfrm>
        </p:grpSpPr>
        <p:sp>
          <p:nvSpPr>
            <p:cNvPr id="5" name="Rectangle 4">
              <a:extLst>
                <a:ext uri="{FF2B5EF4-FFF2-40B4-BE49-F238E27FC236}">
                  <a16:creationId xmlns:a16="http://schemas.microsoft.com/office/drawing/2014/main" xmlns="" id="{D8F41A15-AFC5-4F9D-9BB2-4849BD9DBBFF}"/>
                </a:ext>
              </a:extLst>
            </p:cNvPr>
            <p:cNvSpPr/>
            <p:nvPr/>
          </p:nvSpPr>
          <p:spPr>
            <a:xfrm>
              <a:off x="0" y="0"/>
              <a:ext cx="5943600" cy="3507740"/>
            </a:xfrm>
            <a:prstGeom prst="rect">
              <a:avLst/>
            </a:prstGeom>
            <a:ln>
              <a:noFill/>
            </a:ln>
          </p:spPr>
        </p:sp>
        <p:pic>
          <p:nvPicPr>
            <p:cNvPr id="6" name="Picture 5">
              <a:extLst>
                <a:ext uri="{FF2B5EF4-FFF2-40B4-BE49-F238E27FC236}">
                  <a16:creationId xmlns:a16="http://schemas.microsoft.com/office/drawing/2014/main" xmlns="" id="{041CE2D4-1046-49BE-9DCC-6A9AAD4094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638"/>
            <a:stretch/>
          </p:blipFill>
          <p:spPr>
            <a:xfrm>
              <a:off x="2971800" y="1"/>
              <a:ext cx="2971800" cy="3433156"/>
            </a:xfrm>
            <a:prstGeom prst="rect">
              <a:avLst/>
            </a:prstGeom>
          </p:spPr>
        </p:pic>
        <p:pic>
          <p:nvPicPr>
            <p:cNvPr id="7" name="Picture 6">
              <a:extLst>
                <a:ext uri="{FF2B5EF4-FFF2-40B4-BE49-F238E27FC236}">
                  <a16:creationId xmlns:a16="http://schemas.microsoft.com/office/drawing/2014/main" xmlns="" id="{0A505F8A-3617-4713-82BD-8D6D9B3E69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638"/>
            <a:stretch/>
          </p:blipFill>
          <p:spPr>
            <a:xfrm>
              <a:off x="0" y="1"/>
              <a:ext cx="2971800" cy="3433156"/>
            </a:xfrm>
            <a:prstGeom prst="rect">
              <a:avLst/>
            </a:prstGeom>
          </p:spPr>
        </p:pic>
      </p:grpSp>
      <p:sp>
        <p:nvSpPr>
          <p:cNvPr id="9" name="Rectangle 8">
            <a:extLst>
              <a:ext uri="{FF2B5EF4-FFF2-40B4-BE49-F238E27FC236}">
                <a16:creationId xmlns:a16="http://schemas.microsoft.com/office/drawing/2014/main" xmlns="" id="{CF2FFDF6-5FBA-4A38-BB1D-65D9BF34C7C3}"/>
              </a:ext>
            </a:extLst>
          </p:cNvPr>
          <p:cNvSpPr/>
          <p:nvPr/>
        </p:nvSpPr>
        <p:spPr>
          <a:xfrm>
            <a:off x="205530" y="5474192"/>
            <a:ext cx="8732939" cy="1077218"/>
          </a:xfrm>
          <a:prstGeom prst="rect">
            <a:avLst/>
          </a:prstGeom>
        </p:spPr>
        <p:txBody>
          <a:bodyPr wrap="square">
            <a:spAutoFit/>
          </a:bodyPr>
          <a:lstStyle/>
          <a:p>
            <a:r>
              <a:rPr lang="en-US" sz="1600" b="1" dirty="0">
                <a:latin typeface="Arial" panose="020B0604020202020204" pitchFamily="34" charset="0"/>
                <a:ea typeface="Times New Roman" panose="02020603050405020304" pitchFamily="18" charset="0"/>
                <a:cs typeface="Arial" panose="020B0604020202020204" pitchFamily="34" charset="0"/>
              </a:rPr>
              <a:t>Summary of RCP4.5 average annual rainfall and temperature change for the Chesapeake Bay watershed are shown.  Then range for 10</a:t>
            </a:r>
            <a:r>
              <a:rPr lang="en-US" sz="1600" b="1" baseline="30000" dirty="0">
                <a:latin typeface="Arial" panose="020B0604020202020204" pitchFamily="34" charset="0"/>
                <a:ea typeface="Times New Roman" panose="02020603050405020304" pitchFamily="18" charset="0"/>
                <a:cs typeface="Arial" panose="020B0604020202020204" pitchFamily="34" charset="0"/>
              </a:rPr>
              <a:t>th</a:t>
            </a:r>
            <a:r>
              <a:rPr lang="en-US" sz="1600" b="1" dirty="0">
                <a:latin typeface="Arial" panose="020B0604020202020204" pitchFamily="34" charset="0"/>
                <a:ea typeface="Times New Roman" panose="02020603050405020304" pitchFamily="18" charset="0"/>
                <a:cs typeface="Arial" panose="020B0604020202020204" pitchFamily="34" charset="0"/>
              </a:rPr>
              <a:t> percentile (P10), ensemble median (P50), and 90</a:t>
            </a:r>
            <a:r>
              <a:rPr lang="en-US" sz="1600" b="1" baseline="30000" dirty="0">
                <a:latin typeface="Arial" panose="020B0604020202020204" pitchFamily="34" charset="0"/>
                <a:ea typeface="Times New Roman" panose="02020603050405020304" pitchFamily="18" charset="0"/>
                <a:cs typeface="Arial" panose="020B0604020202020204" pitchFamily="34" charset="0"/>
              </a:rPr>
              <a:t>th</a:t>
            </a:r>
            <a:r>
              <a:rPr lang="en-US" sz="1600" b="1" dirty="0">
                <a:latin typeface="Arial" panose="020B0604020202020204" pitchFamily="34" charset="0"/>
                <a:ea typeface="Times New Roman" panose="02020603050405020304" pitchFamily="18" charset="0"/>
                <a:cs typeface="Arial" panose="020B0604020202020204" pitchFamily="34" charset="0"/>
              </a:rPr>
              <a:t> percentile (P90) are shown. The estimated change in rainfall volume based on the extrapolation of long-term trends are also shown (with marker symbol x)</a:t>
            </a:r>
            <a:endParaRPr lang="en-US" sz="16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45F0C25E-2D45-4BA5-A620-1FFB775CA5F2}"/>
              </a:ext>
            </a:extLst>
          </p:cNvPr>
          <p:cNvSpPr txBox="1"/>
          <p:nvPr/>
        </p:nvSpPr>
        <p:spPr>
          <a:xfrm>
            <a:off x="346359" y="122556"/>
            <a:ext cx="8481955" cy="1077218"/>
          </a:xfrm>
          <a:prstGeom prst="rect">
            <a:avLst/>
          </a:prstGeom>
          <a:noFill/>
        </p:spPr>
        <p:txBody>
          <a:bodyPr wrap="square" rtlCol="0">
            <a:spAutoFit/>
          </a:bodyPr>
          <a:lstStyle/>
          <a:p>
            <a:r>
              <a:rPr lang="en-US" sz="3200" b="1" dirty="0"/>
              <a:t>Projected changes in precipitation and temperature (RCP 4.5) – </a:t>
            </a:r>
            <a:r>
              <a:rPr lang="en-US" sz="3200" b="1" i="1" dirty="0"/>
              <a:t>Average Annual</a:t>
            </a:r>
          </a:p>
        </p:txBody>
      </p:sp>
      <p:sp>
        <p:nvSpPr>
          <p:cNvPr id="11" name="Slide Number Placeholder 3">
            <a:extLst>
              <a:ext uri="{FF2B5EF4-FFF2-40B4-BE49-F238E27FC236}">
                <a16:creationId xmlns:a16="http://schemas.microsoft.com/office/drawing/2014/main" xmlns="" id="{F2B92B51-0D7F-4A78-8C0E-C631894A458C}"/>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31</a:t>
            </a:fld>
            <a:endParaRPr lang="en-US" sz="2000" b="1" dirty="0"/>
          </a:p>
        </p:txBody>
      </p:sp>
      <p:sp>
        <p:nvSpPr>
          <p:cNvPr id="13" name="TextBox 12">
            <a:extLst>
              <a:ext uri="{FF2B5EF4-FFF2-40B4-BE49-F238E27FC236}">
                <a16:creationId xmlns:a16="http://schemas.microsoft.com/office/drawing/2014/main" xmlns="" id="{05E8A7FE-897D-49A4-9C4C-03D503598474}"/>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2291829B-02E0-E048-A597-9C8E38677C32}"/>
                  </a:ext>
                </a:extLst>
              </p:cNvPr>
              <p:cNvSpPr/>
              <p:nvPr/>
            </p:nvSpPr>
            <p:spPr>
              <a:xfrm>
                <a:off x="6776445" y="2389694"/>
                <a:ext cx="2282250" cy="1252843"/>
              </a:xfrm>
              <a:prstGeom prst="rect">
                <a:avLst/>
              </a:prstGeom>
              <a:ln>
                <a:solidFill>
                  <a:schemeClr val="tx1"/>
                </a:solidFill>
              </a:ln>
            </p:spPr>
            <p:txBody>
              <a:bodyPr wrap="square" lIns="45720" rIns="45720">
                <a:spAutoFit/>
              </a:bodyPr>
              <a:lstStyle/>
              <a:p>
                <a:pPr>
                  <a:lnSpc>
                    <a:spcPct val="120000"/>
                  </a:lnSpc>
                </a:pPr>
                <a14:m>
                  <m:oMath xmlns:m="http://schemas.openxmlformats.org/officeDocument/2006/math">
                    <m:r>
                      <a:rPr lang="en-US" sz="1600" i="1" smtClean="0">
                        <a:solidFill>
                          <a:schemeClr val="tx1">
                            <a:lumMod val="85000"/>
                            <a:lumOff val="15000"/>
                          </a:schemeClr>
                        </a:solidFill>
                        <a:latin typeface="Cambria Math" panose="02040503050406030204" pitchFamily="18" charset="0"/>
                        <a:ea typeface="Cambria Math" panose="02040503050406030204" pitchFamily="18" charset="0"/>
                      </a:rPr>
                      <m:t>×</m:t>
                    </m:r>
                  </m:oMath>
                </a14:m>
                <a:r>
                  <a:rPr lang="en-US"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 extrapolation of trends</a:t>
                </a:r>
              </a:p>
              <a:p>
                <a:pPr>
                  <a:lnSpc>
                    <a:spcPct val="120000"/>
                  </a:lnSpc>
                </a:pPr>
                <a:r>
                  <a:rPr lang="el-GR"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Δ</a:t>
                </a:r>
                <a:r>
                  <a:rPr lang="en-US"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 90</a:t>
                </a:r>
                <a:r>
                  <a:rPr lang="en-US" sz="1600" baseline="300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th</a:t>
                </a:r>
                <a:r>
                  <a:rPr lang="en-US"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 percentile (P90)</a:t>
                </a:r>
              </a:p>
              <a:p>
                <a:pPr>
                  <a:lnSpc>
                    <a:spcPct val="120000"/>
                  </a:lnSpc>
                </a:pPr>
                <a:r>
                  <a:rPr lang="en-US" sz="1600" dirty="0">
                    <a:solidFill>
                      <a:schemeClr val="tx1">
                        <a:lumMod val="85000"/>
                        <a:lumOff val="15000"/>
                      </a:schemeClr>
                    </a:solidFill>
                    <a:latin typeface="Calibri" panose="020F0502020204030204" pitchFamily="34" charset="0"/>
                    <a:cs typeface="Arial" panose="020B0604020202020204" pitchFamily="34" charset="0"/>
                  </a:rPr>
                  <a:t>O Ensemble Median (P50)</a:t>
                </a:r>
              </a:p>
              <a:p>
                <a:pPr>
                  <a:lnSpc>
                    <a:spcPct val="120000"/>
                  </a:lnSpc>
                </a:pPr>
                <a14:m>
                  <m:oMath xmlns:m="http://schemas.openxmlformats.org/officeDocument/2006/math">
                    <m:r>
                      <a:rPr lang="en-US" sz="1600" i="1">
                        <a:solidFill>
                          <a:schemeClr val="tx1">
                            <a:lumMod val="85000"/>
                            <a:lumOff val="15000"/>
                          </a:schemeClr>
                        </a:solidFill>
                        <a:latin typeface="Cambria Math" panose="02040503050406030204" pitchFamily="18" charset="0"/>
                        <a:ea typeface="Cambria Math" panose="02040503050406030204" pitchFamily="18" charset="0"/>
                      </a:rPr>
                      <m:t>∇</m:t>
                    </m:r>
                  </m:oMath>
                </a14:m>
                <a:r>
                  <a:rPr lang="en-US"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 10</a:t>
                </a:r>
                <a:r>
                  <a:rPr lang="en-US" sz="1600" baseline="300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th</a:t>
                </a:r>
                <a:r>
                  <a:rPr lang="en-US"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 percentile (P10)</a:t>
                </a:r>
                <a:endParaRPr lang="en-US" sz="1600" dirty="0">
                  <a:solidFill>
                    <a:schemeClr val="tx1">
                      <a:lumMod val="85000"/>
                      <a:lumOff val="15000"/>
                    </a:schemeClr>
                  </a:solidFill>
                  <a:latin typeface="Arial" panose="020B0604020202020204" pitchFamily="34" charset="0"/>
                  <a:cs typeface="Arial" panose="020B0604020202020204" pitchFamily="34" charset="0"/>
                </a:endParaRPr>
              </a:p>
            </p:txBody>
          </p:sp>
        </mc:Choice>
        <mc:Fallback xmlns="">
          <p:sp>
            <p:nvSpPr>
              <p:cNvPr id="12" name="Rectangle 11">
                <a:extLst>
                  <a:ext uri="{FF2B5EF4-FFF2-40B4-BE49-F238E27FC236}">
                    <a16:creationId xmlns:a16="http://schemas.microsoft.com/office/drawing/2014/main" id="{2291829B-02E0-E048-A597-9C8E38677C32}"/>
                  </a:ext>
                </a:extLst>
              </p:cNvPr>
              <p:cNvSpPr>
                <a:spLocks noRot="1" noChangeAspect="1" noMove="1" noResize="1" noEditPoints="1" noAdjustHandles="1" noChangeArrowheads="1" noChangeShapeType="1" noTextEdit="1"/>
              </p:cNvSpPr>
              <p:nvPr/>
            </p:nvSpPr>
            <p:spPr>
              <a:xfrm>
                <a:off x="6776445" y="2389694"/>
                <a:ext cx="2282250" cy="1252843"/>
              </a:xfrm>
              <a:prstGeom prst="rect">
                <a:avLst/>
              </a:prstGeom>
              <a:blipFill>
                <a:blip r:embed="rId4"/>
                <a:stretch>
                  <a:fillRect l="-3191" r="-1064" b="-4808"/>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912783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anvas 61">
            <a:extLst>
              <a:ext uri="{FF2B5EF4-FFF2-40B4-BE49-F238E27FC236}">
                <a16:creationId xmlns:a16="http://schemas.microsoft.com/office/drawing/2014/main" xmlns="" id="{059F7E7D-7655-4546-9E18-64D98612338C}"/>
              </a:ext>
            </a:extLst>
          </p:cNvPr>
          <p:cNvGrpSpPr/>
          <p:nvPr/>
        </p:nvGrpSpPr>
        <p:grpSpPr>
          <a:xfrm>
            <a:off x="914400" y="629442"/>
            <a:ext cx="5943600" cy="5062220"/>
            <a:chOff x="0" y="0"/>
            <a:chExt cx="5943600" cy="5062220"/>
          </a:xfrm>
        </p:grpSpPr>
        <p:sp>
          <p:nvSpPr>
            <p:cNvPr id="3" name="Rectangle 2">
              <a:extLst>
                <a:ext uri="{FF2B5EF4-FFF2-40B4-BE49-F238E27FC236}">
                  <a16:creationId xmlns:a16="http://schemas.microsoft.com/office/drawing/2014/main" xmlns="" id="{B705657E-8FA4-4BB0-8B18-DB0887AA50A2}"/>
                </a:ext>
              </a:extLst>
            </p:cNvPr>
            <p:cNvSpPr/>
            <p:nvPr/>
          </p:nvSpPr>
          <p:spPr>
            <a:xfrm>
              <a:off x="0" y="0"/>
              <a:ext cx="5943600" cy="5062220"/>
            </a:xfrm>
            <a:prstGeom prst="rect">
              <a:avLst/>
            </a:prstGeom>
            <a:ln>
              <a:noFill/>
            </a:ln>
          </p:spPr>
        </p:sp>
        <p:pic>
          <p:nvPicPr>
            <p:cNvPr id="4" name="Picture 3">
              <a:extLst>
                <a:ext uri="{FF2B5EF4-FFF2-40B4-BE49-F238E27FC236}">
                  <a16:creationId xmlns:a16="http://schemas.microsoft.com/office/drawing/2014/main" xmlns="" id="{880494F0-514F-4A24-B507-830F894F8A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55" t="1" r="6154" b="9"/>
            <a:stretch/>
          </p:blipFill>
          <p:spPr>
            <a:xfrm>
              <a:off x="0" y="0"/>
              <a:ext cx="5943600" cy="2521332"/>
            </a:xfrm>
            <a:prstGeom prst="rect">
              <a:avLst/>
            </a:prstGeom>
          </p:spPr>
        </p:pic>
        <p:pic>
          <p:nvPicPr>
            <p:cNvPr id="5" name="Picture 4">
              <a:extLst>
                <a:ext uri="{FF2B5EF4-FFF2-40B4-BE49-F238E27FC236}">
                  <a16:creationId xmlns:a16="http://schemas.microsoft.com/office/drawing/2014/main" xmlns="" id="{D74CF9D8-1C93-4438-BC43-40A160BEB5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15" t="-9" r="6153" b="19"/>
            <a:stretch/>
          </p:blipFill>
          <p:spPr>
            <a:xfrm>
              <a:off x="0" y="2465786"/>
              <a:ext cx="5943600" cy="2517349"/>
            </a:xfrm>
            <a:prstGeom prst="rect">
              <a:avLst/>
            </a:prstGeom>
          </p:spPr>
        </p:pic>
      </p:grpSp>
      <p:sp>
        <p:nvSpPr>
          <p:cNvPr id="6" name="Rectangle 5">
            <a:extLst>
              <a:ext uri="{FF2B5EF4-FFF2-40B4-BE49-F238E27FC236}">
                <a16:creationId xmlns:a16="http://schemas.microsoft.com/office/drawing/2014/main" xmlns="" id="{52CF4DDE-9287-4102-A22F-E8337F129EA3}"/>
              </a:ext>
            </a:extLst>
          </p:cNvPr>
          <p:cNvSpPr/>
          <p:nvPr/>
        </p:nvSpPr>
        <p:spPr>
          <a:xfrm>
            <a:off x="205530" y="5474192"/>
            <a:ext cx="8732939" cy="1146211"/>
          </a:xfrm>
          <a:prstGeom prst="rect">
            <a:avLst/>
          </a:prstGeom>
        </p:spPr>
        <p:txBody>
          <a:bodyPr wrap="square">
            <a:spAutoFit/>
          </a:bodyPr>
          <a:lstStyle/>
          <a:p>
            <a:pPr>
              <a:lnSpc>
                <a:spcPct val="107000"/>
              </a:lnSpc>
              <a:spcBef>
                <a:spcPts val="400"/>
              </a:spcBef>
              <a:spcAft>
                <a:spcPts val="9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Monthly change in temperature for the Chesapeake Bay Watershed is shown.  Box plot shows distribution of projected change based on 31-member ensemble of RCP 4.5 for the years 2025 and 2050. Additional three marker keys show 10</a:t>
            </a:r>
            <a:r>
              <a:rPr lang="en-US" sz="1600" b="1" baseline="30000" dirty="0">
                <a:latin typeface="Arial" panose="020B0604020202020204" pitchFamily="34" charset="0"/>
                <a:ea typeface="Times New Roman" panose="02020603050405020304" pitchFamily="18" charset="0"/>
                <a:cs typeface="Times New Roman" panose="02020603050405020304" pitchFamily="18" charset="0"/>
              </a:rPr>
              <a:t>th</a:t>
            </a:r>
            <a:r>
              <a:rPr lang="en-US" sz="1600" b="1" dirty="0">
                <a:latin typeface="Arial" panose="020B0604020202020204" pitchFamily="34" charset="0"/>
                <a:ea typeface="Times New Roman" panose="02020603050405020304" pitchFamily="18" charset="0"/>
                <a:cs typeface="Times New Roman" panose="02020603050405020304" pitchFamily="18" charset="0"/>
              </a:rPr>
              <a:t> percentile (P10), ensemble median (P50), and 90</a:t>
            </a:r>
            <a:r>
              <a:rPr lang="en-US" sz="1600" b="1" baseline="30000" dirty="0">
                <a:latin typeface="Arial" panose="020B0604020202020204" pitchFamily="34" charset="0"/>
                <a:ea typeface="Times New Roman" panose="02020603050405020304" pitchFamily="18" charset="0"/>
                <a:cs typeface="Times New Roman" panose="02020603050405020304" pitchFamily="18" charset="0"/>
              </a:rPr>
              <a:t>th</a:t>
            </a:r>
            <a:r>
              <a:rPr lang="en-US" sz="1600" b="1" dirty="0">
                <a:latin typeface="Arial" panose="020B0604020202020204" pitchFamily="34" charset="0"/>
                <a:ea typeface="Times New Roman" panose="02020603050405020304" pitchFamily="18" charset="0"/>
                <a:cs typeface="Times New Roman" panose="02020603050405020304" pitchFamily="18" charset="0"/>
              </a:rPr>
              <a:t> percentile (P90) bounds.</a:t>
            </a:r>
          </a:p>
        </p:txBody>
      </p:sp>
      <p:sp>
        <p:nvSpPr>
          <p:cNvPr id="7" name="TextBox 6">
            <a:extLst>
              <a:ext uri="{FF2B5EF4-FFF2-40B4-BE49-F238E27FC236}">
                <a16:creationId xmlns:a16="http://schemas.microsoft.com/office/drawing/2014/main" xmlns="" id="{151F9DA1-BF90-43FB-93A0-B8E49CEA6F27}"/>
              </a:ext>
            </a:extLst>
          </p:cNvPr>
          <p:cNvSpPr txBox="1"/>
          <p:nvPr/>
        </p:nvSpPr>
        <p:spPr>
          <a:xfrm>
            <a:off x="346359" y="122556"/>
            <a:ext cx="8481955" cy="584775"/>
          </a:xfrm>
          <a:prstGeom prst="rect">
            <a:avLst/>
          </a:prstGeom>
          <a:noFill/>
        </p:spPr>
        <p:txBody>
          <a:bodyPr wrap="square" rtlCol="0">
            <a:spAutoFit/>
          </a:bodyPr>
          <a:lstStyle/>
          <a:p>
            <a:r>
              <a:rPr lang="en-US" sz="3200" b="1" dirty="0"/>
              <a:t>Projected changes in temperature (RCP 4.5)</a:t>
            </a:r>
          </a:p>
        </p:txBody>
      </p:sp>
      <p:sp>
        <p:nvSpPr>
          <p:cNvPr id="8" name="Rectangle 7">
            <a:extLst>
              <a:ext uri="{FF2B5EF4-FFF2-40B4-BE49-F238E27FC236}">
                <a16:creationId xmlns:a16="http://schemas.microsoft.com/office/drawing/2014/main" xmlns="" id="{C6C88169-2F8B-4C58-876C-F619F30F851D}"/>
              </a:ext>
            </a:extLst>
          </p:cNvPr>
          <p:cNvSpPr/>
          <p:nvPr/>
        </p:nvSpPr>
        <p:spPr>
          <a:xfrm>
            <a:off x="6894090" y="3644308"/>
            <a:ext cx="2040360" cy="915635"/>
          </a:xfrm>
          <a:prstGeom prst="rect">
            <a:avLst/>
          </a:prstGeom>
        </p:spPr>
        <p:txBody>
          <a:bodyPr wrap="square">
            <a:spAutoFit/>
          </a:bodyPr>
          <a:lstStyle/>
          <a:p>
            <a:pPr>
              <a:lnSpc>
                <a:spcPct val="107000"/>
              </a:lnSpc>
              <a:spcBef>
                <a:spcPts val="400"/>
              </a:spcBef>
              <a:spcAft>
                <a:spcPts val="9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Watershed average of ensemble median is +2.02 </a:t>
            </a:r>
            <a:r>
              <a:rPr lang="en-US" dirty="0"/>
              <a:t>⁰</a:t>
            </a:r>
            <a:r>
              <a:rPr lang="en-US" sz="1600" b="1" dirty="0">
                <a:latin typeface="Arial" panose="020B0604020202020204" pitchFamily="34" charset="0"/>
                <a:ea typeface="Times New Roman" panose="02020603050405020304" pitchFamily="18" charset="0"/>
                <a:cs typeface="Times New Roman" panose="02020603050405020304" pitchFamily="18" charset="0"/>
              </a:rPr>
              <a:t>C</a:t>
            </a:r>
          </a:p>
        </p:txBody>
      </p:sp>
      <p:sp>
        <p:nvSpPr>
          <p:cNvPr id="9" name="Rectangle 8">
            <a:extLst>
              <a:ext uri="{FF2B5EF4-FFF2-40B4-BE49-F238E27FC236}">
                <a16:creationId xmlns:a16="http://schemas.microsoft.com/office/drawing/2014/main" xmlns="" id="{CDB10A11-B78D-4F16-97E5-C9F023349B9B}"/>
              </a:ext>
            </a:extLst>
          </p:cNvPr>
          <p:cNvSpPr/>
          <p:nvPr/>
        </p:nvSpPr>
        <p:spPr>
          <a:xfrm>
            <a:off x="6877050" y="1476577"/>
            <a:ext cx="2040360" cy="902491"/>
          </a:xfrm>
          <a:prstGeom prst="rect">
            <a:avLst/>
          </a:prstGeom>
        </p:spPr>
        <p:txBody>
          <a:bodyPr wrap="square">
            <a:spAutoFit/>
          </a:bodyPr>
          <a:lstStyle/>
          <a:p>
            <a:pPr>
              <a:lnSpc>
                <a:spcPct val="107000"/>
              </a:lnSpc>
              <a:spcBef>
                <a:spcPts val="400"/>
              </a:spcBef>
              <a:spcAft>
                <a:spcPts val="9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Watershed average of ensemble median is +1.12 </a:t>
            </a:r>
            <a:r>
              <a:rPr lang="en-US" dirty="0"/>
              <a:t>⁰</a:t>
            </a:r>
            <a:r>
              <a:rPr lang="en-US" sz="1600" b="1" dirty="0">
                <a:latin typeface="Arial" panose="020B0604020202020204" pitchFamily="34" charset="0"/>
                <a:ea typeface="Times New Roman" panose="02020603050405020304" pitchFamily="18" charset="0"/>
                <a:cs typeface="Times New Roman" panose="02020603050405020304" pitchFamily="18" charset="0"/>
              </a:rPr>
              <a:t>C</a:t>
            </a:r>
          </a:p>
        </p:txBody>
      </p:sp>
      <p:sp>
        <p:nvSpPr>
          <p:cNvPr id="10" name="Slide Number Placeholder 3">
            <a:extLst>
              <a:ext uri="{FF2B5EF4-FFF2-40B4-BE49-F238E27FC236}">
                <a16:creationId xmlns:a16="http://schemas.microsoft.com/office/drawing/2014/main" xmlns="" id="{B9EEA2B6-B638-435F-83F8-20EC33CCD3A5}"/>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32</a:t>
            </a:fld>
            <a:endParaRPr lang="en-US" sz="2000" b="1" dirty="0"/>
          </a:p>
        </p:txBody>
      </p:sp>
      <p:sp>
        <p:nvSpPr>
          <p:cNvPr id="12" name="TextBox 11">
            <a:extLst>
              <a:ext uri="{FF2B5EF4-FFF2-40B4-BE49-F238E27FC236}">
                <a16:creationId xmlns:a16="http://schemas.microsoft.com/office/drawing/2014/main" xmlns="" id="{2AC0B711-5B6A-44D0-A8C7-877BE2BEF192}"/>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Tree>
    <p:extLst>
      <p:ext uri="{BB962C8B-B14F-4D97-AF65-F5344CB8AC3E}">
        <p14:creationId xmlns:p14="http://schemas.microsoft.com/office/powerpoint/2010/main" val="4139971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Canvas 99">
            <a:extLst>
              <a:ext uri="{FF2B5EF4-FFF2-40B4-BE49-F238E27FC236}">
                <a16:creationId xmlns:a16="http://schemas.microsoft.com/office/drawing/2014/main" xmlns="" id="{F78F00B6-44ED-4CA6-A27F-E5B5FA1B8890}"/>
              </a:ext>
            </a:extLst>
          </p:cNvPr>
          <p:cNvGrpSpPr/>
          <p:nvPr/>
        </p:nvGrpSpPr>
        <p:grpSpPr>
          <a:xfrm>
            <a:off x="914400" y="629442"/>
            <a:ext cx="5943600" cy="5062220"/>
            <a:chOff x="0" y="0"/>
            <a:chExt cx="5943600" cy="5062220"/>
          </a:xfrm>
        </p:grpSpPr>
        <p:sp>
          <p:nvSpPr>
            <p:cNvPr id="13" name="Rectangle 12">
              <a:extLst>
                <a:ext uri="{FF2B5EF4-FFF2-40B4-BE49-F238E27FC236}">
                  <a16:creationId xmlns:a16="http://schemas.microsoft.com/office/drawing/2014/main" xmlns="" id="{0129FF9C-E3A2-4D28-80FD-E5D32F93A481}"/>
                </a:ext>
              </a:extLst>
            </p:cNvPr>
            <p:cNvSpPr/>
            <p:nvPr/>
          </p:nvSpPr>
          <p:spPr>
            <a:xfrm>
              <a:off x="0" y="0"/>
              <a:ext cx="5943600" cy="5062220"/>
            </a:xfrm>
            <a:prstGeom prst="rect">
              <a:avLst/>
            </a:prstGeom>
            <a:ln>
              <a:noFill/>
            </a:ln>
          </p:spPr>
        </p:sp>
        <p:pic>
          <p:nvPicPr>
            <p:cNvPr id="14" name="Picture 13">
              <a:extLst>
                <a:ext uri="{FF2B5EF4-FFF2-40B4-BE49-F238E27FC236}">
                  <a16:creationId xmlns:a16="http://schemas.microsoft.com/office/drawing/2014/main" xmlns="" id="{0F773E80-355E-443D-AB7F-80894583D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55" t="-2" r="6154" b="18"/>
            <a:stretch/>
          </p:blipFill>
          <p:spPr>
            <a:xfrm>
              <a:off x="0" y="14"/>
              <a:ext cx="5943600" cy="2521169"/>
            </a:xfrm>
            <a:prstGeom prst="rect">
              <a:avLst/>
            </a:prstGeom>
          </p:spPr>
        </p:pic>
        <p:pic>
          <p:nvPicPr>
            <p:cNvPr id="15" name="Picture 14">
              <a:extLst>
                <a:ext uri="{FF2B5EF4-FFF2-40B4-BE49-F238E27FC236}">
                  <a16:creationId xmlns:a16="http://schemas.microsoft.com/office/drawing/2014/main" xmlns="" id="{FA0D012F-2C2F-44BF-8FE9-F13DF5A233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55" t="-18" r="6154" b="34"/>
            <a:stretch/>
          </p:blipFill>
          <p:spPr>
            <a:xfrm>
              <a:off x="0" y="2476787"/>
              <a:ext cx="5943600" cy="2521169"/>
            </a:xfrm>
            <a:prstGeom prst="rect">
              <a:avLst/>
            </a:prstGeom>
          </p:spPr>
        </p:pic>
      </p:grpSp>
      <p:sp>
        <p:nvSpPr>
          <p:cNvPr id="6" name="Rectangle 5">
            <a:extLst>
              <a:ext uri="{FF2B5EF4-FFF2-40B4-BE49-F238E27FC236}">
                <a16:creationId xmlns:a16="http://schemas.microsoft.com/office/drawing/2014/main" xmlns="" id="{52CF4DDE-9287-4102-A22F-E8337F129EA3}"/>
              </a:ext>
            </a:extLst>
          </p:cNvPr>
          <p:cNvSpPr/>
          <p:nvPr/>
        </p:nvSpPr>
        <p:spPr>
          <a:xfrm>
            <a:off x="205530" y="5474192"/>
            <a:ext cx="8732939" cy="1396344"/>
          </a:xfrm>
          <a:prstGeom prst="rect">
            <a:avLst/>
          </a:prstGeom>
        </p:spPr>
        <p:txBody>
          <a:bodyPr wrap="square">
            <a:spAutoFit/>
          </a:bodyPr>
          <a:lstStyle/>
          <a:p>
            <a:pPr>
              <a:lnSpc>
                <a:spcPct val="107000"/>
              </a:lnSpc>
              <a:spcBef>
                <a:spcPts val="400"/>
              </a:spcBef>
              <a:spcAft>
                <a:spcPts val="900"/>
              </a:spcAft>
            </a:pPr>
            <a:r>
              <a:rPr lang="en-US" sz="1600" b="1" dirty="0">
                <a:latin typeface="Arial" panose="020B0604020202020204" pitchFamily="34" charset="0"/>
                <a:cs typeface="Arial" panose="020B0604020202020204" pitchFamily="34" charset="0"/>
              </a:rPr>
              <a:t>Monthly change in precipitation volume for the Chesapeake Bay Watershed is shown.  Box plot shows distribution of projected change based on 31-member ensemble of RCP 4.5 for the years 2025 and 2050.  For the year 2025 projected change based on long term trend is shown in black line. Additional three marker keys show 10</a:t>
            </a:r>
            <a:r>
              <a:rPr lang="en-US" sz="1600" b="1" baseline="30000" dirty="0">
                <a:latin typeface="Arial" panose="020B0604020202020204" pitchFamily="34" charset="0"/>
                <a:cs typeface="Arial" panose="020B0604020202020204" pitchFamily="34" charset="0"/>
              </a:rPr>
              <a:t>th</a:t>
            </a:r>
            <a:r>
              <a:rPr lang="en-US" sz="1600" b="1" dirty="0">
                <a:latin typeface="Arial" panose="020B0604020202020204" pitchFamily="34" charset="0"/>
                <a:cs typeface="Arial" panose="020B0604020202020204" pitchFamily="34" charset="0"/>
              </a:rPr>
              <a:t> percentile (P10), ensemble median (P50), and the 90</a:t>
            </a:r>
            <a:r>
              <a:rPr lang="en-US" sz="1600" b="1" baseline="30000" dirty="0">
                <a:latin typeface="Arial" panose="020B0604020202020204" pitchFamily="34" charset="0"/>
                <a:cs typeface="Arial" panose="020B0604020202020204" pitchFamily="34" charset="0"/>
              </a:rPr>
              <a:t>th</a:t>
            </a:r>
            <a:r>
              <a:rPr lang="en-US" sz="1600" b="1" dirty="0">
                <a:latin typeface="Arial" panose="020B0604020202020204" pitchFamily="34" charset="0"/>
                <a:cs typeface="Arial" panose="020B0604020202020204" pitchFamily="34" charset="0"/>
              </a:rPr>
              <a:t> percentile (P90) bounds</a:t>
            </a:r>
            <a:r>
              <a:rPr lang="en-US" sz="1600" b="1" dirty="0">
                <a:latin typeface="Arial" panose="020B0604020202020204" pitchFamily="34" charset="0"/>
                <a:ea typeface="Times New Roman" panose="02020603050405020304" pitchFamily="18" charset="0"/>
                <a:cs typeface="Arial" panose="020B0604020202020204" pitchFamily="34" charset="0"/>
              </a:rPr>
              <a:t>.</a:t>
            </a:r>
          </a:p>
        </p:txBody>
      </p:sp>
      <p:sp>
        <p:nvSpPr>
          <p:cNvPr id="7" name="TextBox 6">
            <a:extLst>
              <a:ext uri="{FF2B5EF4-FFF2-40B4-BE49-F238E27FC236}">
                <a16:creationId xmlns:a16="http://schemas.microsoft.com/office/drawing/2014/main" xmlns="" id="{151F9DA1-BF90-43FB-93A0-B8E49CEA6F27}"/>
              </a:ext>
            </a:extLst>
          </p:cNvPr>
          <p:cNvSpPr txBox="1"/>
          <p:nvPr/>
        </p:nvSpPr>
        <p:spPr>
          <a:xfrm>
            <a:off x="346359" y="122556"/>
            <a:ext cx="8481955" cy="584775"/>
          </a:xfrm>
          <a:prstGeom prst="rect">
            <a:avLst/>
          </a:prstGeom>
          <a:noFill/>
        </p:spPr>
        <p:txBody>
          <a:bodyPr wrap="square" rtlCol="0">
            <a:spAutoFit/>
          </a:bodyPr>
          <a:lstStyle/>
          <a:p>
            <a:r>
              <a:rPr lang="en-US" sz="3200" b="1" dirty="0"/>
              <a:t>Projected changes in precipitation (RCP 4.5)</a:t>
            </a:r>
          </a:p>
        </p:txBody>
      </p:sp>
      <p:sp>
        <p:nvSpPr>
          <p:cNvPr id="16" name="Rectangle 15">
            <a:extLst>
              <a:ext uri="{FF2B5EF4-FFF2-40B4-BE49-F238E27FC236}">
                <a16:creationId xmlns:a16="http://schemas.microsoft.com/office/drawing/2014/main" xmlns="" id="{FFE8C96E-DE84-4E44-AE34-809BB9BE8028}"/>
              </a:ext>
            </a:extLst>
          </p:cNvPr>
          <p:cNvSpPr/>
          <p:nvPr/>
        </p:nvSpPr>
        <p:spPr>
          <a:xfrm>
            <a:off x="6894090" y="3644308"/>
            <a:ext cx="2173710" cy="915635"/>
          </a:xfrm>
          <a:prstGeom prst="rect">
            <a:avLst/>
          </a:prstGeom>
        </p:spPr>
        <p:txBody>
          <a:bodyPr wrap="square">
            <a:spAutoFit/>
          </a:bodyPr>
          <a:lstStyle/>
          <a:p>
            <a:pPr>
              <a:lnSpc>
                <a:spcPct val="107000"/>
              </a:lnSpc>
              <a:spcBef>
                <a:spcPts val="400"/>
              </a:spcBef>
              <a:spcAft>
                <a:spcPts val="9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Watershed average of ensemble median is +6.28%</a:t>
            </a:r>
          </a:p>
        </p:txBody>
      </p:sp>
      <p:sp>
        <p:nvSpPr>
          <p:cNvPr id="17" name="Rectangle 16">
            <a:extLst>
              <a:ext uri="{FF2B5EF4-FFF2-40B4-BE49-F238E27FC236}">
                <a16:creationId xmlns:a16="http://schemas.microsoft.com/office/drawing/2014/main" xmlns="" id="{6DBAEBFD-6635-4FFD-ABF7-8D98EF9BC3F2}"/>
              </a:ext>
            </a:extLst>
          </p:cNvPr>
          <p:cNvSpPr/>
          <p:nvPr/>
        </p:nvSpPr>
        <p:spPr>
          <a:xfrm>
            <a:off x="6877050" y="1476577"/>
            <a:ext cx="2266950" cy="1673150"/>
          </a:xfrm>
          <a:prstGeom prst="rect">
            <a:avLst/>
          </a:prstGeom>
        </p:spPr>
        <p:txBody>
          <a:bodyPr wrap="square">
            <a:spAutoFit/>
          </a:bodyPr>
          <a:lstStyle/>
          <a:p>
            <a:pPr>
              <a:lnSpc>
                <a:spcPct val="107000"/>
              </a:lnSpc>
              <a:spcBef>
                <a:spcPts val="400"/>
              </a:spcBef>
              <a:spcAft>
                <a:spcPts val="9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Watershed average of ensemble median is +4.21% </a:t>
            </a:r>
            <a:r>
              <a:rPr lang="en-US" sz="1600" b="1" i="1" dirty="0">
                <a:latin typeface="Arial" panose="020B0604020202020204" pitchFamily="34" charset="0"/>
                <a:ea typeface="Times New Roman" panose="02020603050405020304" pitchFamily="18" charset="0"/>
                <a:cs typeface="Times New Roman" panose="02020603050405020304" pitchFamily="18" charset="0"/>
              </a:rPr>
              <a:t>(+3.11% estimated using extrapolation of long term trend)</a:t>
            </a:r>
          </a:p>
        </p:txBody>
      </p:sp>
      <p:sp>
        <p:nvSpPr>
          <p:cNvPr id="18" name="Slide Number Placeholder 3">
            <a:extLst>
              <a:ext uri="{FF2B5EF4-FFF2-40B4-BE49-F238E27FC236}">
                <a16:creationId xmlns:a16="http://schemas.microsoft.com/office/drawing/2014/main" xmlns="" id="{9F6AA2A5-1B67-4F09-8F06-24EB06A2CE44}"/>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33</a:t>
            </a:fld>
            <a:endParaRPr lang="en-US" sz="2000" b="1" dirty="0"/>
          </a:p>
        </p:txBody>
      </p:sp>
      <p:sp>
        <p:nvSpPr>
          <p:cNvPr id="19" name="TextBox 18">
            <a:extLst>
              <a:ext uri="{FF2B5EF4-FFF2-40B4-BE49-F238E27FC236}">
                <a16:creationId xmlns:a16="http://schemas.microsoft.com/office/drawing/2014/main" xmlns="" id="{B3BFD4D2-6F20-4532-B1E8-EED410D0FFDF}"/>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Tree>
    <p:extLst>
      <p:ext uri="{BB962C8B-B14F-4D97-AF65-F5344CB8AC3E}">
        <p14:creationId xmlns:p14="http://schemas.microsoft.com/office/powerpoint/2010/main" val="1919096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E57E659-0444-4309-851D-4977B2B4482E}"/>
              </a:ext>
            </a:extLst>
          </p:cNvPr>
          <p:cNvPicPr/>
          <p:nvPr/>
        </p:nvPicPr>
        <p:blipFill rotWithShape="1">
          <a:blip r:embed="rId2" cstate="print">
            <a:extLst>
              <a:ext uri="{28A0092B-C50C-407E-A947-70E740481C1C}">
                <a14:useLocalDpi xmlns:a14="http://schemas.microsoft.com/office/drawing/2010/main" val="0"/>
              </a:ext>
            </a:extLst>
          </a:blip>
          <a:srcRect r="6194"/>
          <a:stretch/>
        </p:blipFill>
        <p:spPr>
          <a:xfrm>
            <a:off x="3721100" y="1219200"/>
            <a:ext cx="5337175" cy="4267200"/>
          </a:xfrm>
          <a:prstGeom prst="rect">
            <a:avLst/>
          </a:prstGeom>
        </p:spPr>
      </p:pic>
      <p:sp>
        <p:nvSpPr>
          <p:cNvPr id="5" name="Rectangle 4">
            <a:extLst>
              <a:ext uri="{FF2B5EF4-FFF2-40B4-BE49-F238E27FC236}">
                <a16:creationId xmlns:a16="http://schemas.microsoft.com/office/drawing/2014/main" xmlns="" id="{6F5DE66E-CB1A-441E-9A83-8CF25F5C25F6}"/>
              </a:ext>
            </a:extLst>
          </p:cNvPr>
          <p:cNvSpPr/>
          <p:nvPr/>
        </p:nvSpPr>
        <p:spPr>
          <a:xfrm>
            <a:off x="205530" y="5474192"/>
            <a:ext cx="8732939" cy="1077218"/>
          </a:xfrm>
          <a:prstGeom prst="rect">
            <a:avLst/>
          </a:prstGeom>
        </p:spPr>
        <p:txBody>
          <a:bodyPr wrap="square">
            <a:spAutoFit/>
          </a:bodyPr>
          <a:lstStyle/>
          <a:p>
            <a:r>
              <a:rPr lang="en-US" sz="1600" b="1" dirty="0">
                <a:latin typeface="Arial" panose="020B0604020202020204" pitchFamily="34" charset="0"/>
                <a:ea typeface="Times New Roman" panose="02020603050405020304" pitchFamily="18" charset="0"/>
                <a:cs typeface="Arial" panose="020B0604020202020204" pitchFamily="34" charset="0"/>
              </a:rPr>
              <a:t>Additional rainfall added to the baseline daily rainfall over the 10-year period for a Phase 6 land segment (Potter, PA) is shown. In the method based on observed intensity trends, (</a:t>
            </a:r>
            <a:r>
              <a:rPr lang="en-US" sz="1600" b="1" dirty="0" err="1">
                <a:latin typeface="Arial" panose="020B0604020202020204" pitchFamily="34" charset="0"/>
                <a:ea typeface="Times New Roman" panose="02020603050405020304" pitchFamily="18" charset="0"/>
                <a:cs typeface="Arial" panose="020B0604020202020204" pitchFamily="34" charset="0"/>
              </a:rPr>
              <a:t>Groisman</a:t>
            </a:r>
            <a:r>
              <a:rPr lang="en-US" sz="1600" b="1" dirty="0">
                <a:latin typeface="Arial" panose="020B0604020202020204" pitchFamily="34" charset="0"/>
                <a:ea typeface="Times New Roman" panose="02020603050405020304" pitchFamily="18" charset="0"/>
                <a:cs typeface="Arial" panose="020B0604020202020204" pitchFamily="34" charset="0"/>
              </a:rPr>
              <a:t> et al. 2004) more volume is added to 10th decile resulting in higher intensity events become stronger.</a:t>
            </a:r>
            <a:endParaRPr lang="en-US" sz="16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AF72ED58-C8AF-4DC1-8DC7-9C64A0DD330A}"/>
              </a:ext>
            </a:extLst>
          </p:cNvPr>
          <p:cNvPicPr>
            <a:picLocks noChangeAspect="1"/>
          </p:cNvPicPr>
          <p:nvPr/>
        </p:nvPicPr>
        <p:blipFill>
          <a:blip r:embed="rId3"/>
          <a:stretch>
            <a:fillRect/>
          </a:stretch>
        </p:blipFill>
        <p:spPr>
          <a:xfrm>
            <a:off x="90805" y="865822"/>
            <a:ext cx="3567838" cy="1905953"/>
          </a:xfrm>
          <a:prstGeom prst="rect">
            <a:avLst/>
          </a:prstGeom>
        </p:spPr>
      </p:pic>
      <p:sp>
        <p:nvSpPr>
          <p:cNvPr id="8" name="Rectangle 7">
            <a:extLst>
              <a:ext uri="{FF2B5EF4-FFF2-40B4-BE49-F238E27FC236}">
                <a16:creationId xmlns:a16="http://schemas.microsoft.com/office/drawing/2014/main" xmlns="" id="{ED46D44E-3B3F-49F9-A133-35C8B8771FEB}"/>
              </a:ext>
            </a:extLst>
          </p:cNvPr>
          <p:cNvSpPr/>
          <p:nvPr/>
        </p:nvSpPr>
        <p:spPr>
          <a:xfrm>
            <a:off x="171449" y="2781300"/>
            <a:ext cx="3487193" cy="1815882"/>
          </a:xfrm>
          <a:prstGeom prst="rect">
            <a:avLst/>
          </a:prstGeom>
        </p:spPr>
        <p:txBody>
          <a:bodyPr wrap="square">
            <a:spAutoFit/>
          </a:bodyPr>
          <a:lstStyle/>
          <a:p>
            <a:r>
              <a:rPr lang="en-US" sz="1600" b="1" dirty="0">
                <a:latin typeface="Arial" panose="020B0604020202020204" pitchFamily="34" charset="0"/>
                <a:ea typeface="Times New Roman" panose="02020603050405020304" pitchFamily="18" charset="0"/>
                <a:cs typeface="Arial" panose="020B0604020202020204" pitchFamily="34" charset="0"/>
              </a:rPr>
              <a:t>Observed changes in rainfall intensity over the last century (based on Figure 10 in </a:t>
            </a:r>
            <a:r>
              <a:rPr lang="en-US" sz="1600" b="1" dirty="0" err="1">
                <a:latin typeface="Arial" panose="020B0604020202020204" pitchFamily="34" charset="0"/>
                <a:ea typeface="Times New Roman" panose="02020603050405020304" pitchFamily="18" charset="0"/>
                <a:cs typeface="Arial" panose="020B0604020202020204" pitchFamily="34" charset="0"/>
              </a:rPr>
              <a:t>Groisman</a:t>
            </a:r>
            <a:r>
              <a:rPr lang="en-US" sz="1600" b="1" dirty="0">
                <a:latin typeface="Arial" panose="020B0604020202020204" pitchFamily="34" charset="0"/>
                <a:ea typeface="Times New Roman" panose="02020603050405020304" pitchFamily="18" charset="0"/>
                <a:cs typeface="Arial" panose="020B0604020202020204" pitchFamily="34" charset="0"/>
              </a:rPr>
              <a:t> et al. 2004).  The equal allocation distribution (blue) is contrasted with the distribution obtained based on observed changes (red).</a:t>
            </a:r>
            <a:endParaRPr lang="en-US" sz="16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C680B2DF-ABD0-4CAF-9DB0-692818AE70E9}"/>
              </a:ext>
            </a:extLst>
          </p:cNvPr>
          <p:cNvSpPr txBox="1"/>
          <p:nvPr/>
        </p:nvSpPr>
        <p:spPr>
          <a:xfrm>
            <a:off x="346359" y="122556"/>
            <a:ext cx="8481955" cy="584775"/>
          </a:xfrm>
          <a:prstGeom prst="rect">
            <a:avLst/>
          </a:prstGeom>
          <a:noFill/>
        </p:spPr>
        <p:txBody>
          <a:bodyPr wrap="square" rtlCol="0">
            <a:spAutoFit/>
          </a:bodyPr>
          <a:lstStyle/>
          <a:p>
            <a:r>
              <a:rPr lang="en-US" sz="3200" b="1" dirty="0"/>
              <a:t>Monthly delta change to hourly events</a:t>
            </a:r>
          </a:p>
        </p:txBody>
      </p:sp>
      <p:sp>
        <p:nvSpPr>
          <p:cNvPr id="10" name="Slide Number Placeholder 3">
            <a:extLst>
              <a:ext uri="{FF2B5EF4-FFF2-40B4-BE49-F238E27FC236}">
                <a16:creationId xmlns:a16="http://schemas.microsoft.com/office/drawing/2014/main" xmlns="" id="{88A13C25-2CA8-4A14-8652-769F48B89D4B}"/>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34</a:t>
            </a:fld>
            <a:endParaRPr lang="en-US" sz="2000" b="1" dirty="0"/>
          </a:p>
        </p:txBody>
      </p:sp>
      <p:sp>
        <p:nvSpPr>
          <p:cNvPr id="12" name="TextBox 11">
            <a:extLst>
              <a:ext uri="{FF2B5EF4-FFF2-40B4-BE49-F238E27FC236}">
                <a16:creationId xmlns:a16="http://schemas.microsoft.com/office/drawing/2014/main" xmlns="" id="{C2CF6092-3CBD-4D3A-A447-4927FE3E70E3}"/>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
        <p:nvSpPr>
          <p:cNvPr id="2" name="TextBox 1">
            <a:extLst>
              <a:ext uri="{FF2B5EF4-FFF2-40B4-BE49-F238E27FC236}">
                <a16:creationId xmlns:a16="http://schemas.microsoft.com/office/drawing/2014/main" xmlns="" id="{9F787359-3180-40A4-AEB3-C5623619101B}"/>
              </a:ext>
            </a:extLst>
          </p:cNvPr>
          <p:cNvSpPr txBox="1"/>
          <p:nvPr/>
        </p:nvSpPr>
        <p:spPr>
          <a:xfrm>
            <a:off x="7339507" y="5181437"/>
            <a:ext cx="774571" cy="307777"/>
          </a:xfrm>
          <a:prstGeom prst="rect">
            <a:avLst/>
          </a:prstGeom>
          <a:noFill/>
        </p:spPr>
        <p:txBody>
          <a:bodyPr wrap="none" rtlCol="0">
            <a:spAutoFit/>
          </a:bodyPr>
          <a:lstStyle/>
          <a:p>
            <a:r>
              <a:rPr lang="en-US" sz="1400" dirty="0"/>
              <a:t>(Inches)</a:t>
            </a:r>
          </a:p>
        </p:txBody>
      </p:sp>
      <p:sp>
        <p:nvSpPr>
          <p:cNvPr id="11" name="TextBox 10">
            <a:extLst>
              <a:ext uri="{FF2B5EF4-FFF2-40B4-BE49-F238E27FC236}">
                <a16:creationId xmlns:a16="http://schemas.microsoft.com/office/drawing/2014/main" xmlns="" id="{E06DD902-B7DC-4C08-85C2-FFA7559208A3}"/>
              </a:ext>
            </a:extLst>
          </p:cNvPr>
          <p:cNvSpPr txBox="1"/>
          <p:nvPr/>
        </p:nvSpPr>
        <p:spPr>
          <a:xfrm rot="16200000">
            <a:off x="3645120" y="1621591"/>
            <a:ext cx="774571" cy="307777"/>
          </a:xfrm>
          <a:prstGeom prst="rect">
            <a:avLst/>
          </a:prstGeom>
          <a:noFill/>
        </p:spPr>
        <p:txBody>
          <a:bodyPr wrap="none" rtlCol="0">
            <a:spAutoFit/>
          </a:bodyPr>
          <a:lstStyle/>
          <a:p>
            <a:r>
              <a:rPr lang="en-US" sz="1400" dirty="0"/>
              <a:t>(Inches)</a:t>
            </a:r>
          </a:p>
        </p:txBody>
      </p:sp>
    </p:spTree>
    <p:extLst>
      <p:ext uri="{BB962C8B-B14F-4D97-AF65-F5344CB8AC3E}">
        <p14:creationId xmlns:p14="http://schemas.microsoft.com/office/powerpoint/2010/main" val="3528735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913ECADB-8BE7-4A37-94EC-7C4C35EA4B1E}"/>
              </a:ext>
            </a:extLst>
          </p:cNvPr>
          <p:cNvSpPr txBox="1"/>
          <p:nvPr/>
        </p:nvSpPr>
        <p:spPr>
          <a:xfrm>
            <a:off x="346359" y="122556"/>
            <a:ext cx="8481955" cy="584775"/>
          </a:xfrm>
          <a:prstGeom prst="rect">
            <a:avLst/>
          </a:prstGeom>
          <a:noFill/>
        </p:spPr>
        <p:txBody>
          <a:bodyPr wrap="square" rtlCol="0">
            <a:spAutoFit/>
          </a:bodyPr>
          <a:lstStyle/>
          <a:p>
            <a:r>
              <a:rPr lang="en-US" sz="3200" b="1" dirty="0"/>
              <a:t>Summary of changes in delivery </a:t>
            </a:r>
          </a:p>
        </p:txBody>
      </p:sp>
      <p:sp>
        <p:nvSpPr>
          <p:cNvPr id="12" name="Slide Number Placeholder 3">
            <a:extLst>
              <a:ext uri="{FF2B5EF4-FFF2-40B4-BE49-F238E27FC236}">
                <a16:creationId xmlns:a16="http://schemas.microsoft.com/office/drawing/2014/main" xmlns="" id="{1CE70BD6-D67A-4F49-8E53-AFD2122DE955}"/>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35</a:t>
            </a:fld>
            <a:endParaRPr lang="en-US" sz="2000" b="1" dirty="0"/>
          </a:p>
        </p:txBody>
      </p:sp>
      <p:sp>
        <p:nvSpPr>
          <p:cNvPr id="14" name="TextBox 13">
            <a:extLst>
              <a:ext uri="{FF2B5EF4-FFF2-40B4-BE49-F238E27FC236}">
                <a16:creationId xmlns:a16="http://schemas.microsoft.com/office/drawing/2014/main" xmlns="" id="{B0CFB4F5-5821-4297-BC54-49B7D4264D31}"/>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grpSp>
        <p:nvGrpSpPr>
          <p:cNvPr id="13" name="Canvas 81">
            <a:extLst>
              <a:ext uri="{FF2B5EF4-FFF2-40B4-BE49-F238E27FC236}">
                <a16:creationId xmlns:a16="http://schemas.microsoft.com/office/drawing/2014/main" xmlns="" id="{DDE0D08A-F7A3-FC42-8F99-E02548ADE2D3}"/>
              </a:ext>
            </a:extLst>
          </p:cNvPr>
          <p:cNvGrpSpPr>
            <a:grpSpLocks noChangeAspect="1"/>
          </p:cNvGrpSpPr>
          <p:nvPr/>
        </p:nvGrpSpPr>
        <p:grpSpPr>
          <a:xfrm>
            <a:off x="374371" y="284699"/>
            <a:ext cx="8229600" cy="5651135"/>
            <a:chOff x="0" y="0"/>
            <a:chExt cx="5943600" cy="4139565"/>
          </a:xfrm>
        </p:grpSpPr>
        <p:sp>
          <p:nvSpPr>
            <p:cNvPr id="15" name="Rectangle 14">
              <a:extLst>
                <a:ext uri="{FF2B5EF4-FFF2-40B4-BE49-F238E27FC236}">
                  <a16:creationId xmlns:a16="http://schemas.microsoft.com/office/drawing/2014/main" xmlns="" id="{C8A33D83-011D-2742-B263-B5681FC03E2B}"/>
                </a:ext>
              </a:extLst>
            </p:cNvPr>
            <p:cNvSpPr/>
            <p:nvPr/>
          </p:nvSpPr>
          <p:spPr>
            <a:xfrm>
              <a:off x="0" y="0"/>
              <a:ext cx="5943600" cy="4139565"/>
            </a:xfrm>
            <a:prstGeom prst="rect">
              <a:avLst/>
            </a:prstGeom>
            <a:ln>
              <a:noFill/>
            </a:ln>
          </p:spPr>
        </p:sp>
        <p:pic>
          <p:nvPicPr>
            <p:cNvPr id="16" name="Picture 15">
              <a:extLst>
                <a:ext uri="{FF2B5EF4-FFF2-40B4-BE49-F238E27FC236}">
                  <a16:creationId xmlns:a16="http://schemas.microsoft.com/office/drawing/2014/main" xmlns="" id="{C8451665-6FB5-2A47-B2F3-A153B4F169DC}"/>
                </a:ext>
              </a:extLst>
            </p:cNvPr>
            <p:cNvPicPr>
              <a:picLocks noChangeAspect="1"/>
            </p:cNvPicPr>
            <p:nvPr/>
          </p:nvPicPr>
          <p:blipFill>
            <a:blip r:embed="rId2"/>
            <a:stretch>
              <a:fillRect/>
            </a:stretch>
          </p:blipFill>
          <p:spPr>
            <a:xfrm>
              <a:off x="0" y="0"/>
              <a:ext cx="2926080" cy="1950720"/>
            </a:xfrm>
            <a:prstGeom prst="rect">
              <a:avLst/>
            </a:prstGeom>
          </p:spPr>
        </p:pic>
        <p:pic>
          <p:nvPicPr>
            <p:cNvPr id="17" name="Picture 16">
              <a:extLst>
                <a:ext uri="{FF2B5EF4-FFF2-40B4-BE49-F238E27FC236}">
                  <a16:creationId xmlns:a16="http://schemas.microsoft.com/office/drawing/2014/main" xmlns="" id="{1F64F1B9-784B-6E46-8505-A20E736CCFF5}"/>
                </a:ext>
              </a:extLst>
            </p:cNvPr>
            <p:cNvPicPr>
              <a:picLocks noChangeAspect="1"/>
            </p:cNvPicPr>
            <p:nvPr/>
          </p:nvPicPr>
          <p:blipFill>
            <a:blip r:embed="rId3"/>
            <a:stretch>
              <a:fillRect/>
            </a:stretch>
          </p:blipFill>
          <p:spPr>
            <a:xfrm>
              <a:off x="3017520" y="0"/>
              <a:ext cx="2926080" cy="1950720"/>
            </a:xfrm>
            <a:prstGeom prst="rect">
              <a:avLst/>
            </a:prstGeom>
          </p:spPr>
        </p:pic>
        <p:pic>
          <p:nvPicPr>
            <p:cNvPr id="18" name="Picture 17">
              <a:extLst>
                <a:ext uri="{FF2B5EF4-FFF2-40B4-BE49-F238E27FC236}">
                  <a16:creationId xmlns:a16="http://schemas.microsoft.com/office/drawing/2014/main" xmlns="" id="{94A0968C-C822-B140-8FF8-B1251F43BEB4}"/>
                </a:ext>
              </a:extLst>
            </p:cNvPr>
            <p:cNvPicPr>
              <a:picLocks noChangeAspect="1"/>
            </p:cNvPicPr>
            <p:nvPr/>
          </p:nvPicPr>
          <p:blipFill>
            <a:blip r:embed="rId4"/>
            <a:stretch>
              <a:fillRect/>
            </a:stretch>
          </p:blipFill>
          <p:spPr>
            <a:xfrm>
              <a:off x="0" y="2086494"/>
              <a:ext cx="2926080" cy="1950720"/>
            </a:xfrm>
            <a:prstGeom prst="rect">
              <a:avLst/>
            </a:prstGeom>
          </p:spPr>
        </p:pic>
        <p:pic>
          <p:nvPicPr>
            <p:cNvPr id="19" name="Picture 18">
              <a:extLst>
                <a:ext uri="{FF2B5EF4-FFF2-40B4-BE49-F238E27FC236}">
                  <a16:creationId xmlns:a16="http://schemas.microsoft.com/office/drawing/2014/main" xmlns="" id="{9295D1AC-994F-B040-99A8-758A59B5E455}"/>
                </a:ext>
              </a:extLst>
            </p:cNvPr>
            <p:cNvPicPr>
              <a:picLocks noChangeAspect="1"/>
            </p:cNvPicPr>
            <p:nvPr/>
          </p:nvPicPr>
          <p:blipFill>
            <a:blip r:embed="rId5"/>
            <a:stretch>
              <a:fillRect/>
            </a:stretch>
          </p:blipFill>
          <p:spPr>
            <a:xfrm>
              <a:off x="3017520" y="2086495"/>
              <a:ext cx="2926080" cy="1950720"/>
            </a:xfrm>
            <a:prstGeom prst="rect">
              <a:avLst/>
            </a:prstGeom>
          </p:spPr>
        </p:pic>
      </p:grpSp>
      <p:sp>
        <p:nvSpPr>
          <p:cNvPr id="20" name="Rectangle 19">
            <a:extLst>
              <a:ext uri="{FF2B5EF4-FFF2-40B4-BE49-F238E27FC236}">
                <a16:creationId xmlns:a16="http://schemas.microsoft.com/office/drawing/2014/main" xmlns="" id="{4C33B1DF-4E23-BD40-861F-ED0514521160}"/>
              </a:ext>
            </a:extLst>
          </p:cNvPr>
          <p:cNvSpPr/>
          <p:nvPr/>
        </p:nvSpPr>
        <p:spPr>
          <a:xfrm>
            <a:off x="186006" y="5902501"/>
            <a:ext cx="8732939" cy="584775"/>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Simulated changes in the delivery of flow, nutrients, and sediment to the Chesapeake Bay for year 2025 and 2050 climate change scenarios are shown.</a:t>
            </a:r>
            <a:endParaRPr lang="en-US" sz="16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98257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3578F80-0314-DD40-B0F6-5D88725C4EF8}"/>
              </a:ext>
            </a:extLst>
          </p:cNvPr>
          <p:cNvPicPr>
            <a:picLocks noChangeAspect="1"/>
          </p:cNvPicPr>
          <p:nvPr/>
        </p:nvPicPr>
        <p:blipFill>
          <a:blip r:embed="rId2"/>
          <a:stretch>
            <a:fillRect/>
          </a:stretch>
        </p:blipFill>
        <p:spPr>
          <a:xfrm>
            <a:off x="442719" y="1679437"/>
            <a:ext cx="8229600" cy="4013616"/>
          </a:xfrm>
          <a:prstGeom prst="rect">
            <a:avLst/>
          </a:prstGeom>
        </p:spPr>
      </p:pic>
      <p:sp>
        <p:nvSpPr>
          <p:cNvPr id="8" name="Slide Number Placeholder 3">
            <a:extLst>
              <a:ext uri="{FF2B5EF4-FFF2-40B4-BE49-F238E27FC236}">
                <a16:creationId xmlns:a16="http://schemas.microsoft.com/office/drawing/2014/main" xmlns="" id="{1AB54191-D75A-074D-B197-452DE8A23A1C}"/>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36</a:t>
            </a:fld>
            <a:endParaRPr lang="en-US" sz="2000" b="1" dirty="0"/>
          </a:p>
        </p:txBody>
      </p:sp>
      <p:sp>
        <p:nvSpPr>
          <p:cNvPr id="9" name="TextBox 8">
            <a:extLst>
              <a:ext uri="{FF2B5EF4-FFF2-40B4-BE49-F238E27FC236}">
                <a16:creationId xmlns:a16="http://schemas.microsoft.com/office/drawing/2014/main" xmlns="" id="{4536A3B5-410A-E74A-B0B8-83523C52F46B}"/>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
        <p:nvSpPr>
          <p:cNvPr id="10" name="TextBox 9">
            <a:extLst>
              <a:ext uri="{FF2B5EF4-FFF2-40B4-BE49-F238E27FC236}">
                <a16:creationId xmlns:a16="http://schemas.microsoft.com/office/drawing/2014/main" xmlns="" id="{088BF360-E209-6648-ABFF-58F1546338C4}"/>
              </a:ext>
            </a:extLst>
          </p:cNvPr>
          <p:cNvSpPr txBox="1"/>
          <p:nvPr/>
        </p:nvSpPr>
        <p:spPr>
          <a:xfrm>
            <a:off x="64178" y="6341194"/>
            <a:ext cx="3526863" cy="461665"/>
          </a:xfrm>
          <a:prstGeom prst="rect">
            <a:avLst/>
          </a:prstGeom>
          <a:noFill/>
        </p:spPr>
        <p:txBody>
          <a:bodyPr wrap="none" rtlCol="0">
            <a:spAutoFit/>
          </a:bodyPr>
          <a:lstStyle/>
          <a:p>
            <a:r>
              <a:rPr lang="en-US" sz="1200" b="1" i="1" dirty="0"/>
              <a:t>Trend</a:t>
            </a:r>
            <a:r>
              <a:rPr lang="en-US" sz="1200" i="1" dirty="0"/>
              <a:t>: projection of extrapolation of long-term trends</a:t>
            </a:r>
          </a:p>
          <a:p>
            <a:r>
              <a:rPr lang="en-US" sz="1200" b="1" i="1" dirty="0"/>
              <a:t>Ensemble</a:t>
            </a:r>
            <a:r>
              <a:rPr lang="en-US" sz="1200" i="1" dirty="0"/>
              <a:t>: 31-member ensemble of RCP4.5 GCMs</a:t>
            </a:r>
          </a:p>
        </p:txBody>
      </p:sp>
      <p:sp>
        <p:nvSpPr>
          <p:cNvPr id="13" name="TextBox 12">
            <a:extLst>
              <a:ext uri="{FF2B5EF4-FFF2-40B4-BE49-F238E27FC236}">
                <a16:creationId xmlns:a16="http://schemas.microsoft.com/office/drawing/2014/main" xmlns="" id="{6797BC4D-6463-0749-9113-D56F27688476}"/>
              </a:ext>
            </a:extLst>
          </p:cNvPr>
          <p:cNvSpPr txBox="1"/>
          <p:nvPr/>
        </p:nvSpPr>
        <p:spPr>
          <a:xfrm>
            <a:off x="346359" y="122556"/>
            <a:ext cx="8481955" cy="584775"/>
          </a:xfrm>
          <a:prstGeom prst="rect">
            <a:avLst/>
          </a:prstGeom>
          <a:noFill/>
        </p:spPr>
        <p:txBody>
          <a:bodyPr wrap="square" rtlCol="0">
            <a:spAutoFit/>
          </a:bodyPr>
          <a:lstStyle/>
          <a:p>
            <a:r>
              <a:rPr lang="en-US" sz="3200" b="1" dirty="0"/>
              <a:t>Uncertainty due to climatic inputs </a:t>
            </a:r>
          </a:p>
        </p:txBody>
      </p:sp>
    </p:spTree>
    <p:extLst>
      <p:ext uri="{BB962C8B-B14F-4D97-AF65-F5344CB8AC3E}">
        <p14:creationId xmlns:p14="http://schemas.microsoft.com/office/powerpoint/2010/main" val="164081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xmlns="" id="{D0256B21-BB07-4B05-B42D-9CE2617BBDE1}"/>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4</a:t>
            </a:fld>
            <a:endParaRPr lang="en-US" sz="2000" b="1" dirty="0"/>
          </a:p>
        </p:txBody>
      </p:sp>
      <p:pic>
        <p:nvPicPr>
          <p:cNvPr id="2" name="Picture 1">
            <a:extLst>
              <a:ext uri="{FF2B5EF4-FFF2-40B4-BE49-F238E27FC236}">
                <a16:creationId xmlns:a16="http://schemas.microsoft.com/office/drawing/2014/main" xmlns="" id="{BFEFFC5D-53B1-4F58-B79F-01884466A7E7}"/>
              </a:ext>
            </a:extLst>
          </p:cNvPr>
          <p:cNvPicPr>
            <a:picLocks noChangeAspect="1"/>
          </p:cNvPicPr>
          <p:nvPr/>
        </p:nvPicPr>
        <p:blipFill>
          <a:blip r:embed="rId2"/>
          <a:stretch>
            <a:fillRect/>
          </a:stretch>
        </p:blipFill>
        <p:spPr>
          <a:xfrm>
            <a:off x="1143000" y="1232264"/>
            <a:ext cx="6858000" cy="4114800"/>
          </a:xfrm>
          <a:prstGeom prst="rect">
            <a:avLst/>
          </a:prstGeom>
        </p:spPr>
      </p:pic>
      <p:sp>
        <p:nvSpPr>
          <p:cNvPr id="4" name="TextBox 3">
            <a:extLst>
              <a:ext uri="{FF2B5EF4-FFF2-40B4-BE49-F238E27FC236}">
                <a16:creationId xmlns:a16="http://schemas.microsoft.com/office/drawing/2014/main" xmlns="" id="{DBF81A75-5C08-1347-A2C8-4A2677614825}"/>
              </a:ext>
            </a:extLst>
          </p:cNvPr>
          <p:cNvSpPr txBox="1"/>
          <p:nvPr/>
        </p:nvSpPr>
        <p:spPr>
          <a:xfrm>
            <a:off x="153630" y="6074334"/>
            <a:ext cx="4884542" cy="646331"/>
          </a:xfrm>
          <a:prstGeom prst="rect">
            <a:avLst/>
          </a:prstGeom>
          <a:noFill/>
        </p:spPr>
        <p:txBody>
          <a:bodyPr wrap="none" rtlCol="0">
            <a:spAutoFit/>
          </a:bodyPr>
          <a:lstStyle/>
          <a:p>
            <a:r>
              <a:rPr lang="en-US" b="1" i="1" dirty="0"/>
              <a:t>Trend</a:t>
            </a:r>
            <a:r>
              <a:rPr lang="en-US" i="1" dirty="0"/>
              <a:t>: extrapolation of long-term (</a:t>
            </a:r>
            <a:r>
              <a:rPr lang="en-US" i="1" u="sng" dirty="0"/>
              <a:t>88-year</a:t>
            </a:r>
            <a:r>
              <a:rPr lang="en-US" i="1" dirty="0"/>
              <a:t>) trends</a:t>
            </a:r>
          </a:p>
          <a:p>
            <a:r>
              <a:rPr lang="en-US" b="1" i="1" dirty="0"/>
              <a:t>Ensemble</a:t>
            </a:r>
            <a:r>
              <a:rPr lang="en-US" i="1" dirty="0"/>
              <a:t>: 31-member ensemble of RCP4.5 GCMs</a:t>
            </a:r>
          </a:p>
        </p:txBody>
      </p:sp>
      <p:sp>
        <p:nvSpPr>
          <p:cNvPr id="6" name="TextBox 5">
            <a:extLst>
              <a:ext uri="{FF2B5EF4-FFF2-40B4-BE49-F238E27FC236}">
                <a16:creationId xmlns:a16="http://schemas.microsoft.com/office/drawing/2014/main" xmlns="" id="{505CDDA5-1D12-9C44-8322-E7789D9AC430}"/>
              </a:ext>
            </a:extLst>
          </p:cNvPr>
          <p:cNvSpPr txBox="1"/>
          <p:nvPr/>
        </p:nvSpPr>
        <p:spPr>
          <a:xfrm>
            <a:off x="346359" y="122556"/>
            <a:ext cx="8481955" cy="584775"/>
          </a:xfrm>
          <a:prstGeom prst="rect">
            <a:avLst/>
          </a:prstGeom>
          <a:noFill/>
        </p:spPr>
        <p:txBody>
          <a:bodyPr wrap="square" rtlCol="0">
            <a:spAutoFit/>
          </a:bodyPr>
          <a:lstStyle/>
          <a:p>
            <a:r>
              <a:rPr lang="en-US" sz="3200" b="1" dirty="0"/>
              <a:t>Summary of precipitation and temperature</a:t>
            </a:r>
          </a:p>
        </p:txBody>
      </p:sp>
      <p:sp>
        <p:nvSpPr>
          <p:cNvPr id="7" name="TextBox 6">
            <a:extLst>
              <a:ext uri="{FF2B5EF4-FFF2-40B4-BE49-F238E27FC236}">
                <a16:creationId xmlns:a16="http://schemas.microsoft.com/office/drawing/2014/main" xmlns="" id="{D7C77A93-8EBC-174D-B932-D7AD5DB93338}"/>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
        <p:nvSpPr>
          <p:cNvPr id="3" name="TextBox 2">
            <a:extLst>
              <a:ext uri="{FF2B5EF4-FFF2-40B4-BE49-F238E27FC236}">
                <a16:creationId xmlns:a16="http://schemas.microsoft.com/office/drawing/2014/main" xmlns="" id="{6EB525E5-943E-094A-9CFA-25FEF4575C96}"/>
              </a:ext>
            </a:extLst>
          </p:cNvPr>
          <p:cNvSpPr txBox="1"/>
          <p:nvPr/>
        </p:nvSpPr>
        <p:spPr>
          <a:xfrm rot="16200000">
            <a:off x="-319342" y="3029336"/>
            <a:ext cx="3273029" cy="707886"/>
          </a:xfrm>
          <a:prstGeom prst="rect">
            <a:avLst/>
          </a:prstGeom>
          <a:solidFill>
            <a:schemeClr val="bg1"/>
          </a:solidFill>
        </p:spPr>
        <p:txBody>
          <a:bodyPr wrap="square" rtlCol="0">
            <a:spAutoFit/>
          </a:bodyPr>
          <a:lstStyle/>
          <a:p>
            <a:pPr algn="ctr"/>
            <a:r>
              <a:rPr lang="en-US" sz="2000" dirty="0"/>
              <a:t>Precipitation (% change) Temperature (°C change)</a:t>
            </a:r>
          </a:p>
        </p:txBody>
      </p:sp>
      <p:sp>
        <p:nvSpPr>
          <p:cNvPr id="8" name="TextBox 7">
            <a:extLst>
              <a:ext uri="{FF2B5EF4-FFF2-40B4-BE49-F238E27FC236}">
                <a16:creationId xmlns:a16="http://schemas.microsoft.com/office/drawing/2014/main" xmlns="" id="{92982EF7-2FEF-8241-8EDF-57188F9EDF6B}"/>
              </a:ext>
            </a:extLst>
          </p:cNvPr>
          <p:cNvSpPr txBox="1"/>
          <p:nvPr/>
        </p:nvSpPr>
        <p:spPr>
          <a:xfrm>
            <a:off x="4476206" y="5162398"/>
            <a:ext cx="729367" cy="400110"/>
          </a:xfrm>
          <a:prstGeom prst="rect">
            <a:avLst/>
          </a:prstGeom>
          <a:noFill/>
        </p:spPr>
        <p:txBody>
          <a:bodyPr wrap="none" rtlCol="0">
            <a:spAutoFit/>
          </a:bodyPr>
          <a:lstStyle/>
          <a:p>
            <a:r>
              <a:rPr lang="en-US" sz="2000" dirty="0"/>
              <a:t>Years</a:t>
            </a:r>
          </a:p>
        </p:txBody>
      </p:sp>
      <p:sp>
        <p:nvSpPr>
          <p:cNvPr id="9" name="TextBox 8">
            <a:extLst>
              <a:ext uri="{FF2B5EF4-FFF2-40B4-BE49-F238E27FC236}">
                <a16:creationId xmlns:a16="http://schemas.microsoft.com/office/drawing/2014/main" xmlns="" id="{220C578F-C227-5046-A5E1-7162ED7237AE}"/>
              </a:ext>
            </a:extLst>
          </p:cNvPr>
          <p:cNvSpPr txBox="1"/>
          <p:nvPr/>
        </p:nvSpPr>
        <p:spPr>
          <a:xfrm>
            <a:off x="5125262" y="4484433"/>
            <a:ext cx="2490041" cy="276999"/>
          </a:xfrm>
          <a:prstGeom prst="rect">
            <a:avLst/>
          </a:prstGeom>
          <a:noFill/>
        </p:spPr>
        <p:txBody>
          <a:bodyPr wrap="none" rtlCol="0">
            <a:spAutoFit/>
          </a:bodyPr>
          <a:lstStyle/>
          <a:p>
            <a:r>
              <a:rPr lang="en-US" sz="1200" i="1" dirty="0"/>
              <a:t>change is shown in reference to 1995</a:t>
            </a:r>
          </a:p>
        </p:txBody>
      </p:sp>
    </p:spTree>
    <p:extLst>
      <p:ext uri="{BB962C8B-B14F-4D97-AF65-F5344CB8AC3E}">
        <p14:creationId xmlns:p14="http://schemas.microsoft.com/office/powerpoint/2010/main" val="365687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5410CB2-457D-5241-A0DF-9F0B1D35B4DE}"/>
              </a:ext>
            </a:extLst>
          </p:cNvPr>
          <p:cNvPicPr>
            <a:picLocks noChangeAspect="1"/>
          </p:cNvPicPr>
          <p:nvPr/>
        </p:nvPicPr>
        <p:blipFill>
          <a:blip r:embed="rId2"/>
          <a:stretch>
            <a:fillRect/>
          </a:stretch>
        </p:blipFill>
        <p:spPr>
          <a:xfrm>
            <a:off x="476250" y="260350"/>
            <a:ext cx="8191500" cy="6337300"/>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D140BA80-CE3F-6149-9692-2A1838D71894}"/>
                  </a:ext>
                </a:extLst>
              </p:cNvPr>
              <p:cNvSpPr/>
              <p:nvPr/>
            </p:nvSpPr>
            <p:spPr>
              <a:xfrm>
                <a:off x="2260462" y="900528"/>
                <a:ext cx="4623076" cy="661976"/>
              </a:xfrm>
              <a:prstGeom prst="rect">
                <a:avLst/>
              </a:prstGeom>
              <a:ln>
                <a:solidFill>
                  <a:schemeClr val="tx1"/>
                </a:solidFill>
              </a:ln>
            </p:spPr>
            <p:txBody>
              <a:bodyPr wrap="square" lIns="45720" rIns="45720">
                <a:spAutoFit/>
              </a:bodyPr>
              <a:lstStyle/>
              <a:p>
                <a:pPr>
                  <a:lnSpc>
                    <a:spcPct val="120000"/>
                  </a:lnSpc>
                </a:pPr>
                <a14:m>
                  <m:oMath xmlns:m="http://schemas.openxmlformats.org/officeDocument/2006/math">
                    <m:r>
                      <a:rPr lang="en-US" sz="1600" i="1" smtClean="0">
                        <a:solidFill>
                          <a:schemeClr val="tx1">
                            <a:lumMod val="85000"/>
                            <a:lumOff val="15000"/>
                          </a:schemeClr>
                        </a:solidFill>
                        <a:latin typeface="Cambria Math" panose="02040503050406030204" pitchFamily="18" charset="0"/>
                        <a:ea typeface="Cambria Math" panose="02040503050406030204" pitchFamily="18" charset="0"/>
                      </a:rPr>
                      <m:t>×</m:t>
                    </m:r>
                  </m:oMath>
                </a14:m>
                <a:r>
                  <a:rPr lang="en-US"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 extrapolation of trends            </a:t>
                </a:r>
                <a:r>
                  <a:rPr lang="el-GR"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Δ</a:t>
                </a:r>
                <a:r>
                  <a:rPr lang="en-US"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 90</a:t>
                </a:r>
                <a:r>
                  <a:rPr lang="en-US" sz="1600" baseline="300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th</a:t>
                </a:r>
                <a:r>
                  <a:rPr lang="en-US"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 percentile (P90)</a:t>
                </a:r>
              </a:p>
              <a:p>
                <a:pPr>
                  <a:lnSpc>
                    <a:spcPct val="120000"/>
                  </a:lnSpc>
                </a:pPr>
                <a:r>
                  <a:rPr lang="en-US" sz="1600" dirty="0">
                    <a:solidFill>
                      <a:schemeClr val="tx1">
                        <a:lumMod val="85000"/>
                        <a:lumOff val="15000"/>
                      </a:schemeClr>
                    </a:solidFill>
                    <a:latin typeface="Calibri" panose="020F0502020204030204" pitchFamily="34" charset="0"/>
                    <a:cs typeface="Arial" panose="020B0604020202020204" pitchFamily="34" charset="0"/>
                  </a:rPr>
                  <a:t>O Ensemble Median (P50)           </a:t>
                </a:r>
                <a14:m>
                  <m:oMath xmlns:m="http://schemas.openxmlformats.org/officeDocument/2006/math">
                    <m:r>
                      <a:rPr lang="en-US" sz="1600" i="1">
                        <a:solidFill>
                          <a:schemeClr val="tx1">
                            <a:lumMod val="85000"/>
                            <a:lumOff val="15000"/>
                          </a:schemeClr>
                        </a:solidFill>
                        <a:latin typeface="Cambria Math" panose="02040503050406030204" pitchFamily="18" charset="0"/>
                        <a:ea typeface="Cambria Math" panose="02040503050406030204" pitchFamily="18" charset="0"/>
                      </a:rPr>
                      <m:t>∇</m:t>
                    </m:r>
                  </m:oMath>
                </a14:m>
                <a:r>
                  <a:rPr lang="en-US"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 10</a:t>
                </a:r>
                <a:r>
                  <a:rPr lang="en-US" sz="1600" baseline="300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th</a:t>
                </a:r>
                <a:r>
                  <a:rPr lang="en-US"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 percentile (P10)</a:t>
                </a:r>
                <a:endParaRPr lang="en-US" sz="1600" dirty="0">
                  <a:solidFill>
                    <a:schemeClr val="tx1">
                      <a:lumMod val="85000"/>
                      <a:lumOff val="15000"/>
                    </a:schemeClr>
                  </a:solidFill>
                  <a:latin typeface="Arial" panose="020B0604020202020204" pitchFamily="34" charset="0"/>
                  <a:cs typeface="Arial" panose="020B0604020202020204" pitchFamily="34" charset="0"/>
                </a:endParaRPr>
              </a:p>
            </p:txBody>
          </p:sp>
        </mc:Choice>
        <mc:Fallback xmlns="">
          <p:sp>
            <p:nvSpPr>
              <p:cNvPr id="10" name="Rectangle 9">
                <a:extLst>
                  <a:ext uri="{FF2B5EF4-FFF2-40B4-BE49-F238E27FC236}">
                    <a16:creationId xmlns:a16="http://schemas.microsoft.com/office/drawing/2014/main" id="{D140BA80-CE3F-6149-9692-2A1838D71894}"/>
                  </a:ext>
                </a:extLst>
              </p:cNvPr>
              <p:cNvSpPr>
                <a:spLocks noRot="1" noChangeAspect="1" noMove="1" noResize="1" noEditPoints="1" noAdjustHandles="1" noChangeArrowheads="1" noChangeShapeType="1" noTextEdit="1"/>
              </p:cNvSpPr>
              <p:nvPr/>
            </p:nvSpPr>
            <p:spPr>
              <a:xfrm>
                <a:off x="2260462" y="900528"/>
                <a:ext cx="4623076" cy="661976"/>
              </a:xfrm>
              <a:prstGeom prst="rect">
                <a:avLst/>
              </a:prstGeom>
              <a:blipFill>
                <a:blip r:embed="rId3"/>
                <a:stretch>
                  <a:fillRect l="-1639" r="-546" b="-7407"/>
                </a:stretch>
              </a:blipFill>
              <a:ln>
                <a:solidFill>
                  <a:schemeClr val="tx1"/>
                </a:solid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xmlns="" id="{7B09179F-1837-EF4A-881C-81DABCE9FD3F}"/>
              </a:ext>
            </a:extLst>
          </p:cNvPr>
          <p:cNvSpPr txBox="1"/>
          <p:nvPr/>
        </p:nvSpPr>
        <p:spPr>
          <a:xfrm>
            <a:off x="346359" y="122556"/>
            <a:ext cx="8481955" cy="584775"/>
          </a:xfrm>
          <a:prstGeom prst="rect">
            <a:avLst/>
          </a:prstGeom>
          <a:noFill/>
        </p:spPr>
        <p:txBody>
          <a:bodyPr wrap="square" rtlCol="0">
            <a:spAutoFit/>
          </a:bodyPr>
          <a:lstStyle/>
          <a:p>
            <a:r>
              <a:rPr lang="en-US" sz="3200" b="1" dirty="0"/>
              <a:t>Summary of precipitation change</a:t>
            </a:r>
          </a:p>
        </p:txBody>
      </p:sp>
      <p:sp>
        <p:nvSpPr>
          <p:cNvPr id="12" name="TextBox 11">
            <a:extLst>
              <a:ext uri="{FF2B5EF4-FFF2-40B4-BE49-F238E27FC236}">
                <a16:creationId xmlns:a16="http://schemas.microsoft.com/office/drawing/2014/main" xmlns="" id="{EA0F9DB3-2928-484B-B27C-FB10D243E1B7}"/>
              </a:ext>
            </a:extLst>
          </p:cNvPr>
          <p:cNvSpPr txBox="1"/>
          <p:nvPr/>
        </p:nvSpPr>
        <p:spPr>
          <a:xfrm>
            <a:off x="2046511" y="6131968"/>
            <a:ext cx="1429943" cy="357021"/>
          </a:xfrm>
          <a:prstGeom prst="rect">
            <a:avLst/>
          </a:prstGeom>
          <a:solidFill>
            <a:schemeClr val="bg1"/>
          </a:solidFill>
        </p:spPr>
        <p:txBody>
          <a:bodyPr wrap="none" tIns="9144" bIns="9144" rtlCol="0">
            <a:spAutoFit/>
          </a:bodyPr>
          <a:lstStyle/>
          <a:p>
            <a:r>
              <a:rPr lang="en-US" sz="2200" b="1" dirty="0"/>
              <a:t>YEAR 2025</a:t>
            </a:r>
          </a:p>
        </p:txBody>
      </p:sp>
      <p:sp>
        <p:nvSpPr>
          <p:cNvPr id="13" name="TextBox 12">
            <a:extLst>
              <a:ext uri="{FF2B5EF4-FFF2-40B4-BE49-F238E27FC236}">
                <a16:creationId xmlns:a16="http://schemas.microsoft.com/office/drawing/2014/main" xmlns="" id="{8B814E4C-F246-C440-8192-B678167B5E3B}"/>
              </a:ext>
            </a:extLst>
          </p:cNvPr>
          <p:cNvSpPr txBox="1"/>
          <p:nvPr/>
        </p:nvSpPr>
        <p:spPr>
          <a:xfrm>
            <a:off x="5806816" y="6131968"/>
            <a:ext cx="1429943" cy="357021"/>
          </a:xfrm>
          <a:prstGeom prst="rect">
            <a:avLst/>
          </a:prstGeom>
          <a:solidFill>
            <a:schemeClr val="bg1"/>
          </a:solidFill>
        </p:spPr>
        <p:txBody>
          <a:bodyPr wrap="none" tIns="9144" bIns="9144" rtlCol="0">
            <a:spAutoFit/>
          </a:bodyPr>
          <a:lstStyle/>
          <a:p>
            <a:r>
              <a:rPr lang="en-US" sz="2200" b="1" dirty="0"/>
              <a:t>YEAR 2050</a:t>
            </a:r>
          </a:p>
        </p:txBody>
      </p:sp>
      <p:sp>
        <p:nvSpPr>
          <p:cNvPr id="14" name="Rectangle 13">
            <a:extLst>
              <a:ext uri="{FF2B5EF4-FFF2-40B4-BE49-F238E27FC236}">
                <a16:creationId xmlns:a16="http://schemas.microsoft.com/office/drawing/2014/main" xmlns="" id="{C10D189C-ADC4-2F49-AAD9-AE84A45BD556}"/>
              </a:ext>
            </a:extLst>
          </p:cNvPr>
          <p:cNvSpPr/>
          <p:nvPr/>
        </p:nvSpPr>
        <p:spPr>
          <a:xfrm>
            <a:off x="2305879" y="2315816"/>
            <a:ext cx="1003852" cy="2673627"/>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61ABD79A-BCC1-E14E-9398-99E07DAA78E9}"/>
              </a:ext>
            </a:extLst>
          </p:cNvPr>
          <p:cNvSpPr/>
          <p:nvPr/>
        </p:nvSpPr>
        <p:spPr>
          <a:xfrm>
            <a:off x="6096001" y="1645310"/>
            <a:ext cx="1003852" cy="2956508"/>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3DFAE6CB-C83C-3746-B73C-7CA1B3577B02}"/>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
        <p:nvSpPr>
          <p:cNvPr id="16" name="Slide Number Placeholder 3">
            <a:extLst>
              <a:ext uri="{FF2B5EF4-FFF2-40B4-BE49-F238E27FC236}">
                <a16:creationId xmlns:a16="http://schemas.microsoft.com/office/drawing/2014/main" xmlns="" id="{F03F6FFD-E1BD-DC48-8B73-EC94AAFF01D7}"/>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5</a:t>
            </a:fld>
            <a:endParaRPr lang="en-US" sz="2000" b="1" dirty="0"/>
          </a:p>
        </p:txBody>
      </p:sp>
      <p:sp>
        <p:nvSpPr>
          <p:cNvPr id="17" name="TextBox 16">
            <a:extLst>
              <a:ext uri="{FF2B5EF4-FFF2-40B4-BE49-F238E27FC236}">
                <a16:creationId xmlns:a16="http://schemas.microsoft.com/office/drawing/2014/main" xmlns="" id="{E7CE3569-52D7-2249-87D4-94FF1A038797}"/>
              </a:ext>
            </a:extLst>
          </p:cNvPr>
          <p:cNvSpPr txBox="1"/>
          <p:nvPr/>
        </p:nvSpPr>
        <p:spPr>
          <a:xfrm rot="16200000">
            <a:off x="-960208" y="3188141"/>
            <a:ext cx="3273029" cy="369332"/>
          </a:xfrm>
          <a:prstGeom prst="rect">
            <a:avLst/>
          </a:prstGeom>
          <a:solidFill>
            <a:schemeClr val="bg1"/>
          </a:solidFill>
        </p:spPr>
        <p:txBody>
          <a:bodyPr wrap="square" rtlCol="0">
            <a:spAutoFit/>
          </a:bodyPr>
          <a:lstStyle/>
          <a:p>
            <a:pPr algn="ctr"/>
            <a:r>
              <a:rPr lang="en-US" dirty="0"/>
              <a:t>Precipitation Change (percent)</a:t>
            </a:r>
          </a:p>
        </p:txBody>
      </p:sp>
    </p:spTree>
    <p:extLst>
      <p:ext uri="{BB962C8B-B14F-4D97-AF65-F5344CB8AC3E}">
        <p14:creationId xmlns:p14="http://schemas.microsoft.com/office/powerpoint/2010/main" val="57042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301998-730D-2948-A165-C59CB4C9DB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
        <p:nvSpPr>
          <p:cNvPr id="2" name="TextBox 1">
            <a:extLst>
              <a:ext uri="{FF2B5EF4-FFF2-40B4-BE49-F238E27FC236}">
                <a16:creationId xmlns:a16="http://schemas.microsoft.com/office/drawing/2014/main" xmlns="" id="{402BDF4B-4DBB-5747-BBCA-55399E247623}"/>
              </a:ext>
            </a:extLst>
          </p:cNvPr>
          <p:cNvSpPr txBox="1"/>
          <p:nvPr/>
        </p:nvSpPr>
        <p:spPr>
          <a:xfrm>
            <a:off x="400938" y="5933661"/>
            <a:ext cx="3753619" cy="892552"/>
          </a:xfrm>
          <a:prstGeom prst="rect">
            <a:avLst/>
          </a:prstGeom>
          <a:noFill/>
        </p:spPr>
        <p:txBody>
          <a:bodyPr wrap="square" rtlCol="0">
            <a:spAutoFit/>
          </a:bodyPr>
          <a:lstStyle/>
          <a:p>
            <a:pPr algn="ctr"/>
            <a:r>
              <a:rPr lang="en-US" sz="2600" b="1" dirty="0"/>
              <a:t>3.11% increase in average annual rainfall volume</a:t>
            </a:r>
          </a:p>
        </p:txBody>
      </p:sp>
      <p:sp>
        <p:nvSpPr>
          <p:cNvPr id="6" name="TextBox 5">
            <a:extLst>
              <a:ext uri="{FF2B5EF4-FFF2-40B4-BE49-F238E27FC236}">
                <a16:creationId xmlns:a16="http://schemas.microsoft.com/office/drawing/2014/main" xmlns="" id="{568601B1-8F64-BC4B-A49B-F89BAD8B3BE6}"/>
              </a:ext>
            </a:extLst>
          </p:cNvPr>
          <p:cNvSpPr txBox="1"/>
          <p:nvPr/>
        </p:nvSpPr>
        <p:spPr>
          <a:xfrm>
            <a:off x="4817227" y="5933661"/>
            <a:ext cx="3753619" cy="892552"/>
          </a:xfrm>
          <a:prstGeom prst="rect">
            <a:avLst/>
          </a:prstGeom>
          <a:noFill/>
        </p:spPr>
        <p:txBody>
          <a:bodyPr wrap="square" rtlCol="0">
            <a:spAutoFit/>
          </a:bodyPr>
          <a:lstStyle/>
          <a:p>
            <a:pPr algn="ctr"/>
            <a:r>
              <a:rPr lang="en-US" sz="2600" b="1" dirty="0"/>
              <a:t>6.28% increase in average annual rainfall volume</a:t>
            </a:r>
          </a:p>
        </p:txBody>
      </p:sp>
      <p:sp>
        <p:nvSpPr>
          <p:cNvPr id="7" name="TextBox 6">
            <a:extLst>
              <a:ext uri="{FF2B5EF4-FFF2-40B4-BE49-F238E27FC236}">
                <a16:creationId xmlns:a16="http://schemas.microsoft.com/office/drawing/2014/main" xmlns="" id="{002C541D-44E7-244B-8D0A-77B0CAE3975D}"/>
              </a:ext>
            </a:extLst>
          </p:cNvPr>
          <p:cNvSpPr txBox="1"/>
          <p:nvPr/>
        </p:nvSpPr>
        <p:spPr>
          <a:xfrm>
            <a:off x="1460102" y="367274"/>
            <a:ext cx="1653786" cy="418576"/>
          </a:xfrm>
          <a:prstGeom prst="rect">
            <a:avLst/>
          </a:prstGeom>
          <a:solidFill>
            <a:schemeClr val="bg1"/>
          </a:solidFill>
        </p:spPr>
        <p:txBody>
          <a:bodyPr wrap="none" tIns="9144" bIns="9144" rtlCol="0">
            <a:spAutoFit/>
          </a:bodyPr>
          <a:lstStyle/>
          <a:p>
            <a:r>
              <a:rPr lang="en-US" sz="2600" b="1" dirty="0"/>
              <a:t>YEAR 2025</a:t>
            </a:r>
          </a:p>
        </p:txBody>
      </p:sp>
      <p:sp>
        <p:nvSpPr>
          <p:cNvPr id="8" name="TextBox 7">
            <a:extLst>
              <a:ext uri="{FF2B5EF4-FFF2-40B4-BE49-F238E27FC236}">
                <a16:creationId xmlns:a16="http://schemas.microsoft.com/office/drawing/2014/main" xmlns="" id="{B6981E45-2D3F-F94D-A120-684F85601545}"/>
              </a:ext>
            </a:extLst>
          </p:cNvPr>
          <p:cNvSpPr txBox="1"/>
          <p:nvPr/>
        </p:nvSpPr>
        <p:spPr>
          <a:xfrm>
            <a:off x="5826694" y="367274"/>
            <a:ext cx="1653786" cy="418576"/>
          </a:xfrm>
          <a:prstGeom prst="rect">
            <a:avLst/>
          </a:prstGeom>
          <a:solidFill>
            <a:schemeClr val="bg1"/>
          </a:solidFill>
        </p:spPr>
        <p:txBody>
          <a:bodyPr wrap="none" tIns="9144" bIns="9144" rtlCol="0">
            <a:spAutoFit/>
          </a:bodyPr>
          <a:lstStyle/>
          <a:p>
            <a:r>
              <a:rPr lang="en-US" sz="2600" b="1" dirty="0"/>
              <a:t>YEAR 2050</a:t>
            </a:r>
          </a:p>
        </p:txBody>
      </p:sp>
      <p:sp>
        <p:nvSpPr>
          <p:cNvPr id="9" name="TextBox 8">
            <a:extLst>
              <a:ext uri="{FF2B5EF4-FFF2-40B4-BE49-F238E27FC236}">
                <a16:creationId xmlns:a16="http://schemas.microsoft.com/office/drawing/2014/main" xmlns="" id="{24C50CE8-88D8-7749-974E-162422FFB8C7}"/>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
        <p:nvSpPr>
          <p:cNvPr id="10" name="Slide Number Placeholder 3">
            <a:extLst>
              <a:ext uri="{FF2B5EF4-FFF2-40B4-BE49-F238E27FC236}">
                <a16:creationId xmlns:a16="http://schemas.microsoft.com/office/drawing/2014/main" xmlns="" id="{1991E64D-C25E-364C-B12E-5C97527E8932}"/>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6</a:t>
            </a:fld>
            <a:endParaRPr lang="en-US" sz="2000" b="1" dirty="0"/>
          </a:p>
        </p:txBody>
      </p:sp>
    </p:spTree>
    <p:extLst>
      <p:ext uri="{BB962C8B-B14F-4D97-AF65-F5344CB8AC3E}">
        <p14:creationId xmlns:p14="http://schemas.microsoft.com/office/powerpoint/2010/main" val="1387609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ECC2291-9F01-E34B-A9EF-D68C73557AB5}"/>
              </a:ext>
            </a:extLst>
          </p:cNvPr>
          <p:cNvPicPr>
            <a:picLocks noChangeAspect="1"/>
          </p:cNvPicPr>
          <p:nvPr/>
        </p:nvPicPr>
        <p:blipFill>
          <a:blip r:embed="rId2"/>
          <a:stretch>
            <a:fillRect/>
          </a:stretch>
        </p:blipFill>
        <p:spPr>
          <a:xfrm>
            <a:off x="476250" y="260350"/>
            <a:ext cx="8191500" cy="6337300"/>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DC23E86F-0EB2-A540-B391-AA7DD1D8C94A}"/>
                  </a:ext>
                </a:extLst>
              </p:cNvPr>
              <p:cNvSpPr/>
              <p:nvPr/>
            </p:nvSpPr>
            <p:spPr>
              <a:xfrm>
                <a:off x="2260462" y="900528"/>
                <a:ext cx="4623076" cy="661976"/>
              </a:xfrm>
              <a:prstGeom prst="rect">
                <a:avLst/>
              </a:prstGeom>
              <a:ln>
                <a:solidFill>
                  <a:schemeClr val="tx1"/>
                </a:solidFill>
              </a:ln>
            </p:spPr>
            <p:txBody>
              <a:bodyPr wrap="square" lIns="45720" rIns="45720">
                <a:spAutoFit/>
              </a:bodyPr>
              <a:lstStyle/>
              <a:p>
                <a:pPr>
                  <a:lnSpc>
                    <a:spcPct val="120000"/>
                  </a:lnSpc>
                </a:pPr>
                <a14:m>
                  <m:oMath xmlns:m="http://schemas.openxmlformats.org/officeDocument/2006/math">
                    <m:r>
                      <a:rPr lang="en-US" sz="1600" i="1" smtClean="0">
                        <a:solidFill>
                          <a:schemeClr val="tx1">
                            <a:lumMod val="85000"/>
                            <a:lumOff val="15000"/>
                          </a:schemeClr>
                        </a:solidFill>
                        <a:latin typeface="Cambria Math" panose="02040503050406030204" pitchFamily="18" charset="0"/>
                        <a:ea typeface="Cambria Math" panose="02040503050406030204" pitchFamily="18" charset="0"/>
                      </a:rPr>
                      <m:t>×</m:t>
                    </m:r>
                  </m:oMath>
                </a14:m>
                <a:r>
                  <a:rPr lang="en-US"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 extrapolation of trends            </a:t>
                </a:r>
                <a:r>
                  <a:rPr lang="el-GR"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Δ</a:t>
                </a:r>
                <a:r>
                  <a:rPr lang="en-US"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 90</a:t>
                </a:r>
                <a:r>
                  <a:rPr lang="en-US" sz="1600" baseline="300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th</a:t>
                </a:r>
                <a:r>
                  <a:rPr lang="en-US"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 percentile (P90)</a:t>
                </a:r>
              </a:p>
              <a:p>
                <a:pPr>
                  <a:lnSpc>
                    <a:spcPct val="120000"/>
                  </a:lnSpc>
                </a:pPr>
                <a:r>
                  <a:rPr lang="en-US" sz="1600" dirty="0">
                    <a:solidFill>
                      <a:schemeClr val="tx1">
                        <a:lumMod val="85000"/>
                        <a:lumOff val="15000"/>
                      </a:schemeClr>
                    </a:solidFill>
                    <a:latin typeface="Calibri" panose="020F0502020204030204" pitchFamily="34" charset="0"/>
                    <a:cs typeface="Arial" panose="020B0604020202020204" pitchFamily="34" charset="0"/>
                  </a:rPr>
                  <a:t>O Ensemble Median (P50)           </a:t>
                </a:r>
                <a14:m>
                  <m:oMath xmlns:m="http://schemas.openxmlformats.org/officeDocument/2006/math">
                    <m:r>
                      <a:rPr lang="en-US" sz="1600" i="1">
                        <a:solidFill>
                          <a:schemeClr val="tx1">
                            <a:lumMod val="85000"/>
                            <a:lumOff val="15000"/>
                          </a:schemeClr>
                        </a:solidFill>
                        <a:latin typeface="Cambria Math" panose="02040503050406030204" pitchFamily="18" charset="0"/>
                        <a:ea typeface="Cambria Math" panose="02040503050406030204" pitchFamily="18" charset="0"/>
                      </a:rPr>
                      <m:t>∇</m:t>
                    </m:r>
                  </m:oMath>
                </a14:m>
                <a:r>
                  <a:rPr lang="en-US"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 10</a:t>
                </a:r>
                <a:r>
                  <a:rPr lang="en-US" sz="1600" baseline="300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th</a:t>
                </a:r>
                <a:r>
                  <a:rPr lang="en-US" sz="1600" dirty="0">
                    <a:solidFill>
                      <a:schemeClr val="tx1">
                        <a:lumMod val="85000"/>
                        <a:lumOff val="15000"/>
                      </a:schemeClr>
                    </a:solidFill>
                    <a:latin typeface="Calibri" panose="020F0502020204030204" pitchFamily="34" charset="0"/>
                    <a:ea typeface="Times New Roman" panose="02020603050405020304" pitchFamily="18" charset="0"/>
                    <a:cs typeface="Arial" panose="020B0604020202020204" pitchFamily="34" charset="0"/>
                  </a:rPr>
                  <a:t> percentile (P10)</a:t>
                </a:r>
                <a:endParaRPr lang="en-US" sz="1600" dirty="0">
                  <a:solidFill>
                    <a:schemeClr val="tx1">
                      <a:lumMod val="85000"/>
                      <a:lumOff val="15000"/>
                    </a:schemeClr>
                  </a:solidFill>
                  <a:latin typeface="Arial" panose="020B0604020202020204" pitchFamily="34" charset="0"/>
                  <a:cs typeface="Arial" panose="020B0604020202020204" pitchFamily="34" charset="0"/>
                </a:endParaRPr>
              </a:p>
            </p:txBody>
          </p:sp>
        </mc:Choice>
        <mc:Fallback xmlns="">
          <p:sp>
            <p:nvSpPr>
              <p:cNvPr id="5" name="Rectangle 4">
                <a:extLst>
                  <a:ext uri="{FF2B5EF4-FFF2-40B4-BE49-F238E27FC236}">
                    <a16:creationId xmlns:a16="http://schemas.microsoft.com/office/drawing/2014/main" id="{DC23E86F-0EB2-A540-B391-AA7DD1D8C94A}"/>
                  </a:ext>
                </a:extLst>
              </p:cNvPr>
              <p:cNvSpPr>
                <a:spLocks noRot="1" noChangeAspect="1" noMove="1" noResize="1" noEditPoints="1" noAdjustHandles="1" noChangeArrowheads="1" noChangeShapeType="1" noTextEdit="1"/>
              </p:cNvSpPr>
              <p:nvPr/>
            </p:nvSpPr>
            <p:spPr>
              <a:xfrm>
                <a:off x="2260462" y="900528"/>
                <a:ext cx="4623076" cy="661976"/>
              </a:xfrm>
              <a:prstGeom prst="rect">
                <a:avLst/>
              </a:prstGeom>
              <a:blipFill>
                <a:blip r:embed="rId3"/>
                <a:stretch>
                  <a:fillRect l="-1639" r="-546" b="-7407"/>
                </a:stretch>
              </a:blipFill>
              <a:ln>
                <a:solidFill>
                  <a:schemeClr val="tx1"/>
                </a:solid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xmlns="" id="{52E47307-873A-5F4B-8D51-B85AC2398E0D}"/>
              </a:ext>
            </a:extLst>
          </p:cNvPr>
          <p:cNvSpPr txBox="1"/>
          <p:nvPr/>
        </p:nvSpPr>
        <p:spPr>
          <a:xfrm>
            <a:off x="346359" y="122556"/>
            <a:ext cx="8481955" cy="584775"/>
          </a:xfrm>
          <a:prstGeom prst="rect">
            <a:avLst/>
          </a:prstGeom>
          <a:noFill/>
        </p:spPr>
        <p:txBody>
          <a:bodyPr wrap="square" rtlCol="0">
            <a:spAutoFit/>
          </a:bodyPr>
          <a:lstStyle/>
          <a:p>
            <a:r>
              <a:rPr lang="en-US" sz="3200" b="1" dirty="0"/>
              <a:t>Summary of temperature change</a:t>
            </a:r>
          </a:p>
        </p:txBody>
      </p:sp>
      <p:sp>
        <p:nvSpPr>
          <p:cNvPr id="7" name="TextBox 6">
            <a:extLst>
              <a:ext uri="{FF2B5EF4-FFF2-40B4-BE49-F238E27FC236}">
                <a16:creationId xmlns:a16="http://schemas.microsoft.com/office/drawing/2014/main" xmlns="" id="{813E42D7-591B-E648-BE9E-66D9AE39BAC7}"/>
              </a:ext>
            </a:extLst>
          </p:cNvPr>
          <p:cNvSpPr txBox="1"/>
          <p:nvPr/>
        </p:nvSpPr>
        <p:spPr>
          <a:xfrm>
            <a:off x="2046511" y="6131968"/>
            <a:ext cx="1429943" cy="357021"/>
          </a:xfrm>
          <a:prstGeom prst="rect">
            <a:avLst/>
          </a:prstGeom>
          <a:solidFill>
            <a:schemeClr val="bg1"/>
          </a:solidFill>
        </p:spPr>
        <p:txBody>
          <a:bodyPr wrap="none" tIns="9144" bIns="9144" rtlCol="0">
            <a:spAutoFit/>
          </a:bodyPr>
          <a:lstStyle/>
          <a:p>
            <a:r>
              <a:rPr lang="en-US" sz="2200" b="1" dirty="0"/>
              <a:t>YEAR 2025</a:t>
            </a:r>
          </a:p>
        </p:txBody>
      </p:sp>
      <p:sp>
        <p:nvSpPr>
          <p:cNvPr id="8" name="TextBox 7">
            <a:extLst>
              <a:ext uri="{FF2B5EF4-FFF2-40B4-BE49-F238E27FC236}">
                <a16:creationId xmlns:a16="http://schemas.microsoft.com/office/drawing/2014/main" xmlns="" id="{64341CFC-2B4D-524B-B0E8-AF12F052DC3E}"/>
              </a:ext>
            </a:extLst>
          </p:cNvPr>
          <p:cNvSpPr txBox="1"/>
          <p:nvPr/>
        </p:nvSpPr>
        <p:spPr>
          <a:xfrm>
            <a:off x="5806816" y="6131968"/>
            <a:ext cx="1429943" cy="357021"/>
          </a:xfrm>
          <a:prstGeom prst="rect">
            <a:avLst/>
          </a:prstGeom>
          <a:solidFill>
            <a:schemeClr val="bg1"/>
          </a:solidFill>
        </p:spPr>
        <p:txBody>
          <a:bodyPr wrap="none" tIns="9144" bIns="9144" rtlCol="0">
            <a:spAutoFit/>
          </a:bodyPr>
          <a:lstStyle/>
          <a:p>
            <a:r>
              <a:rPr lang="en-US" sz="2200" b="1" dirty="0"/>
              <a:t>YEAR 2050</a:t>
            </a:r>
          </a:p>
        </p:txBody>
      </p:sp>
      <p:sp>
        <p:nvSpPr>
          <p:cNvPr id="9" name="Rectangle 8">
            <a:extLst>
              <a:ext uri="{FF2B5EF4-FFF2-40B4-BE49-F238E27FC236}">
                <a16:creationId xmlns:a16="http://schemas.microsoft.com/office/drawing/2014/main" xmlns="" id="{E04C7F9C-DF22-0A49-B20D-1AB5B0724A00}"/>
              </a:ext>
            </a:extLst>
          </p:cNvPr>
          <p:cNvSpPr/>
          <p:nvPr/>
        </p:nvSpPr>
        <p:spPr>
          <a:xfrm>
            <a:off x="2305879" y="3538330"/>
            <a:ext cx="1003852" cy="2107096"/>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BA9ED55-79F3-9841-9085-0BDBC5FF1C06}"/>
              </a:ext>
            </a:extLst>
          </p:cNvPr>
          <p:cNvSpPr/>
          <p:nvPr/>
        </p:nvSpPr>
        <p:spPr>
          <a:xfrm>
            <a:off x="6096001" y="1898374"/>
            <a:ext cx="1003852" cy="3110948"/>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4CF55EE0-E2BD-FB42-9FDB-50A96558D389}"/>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
        <p:nvSpPr>
          <p:cNvPr id="12" name="Slide Number Placeholder 3">
            <a:extLst>
              <a:ext uri="{FF2B5EF4-FFF2-40B4-BE49-F238E27FC236}">
                <a16:creationId xmlns:a16="http://schemas.microsoft.com/office/drawing/2014/main" xmlns="" id="{573FE181-68C3-104F-9FEC-C0C8FB6C2A5E}"/>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7</a:t>
            </a:fld>
            <a:endParaRPr lang="en-US" sz="2000" b="1" dirty="0"/>
          </a:p>
        </p:txBody>
      </p:sp>
      <p:sp>
        <p:nvSpPr>
          <p:cNvPr id="13" name="TextBox 12">
            <a:extLst>
              <a:ext uri="{FF2B5EF4-FFF2-40B4-BE49-F238E27FC236}">
                <a16:creationId xmlns:a16="http://schemas.microsoft.com/office/drawing/2014/main" xmlns="" id="{616074DC-1608-7548-A9CE-6817BD7EDE60}"/>
              </a:ext>
            </a:extLst>
          </p:cNvPr>
          <p:cNvSpPr txBox="1"/>
          <p:nvPr/>
        </p:nvSpPr>
        <p:spPr>
          <a:xfrm rot="16200000">
            <a:off x="-960208" y="3188141"/>
            <a:ext cx="3273029" cy="369332"/>
          </a:xfrm>
          <a:prstGeom prst="rect">
            <a:avLst/>
          </a:prstGeom>
          <a:solidFill>
            <a:schemeClr val="bg1"/>
          </a:solidFill>
        </p:spPr>
        <p:txBody>
          <a:bodyPr wrap="square" rtlCol="0">
            <a:spAutoFit/>
          </a:bodyPr>
          <a:lstStyle/>
          <a:p>
            <a:pPr algn="ctr"/>
            <a:r>
              <a:rPr lang="en-US" dirty="0"/>
              <a:t>Temperature Change (Celsius)</a:t>
            </a:r>
          </a:p>
        </p:txBody>
      </p:sp>
    </p:spTree>
    <p:extLst>
      <p:ext uri="{BB962C8B-B14F-4D97-AF65-F5344CB8AC3E}">
        <p14:creationId xmlns:p14="http://schemas.microsoft.com/office/powerpoint/2010/main" val="339773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E1BAFF2-BF94-F64F-83D5-BA9B74386A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
        <p:nvSpPr>
          <p:cNvPr id="6" name="TextBox 5">
            <a:extLst>
              <a:ext uri="{FF2B5EF4-FFF2-40B4-BE49-F238E27FC236}">
                <a16:creationId xmlns:a16="http://schemas.microsoft.com/office/drawing/2014/main" xmlns="" id="{92AED1F4-AEE0-5F4D-920D-99A5143304D4}"/>
              </a:ext>
            </a:extLst>
          </p:cNvPr>
          <p:cNvSpPr txBox="1"/>
          <p:nvPr/>
        </p:nvSpPr>
        <p:spPr>
          <a:xfrm>
            <a:off x="225632" y="5933661"/>
            <a:ext cx="4114800" cy="892552"/>
          </a:xfrm>
          <a:prstGeom prst="rect">
            <a:avLst/>
          </a:prstGeom>
          <a:noFill/>
        </p:spPr>
        <p:txBody>
          <a:bodyPr wrap="square" rtlCol="0">
            <a:spAutoFit/>
          </a:bodyPr>
          <a:lstStyle/>
          <a:p>
            <a:pPr algn="ctr"/>
            <a:r>
              <a:rPr lang="en-US" sz="2600" b="1" dirty="0"/>
              <a:t>1.12°C increase in average annual temperature</a:t>
            </a:r>
          </a:p>
        </p:txBody>
      </p:sp>
      <p:sp>
        <p:nvSpPr>
          <p:cNvPr id="7" name="TextBox 6">
            <a:extLst>
              <a:ext uri="{FF2B5EF4-FFF2-40B4-BE49-F238E27FC236}">
                <a16:creationId xmlns:a16="http://schemas.microsoft.com/office/drawing/2014/main" xmlns="" id="{F02F2924-911E-3B48-B293-A4946D52122C}"/>
              </a:ext>
            </a:extLst>
          </p:cNvPr>
          <p:cNvSpPr txBox="1"/>
          <p:nvPr/>
        </p:nvSpPr>
        <p:spPr>
          <a:xfrm>
            <a:off x="4659709" y="5933661"/>
            <a:ext cx="4114800" cy="892552"/>
          </a:xfrm>
          <a:prstGeom prst="rect">
            <a:avLst/>
          </a:prstGeom>
          <a:noFill/>
        </p:spPr>
        <p:txBody>
          <a:bodyPr wrap="square" rtlCol="0">
            <a:spAutoFit/>
          </a:bodyPr>
          <a:lstStyle/>
          <a:p>
            <a:pPr algn="ctr"/>
            <a:r>
              <a:rPr lang="en-US" sz="2600" b="1" dirty="0"/>
              <a:t>2.03°C increase in average annual temperature</a:t>
            </a:r>
          </a:p>
        </p:txBody>
      </p:sp>
      <p:sp>
        <p:nvSpPr>
          <p:cNvPr id="8" name="TextBox 7">
            <a:extLst>
              <a:ext uri="{FF2B5EF4-FFF2-40B4-BE49-F238E27FC236}">
                <a16:creationId xmlns:a16="http://schemas.microsoft.com/office/drawing/2014/main" xmlns="" id="{B881AF51-5C85-6649-A969-ED7A3CF46A51}"/>
              </a:ext>
            </a:extLst>
          </p:cNvPr>
          <p:cNvSpPr txBox="1"/>
          <p:nvPr/>
        </p:nvSpPr>
        <p:spPr>
          <a:xfrm>
            <a:off x="1460102" y="367274"/>
            <a:ext cx="1653786" cy="418576"/>
          </a:xfrm>
          <a:prstGeom prst="rect">
            <a:avLst/>
          </a:prstGeom>
          <a:solidFill>
            <a:schemeClr val="bg1"/>
          </a:solidFill>
        </p:spPr>
        <p:txBody>
          <a:bodyPr wrap="none" tIns="9144" bIns="9144" rtlCol="0">
            <a:spAutoFit/>
          </a:bodyPr>
          <a:lstStyle/>
          <a:p>
            <a:r>
              <a:rPr lang="en-US" sz="2600" b="1" dirty="0"/>
              <a:t>YEAR 2025</a:t>
            </a:r>
          </a:p>
        </p:txBody>
      </p:sp>
      <p:sp>
        <p:nvSpPr>
          <p:cNvPr id="9" name="TextBox 8">
            <a:extLst>
              <a:ext uri="{FF2B5EF4-FFF2-40B4-BE49-F238E27FC236}">
                <a16:creationId xmlns:a16="http://schemas.microsoft.com/office/drawing/2014/main" xmlns="" id="{72D83C3F-D109-BA48-97A7-70C01A51BB7F}"/>
              </a:ext>
            </a:extLst>
          </p:cNvPr>
          <p:cNvSpPr txBox="1"/>
          <p:nvPr/>
        </p:nvSpPr>
        <p:spPr>
          <a:xfrm>
            <a:off x="5826694" y="367274"/>
            <a:ext cx="1653786" cy="418576"/>
          </a:xfrm>
          <a:prstGeom prst="rect">
            <a:avLst/>
          </a:prstGeom>
          <a:solidFill>
            <a:schemeClr val="bg1"/>
          </a:solidFill>
        </p:spPr>
        <p:txBody>
          <a:bodyPr wrap="none" tIns="9144" bIns="9144" rtlCol="0">
            <a:spAutoFit/>
          </a:bodyPr>
          <a:lstStyle/>
          <a:p>
            <a:r>
              <a:rPr lang="en-US" sz="2600" b="1" dirty="0"/>
              <a:t>YEAR 2050</a:t>
            </a:r>
          </a:p>
        </p:txBody>
      </p:sp>
      <p:sp>
        <p:nvSpPr>
          <p:cNvPr id="10" name="TextBox 9">
            <a:extLst>
              <a:ext uri="{FF2B5EF4-FFF2-40B4-BE49-F238E27FC236}">
                <a16:creationId xmlns:a16="http://schemas.microsoft.com/office/drawing/2014/main" xmlns="" id="{A328A97F-1CC9-8F42-BBDD-627A858359A9}"/>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sp>
        <p:nvSpPr>
          <p:cNvPr id="11" name="Slide Number Placeholder 3">
            <a:extLst>
              <a:ext uri="{FF2B5EF4-FFF2-40B4-BE49-F238E27FC236}">
                <a16:creationId xmlns:a16="http://schemas.microsoft.com/office/drawing/2014/main" xmlns="" id="{9ED476E3-B87F-724E-809A-043F727040F6}"/>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8</a:t>
            </a:fld>
            <a:endParaRPr lang="en-US" sz="2000" b="1" dirty="0"/>
          </a:p>
        </p:txBody>
      </p:sp>
    </p:spTree>
    <p:extLst>
      <p:ext uri="{BB962C8B-B14F-4D97-AF65-F5344CB8AC3E}">
        <p14:creationId xmlns:p14="http://schemas.microsoft.com/office/powerpoint/2010/main" val="2128786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B3BEE4C-1341-564D-8796-71613F6061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194"/>
          <a:stretch/>
        </p:blipFill>
        <p:spPr>
          <a:xfrm>
            <a:off x="4492487" y="2927820"/>
            <a:ext cx="4651513" cy="3718997"/>
          </a:xfrm>
          <a:prstGeom prst="rect">
            <a:avLst/>
          </a:prstGeom>
        </p:spPr>
      </p:pic>
      <p:sp>
        <p:nvSpPr>
          <p:cNvPr id="4" name="TextBox 3">
            <a:extLst>
              <a:ext uri="{FF2B5EF4-FFF2-40B4-BE49-F238E27FC236}">
                <a16:creationId xmlns:a16="http://schemas.microsoft.com/office/drawing/2014/main" xmlns="" id="{F54D8BC2-26C9-034E-8278-7EB25C6570C3}"/>
              </a:ext>
            </a:extLst>
          </p:cNvPr>
          <p:cNvSpPr txBox="1"/>
          <p:nvPr/>
        </p:nvSpPr>
        <p:spPr>
          <a:xfrm>
            <a:off x="346359" y="122556"/>
            <a:ext cx="8481955" cy="584775"/>
          </a:xfrm>
          <a:prstGeom prst="rect">
            <a:avLst/>
          </a:prstGeom>
          <a:noFill/>
        </p:spPr>
        <p:txBody>
          <a:bodyPr wrap="square" rtlCol="0">
            <a:spAutoFit/>
          </a:bodyPr>
          <a:lstStyle/>
          <a:p>
            <a:r>
              <a:rPr lang="en-US" sz="3200" b="1" dirty="0"/>
              <a:t>Monthly </a:t>
            </a:r>
            <a:r>
              <a:rPr lang="en-US" sz="3200" b="1" u="sng" dirty="0"/>
              <a:t>delta change</a:t>
            </a:r>
            <a:r>
              <a:rPr lang="en-US" sz="3200" b="1" dirty="0"/>
              <a:t> to hourly events</a:t>
            </a:r>
          </a:p>
        </p:txBody>
      </p:sp>
      <p:sp>
        <p:nvSpPr>
          <p:cNvPr id="5" name="TextBox 4">
            <a:extLst>
              <a:ext uri="{FF2B5EF4-FFF2-40B4-BE49-F238E27FC236}">
                <a16:creationId xmlns:a16="http://schemas.microsoft.com/office/drawing/2014/main" xmlns="" id="{D01D56C9-A4AF-A943-A76A-AF16D4DA0E51}"/>
              </a:ext>
            </a:extLst>
          </p:cNvPr>
          <p:cNvSpPr txBox="1"/>
          <p:nvPr/>
        </p:nvSpPr>
        <p:spPr>
          <a:xfrm>
            <a:off x="7695263" y="6259"/>
            <a:ext cx="1452577" cy="307777"/>
          </a:xfrm>
          <a:prstGeom prst="rect">
            <a:avLst/>
          </a:prstGeom>
          <a:noFill/>
        </p:spPr>
        <p:txBody>
          <a:bodyPr wrap="none" rtlCol="0">
            <a:spAutoFit/>
          </a:bodyPr>
          <a:lstStyle/>
          <a:p>
            <a:r>
              <a:rPr lang="en-US" sz="1400" dirty="0">
                <a:solidFill>
                  <a:srgbClr val="FF0000"/>
                </a:solidFill>
              </a:rPr>
              <a:t>2017 Assessment</a:t>
            </a:r>
          </a:p>
        </p:txBody>
      </p:sp>
      <p:pic>
        <p:nvPicPr>
          <p:cNvPr id="6" name="Picture 5">
            <a:extLst>
              <a:ext uri="{FF2B5EF4-FFF2-40B4-BE49-F238E27FC236}">
                <a16:creationId xmlns:a16="http://schemas.microsoft.com/office/drawing/2014/main" xmlns="" id="{56EE8503-A738-2B4C-BA9B-D2C68B05EF1E}"/>
              </a:ext>
            </a:extLst>
          </p:cNvPr>
          <p:cNvPicPr>
            <a:picLocks noChangeAspect="1"/>
          </p:cNvPicPr>
          <p:nvPr/>
        </p:nvPicPr>
        <p:blipFill>
          <a:blip r:embed="rId3"/>
          <a:stretch>
            <a:fillRect/>
          </a:stretch>
        </p:blipFill>
        <p:spPr>
          <a:xfrm>
            <a:off x="126749" y="4074944"/>
            <a:ext cx="4429354" cy="2657612"/>
          </a:xfrm>
          <a:prstGeom prst="rect">
            <a:avLst/>
          </a:prstGeom>
        </p:spPr>
      </p:pic>
      <p:sp>
        <p:nvSpPr>
          <p:cNvPr id="9" name="Rectangle 8">
            <a:extLst>
              <a:ext uri="{FF2B5EF4-FFF2-40B4-BE49-F238E27FC236}">
                <a16:creationId xmlns:a16="http://schemas.microsoft.com/office/drawing/2014/main" xmlns="" id="{59AF14EE-2984-F349-8257-2743B42BF122}"/>
              </a:ext>
            </a:extLst>
          </p:cNvPr>
          <p:cNvSpPr/>
          <p:nvPr/>
        </p:nvSpPr>
        <p:spPr>
          <a:xfrm>
            <a:off x="5029476" y="1059412"/>
            <a:ext cx="3855831" cy="1323439"/>
          </a:xfrm>
          <a:prstGeom prst="rect">
            <a:avLst/>
          </a:prstGeom>
          <a:ln>
            <a:solidFill>
              <a:schemeClr val="tx1"/>
            </a:solidFill>
          </a:ln>
        </p:spPr>
        <p:txBody>
          <a:bodyPr wrap="square">
            <a:spAutoFit/>
          </a:bodyPr>
          <a:lstStyle/>
          <a:p>
            <a:r>
              <a:rPr lang="en-US" sz="1600" b="1" dirty="0">
                <a:latin typeface="Arial" panose="020B0604020202020204" pitchFamily="34" charset="0"/>
                <a:ea typeface="Times New Roman" panose="02020603050405020304" pitchFamily="18" charset="0"/>
                <a:cs typeface="Arial" panose="020B0604020202020204" pitchFamily="34" charset="0"/>
              </a:rPr>
              <a:t>(a) Observed changes in rainfall intensity over the last century (based on </a:t>
            </a:r>
            <a:r>
              <a:rPr lang="en-US" sz="1600" b="1" dirty="0" err="1">
                <a:latin typeface="Arial" panose="020B0604020202020204" pitchFamily="34" charset="0"/>
                <a:ea typeface="Times New Roman" panose="02020603050405020304" pitchFamily="18" charset="0"/>
                <a:cs typeface="Arial" panose="020B0604020202020204" pitchFamily="34" charset="0"/>
              </a:rPr>
              <a:t>Groisman</a:t>
            </a:r>
            <a:r>
              <a:rPr lang="en-US" sz="1600" b="1" dirty="0">
                <a:latin typeface="Arial" panose="020B0604020202020204" pitchFamily="34" charset="0"/>
                <a:ea typeface="Times New Roman" panose="02020603050405020304" pitchFamily="18" charset="0"/>
                <a:cs typeface="Arial" panose="020B0604020202020204" pitchFamily="34" charset="0"/>
              </a:rPr>
              <a:t> et al. 2004, Figure 10). </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(b) Equal distribution</a:t>
            </a:r>
          </a:p>
        </p:txBody>
      </p:sp>
      <p:sp>
        <p:nvSpPr>
          <p:cNvPr id="10" name="TextBox 9">
            <a:extLst>
              <a:ext uri="{FF2B5EF4-FFF2-40B4-BE49-F238E27FC236}">
                <a16:creationId xmlns:a16="http://schemas.microsoft.com/office/drawing/2014/main" xmlns="" id="{11A653FB-86F0-F649-A7FD-E8DB637F2E63}"/>
              </a:ext>
            </a:extLst>
          </p:cNvPr>
          <p:cNvSpPr txBox="1"/>
          <p:nvPr/>
        </p:nvSpPr>
        <p:spPr>
          <a:xfrm>
            <a:off x="5380763" y="2757451"/>
            <a:ext cx="3292953" cy="400110"/>
          </a:xfrm>
          <a:prstGeom prst="rect">
            <a:avLst/>
          </a:prstGeom>
          <a:noFill/>
        </p:spPr>
        <p:txBody>
          <a:bodyPr wrap="none" rtlCol="0">
            <a:spAutoFit/>
          </a:bodyPr>
          <a:lstStyle/>
          <a:p>
            <a:r>
              <a:rPr lang="en-US" sz="2000" dirty="0"/>
              <a:t>Summary of daily rainfall data</a:t>
            </a:r>
          </a:p>
        </p:txBody>
      </p:sp>
      <p:pic>
        <p:nvPicPr>
          <p:cNvPr id="11" name="Picture 10">
            <a:extLst>
              <a:ext uri="{FF2B5EF4-FFF2-40B4-BE49-F238E27FC236}">
                <a16:creationId xmlns:a16="http://schemas.microsoft.com/office/drawing/2014/main" xmlns="" id="{3209DB12-2A0F-B54A-82E9-9E52FCAC77C5}"/>
              </a:ext>
            </a:extLst>
          </p:cNvPr>
          <p:cNvPicPr>
            <a:picLocks noChangeAspect="1"/>
          </p:cNvPicPr>
          <p:nvPr/>
        </p:nvPicPr>
        <p:blipFill>
          <a:blip r:embed="rId4"/>
          <a:stretch>
            <a:fillRect/>
          </a:stretch>
        </p:blipFill>
        <p:spPr>
          <a:xfrm>
            <a:off x="116810" y="1098818"/>
            <a:ext cx="4671391" cy="2593883"/>
          </a:xfrm>
          <a:prstGeom prst="rect">
            <a:avLst/>
          </a:prstGeom>
        </p:spPr>
      </p:pic>
      <p:sp>
        <p:nvSpPr>
          <p:cNvPr id="12" name="TextBox 11">
            <a:extLst>
              <a:ext uri="{FF2B5EF4-FFF2-40B4-BE49-F238E27FC236}">
                <a16:creationId xmlns:a16="http://schemas.microsoft.com/office/drawing/2014/main" xmlns="" id="{E08DD5E9-A82D-0A48-B489-D7CBFC7E7E0F}"/>
              </a:ext>
            </a:extLst>
          </p:cNvPr>
          <p:cNvSpPr txBox="1"/>
          <p:nvPr/>
        </p:nvSpPr>
        <p:spPr>
          <a:xfrm>
            <a:off x="511203" y="898763"/>
            <a:ext cx="4283032" cy="400110"/>
          </a:xfrm>
          <a:prstGeom prst="rect">
            <a:avLst/>
          </a:prstGeom>
          <a:noFill/>
        </p:spPr>
        <p:txBody>
          <a:bodyPr wrap="none" rtlCol="0">
            <a:spAutoFit/>
          </a:bodyPr>
          <a:lstStyle/>
          <a:p>
            <a:r>
              <a:rPr lang="en-US" sz="2000" dirty="0"/>
              <a:t>Downscaling monthly change to deciles</a:t>
            </a:r>
          </a:p>
        </p:txBody>
      </p:sp>
      <p:sp>
        <p:nvSpPr>
          <p:cNvPr id="13" name="TextBox 12">
            <a:extLst>
              <a:ext uri="{FF2B5EF4-FFF2-40B4-BE49-F238E27FC236}">
                <a16:creationId xmlns:a16="http://schemas.microsoft.com/office/drawing/2014/main" xmlns="" id="{52449C83-156D-C640-9AD9-498C499C7EA8}"/>
              </a:ext>
            </a:extLst>
          </p:cNvPr>
          <p:cNvSpPr txBox="1"/>
          <p:nvPr/>
        </p:nvSpPr>
        <p:spPr>
          <a:xfrm>
            <a:off x="434767" y="4094822"/>
            <a:ext cx="4199804" cy="400110"/>
          </a:xfrm>
          <a:prstGeom prst="rect">
            <a:avLst/>
          </a:prstGeom>
          <a:solidFill>
            <a:schemeClr val="bg1"/>
          </a:solidFill>
        </p:spPr>
        <p:txBody>
          <a:bodyPr wrap="none" rtlCol="0">
            <a:spAutoFit/>
          </a:bodyPr>
          <a:lstStyle/>
          <a:p>
            <a:r>
              <a:rPr lang="en-US" sz="2000" dirty="0"/>
              <a:t>Deciles vs. Percent volume (Potter, PA)</a:t>
            </a:r>
          </a:p>
        </p:txBody>
      </p:sp>
      <p:sp>
        <p:nvSpPr>
          <p:cNvPr id="14" name="TextBox 13">
            <a:extLst>
              <a:ext uri="{FF2B5EF4-FFF2-40B4-BE49-F238E27FC236}">
                <a16:creationId xmlns:a16="http://schemas.microsoft.com/office/drawing/2014/main" xmlns="" id="{0BCAF9F7-4445-4F47-BB2B-5D520D3E8216}"/>
              </a:ext>
            </a:extLst>
          </p:cNvPr>
          <p:cNvSpPr txBox="1"/>
          <p:nvPr/>
        </p:nvSpPr>
        <p:spPr>
          <a:xfrm>
            <a:off x="728493" y="4867606"/>
            <a:ext cx="3264577" cy="584775"/>
          </a:xfrm>
          <a:prstGeom prst="rect">
            <a:avLst/>
          </a:prstGeom>
          <a:noFill/>
        </p:spPr>
        <p:txBody>
          <a:bodyPr wrap="square" rtlCol="0">
            <a:spAutoFit/>
          </a:bodyPr>
          <a:lstStyle/>
          <a:p>
            <a:r>
              <a:rPr lang="en-US" sz="1600" b="1" dirty="0"/>
              <a:t>About 50% of the rainfall volume lies in top 10% intensity events</a:t>
            </a:r>
          </a:p>
        </p:txBody>
      </p:sp>
      <p:sp>
        <p:nvSpPr>
          <p:cNvPr id="15" name="Slide Number Placeholder 3">
            <a:extLst>
              <a:ext uri="{FF2B5EF4-FFF2-40B4-BE49-F238E27FC236}">
                <a16:creationId xmlns:a16="http://schemas.microsoft.com/office/drawing/2014/main" xmlns="" id="{F3D99AA5-1CAD-524C-9740-6D1276C758A8}"/>
              </a:ext>
            </a:extLst>
          </p:cNvPr>
          <p:cNvSpPr>
            <a:spLocks noGrp="1"/>
          </p:cNvSpPr>
          <p:nvPr>
            <p:ph type="sldNum" sz="quarter" idx="12"/>
          </p:nvPr>
        </p:nvSpPr>
        <p:spPr>
          <a:xfrm>
            <a:off x="8493692" y="6468530"/>
            <a:ext cx="622300" cy="365125"/>
          </a:xfrm>
        </p:spPr>
        <p:txBody>
          <a:bodyPr/>
          <a:lstStyle/>
          <a:p>
            <a:fld id="{705EA20C-EB36-D147-8309-5DDF707CE72D}" type="slidenum">
              <a:rPr lang="en-US" sz="2000" b="1" smtClean="0"/>
              <a:t>9</a:t>
            </a:fld>
            <a:endParaRPr lang="en-US" sz="2000" b="1" dirty="0"/>
          </a:p>
        </p:txBody>
      </p:sp>
      <p:sp>
        <p:nvSpPr>
          <p:cNvPr id="3" name="TextBox 2">
            <a:extLst>
              <a:ext uri="{FF2B5EF4-FFF2-40B4-BE49-F238E27FC236}">
                <a16:creationId xmlns:a16="http://schemas.microsoft.com/office/drawing/2014/main" xmlns="" id="{F244AA3B-19B9-FA40-B019-DE087A617BF6}"/>
              </a:ext>
            </a:extLst>
          </p:cNvPr>
          <p:cNvSpPr txBox="1"/>
          <p:nvPr/>
        </p:nvSpPr>
        <p:spPr>
          <a:xfrm>
            <a:off x="5889846" y="6441543"/>
            <a:ext cx="2466509" cy="233910"/>
          </a:xfrm>
          <a:prstGeom prst="rect">
            <a:avLst/>
          </a:prstGeom>
          <a:solidFill>
            <a:schemeClr val="bg1"/>
          </a:solidFill>
        </p:spPr>
        <p:txBody>
          <a:bodyPr wrap="none" tIns="9144" bIns="9144" rtlCol="0">
            <a:spAutoFit/>
          </a:bodyPr>
          <a:lstStyle/>
          <a:p>
            <a:r>
              <a:rPr lang="en-US" sz="1400" dirty="0"/>
              <a:t>Calibration rainfall (inches/day)</a:t>
            </a:r>
          </a:p>
        </p:txBody>
      </p:sp>
      <p:sp>
        <p:nvSpPr>
          <p:cNvPr id="16" name="TextBox 15">
            <a:extLst>
              <a:ext uri="{FF2B5EF4-FFF2-40B4-BE49-F238E27FC236}">
                <a16:creationId xmlns:a16="http://schemas.microsoft.com/office/drawing/2014/main" xmlns="" id="{38A94527-65F5-5D49-BEBA-27A0E9AFCF3A}"/>
              </a:ext>
            </a:extLst>
          </p:cNvPr>
          <p:cNvSpPr txBox="1"/>
          <p:nvPr/>
        </p:nvSpPr>
        <p:spPr>
          <a:xfrm rot="16200000">
            <a:off x="3458444" y="4613538"/>
            <a:ext cx="2637645" cy="218521"/>
          </a:xfrm>
          <a:prstGeom prst="rect">
            <a:avLst/>
          </a:prstGeom>
          <a:solidFill>
            <a:schemeClr val="bg1"/>
          </a:solidFill>
        </p:spPr>
        <p:txBody>
          <a:bodyPr wrap="none" tIns="9144" bIns="9144" rtlCol="0">
            <a:spAutoFit/>
          </a:bodyPr>
          <a:lstStyle/>
          <a:p>
            <a:r>
              <a:rPr lang="en-US" sz="1300" dirty="0"/>
              <a:t>Change in daily volume (inches/day)</a:t>
            </a:r>
          </a:p>
        </p:txBody>
      </p:sp>
    </p:spTree>
    <p:extLst>
      <p:ext uri="{BB962C8B-B14F-4D97-AF65-F5344CB8AC3E}">
        <p14:creationId xmlns:p14="http://schemas.microsoft.com/office/powerpoint/2010/main" val="2451018511"/>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27906</TotalTime>
  <Words>2456</Words>
  <Application>Microsoft Macintosh PowerPoint</Application>
  <PresentationFormat>On-screen Show (4:3)</PresentationFormat>
  <Paragraphs>496</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Calibri</vt:lpstr>
      <vt:lpstr>Calibri Light</vt:lpstr>
      <vt:lpstr>Cambria Math</vt:lpstr>
      <vt:lpstr>Mangal</vt:lpstr>
      <vt:lpstr>Times New Roman</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EPA</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 of Conowingo Infill Modeling Workgroup Quarterly Meeting</dc:title>
  <dc:creator>Gopal Bhatt</dc:creator>
  <cp:lastModifiedBy>Gopal Bhatt</cp:lastModifiedBy>
  <cp:revision>715</cp:revision>
  <dcterms:created xsi:type="dcterms:W3CDTF">2016-10-03T15:35:24Z</dcterms:created>
  <dcterms:modified xsi:type="dcterms:W3CDTF">2018-09-24T00:40:14Z</dcterms:modified>
</cp:coreProperties>
</file>