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5" r:id="rId4"/>
    <p:sldId id="268" r:id="rId5"/>
    <p:sldId id="266" r:id="rId6"/>
    <p:sldId id="269" r:id="rId7"/>
    <p:sldId id="260" r:id="rId8"/>
    <p:sldId id="263" r:id="rId9"/>
    <p:sldId id="264" r:id="rId10"/>
    <p:sldId id="259" r:id="rId11"/>
    <p:sldId id="258" r:id="rId12"/>
    <p:sldId id="257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2" y="-1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188E-BA1E-A243-B1EF-4D2D67BEDC6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23A2-1CA8-384A-9941-0B459CED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ltic-se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93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3" y="1597819"/>
            <a:ext cx="8230225" cy="1102519"/>
          </a:xfrm>
        </p:spPr>
        <p:txBody>
          <a:bodyPr>
            <a:noAutofit/>
          </a:bodyPr>
          <a:lstStyle/>
          <a:p>
            <a:r>
              <a:rPr lang="en-US" sz="3800" dirty="0" smtClean="0"/>
              <a:t>Global Perspectives on Effects of Climate Change on Coastal Eutrophication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17" y="2914650"/>
            <a:ext cx="8959326" cy="131445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4600" dirty="0" smtClean="0">
                <a:solidFill>
                  <a:schemeClr val="tx1"/>
                </a:solidFill>
                <a:latin typeface="Helvetica"/>
                <a:cs typeface="Helvetica"/>
              </a:rPr>
              <a:t>Don Boesch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Chesapeake Bay Program Climate Change Modeling 2.0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September 24, 2018</a:t>
            </a:r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6" name="Picture 4" descr="ceslogo5c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527" y="198699"/>
            <a:ext cx="3380473" cy="110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A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806"/>
            <a:ext cx="4320959" cy="7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147" y="925191"/>
            <a:ext cx="2752888" cy="42183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SPR Expert Group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Don Boesch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Bill </a:t>
            </a:r>
            <a:r>
              <a:rPr lang="en-US" sz="2000" dirty="0" err="1" smtClean="0">
                <a:latin typeface="Helvetica"/>
                <a:cs typeface="Helvetica"/>
              </a:rPr>
              <a:t>Boicourt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John Boon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Richard </a:t>
            </a:r>
            <a:r>
              <a:rPr lang="en-US" sz="2000" dirty="0" err="1" smtClean="0">
                <a:latin typeface="Helvetica"/>
                <a:cs typeface="Helvetica"/>
              </a:rPr>
              <a:t>Cullather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Tal </a:t>
            </a:r>
            <a:r>
              <a:rPr lang="en-US" sz="2000" dirty="0" err="1" smtClean="0">
                <a:latin typeface="Helvetica"/>
                <a:cs typeface="Helvetica"/>
              </a:rPr>
              <a:t>Ezer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Gerald Galloway</a:t>
            </a:r>
          </a:p>
          <a:p>
            <a:pPr marL="0" indent="0">
              <a:buNone/>
            </a:pPr>
            <a:r>
              <a:rPr lang="en-US" sz="2000" dirty="0">
                <a:latin typeface="Helvetica"/>
                <a:cs typeface="Helvetica"/>
              </a:rPr>
              <a:t>Zoë </a:t>
            </a:r>
            <a:r>
              <a:rPr lang="en-US" sz="2000" dirty="0" smtClean="0">
                <a:latin typeface="Helvetica"/>
                <a:cs typeface="Helvetica"/>
              </a:rPr>
              <a:t>Johnson</a:t>
            </a:r>
            <a:r>
              <a:rPr lang="en-US" sz="2000" dirty="0" smtClean="0">
                <a:effectLst/>
                <a:latin typeface="Helvetica"/>
                <a:cs typeface="Helvetica"/>
              </a:rPr>
              <a:t> </a:t>
            </a:r>
          </a:p>
          <a:p>
            <a:pPr marL="0" indent="0">
              <a:buNone/>
            </a:pPr>
            <a:r>
              <a:rPr lang="en-US" sz="2000" dirty="0" err="1" smtClean="0">
                <a:latin typeface="Helvetica"/>
                <a:cs typeface="Helvetica"/>
              </a:rPr>
              <a:t>Hali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Kilbourne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Mat </a:t>
            </a:r>
            <a:r>
              <a:rPr lang="en-US" sz="2000" dirty="0" err="1" smtClean="0">
                <a:latin typeface="Helvetica"/>
                <a:cs typeface="Helvetica"/>
              </a:rPr>
              <a:t>Kirwan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Bob Kopp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Sasha Land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Ming Li</a:t>
            </a: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William </a:t>
            </a:r>
            <a:r>
              <a:rPr lang="en-US" sz="2000" dirty="0" err="1" smtClean="0">
                <a:latin typeface="Helvetica"/>
                <a:cs typeface="Helvetica"/>
              </a:rPr>
              <a:t>Nardin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Chris </a:t>
            </a:r>
            <a:r>
              <a:rPr lang="en-US" sz="2000" dirty="0" err="1" smtClean="0">
                <a:latin typeface="Helvetica"/>
                <a:cs typeface="Helvetica"/>
              </a:rPr>
              <a:t>Sommerfield</a:t>
            </a: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/>
                <a:cs typeface="Helvetica"/>
              </a:rPr>
              <a:t>Billy Sweet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8-09-24 at 1.12.0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2" y="1063229"/>
            <a:ext cx="2890079" cy="37598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8-01-26 at 5.46.16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762" y="2517460"/>
            <a:ext cx="3450783" cy="2036327"/>
          </a:xfrm>
          <a:prstGeom prst="rect">
            <a:avLst/>
          </a:prstGeom>
        </p:spPr>
      </p:pic>
      <p:pic>
        <p:nvPicPr>
          <p:cNvPr id="6" name="Picture 5" descr="Screen Shot 2018-01-26 at 5.46.16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766" y="742926"/>
            <a:ext cx="3338454" cy="19170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2018 Update of SLR Projections for MD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5829" y="4482669"/>
            <a:ext cx="3177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Probabilistic projections </a:t>
            </a:r>
          </a:p>
          <a:p>
            <a:r>
              <a:rPr lang="en-US" dirty="0" smtClean="0"/>
              <a:t>Kopp et al. 2017. </a:t>
            </a:r>
            <a:r>
              <a:rPr lang="en-US" i="1" dirty="0" smtClean="0"/>
              <a:t>Earth’s Future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79880" y="4221059"/>
            <a:ext cx="148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To be updated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Nov. 2018</a:t>
            </a:r>
            <a:endParaRPr lang="en-US" sz="16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407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 SLR projection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4" y="1057799"/>
            <a:ext cx="6836241" cy="385802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Sea-Level Rise by Model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29182"/>
              </p:ext>
            </p:extLst>
          </p:nvPr>
        </p:nvGraphicFramePr>
        <p:xfrm>
          <a:off x="6764143" y="3613316"/>
          <a:ext cx="23061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39"/>
                <a:gridCol w="1404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2025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0.24 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0.44-0.51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0.60-1.16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3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Sea-Level Rise by Extrapolation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newplot (3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6" y="981046"/>
            <a:ext cx="6792896" cy="3962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986" y="4799056"/>
            <a:ext cx="7511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www.vims.edu</a:t>
            </a:r>
            <a:r>
              <a:rPr lang="en-US" sz="1600" dirty="0" smtClean="0">
                <a:latin typeface="Helvetica"/>
                <a:cs typeface="Helvetica"/>
              </a:rPr>
              <a:t>/research/products/</a:t>
            </a:r>
            <a:r>
              <a:rPr lang="en-US" sz="1600" dirty="0" err="1" smtClean="0">
                <a:latin typeface="Helvetica"/>
                <a:cs typeface="Helvetica"/>
              </a:rPr>
              <a:t>slrc</a:t>
            </a:r>
            <a:r>
              <a:rPr lang="en-US" sz="1600" dirty="0" smtClean="0">
                <a:latin typeface="Helvetica"/>
                <a:cs typeface="Helvetica"/>
              </a:rPr>
              <a:t>/localities/</a:t>
            </a:r>
            <a:r>
              <a:rPr lang="en-US" sz="1600" dirty="0" err="1" smtClean="0">
                <a:latin typeface="Helvetica"/>
                <a:cs typeface="Helvetica"/>
              </a:rPr>
              <a:t>norfolkva</a:t>
            </a:r>
            <a:r>
              <a:rPr lang="en-US" sz="1600" dirty="0" smtClean="0">
                <a:latin typeface="Helvetica"/>
                <a:cs typeface="Helvetica"/>
              </a:rPr>
              <a:t>/</a:t>
            </a:r>
            <a:r>
              <a:rPr lang="en-US" sz="1600" dirty="0" err="1" smtClean="0">
                <a:latin typeface="Helvetica"/>
                <a:cs typeface="Helvetica"/>
              </a:rPr>
              <a:t>index.php</a:t>
            </a:r>
            <a:endParaRPr lang="en-US" sz="1600" dirty="0"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49799"/>
              </p:ext>
            </p:extLst>
          </p:nvPr>
        </p:nvGraphicFramePr>
        <p:xfrm>
          <a:off x="6567228" y="2889860"/>
          <a:ext cx="2511440" cy="146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01"/>
                <a:gridCol w="780021"/>
                <a:gridCol w="660018"/>
              </a:tblGrid>
              <a:tr h="489976">
                <a:tc>
                  <a:txBody>
                    <a:bodyPr/>
                    <a:lstStyle/>
                    <a:p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2025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2050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Linear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0.16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0.29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Quadratic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0.49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5775" y="4475890"/>
            <a:ext cx="2442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Boon and Mitchell. 2015</a:t>
            </a:r>
          </a:p>
          <a:p>
            <a:r>
              <a:rPr lang="en-US" sz="1600" i="1" dirty="0" smtClean="0">
                <a:latin typeface="Helvetica"/>
                <a:cs typeface="Helvetica"/>
              </a:rPr>
              <a:t>J. Coastal Res</a:t>
            </a:r>
            <a:r>
              <a:rPr lang="en-US" sz="1600" dirty="0" smtClean="0">
                <a:latin typeface="Helvetica"/>
                <a:cs typeface="Helvetica"/>
              </a:rPr>
              <a:t>. 36, 1295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228" y="1049929"/>
            <a:ext cx="259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CBP modeling first used 0.30 m, then used 0.17 m RSLR by 2025.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46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709"/>
            <a:ext cx="9144000" cy="519321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351" y="0"/>
            <a:ext cx="6248400" cy="21852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boesch@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umces.edu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www.umces.edu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/don-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boesch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  <a:p>
            <a:pPr>
              <a:spcAft>
                <a:spcPct val="250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@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Verdana" charset="0"/>
              </a:rPr>
              <a:t>DonBoesch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charset="0"/>
            </a:endParaRPr>
          </a:p>
          <a:p>
            <a:pPr>
              <a:spcAft>
                <a:spcPct val="10000"/>
              </a:spcAft>
            </a:pP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394" y="1331547"/>
            <a:ext cx="526423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1013" y="221361"/>
            <a:ext cx="8173059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>
            <a:lvl1pPr algn="ctr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rgbClr val="37798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Verdana"/>
              </a:rPr>
              <a:t>Effects of Climatic Changes on Hypoxia</a:t>
            </a:r>
          </a:p>
          <a:p>
            <a:pPr algn="l">
              <a:defRPr/>
            </a:pPr>
            <a:r>
              <a:rPr lang="en-US" sz="3600" dirty="0" smtClean="0">
                <a:solidFill>
                  <a:srgbClr val="37798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Verdana"/>
              </a:rPr>
              <a:t>                                                                        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23706" y="661811"/>
            <a:ext cx="7476775" cy="4481689"/>
            <a:chOff x="823706" y="661811"/>
            <a:chExt cx="7476775" cy="44816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4" b="1"/>
            <a:stretch/>
          </p:blipFill>
          <p:spPr>
            <a:xfrm>
              <a:off x="830000" y="752636"/>
              <a:ext cx="7470481" cy="439086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1774359" y="752636"/>
              <a:ext cx="305731" cy="435055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906731" y="1296507"/>
              <a:ext cx="305731" cy="435055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5059597" y="3213247"/>
              <a:ext cx="305731" cy="435055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796792" y="2534497"/>
              <a:ext cx="305731" cy="435055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7884321" y="1798990"/>
              <a:ext cx="305731" cy="43505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6632326" y="1581463"/>
              <a:ext cx="305731" cy="43505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3932933" y="849971"/>
              <a:ext cx="305731" cy="43505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4753866" y="2584321"/>
              <a:ext cx="305731" cy="43505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706" y="661811"/>
              <a:ext cx="1103519" cy="66865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6632326" y="3269260"/>
              <a:ext cx="1668155" cy="58799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982991" y="3245740"/>
            <a:ext cx="31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66329" y="626592"/>
            <a:ext cx="258046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Arrows indicate effect on </a:t>
            </a:r>
            <a:r>
              <a:rPr lang="en-US" dirty="0" smtClean="0">
                <a:solidFill>
                  <a:srgbClr val="008000"/>
                </a:solidFill>
              </a:rPr>
              <a:t>decreasing </a:t>
            </a:r>
            <a:r>
              <a:rPr lang="en-US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increasing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hypoxia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0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 fin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22" y="1081286"/>
            <a:ext cx="7475499" cy="3693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95" y="4655082"/>
            <a:ext cx="221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Boesch (submitted)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Campaigns to Abate Coastal Eutrophication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125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5" y="1063229"/>
            <a:ext cx="2885380" cy="39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46" y="3993854"/>
            <a:ext cx="5223550" cy="1178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507" y="992799"/>
            <a:ext cx="2372056" cy="31394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Baltic Sea: Chesapeake’s Big Sister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992800"/>
            <a:ext cx="2195189" cy="3139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3611" y="3744875"/>
            <a:ext cx="73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2008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4768" y="3721467"/>
            <a:ext cx="73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2015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07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4 at 7.38.41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34" y="1132007"/>
            <a:ext cx="4500165" cy="3635307"/>
          </a:xfrm>
          <a:prstGeom prst="rect">
            <a:avLst/>
          </a:prstGeom>
        </p:spPr>
      </p:pic>
      <p:pic>
        <p:nvPicPr>
          <p:cNvPr id="3" name="Picture 2" descr="Screen Shot 2018-09-24 at 7.40.18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375" y="1306870"/>
            <a:ext cx="4218537" cy="323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9008" y="4680899"/>
            <a:ext cx="407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Saraiva</a:t>
            </a:r>
            <a:r>
              <a:rPr lang="en-US" dirty="0" smtClean="0">
                <a:latin typeface="Helvetica"/>
                <a:cs typeface="Helvetica"/>
              </a:rPr>
              <a:t> et al. 2018 </a:t>
            </a:r>
            <a:r>
              <a:rPr lang="en-US" i="1" dirty="0" smtClean="0">
                <a:latin typeface="Helvetica"/>
                <a:cs typeface="Helvetica"/>
              </a:rPr>
              <a:t>Climate Dynamics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Baltic Sea: Changes in Nutrient Delivery, T, S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52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4 at 7.42.38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698" y="869644"/>
            <a:ext cx="4190737" cy="3810423"/>
          </a:xfrm>
          <a:prstGeom prst="rect">
            <a:avLst/>
          </a:prstGeom>
        </p:spPr>
      </p:pic>
      <p:pic>
        <p:nvPicPr>
          <p:cNvPr id="3" name="Picture 2" descr="Screen Shot 2018-09-24 at 7.44.26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60" y="869644"/>
            <a:ext cx="4193027" cy="43135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Baltic Sea: Changes in Nutrient Delivery, T, S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008" y="4680899"/>
            <a:ext cx="407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Saraiva</a:t>
            </a:r>
            <a:r>
              <a:rPr lang="en-US" dirty="0" smtClean="0">
                <a:latin typeface="Helvetica"/>
                <a:cs typeface="Helvetica"/>
              </a:rPr>
              <a:t> et al. 2018 </a:t>
            </a:r>
            <a:r>
              <a:rPr lang="en-US" i="1" dirty="0" smtClean="0">
                <a:latin typeface="Helvetica"/>
                <a:cs typeface="Helvetica"/>
              </a:rPr>
              <a:t>Climate Dynamics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503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4 at 5.49.42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745" y="846705"/>
            <a:ext cx="3689229" cy="42243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3263" y="202474"/>
            <a:ext cx="2332320" cy="4868557"/>
            <a:chOff x="373263" y="202474"/>
            <a:chExt cx="2332320" cy="4868557"/>
          </a:xfrm>
        </p:grpSpPr>
        <p:pic>
          <p:nvPicPr>
            <p:cNvPr id="6" name="Picture 5" descr="Screen Shot 2018-09-24 at 5.56.17 A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681" y="202474"/>
              <a:ext cx="2120660" cy="1457629"/>
            </a:xfrm>
            <a:prstGeom prst="rect">
              <a:avLst/>
            </a:prstGeom>
          </p:spPr>
        </p:pic>
        <p:pic>
          <p:nvPicPr>
            <p:cNvPr id="9" name="Picture 8" descr="Screen Shot 2018-09-24 at 5.56.17 A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263" y="1615673"/>
              <a:ext cx="2267902" cy="1966767"/>
            </a:xfrm>
            <a:prstGeom prst="rect">
              <a:avLst/>
            </a:prstGeom>
          </p:spPr>
        </p:pic>
        <p:pic>
          <p:nvPicPr>
            <p:cNvPr id="10" name="Picture 9" descr="Screen Shot 2018-09-24 at 5.56.17 AM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263" y="3607696"/>
              <a:ext cx="2332320" cy="146333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475517" y="1463326"/>
            <a:ext cx="349702" cy="13252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4742" y="55226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Precipitation-driven N losses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372" y="4728709"/>
            <a:ext cx="284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Sinha</a:t>
            </a:r>
            <a:r>
              <a:rPr lang="en-US" dirty="0" smtClean="0">
                <a:latin typeface="Helvetica"/>
                <a:cs typeface="Helvetica"/>
              </a:rPr>
              <a:t> et al. 2017 </a:t>
            </a:r>
            <a:r>
              <a:rPr lang="en-US" i="1" dirty="0" smtClean="0">
                <a:latin typeface="Helvetica"/>
                <a:cs typeface="Helvetica"/>
              </a:rPr>
              <a:t>Science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1165" y="2239759"/>
            <a:ext cx="2558342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Offsetting increase in N loading would require 33 ± 24% reduction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8043" y="1024383"/>
            <a:ext cx="1433844" cy="646331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2100</a:t>
            </a:r>
          </a:p>
          <a:p>
            <a:r>
              <a:rPr lang="en-US" dirty="0" smtClean="0"/>
              <a:t>BAU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8" y="985092"/>
            <a:ext cx="6819177" cy="37304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Hypoxia and pH on Louisiana Shelf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95" y="1753477"/>
            <a:ext cx="643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pH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95" y="3718928"/>
            <a:ext cx="59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O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6982" y="2433172"/>
            <a:ext cx="17070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2100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+10% flow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Same N&amp;P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052" y="4728709"/>
            <a:ext cx="353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Laurent et al 2018. </a:t>
            </a:r>
            <a:r>
              <a:rPr lang="en-US" i="1" dirty="0" smtClean="0">
                <a:latin typeface="Helvetica"/>
                <a:cs typeface="Helvetica"/>
              </a:rPr>
              <a:t>JGR Oceans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370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28" y="1202279"/>
            <a:ext cx="4412408" cy="3448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746" y="1208558"/>
            <a:ext cx="4093412" cy="383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7158" y="2931503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pH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173" y="12524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</a:t>
            </a:r>
            <a:r>
              <a:rPr lang="en-US" sz="2400" baseline="-25000" dirty="0" smtClean="0">
                <a:latin typeface="Helvetica"/>
                <a:cs typeface="Helvetica"/>
              </a:rPr>
              <a:t>2</a:t>
            </a:r>
            <a:endParaRPr lang="en-US" sz="2400" baseline="-25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2040" y="118881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Upwelling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819" y="2418004"/>
            <a:ext cx="16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Downwelling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398" y="3559217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Strong winds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052" y="4728709"/>
            <a:ext cx="353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Laurent et al 2018. </a:t>
            </a:r>
            <a:r>
              <a:rPr lang="en-US" i="1" dirty="0" smtClean="0">
                <a:latin typeface="Helvetica"/>
                <a:cs typeface="Helvetica"/>
              </a:rPr>
              <a:t>JGR Oceans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Helvetica"/>
                <a:cs typeface="Helvetica"/>
              </a:rPr>
              <a:t>Hypoxia and pH on Louisiana Shelf</a:t>
            </a:r>
            <a:endParaRPr lang="en-US" sz="3200" dirty="0">
              <a:solidFill>
                <a:srgbClr val="21596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50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303</Words>
  <Application>Microsoft Macintosh PowerPoint</Application>
  <PresentationFormat>On-screen Show (16:9)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Global Perspectives on Effects of Climate Change on Coastal Eutrophication</vt:lpstr>
      <vt:lpstr>PowerPoint Presentation</vt:lpstr>
      <vt:lpstr>Campaigns to Abate Coastal Eutrophication</vt:lpstr>
      <vt:lpstr>PowerPoint Presentation</vt:lpstr>
      <vt:lpstr>PowerPoint Presentation</vt:lpstr>
      <vt:lpstr>PowerPoint Presentation</vt:lpstr>
      <vt:lpstr>Precipitation-driven N losses</vt:lpstr>
      <vt:lpstr>Hypoxia and pH on Louisiana Shelf</vt:lpstr>
      <vt:lpstr>Hypoxia and pH on Louisiana Shelf</vt:lpstr>
      <vt:lpstr>2018 Update of SLR Projections for MD</vt:lpstr>
      <vt:lpstr>Sea-Level Rise by Model</vt:lpstr>
      <vt:lpstr>Sea-Level Rise by Extrapolation</vt:lpstr>
      <vt:lpstr>PowerPoint Presentation</vt:lpstr>
    </vt:vector>
  </TitlesOfParts>
  <Company>UMCES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F. Boesch</dc:creator>
  <cp:lastModifiedBy>Donald F. Boesch</cp:lastModifiedBy>
  <cp:revision>21</cp:revision>
  <dcterms:created xsi:type="dcterms:W3CDTF">2018-09-24T04:05:35Z</dcterms:created>
  <dcterms:modified xsi:type="dcterms:W3CDTF">2018-09-24T12:15:57Z</dcterms:modified>
</cp:coreProperties>
</file>