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</p:sldMasterIdLst>
  <p:notesMasterIdLst>
    <p:notesMasterId r:id="rId10"/>
  </p:notesMasterIdLst>
  <p:handoutMasterIdLst>
    <p:handoutMasterId r:id="rId11"/>
  </p:handoutMasterIdLst>
  <p:sldIdLst>
    <p:sldId id="270" r:id="rId7"/>
    <p:sldId id="271" r:id="rId8"/>
    <p:sldId id="272" r:id="rId9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08" userDrawn="1">
          <p15:clr>
            <a:srgbClr val="A4A3A4"/>
          </p15:clr>
        </p15:guide>
        <p15:guide id="2" orient="horz" pos="672" userDrawn="1">
          <p15:clr>
            <a:srgbClr val="A4A3A4"/>
          </p15:clr>
        </p15:guide>
        <p15:guide id="3" orient="horz" pos="3865">
          <p15:clr>
            <a:srgbClr val="A4A3A4"/>
          </p15:clr>
        </p15:guide>
        <p15:guide id="4" pos="2880">
          <p15:clr>
            <a:srgbClr val="A4A3A4"/>
          </p15:clr>
        </p15:guide>
        <p15:guide id="5" pos="288" userDrawn="1">
          <p15:clr>
            <a:srgbClr val="A4A3A4"/>
          </p15:clr>
        </p15:guide>
        <p15:guide id="6" pos="54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4" autoAdjust="0"/>
    <p:restoredTop sz="88930" autoAdjust="0"/>
  </p:normalViewPr>
  <p:slideViewPr>
    <p:cSldViewPr snapToGrid="0" snapToObjects="1">
      <p:cViewPr varScale="1">
        <p:scale>
          <a:sx n="64" d="100"/>
          <a:sy n="64" d="100"/>
        </p:scale>
        <p:origin x="1218" y="78"/>
      </p:cViewPr>
      <p:guideLst>
        <p:guide orient="horz" pos="2808"/>
        <p:guide orient="horz" pos="672"/>
        <p:guide orient="horz" pos="3865"/>
        <p:guide pos="2880"/>
        <p:guide pos="288"/>
        <p:guide pos="54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3354" y="9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238" cy="46672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6" y="1"/>
            <a:ext cx="3043238" cy="46672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CEC3B7C2-297D-4A8D-A12A-7E7E1720DE75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375"/>
            <a:ext cx="3043238" cy="46672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6" y="8842375"/>
            <a:ext cx="3043238" cy="46672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77B29C01-6C86-4DE2-980A-4290486159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88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/>
            </a:lvl1pPr>
          </a:lstStyle>
          <a:p>
            <a:fld id="{EB121E5D-F12C-40A4-9E84-3D67161D24D7}" type="datetimeFigureOut">
              <a:rPr lang="en-US" smtClean="0"/>
              <a:t>9/23/2018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15" tIns="46657" rIns="93315" bIns="4665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C17F889F-6F05-463B-B2C0-84568FF37D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797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F889F-6F05-463B-B2C0-84568FF37D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059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Emphasis on sizing; Dependence on both physical and biological components</a:t>
            </a:r>
          </a:p>
          <a:p>
            <a:pPr lvl="1"/>
            <a:r>
              <a:rPr lang="en-US" dirty="0"/>
              <a:t>HSPF, SUSTAIN, </a:t>
            </a:r>
            <a:r>
              <a:rPr lang="en-US" dirty="0" err="1"/>
              <a:t>RHESSys</a:t>
            </a:r>
            <a:r>
              <a:rPr lang="en-US" dirty="0"/>
              <a:t> tools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F889F-6F05-463B-B2C0-84568FF37D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97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Emphasis on biological processes for ag </a:t>
            </a:r>
            <a:r>
              <a:rPr lang="en-US" sz="1200"/>
              <a:t>and forestry</a:t>
            </a:r>
            <a:endParaRPr lang="en-US" sz="1200" dirty="0"/>
          </a:p>
          <a:p>
            <a:r>
              <a:rPr lang="en-US" sz="1200" dirty="0"/>
              <a:t>SWAT and APEX modeling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F889F-6F05-463B-B2C0-84568FF37D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005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03971"/>
            <a:ext cx="7772400" cy="739496"/>
          </a:xfrm>
        </p:spPr>
        <p:txBody>
          <a:bodyPr>
            <a:noAutofit/>
          </a:bodyPr>
          <a:lstStyle>
            <a:lvl1pPr algn="l">
              <a:defRPr sz="3600" b="1" i="0">
                <a:solidFill>
                  <a:schemeClr val="tx2"/>
                </a:solidFill>
                <a:latin typeface="Franklin Gothic Medium" panose="020B0603020102020204" pitchFamily="34" charset="0"/>
                <a:cs typeface="Franklin Gothic Medium" panose="020B0603020102020204" pitchFamily="34" charset="0"/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270023"/>
            <a:ext cx="7772400" cy="103509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of Presentation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3AB2-7874-4358-8CA6-1F642BB3D5C1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fld id="{F3034A82-FAF5-4381-A7ED-318AD49DF5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4732338"/>
            <a:ext cx="7772400" cy="562365"/>
          </a:xfr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8081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7FAF-C10A-41DD-8E57-AE352B9AAE09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fld id="{73DEA9CA-47AE-4DAE-BDF6-80482F0BF6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3903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none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B05A7-5CFC-463E-B12B-F63910CCD8CE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9FE3-C304-CE48-A9B7-DC03ED22A9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66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851"/>
            <a:ext cx="4038600" cy="464131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851"/>
            <a:ext cx="4038600" cy="464131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4EB7-7088-4BA4-8997-0D6FE2A960CD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9FE3-C304-CE48-A9B7-DC03ED22A9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03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2753"/>
            <a:ext cx="4040188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28"/>
            <a:ext cx="4040188" cy="406873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82753"/>
            <a:ext cx="4041775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28"/>
            <a:ext cx="4041775" cy="406873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98D14-E130-49D3-9B6F-8242837260BD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9FE3-C304-CE48-A9B7-DC03ED22A9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0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8386-82FA-4187-91E8-ACBB6A173733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9FE3-C304-CE48-A9B7-DC03ED22A9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19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5C026-3661-4D7E-9AF1-0585B0757C84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9FE3-C304-CE48-A9B7-DC03ED22A9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30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1116"/>
            <a:ext cx="3008313" cy="773983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61116"/>
            <a:ext cx="5111750" cy="546504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EF29B-8025-420E-B11C-085CBB90A6C8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9FE3-C304-CE48-A9B7-DC03ED22A9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4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77E2-4BA0-4F3E-A3E9-18D608E0DA4D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9FE3-C304-CE48-A9B7-DC03ED22A9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80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39260"/>
            <a:ext cx="8229599" cy="1039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852"/>
            <a:ext cx="8229600" cy="4641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9353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4AB31-63A7-4199-B799-EA9BD92619D1}" type="datetime1">
              <a:rPr lang="en-US" smtClean="0"/>
              <a:t>9/23/2018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3024" y="6356350"/>
            <a:ext cx="5352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92572" y="6356350"/>
            <a:ext cx="570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fld id="{5E756C58-8C69-4328-94C4-EECE410AC2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78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r" defTabSz="457200" rtl="0" eaLnBrk="1" latinLnBrk="0" hangingPunct="1">
        <a:spcBef>
          <a:spcPct val="0"/>
        </a:spcBef>
        <a:buNone/>
        <a:defRPr sz="3400" b="0" i="0" kern="1200">
          <a:solidFill>
            <a:srgbClr val="194F8B"/>
          </a:solidFill>
          <a:latin typeface="Franklin Gothic Medium" panose="020B0603020102020204" pitchFamily="34" charset="0"/>
          <a:ea typeface="+mj-ea"/>
          <a:cs typeface="Franklin Gothic Medium" panose="020B06030201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hesapeakestormwater.net/wp-content/uploads/2012/03/ed-p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411" y="3900961"/>
            <a:ext cx="1407719" cy="88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52627" y="239260"/>
            <a:ext cx="5934172" cy="1039858"/>
          </a:xfrm>
        </p:spPr>
        <p:txBody>
          <a:bodyPr>
            <a:normAutofit/>
          </a:bodyPr>
          <a:lstStyle/>
          <a:p>
            <a:r>
              <a:rPr lang="en-US" sz="2400" dirty="0"/>
              <a:t>Resilient BMPs for a Changing Climate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4E74B3-5E51-408D-BB9E-8BDDDD7CF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11" y="538266"/>
            <a:ext cx="3626625" cy="32794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39BBC1-7845-4BE5-9332-829422B2FA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0597" y="3900961"/>
            <a:ext cx="1335857" cy="8849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843F40-89E7-457C-9F73-071FEC75C130}"/>
              </a:ext>
            </a:extLst>
          </p:cNvPr>
          <p:cNvSpPr txBox="1"/>
          <p:nvPr/>
        </p:nvSpPr>
        <p:spPr>
          <a:xfrm>
            <a:off x="4357800" y="973591"/>
            <a:ext cx="448715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BMPs work by a variety of physical and biological mechanisms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mechanisms determine how BMPs are sensitive to climate drivers (e.g., rainfall volume and intensity, temperature, soil moisture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Evaluate climate response: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Simulation models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Space for time substitution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Field experiments (rare to date)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D3CE89-AA19-49C0-BD53-58366FB14A4D}"/>
              </a:ext>
            </a:extLst>
          </p:cNvPr>
          <p:cNvSpPr txBox="1"/>
          <p:nvPr/>
        </p:nvSpPr>
        <p:spPr>
          <a:xfrm>
            <a:off x="185411" y="5015060"/>
            <a:ext cx="4148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Research sponsored by EPA ORD over the last four years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49A7A8-DD83-4591-AE10-D0EC3C0A0BF2}"/>
              </a:ext>
            </a:extLst>
          </p:cNvPr>
          <p:cNvSpPr txBox="1"/>
          <p:nvPr/>
        </p:nvSpPr>
        <p:spPr>
          <a:xfrm>
            <a:off x="4350864" y="3985273"/>
            <a:ext cx="4521135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 extrusionH="6350" contourW="12700">
            <a:bevelT w="12700"/>
          </a:sp3d>
        </p:spPr>
        <p:txBody>
          <a:bodyPr wrap="square" rtlCol="0">
            <a:spAutoFit/>
          </a:bodyPr>
          <a:lstStyle/>
          <a:p>
            <a:r>
              <a:rPr lang="en-US" b="1" i="1" dirty="0"/>
              <a:t>Sensitivity</a:t>
            </a:r>
            <a:r>
              <a:rPr lang="en-US" dirty="0"/>
              <a:t> -  Is the practice and its performance sensitive to the range of potential change?</a:t>
            </a:r>
          </a:p>
          <a:p>
            <a:r>
              <a:rPr lang="en-US" b="1" i="1" dirty="0"/>
              <a:t>Adaptability</a:t>
            </a:r>
            <a:r>
              <a:rPr lang="en-US" dirty="0"/>
              <a:t> – Can the practice be modified to be resilient to potential changes as they emerge?</a:t>
            </a:r>
          </a:p>
          <a:p>
            <a:r>
              <a:rPr lang="en-US" b="1" i="1" dirty="0"/>
              <a:t>Timeliness</a:t>
            </a:r>
            <a:r>
              <a:rPr lang="en-US" dirty="0"/>
              <a:t> – How short is the time line to adapt to changes?</a:t>
            </a:r>
          </a:p>
        </p:txBody>
      </p:sp>
    </p:spTree>
    <p:extLst>
      <p:ext uri="{BB962C8B-B14F-4D97-AF65-F5344CB8AC3E}">
        <p14:creationId xmlns:p14="http://schemas.microsoft.com/office/powerpoint/2010/main" val="4123539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C0EFE-95F8-43B5-9C9C-E02CC5A5E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BMPs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54E0FF58-AEA5-4666-86BB-A8B5B54BD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55" y="3766440"/>
            <a:ext cx="3240366" cy="275667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597748EB-BEE8-4433-96FA-BEF9BF26F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155" y="357155"/>
            <a:ext cx="5389725" cy="3429350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02AD4A2B-79A8-4713-ADE5-76CBD0976E80}"/>
              </a:ext>
            </a:extLst>
          </p:cNvPr>
          <p:cNvSpPr txBox="1"/>
          <p:nvPr/>
        </p:nvSpPr>
        <p:spPr>
          <a:xfrm>
            <a:off x="1777629" y="443450"/>
            <a:ext cx="3959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Dauphin Co. PA 2085, 25-yr event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BA40BC-8B40-42D2-94F1-E76EBDB01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1967" y="3872800"/>
            <a:ext cx="3275462" cy="246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42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32A70-6F18-4510-AB97-2F852806B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Rural BMPs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7F911D-C5BE-45DB-8521-DFED512C5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075" y="1100504"/>
            <a:ext cx="4758332" cy="21751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456DA1-3D54-4862-A7B6-ACCB82713AAD}"/>
              </a:ext>
            </a:extLst>
          </p:cNvPr>
          <p:cNvSpPr txBox="1"/>
          <p:nvPr/>
        </p:nvSpPr>
        <p:spPr>
          <a:xfrm>
            <a:off x="615141" y="3344556"/>
            <a:ext cx="8151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 No-till on GA coastal plain: SWAT suggests little change in future TN load, but practice effectiveness decreases due to changes in water balance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EFDF43-C13D-4545-A18C-C96E520321F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680" y="1098380"/>
            <a:ext cx="2504020" cy="195843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F61E37-8DFD-4021-BE9A-467F68C25A8A}"/>
              </a:ext>
            </a:extLst>
          </p:cNvPr>
          <p:cNvCxnSpPr/>
          <p:nvPr/>
        </p:nvCxnSpPr>
        <p:spPr>
          <a:xfrm flipV="1">
            <a:off x="838986" y="3975375"/>
            <a:ext cx="7847813" cy="58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EEECE857-514A-4ED2-BD33-B3E940A1DA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8889" y="4050710"/>
            <a:ext cx="6096953" cy="160821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30DAF6F-2965-4FE7-8E91-4C23C3D176B2}"/>
              </a:ext>
            </a:extLst>
          </p:cNvPr>
          <p:cNvGrpSpPr/>
          <p:nvPr/>
        </p:nvGrpSpPr>
        <p:grpSpPr>
          <a:xfrm>
            <a:off x="2598014" y="4261016"/>
            <a:ext cx="6078703" cy="1278375"/>
            <a:chOff x="1162049" y="2838450"/>
            <a:chExt cx="6078703" cy="1278375"/>
          </a:xfrm>
          <a:solidFill>
            <a:schemeClr val="bg1"/>
          </a:solidFill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63FE947-FB90-4C40-ADB2-8485A6EA0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62049" y="2979641"/>
              <a:ext cx="6078703" cy="1137184"/>
            </a:xfrm>
            <a:prstGeom prst="rect">
              <a:avLst/>
            </a:prstGeom>
            <a:grpFill/>
          </p:spPr>
        </p:pic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60FCF37-465D-4D68-B121-511B53D2E507}"/>
                </a:ext>
              </a:extLst>
            </p:cNvPr>
            <p:cNvCxnSpPr/>
            <p:nvPr/>
          </p:nvCxnSpPr>
          <p:spPr>
            <a:xfrm>
              <a:off x="3771900" y="2838450"/>
              <a:ext cx="323849" cy="399913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2194653-F658-4004-973A-31BD5427F62D}"/>
              </a:ext>
            </a:extLst>
          </p:cNvPr>
          <p:cNvGrpSpPr/>
          <p:nvPr/>
        </p:nvGrpSpPr>
        <p:grpSpPr>
          <a:xfrm>
            <a:off x="2588089" y="4640048"/>
            <a:ext cx="6078703" cy="2069419"/>
            <a:chOff x="2139314" y="3952875"/>
            <a:chExt cx="6078703" cy="2069419"/>
          </a:xfrm>
          <a:solidFill>
            <a:schemeClr val="bg1"/>
          </a:solidFill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9531212-9432-42ED-B759-796B0DC4F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39314" y="4116825"/>
              <a:ext cx="6078703" cy="1905469"/>
            </a:xfrm>
            <a:prstGeom prst="rect">
              <a:avLst/>
            </a:prstGeom>
            <a:grpFill/>
          </p:spPr>
        </p:pic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BC637F3-7C7A-4769-BAE5-B1182F527052}"/>
                </a:ext>
              </a:extLst>
            </p:cNvPr>
            <p:cNvCxnSpPr/>
            <p:nvPr/>
          </p:nvCxnSpPr>
          <p:spPr>
            <a:xfrm>
              <a:off x="4572000" y="3952875"/>
              <a:ext cx="409575" cy="466725"/>
            </a:xfrm>
            <a:prstGeom prst="straightConnector1">
              <a:avLst/>
            </a:prstGeom>
            <a:grpFill/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F62CEE0-B851-4CCF-9EAB-DAF35EEF3B68}"/>
              </a:ext>
            </a:extLst>
          </p:cNvPr>
          <p:cNvSpPr txBox="1"/>
          <p:nvPr/>
        </p:nvSpPr>
        <p:spPr>
          <a:xfrm>
            <a:off x="457200" y="4660929"/>
            <a:ext cx="2009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Climate resilience summary for riparian buffers</a:t>
            </a:r>
          </a:p>
        </p:txBody>
      </p:sp>
    </p:spTree>
    <p:extLst>
      <p:ext uri="{BB962C8B-B14F-4D97-AF65-F5344CB8AC3E}">
        <p14:creationId xmlns:p14="http://schemas.microsoft.com/office/powerpoint/2010/main" val="2657063104"/>
      </p:ext>
    </p:extLst>
  </p:cSld>
  <p:clrMapOvr>
    <a:masterClrMapping/>
  </p:clrMapOvr>
</p:sld>
</file>

<file path=ppt/theme/theme1.xml><?xml version="1.0" encoding="utf-8"?>
<a:theme xmlns:a="http://schemas.openxmlformats.org/drawingml/2006/main" name="Tt_Blue_PPT_Template_ENG">
  <a:themeElements>
    <a:clrScheme name="Custom 2">
      <a:dk1>
        <a:srgbClr val="262626"/>
      </a:dk1>
      <a:lt1>
        <a:sysClr val="window" lastClr="FFFFFF"/>
      </a:lt1>
      <a:dk2>
        <a:srgbClr val="003478"/>
      </a:dk2>
      <a:lt2>
        <a:srgbClr val="F2F2F2"/>
      </a:lt2>
      <a:accent1>
        <a:srgbClr val="675C53"/>
      </a:accent1>
      <a:accent2>
        <a:srgbClr val="5482AB"/>
      </a:accent2>
      <a:accent3>
        <a:srgbClr val="69923A"/>
      </a:accent3>
      <a:accent4>
        <a:srgbClr val="CA7700"/>
      </a:accent4>
      <a:accent5>
        <a:srgbClr val="B3995D"/>
      </a:accent5>
      <a:accent6>
        <a:srgbClr val="004165"/>
      </a:accent6>
      <a:hlink>
        <a:srgbClr val="CA7700"/>
      </a:hlink>
      <a:folHlink>
        <a:srgbClr val="B3995D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255123cf-5600-44fe-bd0b-5525a29327fe" ContentTypeId="0x01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081B8336646D42AB05B7CAA57611B7" ma:contentTypeVersion="3" ma:contentTypeDescription="Create a new document." ma:contentTypeScope="" ma:versionID="7f7ea993f31825d3417a374756299fd5">
  <xsd:schema xmlns:xsd="http://www.w3.org/2001/XMLSchema" xmlns:xs="http://www.w3.org/2001/XMLSchema" xmlns:p="http://schemas.microsoft.com/office/2006/metadata/properties" xmlns:ns2="9cf81d45-a9ea-4144-b627-fe3d25dc540a" targetNamespace="http://schemas.microsoft.com/office/2006/metadata/properties" ma:root="true" ma:fieldsID="3d56f9f5c09ddddab28fb2c6e1aca9af" ns2:_="">
    <xsd:import namespace="9cf81d45-a9ea-4144-b627-fe3d25dc540a"/>
    <xsd:element name="properties">
      <xsd:complexType>
        <xsd:sequence>
          <xsd:element name="documentManagement">
            <xsd:complexType>
              <xsd:all>
                <xsd:element ref="ns2:ProjectNumber" minOccurs="0"/>
                <xsd:element ref="ns2:ClientNumber" minOccurs="0"/>
                <xsd:element ref="ns2:Initiativ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81d45-a9ea-4144-b627-fe3d25dc540a" elementFormDefault="qualified">
    <xsd:import namespace="http://schemas.microsoft.com/office/2006/documentManagement/types"/>
    <xsd:import namespace="http://schemas.microsoft.com/office/infopath/2007/PartnerControls"/>
    <xsd:element name="ProjectNumber" ma:index="8" nillable="true" ma:displayName="ProjectNumber" ma:internalName="ProjectNumber">
      <xsd:simpleType>
        <xsd:restriction base="dms:Text">
          <xsd:maxLength value="255"/>
        </xsd:restriction>
      </xsd:simpleType>
    </xsd:element>
    <xsd:element name="ClientNumber" ma:index="9" nillable="true" ma:displayName="ClientNumber" ma:internalName="ClientNumber">
      <xsd:simpleType>
        <xsd:restriction base="dms:Text">
          <xsd:maxLength value="255"/>
        </xsd:restriction>
      </xsd:simpleType>
    </xsd:element>
    <xsd:element name="Initiative" ma:index="10" nillable="true" ma:displayName="Initiative" ma:internalName="Initiativ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jectNumber xmlns="9cf81d45-a9ea-4144-b627-fe3d25dc540a" xsi:nil="true"/>
    <Initiative xmlns="9cf81d45-a9ea-4144-b627-fe3d25dc540a" xsi:nil="true"/>
    <ClientNumber xmlns="9cf81d45-a9ea-4144-b627-fe3d25dc540a" xsi:nil="true"/>
  </documentManagement>
</p:properties>
</file>

<file path=customXml/itemProps1.xml><?xml version="1.0" encoding="utf-8"?>
<ds:datastoreItem xmlns:ds="http://schemas.openxmlformats.org/officeDocument/2006/customXml" ds:itemID="{A8435B5C-2362-4E78-A7AB-D98D86C686EA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200149F4-4F79-4467-BA74-EFA2274EC2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f81d45-a9ea-4144-b627-fe3d25dc54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E7E253-CEA5-4FE2-A7A3-BAC2EEFB83C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1BC9EFF-ADF0-436E-8998-2D4F10E6A9D9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C6980650-4A8E-4812-AFD3-AC307BF39FB7}">
  <ds:schemaRefs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9cf81d45-a9ea-4144-b627-fe3d25dc540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Tt-Blue-PPT-Template</Template>
  <TotalTime>3541</TotalTime>
  <Words>190</Words>
  <Application>Microsoft Office PowerPoint</Application>
  <PresentationFormat>On-screen Show (4:3)</PresentationFormat>
  <Paragraphs>23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Franklin Gothic Book</vt:lpstr>
      <vt:lpstr>Franklin Gothic Medium</vt:lpstr>
      <vt:lpstr>Georgia</vt:lpstr>
      <vt:lpstr>Tt_Blue_PPT_Template_ENG</vt:lpstr>
      <vt:lpstr>Resilient BMPs for a Changing Climate</vt:lpstr>
      <vt:lpstr>Urban BMPs</vt:lpstr>
      <vt:lpstr>Rural BMPs</vt:lpstr>
    </vt:vector>
  </TitlesOfParts>
  <Company>Tetra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Butcher, Jon</dc:creator>
  <cp:lastModifiedBy>Butcher, Jon</cp:lastModifiedBy>
  <cp:revision>166</cp:revision>
  <cp:lastPrinted>2018-09-21T17:55:09Z</cp:lastPrinted>
  <dcterms:created xsi:type="dcterms:W3CDTF">2015-07-31T19:04:46Z</dcterms:created>
  <dcterms:modified xsi:type="dcterms:W3CDTF">2018-09-23T21:04:10Z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0x01010014081B8336646D42AB05B7CAA57611B7</vt:lpwstr>
  </property>
  <property fmtid="{D5CDD505-2E9C-101B-9397-08002B2CF9AE}" pid="3" name="Tfs.IsStoryboard">
    <vt:bool>true</vt:bool>
  </property>
  <property fmtid="{D5CDD505-2E9C-101B-9397-08002B2CF9AE}" pid="4" name="Tfs.LastKnownPath">
    <vt:lpwstr>\\TTS175FS1.tt.local\O-Drive\Projects\EPA\GCIA-TO13-Op4\Presentations\STAC 2018\Butcher_CB-STAC_9-24-18.pptx</vt:lpwstr>
  </property>
</Properties>
</file>