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5520" autoAdjust="0"/>
  </p:normalViewPr>
  <p:slideViewPr>
    <p:cSldViewPr>
      <p:cViewPr varScale="1">
        <p:scale>
          <a:sx n="41" d="100"/>
          <a:sy n="41" d="100"/>
        </p:scale>
        <p:origin x="-1902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5CC52-C48E-48AF-823F-21EB35DBAEF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BFA4248-7FB2-4825-9C98-BB44FC01C99C}">
      <dgm:prSet phldrT="[Text]"/>
      <dgm:spPr/>
      <dgm:t>
        <a:bodyPr/>
        <a:lstStyle/>
        <a:p>
          <a:r>
            <a:rPr lang="en-US" dirty="0" smtClean="0"/>
            <a:t>Incorporate Climate Change in the Phase III WIPs </a:t>
          </a:r>
          <a:endParaRPr lang="en-US" dirty="0"/>
        </a:p>
      </dgm:t>
    </dgm:pt>
    <dgm:pt modelId="{C8B4C71E-08E7-4556-8D61-0C521EA329EC}" type="parTrans" cxnId="{B2E71B17-9A45-4F9F-BEE0-95E9BFD0C3C6}">
      <dgm:prSet/>
      <dgm:spPr/>
      <dgm:t>
        <a:bodyPr/>
        <a:lstStyle/>
        <a:p>
          <a:endParaRPr lang="en-US"/>
        </a:p>
      </dgm:t>
    </dgm:pt>
    <dgm:pt modelId="{2309D531-05DC-4390-9708-5375AD3A4854}" type="sibTrans" cxnId="{B2E71B17-9A45-4F9F-BEE0-95E9BFD0C3C6}">
      <dgm:prSet/>
      <dgm:spPr/>
      <dgm:t>
        <a:bodyPr/>
        <a:lstStyle/>
        <a:p>
          <a:endParaRPr lang="en-US"/>
        </a:p>
      </dgm:t>
    </dgm:pt>
    <dgm:pt modelId="{908B41A8-2B45-4D65-AC76-DA0B1637AEFB}">
      <dgm:prSet phldrT="[Text]"/>
      <dgm:spPr/>
      <dgm:t>
        <a:bodyPr/>
        <a:lstStyle/>
        <a:p>
          <a:r>
            <a:rPr lang="en-US" u="none" dirty="0" smtClean="0">
              <a:solidFill>
                <a:srgbClr val="FFFF00"/>
              </a:solidFill>
            </a:rPr>
            <a:t>Understand the Science </a:t>
          </a:r>
          <a:endParaRPr lang="en-US" u="none" dirty="0">
            <a:solidFill>
              <a:srgbClr val="FFFF00"/>
            </a:solidFill>
          </a:endParaRPr>
        </a:p>
      </dgm:t>
    </dgm:pt>
    <dgm:pt modelId="{B85ABEB5-B5AF-4408-9435-839EB3782E7C}" type="parTrans" cxnId="{3B642664-92F7-45FD-80B3-DFC9BA3D3634}">
      <dgm:prSet/>
      <dgm:spPr/>
      <dgm:t>
        <a:bodyPr/>
        <a:lstStyle/>
        <a:p>
          <a:endParaRPr lang="en-US"/>
        </a:p>
      </dgm:t>
    </dgm:pt>
    <dgm:pt modelId="{4E2BD18B-A856-4EA6-B5E1-1175D1708559}" type="sibTrans" cxnId="{3B642664-92F7-45FD-80B3-DFC9BA3D3634}">
      <dgm:prSet/>
      <dgm:spPr/>
      <dgm:t>
        <a:bodyPr/>
        <a:lstStyle/>
        <a:p>
          <a:endParaRPr lang="en-US"/>
        </a:p>
      </dgm:t>
    </dgm:pt>
    <dgm:pt modelId="{6DD367AB-98B2-4D34-B82B-3A1F19DA0AE4}">
      <dgm:prSet phldrT="[Text]"/>
      <dgm:spPr/>
      <dgm:t>
        <a:bodyPr/>
        <a:lstStyle/>
        <a:p>
          <a:r>
            <a:rPr lang="en-US" dirty="0" smtClean="0"/>
            <a:t>Incorporate into Two-year Milestones starting with the 2022-2023 milestones</a:t>
          </a:r>
          <a:endParaRPr lang="en-US" dirty="0"/>
        </a:p>
      </dgm:t>
    </dgm:pt>
    <dgm:pt modelId="{79D85556-E834-48F3-AF02-50326E866507}" type="parTrans" cxnId="{2B2F3ABB-AC24-45BB-93D6-FC3D0DA91CA3}">
      <dgm:prSet/>
      <dgm:spPr/>
      <dgm:t>
        <a:bodyPr/>
        <a:lstStyle/>
        <a:p>
          <a:endParaRPr lang="en-US"/>
        </a:p>
      </dgm:t>
    </dgm:pt>
    <dgm:pt modelId="{FF187E2B-2C68-463F-9399-455C664D6E87}" type="sibTrans" cxnId="{2B2F3ABB-AC24-45BB-93D6-FC3D0DA91CA3}">
      <dgm:prSet/>
      <dgm:spPr/>
      <dgm:t>
        <a:bodyPr/>
        <a:lstStyle/>
        <a:p>
          <a:endParaRPr lang="en-US"/>
        </a:p>
      </dgm:t>
    </dgm:pt>
    <dgm:pt modelId="{BC9E23A4-FAE6-459D-87B1-73D72355D63B}" type="pres">
      <dgm:prSet presAssocID="{6475CC52-C48E-48AF-823F-21EB35DBAEFE}" presName="CompostProcess" presStyleCnt="0">
        <dgm:presLayoutVars>
          <dgm:dir/>
          <dgm:resizeHandles val="exact"/>
        </dgm:presLayoutVars>
      </dgm:prSet>
      <dgm:spPr/>
    </dgm:pt>
    <dgm:pt modelId="{4FF72187-5003-4AFC-A163-21E02B9D8055}" type="pres">
      <dgm:prSet presAssocID="{6475CC52-C48E-48AF-823F-21EB35DBAEFE}" presName="arrow" presStyleLbl="bgShp" presStyleIdx="0" presStyleCnt="1"/>
      <dgm:spPr/>
    </dgm:pt>
    <dgm:pt modelId="{5C0693EC-01CE-48F0-A2D3-CB86351423FF}" type="pres">
      <dgm:prSet presAssocID="{6475CC52-C48E-48AF-823F-21EB35DBAEFE}" presName="linearProcess" presStyleCnt="0"/>
      <dgm:spPr/>
    </dgm:pt>
    <dgm:pt modelId="{386EE96B-EC97-4A38-ABE5-F7BFAA04FFE5}" type="pres">
      <dgm:prSet presAssocID="{4BFA4248-7FB2-4825-9C98-BB44FC01C99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03748-FC2D-4540-BA60-E25F2120FB89}" type="pres">
      <dgm:prSet presAssocID="{2309D531-05DC-4390-9708-5375AD3A4854}" presName="sibTrans" presStyleCnt="0"/>
      <dgm:spPr/>
    </dgm:pt>
    <dgm:pt modelId="{2F9B623C-C45C-4EE5-85BA-7F8704A0BF00}" type="pres">
      <dgm:prSet presAssocID="{908B41A8-2B45-4D65-AC76-DA0B1637AEF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FF1C-D117-42CA-B2EE-383A9962E27E}" type="pres">
      <dgm:prSet presAssocID="{4E2BD18B-A856-4EA6-B5E1-1175D1708559}" presName="sibTrans" presStyleCnt="0"/>
      <dgm:spPr/>
    </dgm:pt>
    <dgm:pt modelId="{C3060BB9-2090-4F1B-81D4-055A6EC1668E}" type="pres">
      <dgm:prSet presAssocID="{6DD367AB-98B2-4D34-B82B-3A1F19DA0AE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5C542E-391C-42DE-AEEE-071C6B1E3D36}" type="presOf" srcId="{6475CC52-C48E-48AF-823F-21EB35DBAEFE}" destId="{BC9E23A4-FAE6-459D-87B1-73D72355D63B}" srcOrd="0" destOrd="0" presId="urn:microsoft.com/office/officeart/2005/8/layout/hProcess9"/>
    <dgm:cxn modelId="{BB9AE35E-0F90-46A2-863E-4AF1F026443A}" type="presOf" srcId="{908B41A8-2B45-4D65-AC76-DA0B1637AEFB}" destId="{2F9B623C-C45C-4EE5-85BA-7F8704A0BF00}" srcOrd="0" destOrd="0" presId="urn:microsoft.com/office/officeart/2005/8/layout/hProcess9"/>
    <dgm:cxn modelId="{2B2F3ABB-AC24-45BB-93D6-FC3D0DA91CA3}" srcId="{6475CC52-C48E-48AF-823F-21EB35DBAEFE}" destId="{6DD367AB-98B2-4D34-B82B-3A1F19DA0AE4}" srcOrd="2" destOrd="0" parTransId="{79D85556-E834-48F3-AF02-50326E866507}" sibTransId="{FF187E2B-2C68-463F-9399-455C664D6E87}"/>
    <dgm:cxn modelId="{3B642664-92F7-45FD-80B3-DFC9BA3D3634}" srcId="{6475CC52-C48E-48AF-823F-21EB35DBAEFE}" destId="{908B41A8-2B45-4D65-AC76-DA0B1637AEFB}" srcOrd="1" destOrd="0" parTransId="{B85ABEB5-B5AF-4408-9435-839EB3782E7C}" sibTransId="{4E2BD18B-A856-4EA6-B5E1-1175D1708559}"/>
    <dgm:cxn modelId="{FA0FD15E-C0BE-4F57-BAD9-6F2BE68D5D3A}" type="presOf" srcId="{6DD367AB-98B2-4D34-B82B-3A1F19DA0AE4}" destId="{C3060BB9-2090-4F1B-81D4-055A6EC1668E}" srcOrd="0" destOrd="0" presId="urn:microsoft.com/office/officeart/2005/8/layout/hProcess9"/>
    <dgm:cxn modelId="{B2E71B17-9A45-4F9F-BEE0-95E9BFD0C3C6}" srcId="{6475CC52-C48E-48AF-823F-21EB35DBAEFE}" destId="{4BFA4248-7FB2-4825-9C98-BB44FC01C99C}" srcOrd="0" destOrd="0" parTransId="{C8B4C71E-08E7-4556-8D61-0C521EA329EC}" sibTransId="{2309D531-05DC-4390-9708-5375AD3A4854}"/>
    <dgm:cxn modelId="{2D60C45C-6F82-4133-A4A1-5C5D92DCC799}" type="presOf" srcId="{4BFA4248-7FB2-4825-9C98-BB44FC01C99C}" destId="{386EE96B-EC97-4A38-ABE5-F7BFAA04FFE5}" srcOrd="0" destOrd="0" presId="urn:microsoft.com/office/officeart/2005/8/layout/hProcess9"/>
    <dgm:cxn modelId="{472392EE-F86B-4233-8676-D938FC2C9531}" type="presParOf" srcId="{BC9E23A4-FAE6-459D-87B1-73D72355D63B}" destId="{4FF72187-5003-4AFC-A163-21E02B9D8055}" srcOrd="0" destOrd="0" presId="urn:microsoft.com/office/officeart/2005/8/layout/hProcess9"/>
    <dgm:cxn modelId="{0CC824B1-AA4F-457C-A4AD-D6AA5CA183EF}" type="presParOf" srcId="{BC9E23A4-FAE6-459D-87B1-73D72355D63B}" destId="{5C0693EC-01CE-48F0-A2D3-CB86351423FF}" srcOrd="1" destOrd="0" presId="urn:microsoft.com/office/officeart/2005/8/layout/hProcess9"/>
    <dgm:cxn modelId="{45BDE7DD-41AC-4468-885E-B09CE4F3D68B}" type="presParOf" srcId="{5C0693EC-01CE-48F0-A2D3-CB86351423FF}" destId="{386EE96B-EC97-4A38-ABE5-F7BFAA04FFE5}" srcOrd="0" destOrd="0" presId="urn:microsoft.com/office/officeart/2005/8/layout/hProcess9"/>
    <dgm:cxn modelId="{A70071AA-7178-4C19-9B33-B30F4C450534}" type="presParOf" srcId="{5C0693EC-01CE-48F0-A2D3-CB86351423FF}" destId="{AD403748-FC2D-4540-BA60-E25F2120FB89}" srcOrd="1" destOrd="0" presId="urn:microsoft.com/office/officeart/2005/8/layout/hProcess9"/>
    <dgm:cxn modelId="{F6A50603-03D9-4302-80DB-464D9D7C6003}" type="presParOf" srcId="{5C0693EC-01CE-48F0-A2D3-CB86351423FF}" destId="{2F9B623C-C45C-4EE5-85BA-7F8704A0BF00}" srcOrd="2" destOrd="0" presId="urn:microsoft.com/office/officeart/2005/8/layout/hProcess9"/>
    <dgm:cxn modelId="{9258DA6A-2FF8-4122-967F-C84643984D7E}" type="presParOf" srcId="{5C0693EC-01CE-48F0-A2D3-CB86351423FF}" destId="{A4D9FF1C-D117-42CA-B2EE-383A9962E27E}" srcOrd="3" destOrd="0" presId="urn:microsoft.com/office/officeart/2005/8/layout/hProcess9"/>
    <dgm:cxn modelId="{00769577-E0A9-4CBA-9385-037EB7B38254}" type="presParOf" srcId="{5C0693EC-01CE-48F0-A2D3-CB86351423FF}" destId="{C3060BB9-2090-4F1B-81D4-055A6EC1668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8F098-ED38-453D-BBBF-5622340DF31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D9DDA1-2051-4C8F-8D6F-265970E64CC2}">
      <dgm:prSet phldrT="[Text]" custT="1"/>
      <dgm:spPr/>
      <dgm:t>
        <a:bodyPr/>
        <a:lstStyle/>
        <a:p>
          <a:r>
            <a:rPr lang="en-US" sz="1400" dirty="0"/>
            <a:t>2018</a:t>
          </a:r>
        </a:p>
        <a:p>
          <a:endParaRPr lang="en-US" sz="1200" dirty="0"/>
        </a:p>
      </dgm:t>
    </dgm:pt>
    <dgm:pt modelId="{B85598F6-5489-4016-B999-656D8C6F1CEE}" type="parTrans" cxnId="{5642AD42-429F-44DE-BFD5-961D80F2698C}">
      <dgm:prSet/>
      <dgm:spPr/>
      <dgm:t>
        <a:bodyPr/>
        <a:lstStyle/>
        <a:p>
          <a:endParaRPr lang="en-US"/>
        </a:p>
      </dgm:t>
    </dgm:pt>
    <dgm:pt modelId="{B9D31FC7-395A-4606-A57F-4AC019B48814}" type="sibTrans" cxnId="{5642AD42-429F-44DE-BFD5-961D80F2698C}">
      <dgm:prSet/>
      <dgm:spPr/>
      <dgm:t>
        <a:bodyPr/>
        <a:lstStyle/>
        <a:p>
          <a:endParaRPr lang="en-US" dirty="0"/>
        </a:p>
      </dgm:t>
    </dgm:pt>
    <dgm:pt modelId="{50D11034-F5E2-46BE-AF9C-EDCFBF89023F}">
      <dgm:prSet phldrT="[Text]"/>
      <dgm:spPr/>
      <dgm:t>
        <a:bodyPr/>
        <a:lstStyle/>
        <a:p>
          <a:r>
            <a:rPr lang="en-US" spc="-1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STAC Workshop to examine current results, assess lessons-learned and recommend next steps.</a:t>
          </a:r>
          <a:endParaRPr lang="en-US" dirty="0"/>
        </a:p>
      </dgm:t>
    </dgm:pt>
    <dgm:pt modelId="{72FC599F-7B49-467B-BB1C-3847F36E6816}" type="parTrans" cxnId="{B804695F-E18B-47D9-BC15-E9E28C2F7EE1}">
      <dgm:prSet/>
      <dgm:spPr/>
      <dgm:t>
        <a:bodyPr/>
        <a:lstStyle/>
        <a:p>
          <a:endParaRPr lang="en-US"/>
        </a:p>
      </dgm:t>
    </dgm:pt>
    <dgm:pt modelId="{0A1D36A3-5B85-482C-B92F-2D12AD86CCB9}" type="sibTrans" cxnId="{B804695F-E18B-47D9-BC15-E9E28C2F7EE1}">
      <dgm:prSet/>
      <dgm:spPr/>
      <dgm:t>
        <a:bodyPr/>
        <a:lstStyle/>
        <a:p>
          <a:endParaRPr lang="en-US"/>
        </a:p>
      </dgm:t>
    </dgm:pt>
    <dgm:pt modelId="{C689F410-1164-4156-A057-30CF2A53BD94}">
      <dgm:prSet phldrT="[Text]" custT="1"/>
      <dgm:spPr/>
      <dgm:t>
        <a:bodyPr/>
        <a:lstStyle/>
        <a:p>
          <a:r>
            <a:rPr lang="en-US" sz="1400" dirty="0"/>
            <a:t>2019</a:t>
          </a:r>
        </a:p>
      </dgm:t>
    </dgm:pt>
    <dgm:pt modelId="{2A8A509E-6900-4902-AB8A-E10D07B73665}" type="parTrans" cxnId="{410EC5B5-2245-4651-A1D1-5271A4D118D5}">
      <dgm:prSet/>
      <dgm:spPr/>
      <dgm:t>
        <a:bodyPr/>
        <a:lstStyle/>
        <a:p>
          <a:endParaRPr lang="en-US"/>
        </a:p>
      </dgm:t>
    </dgm:pt>
    <dgm:pt modelId="{D4368013-E07C-41D2-92AC-8D7A6E0A833B}" type="sibTrans" cxnId="{410EC5B5-2245-4651-A1D1-5271A4D118D5}">
      <dgm:prSet/>
      <dgm:spPr/>
      <dgm:t>
        <a:bodyPr/>
        <a:lstStyle/>
        <a:p>
          <a:endParaRPr lang="en-US" dirty="0"/>
        </a:p>
      </dgm:t>
    </dgm:pt>
    <dgm:pt modelId="{E44A22AE-25E5-4F21-8A72-FADC058BD8CA}">
      <dgm:prSet phldrT="[Text]"/>
      <dgm:spPr/>
      <dgm:t>
        <a:bodyPr/>
        <a:lstStyle/>
        <a:p>
          <a:r>
            <a:rPr lang="en-US" dirty="0"/>
            <a:t>Following the direction of the PSC the Modeling and Climate Resiliency Workgroups, working with other key Chesapeake Bay Program groups, will develop and implement a complete and fully operational model of climate change assessment by 2019.</a:t>
          </a:r>
        </a:p>
      </dgm:t>
    </dgm:pt>
    <dgm:pt modelId="{806B287E-963D-4CFB-8A06-73C8FD32EC5F}" type="parTrans" cxnId="{CBE75A3C-259B-4E72-93AA-97515BA8B726}">
      <dgm:prSet/>
      <dgm:spPr/>
      <dgm:t>
        <a:bodyPr/>
        <a:lstStyle/>
        <a:p>
          <a:endParaRPr lang="en-US"/>
        </a:p>
      </dgm:t>
    </dgm:pt>
    <dgm:pt modelId="{02D87279-847B-4D1C-A7B0-75A467D551A1}" type="sibTrans" cxnId="{CBE75A3C-259B-4E72-93AA-97515BA8B726}">
      <dgm:prSet/>
      <dgm:spPr/>
      <dgm:t>
        <a:bodyPr/>
        <a:lstStyle/>
        <a:p>
          <a:endParaRPr lang="en-US"/>
        </a:p>
      </dgm:t>
    </dgm:pt>
    <dgm:pt modelId="{3D621B76-C1C4-4904-AA14-658FA5EFA830}">
      <dgm:prSet phldrT="[Text]"/>
      <dgm:spPr/>
      <dgm:t>
        <a:bodyPr/>
        <a:lstStyle/>
        <a:p>
          <a:r>
            <a:rPr lang="en-US" dirty="0"/>
            <a:t>2020</a:t>
          </a:r>
        </a:p>
      </dgm:t>
    </dgm:pt>
    <dgm:pt modelId="{4A92AB5B-12C2-4C99-A1B4-9DC836A11A5D}" type="parTrans" cxnId="{BD20BF4B-CBF4-4F02-A460-22B78FC532E4}">
      <dgm:prSet/>
      <dgm:spPr/>
      <dgm:t>
        <a:bodyPr/>
        <a:lstStyle/>
        <a:p>
          <a:endParaRPr lang="en-US"/>
        </a:p>
      </dgm:t>
    </dgm:pt>
    <dgm:pt modelId="{5F41A224-5516-46A2-81C9-B61B74F6BE6B}" type="sibTrans" cxnId="{BD20BF4B-CBF4-4F02-A460-22B78FC532E4}">
      <dgm:prSet/>
      <dgm:spPr/>
      <dgm:t>
        <a:bodyPr/>
        <a:lstStyle/>
        <a:p>
          <a:endParaRPr lang="en-US" dirty="0"/>
        </a:p>
      </dgm:t>
    </dgm:pt>
    <dgm:pt modelId="{D43E67D5-3FFE-4A1D-8380-67AB01391F11}">
      <dgm:prSet phldrT="[Text]"/>
      <dgm:spPr/>
      <dgm:t>
        <a:bodyPr/>
        <a:lstStyle/>
        <a:p>
          <a:r>
            <a:rPr lang="en-US" spc="-20" dirty="0">
              <a:solidFill>
                <a:srgbClr val="000000"/>
              </a:solidFill>
              <a:latin typeface="Calibri" panose="020F0502020204030204" pitchFamily="34" charset="0"/>
            </a:rPr>
            <a:t>In 2020 the CBP partners will complete a technical review and process for approval of the new refined model and its findings.  </a:t>
          </a:r>
          <a:endParaRPr lang="en-US" dirty="0"/>
        </a:p>
      </dgm:t>
    </dgm:pt>
    <dgm:pt modelId="{AB8CF744-56CC-437E-9A50-AF15300FAE10}" type="parTrans" cxnId="{53F42A80-F4E8-4242-A5A4-EB72643B2E73}">
      <dgm:prSet/>
      <dgm:spPr/>
      <dgm:t>
        <a:bodyPr/>
        <a:lstStyle/>
        <a:p>
          <a:endParaRPr lang="en-US"/>
        </a:p>
      </dgm:t>
    </dgm:pt>
    <dgm:pt modelId="{1866ED00-7116-405E-89DA-0B6B8728C25A}" type="sibTrans" cxnId="{53F42A80-F4E8-4242-A5A4-EB72643B2E73}">
      <dgm:prSet/>
      <dgm:spPr/>
      <dgm:t>
        <a:bodyPr/>
        <a:lstStyle/>
        <a:p>
          <a:endParaRPr lang="en-US"/>
        </a:p>
      </dgm:t>
    </dgm:pt>
    <dgm:pt modelId="{2522E5F3-2EA5-4F0B-A8E5-F6C07F206187}">
      <dgm:prSet phldrT="[Text]"/>
      <dgm:spPr/>
      <dgm:t>
        <a:bodyPr/>
        <a:lstStyle/>
        <a:p>
          <a:r>
            <a:rPr lang="en-US" dirty="0"/>
            <a:t>2021</a:t>
          </a:r>
        </a:p>
      </dgm:t>
    </dgm:pt>
    <dgm:pt modelId="{CC72D7DE-29D5-4F1E-8938-39D569F9DC54}" type="parTrans" cxnId="{3264883E-002E-4D5B-9CDE-5902379C5038}">
      <dgm:prSet/>
      <dgm:spPr/>
      <dgm:t>
        <a:bodyPr/>
        <a:lstStyle/>
        <a:p>
          <a:endParaRPr lang="en-US"/>
        </a:p>
      </dgm:t>
    </dgm:pt>
    <dgm:pt modelId="{C7ACE71A-6D90-43DD-A785-2AF118A47C3B}" type="sibTrans" cxnId="{3264883E-002E-4D5B-9CDE-5902379C5038}">
      <dgm:prSet/>
      <dgm:spPr/>
      <dgm:t>
        <a:bodyPr/>
        <a:lstStyle/>
        <a:p>
          <a:endParaRPr lang="en-US"/>
        </a:p>
      </dgm:t>
    </dgm:pt>
    <dgm:pt modelId="{76EB508D-189E-43ED-83D1-43497E65ACE2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i" panose="020F0502020204030204" pitchFamily="34" charset="0"/>
            </a:rPr>
            <a:t>In 2021, the policy implications for including targets adjusted for the influence of climate change into the 2022-2023 milestones will be considered by the partnership</a:t>
          </a:r>
          <a:r>
            <a:rPr lang="en-US" spc="-1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. </a:t>
          </a:r>
          <a:endParaRPr lang="en-US" dirty="0"/>
        </a:p>
      </dgm:t>
    </dgm:pt>
    <dgm:pt modelId="{F682CA0A-E9C1-47E4-806A-1B5240BEB4C3}" type="parTrans" cxnId="{79D05FD9-FD9C-4505-9A56-1622D1D9469E}">
      <dgm:prSet/>
      <dgm:spPr/>
      <dgm:t>
        <a:bodyPr/>
        <a:lstStyle/>
        <a:p>
          <a:endParaRPr lang="en-US"/>
        </a:p>
      </dgm:t>
    </dgm:pt>
    <dgm:pt modelId="{8D664EE7-73A2-4662-B672-5E0E906D5226}" type="sibTrans" cxnId="{79D05FD9-FD9C-4505-9A56-1622D1D9469E}">
      <dgm:prSet/>
      <dgm:spPr/>
      <dgm:t>
        <a:bodyPr/>
        <a:lstStyle/>
        <a:p>
          <a:endParaRPr lang="en-US"/>
        </a:p>
      </dgm:t>
    </dgm:pt>
    <dgm:pt modelId="{255F0850-A63B-4B5C-BDAC-6E73A9C59E79}">
      <dgm:prSet phldrT="[Text]"/>
      <dgm:spPr/>
      <dgm:t>
        <a:bodyPr/>
        <a:lstStyle/>
        <a:p>
          <a:r>
            <a:rPr lang="en-US" dirty="0"/>
            <a:t>Jurisdictions provide narrative in </a:t>
          </a:r>
          <a:r>
            <a:rPr lang="en-US" dirty="0" err="1"/>
            <a:t>PhIII</a:t>
          </a:r>
          <a:r>
            <a:rPr lang="en-US" dirty="0"/>
            <a:t> WIPs on climate strategies</a:t>
          </a:r>
        </a:p>
      </dgm:t>
    </dgm:pt>
    <dgm:pt modelId="{C7CDC8E1-AA05-4FD3-85FD-D5375CAF4875}" type="parTrans" cxnId="{B1478582-5BDB-4713-BCB3-9854726C08FA}">
      <dgm:prSet/>
      <dgm:spPr/>
      <dgm:t>
        <a:bodyPr/>
        <a:lstStyle/>
        <a:p>
          <a:endParaRPr lang="en-US"/>
        </a:p>
      </dgm:t>
    </dgm:pt>
    <dgm:pt modelId="{F9B3AE79-092F-4525-A4E3-F4CDA3EDC996}" type="sibTrans" cxnId="{B1478582-5BDB-4713-BCB3-9854726C08FA}">
      <dgm:prSet/>
      <dgm:spPr/>
      <dgm:t>
        <a:bodyPr/>
        <a:lstStyle/>
        <a:p>
          <a:endParaRPr lang="en-US"/>
        </a:p>
      </dgm:t>
    </dgm:pt>
    <dgm:pt modelId="{983CB528-D01F-4915-97B8-4940A614ED20}">
      <dgm:prSet/>
      <dgm:spPr/>
      <dgm:t>
        <a:bodyPr/>
        <a:lstStyle/>
        <a:p>
          <a:r>
            <a:rPr lang="en-US" spc="-1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CRWG will incorporate actions in its 2018-2020 workplan to develop a </a:t>
          </a:r>
          <a:r>
            <a:rPr lang="en-US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better </a:t>
          </a:r>
          <a:r>
            <a:rPr lang="en-US" spc="-1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understanding </a:t>
          </a:r>
          <a:r>
            <a:rPr lang="en-US" spc="-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of BMP responses, </a:t>
          </a:r>
          <a:r>
            <a: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including </a:t>
          </a:r>
          <a:r>
            <a:rPr lang="en-US" spc="-1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new </a:t>
          </a:r>
          <a:r>
            <a:rPr lang="en-US" spc="-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or other emerging </a:t>
          </a:r>
          <a:r>
            <a:rPr lang="en-US" spc="-1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BMPs, to </a:t>
          </a:r>
          <a:r>
            <a:rPr lang="en-US" spc="-1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climate </a:t>
          </a:r>
          <a:r>
            <a:rPr lang="en-US" spc="-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change </a:t>
          </a:r>
          <a:r>
            <a:rPr lang="en-US" spc="-1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conditions.</a:t>
          </a:r>
          <a:endParaRPr lang="en-US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B07FC-E881-4515-BB28-1E91C800822C}" type="parTrans" cxnId="{DB5D856F-2622-447C-A3ED-DAD9FF3A3A6C}">
      <dgm:prSet/>
      <dgm:spPr/>
      <dgm:t>
        <a:bodyPr/>
        <a:lstStyle/>
        <a:p>
          <a:endParaRPr lang="en-US"/>
        </a:p>
      </dgm:t>
    </dgm:pt>
    <dgm:pt modelId="{03E48858-3CCF-4B9B-9F4D-07C487CE8B40}" type="sibTrans" cxnId="{DB5D856F-2622-447C-A3ED-DAD9FF3A3A6C}">
      <dgm:prSet/>
      <dgm:spPr/>
      <dgm:t>
        <a:bodyPr/>
        <a:lstStyle/>
        <a:p>
          <a:endParaRPr lang="en-US"/>
        </a:p>
      </dgm:t>
    </dgm:pt>
    <dgm:pt modelId="{8544986D-ABB5-4EA5-9873-81AF2C4C7059}">
      <dgm:prSet phldrT="[Text]"/>
      <dgm:spPr/>
      <dgm:t>
        <a:bodyPr/>
        <a:lstStyle/>
        <a:p>
          <a:endParaRPr lang="en-US" dirty="0"/>
        </a:p>
      </dgm:t>
    </dgm:pt>
    <dgm:pt modelId="{F83B2786-4F8D-4DFC-AA1B-6CA2BBCDE289}" type="parTrans" cxnId="{1FA1B2E6-E318-45C4-83BF-213BFDE96690}">
      <dgm:prSet/>
      <dgm:spPr/>
      <dgm:t>
        <a:bodyPr/>
        <a:lstStyle/>
        <a:p>
          <a:endParaRPr lang="en-US"/>
        </a:p>
      </dgm:t>
    </dgm:pt>
    <dgm:pt modelId="{61237858-7716-4FDB-B487-9E7D8E22599C}" type="sibTrans" cxnId="{1FA1B2E6-E318-45C4-83BF-213BFDE96690}">
      <dgm:prSet/>
      <dgm:spPr/>
      <dgm:t>
        <a:bodyPr/>
        <a:lstStyle/>
        <a:p>
          <a:endParaRPr lang="en-US"/>
        </a:p>
      </dgm:t>
    </dgm:pt>
    <dgm:pt modelId="{4F55B2C4-95C7-485C-96FC-4E3497C8115C}">
      <dgm:prSet/>
      <dgm:spPr/>
      <dgm:t>
        <a:bodyPr/>
        <a:lstStyle/>
        <a:p>
          <a:r>
            <a:rPr lang="en-US" dirty="0"/>
            <a:t>By the close of 2021 the refined findings on climate change will be implemented into the 2022-2023 milestones. </a:t>
          </a:r>
        </a:p>
      </dgm:t>
    </dgm:pt>
    <dgm:pt modelId="{1BEC23DB-76DD-405B-BC93-5B7994CFF980}" type="parTrans" cxnId="{4037B2F3-BE85-40E1-A381-1391575E9840}">
      <dgm:prSet/>
      <dgm:spPr/>
      <dgm:t>
        <a:bodyPr/>
        <a:lstStyle/>
        <a:p>
          <a:endParaRPr lang="en-US"/>
        </a:p>
      </dgm:t>
    </dgm:pt>
    <dgm:pt modelId="{BE9CE120-3E1D-4467-A584-246C43B1C41F}" type="sibTrans" cxnId="{4037B2F3-BE85-40E1-A381-1391575E9840}">
      <dgm:prSet/>
      <dgm:spPr/>
      <dgm:t>
        <a:bodyPr/>
        <a:lstStyle/>
        <a:p>
          <a:endParaRPr lang="en-US"/>
        </a:p>
      </dgm:t>
    </dgm:pt>
    <dgm:pt modelId="{6126AF87-3F2C-421F-AEDB-1679FEF330B0}">
      <dgm:prSet/>
      <dgm:spPr/>
      <dgm:t>
        <a:bodyPr/>
        <a:lstStyle/>
        <a:p>
          <a:endParaRPr lang="en-US" dirty="0"/>
        </a:p>
      </dgm:t>
    </dgm:pt>
    <dgm:pt modelId="{8308B4BB-F1EB-40F6-9CD3-5C9E224E62AB}" type="parTrans" cxnId="{11BF5F67-2810-45BD-BCB3-9F101395731F}">
      <dgm:prSet/>
      <dgm:spPr/>
      <dgm:t>
        <a:bodyPr/>
        <a:lstStyle/>
        <a:p>
          <a:endParaRPr lang="en-US"/>
        </a:p>
      </dgm:t>
    </dgm:pt>
    <dgm:pt modelId="{300A8137-9A84-4520-B7C3-89348A6552F5}" type="sibTrans" cxnId="{11BF5F67-2810-45BD-BCB3-9F101395731F}">
      <dgm:prSet/>
      <dgm:spPr/>
      <dgm:t>
        <a:bodyPr/>
        <a:lstStyle/>
        <a:p>
          <a:endParaRPr lang="en-US"/>
        </a:p>
      </dgm:t>
    </dgm:pt>
    <dgm:pt modelId="{4706AD8A-B6F4-4806-8C7F-13BC6BCC930C}">
      <dgm:prSet/>
      <dgm:spPr/>
      <dgm:t>
        <a:bodyPr/>
        <a:lstStyle/>
        <a:p>
          <a:endParaRPr lang="en-US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5B4AA-FCDA-459C-8119-D634A7CA312D}" type="parTrans" cxnId="{5CFEEC20-1A75-4397-847B-749D2831F6E2}">
      <dgm:prSet/>
      <dgm:spPr/>
      <dgm:t>
        <a:bodyPr/>
        <a:lstStyle/>
        <a:p>
          <a:endParaRPr lang="en-US"/>
        </a:p>
      </dgm:t>
    </dgm:pt>
    <dgm:pt modelId="{8F96E541-CA44-43D4-9CED-6A6715A00FD4}" type="sibTrans" cxnId="{5CFEEC20-1A75-4397-847B-749D2831F6E2}">
      <dgm:prSet/>
      <dgm:spPr/>
      <dgm:t>
        <a:bodyPr/>
        <a:lstStyle/>
        <a:p>
          <a:endParaRPr lang="en-US"/>
        </a:p>
      </dgm:t>
    </dgm:pt>
    <dgm:pt modelId="{9479BAFE-762B-4276-AE35-3E1D2077CE30}" type="pres">
      <dgm:prSet presAssocID="{2508F098-ED38-453D-BBBF-5622340DF3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41CD33-3191-4990-8897-39D8DD9456C5}" type="pres">
      <dgm:prSet presAssocID="{64D9DDA1-2051-4C8F-8D6F-265970E64CC2}" presName="composite" presStyleCnt="0"/>
      <dgm:spPr/>
    </dgm:pt>
    <dgm:pt modelId="{1FA0AFF8-5E6D-42D5-82A5-9292F37F2EA0}" type="pres">
      <dgm:prSet presAssocID="{64D9DDA1-2051-4C8F-8D6F-265970E64CC2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E32DD-ED39-46F9-875F-93B9F1F33D68}" type="pres">
      <dgm:prSet presAssocID="{64D9DDA1-2051-4C8F-8D6F-265970E64CC2}" presName="parSh" presStyleLbl="node1" presStyleIdx="0" presStyleCnt="4" custLinFactNeighborX="389" custLinFactNeighborY="-2409"/>
      <dgm:spPr/>
      <dgm:t>
        <a:bodyPr/>
        <a:lstStyle/>
        <a:p>
          <a:endParaRPr lang="en-US"/>
        </a:p>
      </dgm:t>
    </dgm:pt>
    <dgm:pt modelId="{5057E48D-AA6D-40DB-91CE-33F9895EBBB4}" type="pres">
      <dgm:prSet presAssocID="{64D9DDA1-2051-4C8F-8D6F-265970E64CC2}" presName="desTx" presStyleLbl="fgAcc1" presStyleIdx="0" presStyleCnt="4" custScaleX="108932" custScaleY="98346" custLinFactNeighborX="7665" custLinFactNeighborY="-1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67FC4-A53B-477E-B3FC-DC62852325FE}" type="pres">
      <dgm:prSet presAssocID="{B9D31FC7-395A-4606-A57F-4AC019B4881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33213B6-F60C-4D02-B17E-61C0A2B47150}" type="pres">
      <dgm:prSet presAssocID="{B9D31FC7-395A-4606-A57F-4AC019B48814}" presName="connTx" presStyleLbl="sibTrans2D1" presStyleIdx="0" presStyleCnt="3"/>
      <dgm:spPr/>
      <dgm:t>
        <a:bodyPr/>
        <a:lstStyle/>
        <a:p>
          <a:endParaRPr lang="en-US"/>
        </a:p>
      </dgm:t>
    </dgm:pt>
    <dgm:pt modelId="{03EEAC87-0C83-45E3-BF2C-2DDE1D7D6454}" type="pres">
      <dgm:prSet presAssocID="{C689F410-1164-4156-A057-30CF2A53BD94}" presName="composite" presStyleCnt="0"/>
      <dgm:spPr/>
    </dgm:pt>
    <dgm:pt modelId="{61FCCE99-EE2B-4526-8C2E-8E27941106E1}" type="pres">
      <dgm:prSet presAssocID="{C689F410-1164-4156-A057-30CF2A53BD9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F4463-E905-4427-A21A-6666BB553441}" type="pres">
      <dgm:prSet presAssocID="{C689F410-1164-4156-A057-30CF2A53BD94}" presName="parSh" presStyleLbl="node1" presStyleIdx="1" presStyleCnt="4"/>
      <dgm:spPr/>
      <dgm:t>
        <a:bodyPr/>
        <a:lstStyle/>
        <a:p>
          <a:endParaRPr lang="en-US"/>
        </a:p>
      </dgm:t>
    </dgm:pt>
    <dgm:pt modelId="{EF8C28FF-8574-41CD-8B31-83D888BD4C9A}" type="pres">
      <dgm:prSet presAssocID="{C689F410-1164-4156-A057-30CF2A53BD94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E4FF3-FBFC-4B12-A2C3-64EB26954BD9}" type="pres">
      <dgm:prSet presAssocID="{D4368013-E07C-41D2-92AC-8D7A6E0A833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9255109-CF26-43B7-8EB7-50946928D4CB}" type="pres">
      <dgm:prSet presAssocID="{D4368013-E07C-41D2-92AC-8D7A6E0A833B}" presName="connTx" presStyleLbl="sibTrans2D1" presStyleIdx="1" presStyleCnt="3"/>
      <dgm:spPr/>
      <dgm:t>
        <a:bodyPr/>
        <a:lstStyle/>
        <a:p>
          <a:endParaRPr lang="en-US"/>
        </a:p>
      </dgm:t>
    </dgm:pt>
    <dgm:pt modelId="{37A31A8D-67FD-41C6-A66B-1A79AEB228D2}" type="pres">
      <dgm:prSet presAssocID="{3D621B76-C1C4-4904-AA14-658FA5EFA830}" presName="composite" presStyleCnt="0"/>
      <dgm:spPr/>
    </dgm:pt>
    <dgm:pt modelId="{3892B9F9-577A-45C1-9AD7-29FABB48110E}" type="pres">
      <dgm:prSet presAssocID="{3D621B76-C1C4-4904-AA14-658FA5EFA830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183B6-31FB-4249-908E-D87899E716B3}" type="pres">
      <dgm:prSet presAssocID="{3D621B76-C1C4-4904-AA14-658FA5EFA830}" presName="parSh" presStyleLbl="node1" presStyleIdx="2" presStyleCnt="4"/>
      <dgm:spPr/>
      <dgm:t>
        <a:bodyPr/>
        <a:lstStyle/>
        <a:p>
          <a:endParaRPr lang="en-US"/>
        </a:p>
      </dgm:t>
    </dgm:pt>
    <dgm:pt modelId="{BB2E85B8-8CD2-45F1-A1FB-5AC594C50CCD}" type="pres">
      <dgm:prSet presAssocID="{3D621B76-C1C4-4904-AA14-658FA5EFA830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A3708-94C5-4AFC-A26D-929388FBCB38}" type="pres">
      <dgm:prSet presAssocID="{5F41A224-5516-46A2-81C9-B61B74F6BE6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D97C8CC-9A40-4BFE-B3C1-6A1A282427C1}" type="pres">
      <dgm:prSet presAssocID="{5F41A224-5516-46A2-81C9-B61B74F6BE6B}" presName="connTx" presStyleLbl="sibTrans2D1" presStyleIdx="2" presStyleCnt="3"/>
      <dgm:spPr/>
      <dgm:t>
        <a:bodyPr/>
        <a:lstStyle/>
        <a:p>
          <a:endParaRPr lang="en-US"/>
        </a:p>
      </dgm:t>
    </dgm:pt>
    <dgm:pt modelId="{FD1C3693-0371-4790-8006-D4666091C95C}" type="pres">
      <dgm:prSet presAssocID="{2522E5F3-2EA5-4F0B-A8E5-F6C07F206187}" presName="composite" presStyleCnt="0"/>
      <dgm:spPr/>
    </dgm:pt>
    <dgm:pt modelId="{EAAF573F-9F6D-4D71-AEBC-D65FB88EB15C}" type="pres">
      <dgm:prSet presAssocID="{2522E5F3-2EA5-4F0B-A8E5-F6C07F206187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FADFE-A089-4C66-ADEE-E4D8103D6F53}" type="pres">
      <dgm:prSet presAssocID="{2522E5F3-2EA5-4F0B-A8E5-F6C07F206187}" presName="parSh" presStyleLbl="node1" presStyleIdx="3" presStyleCnt="4"/>
      <dgm:spPr/>
      <dgm:t>
        <a:bodyPr/>
        <a:lstStyle/>
        <a:p>
          <a:endParaRPr lang="en-US"/>
        </a:p>
      </dgm:t>
    </dgm:pt>
    <dgm:pt modelId="{55AEDF76-3D09-413C-B3F4-0127BB469D3E}" type="pres">
      <dgm:prSet presAssocID="{2522E5F3-2EA5-4F0B-A8E5-F6C07F206187}" presName="desTx" presStyleLbl="fgAcc1" presStyleIdx="3" presStyleCnt="4" custScaleX="120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1292DD-B041-49D3-B47C-2DAA6260A053}" type="presOf" srcId="{64D9DDA1-2051-4C8F-8D6F-265970E64CC2}" destId="{1FA0AFF8-5E6D-42D5-82A5-9292F37F2EA0}" srcOrd="0" destOrd="0" presId="urn:microsoft.com/office/officeart/2005/8/layout/process3"/>
    <dgm:cxn modelId="{22911401-6666-474D-B52A-0D0652DE0058}" type="presOf" srcId="{D4368013-E07C-41D2-92AC-8D7A6E0A833B}" destId="{C9255109-CF26-43B7-8EB7-50946928D4CB}" srcOrd="1" destOrd="0" presId="urn:microsoft.com/office/officeart/2005/8/layout/process3"/>
    <dgm:cxn modelId="{CBE75A3C-259B-4E72-93AA-97515BA8B726}" srcId="{C689F410-1164-4156-A057-30CF2A53BD94}" destId="{E44A22AE-25E5-4F21-8A72-FADC058BD8CA}" srcOrd="0" destOrd="0" parTransId="{806B287E-963D-4CFB-8A06-73C8FD32EC5F}" sibTransId="{02D87279-847B-4D1C-A7B0-75A467D551A1}"/>
    <dgm:cxn modelId="{BD20BF4B-CBF4-4F02-A460-22B78FC532E4}" srcId="{2508F098-ED38-453D-BBBF-5622340DF316}" destId="{3D621B76-C1C4-4904-AA14-658FA5EFA830}" srcOrd="2" destOrd="0" parTransId="{4A92AB5B-12C2-4C99-A1B4-9DC836A11A5D}" sibTransId="{5F41A224-5516-46A2-81C9-B61B74F6BE6B}"/>
    <dgm:cxn modelId="{99486EE7-3C37-4FC1-8863-37DBEC43D1FC}" type="presOf" srcId="{4F55B2C4-95C7-485C-96FC-4E3497C8115C}" destId="{55AEDF76-3D09-413C-B3F4-0127BB469D3E}" srcOrd="0" destOrd="2" presId="urn:microsoft.com/office/officeart/2005/8/layout/process3"/>
    <dgm:cxn modelId="{98FC75E2-79E9-4D74-A8BC-9A6E8D4ECA61}" type="presOf" srcId="{2522E5F3-2EA5-4F0B-A8E5-F6C07F206187}" destId="{44CFADFE-A089-4C66-ADEE-E4D8103D6F53}" srcOrd="1" destOrd="0" presId="urn:microsoft.com/office/officeart/2005/8/layout/process3"/>
    <dgm:cxn modelId="{172C0C07-BCAC-4B2B-9B50-FD9789257869}" type="presOf" srcId="{76EB508D-189E-43ED-83D1-43497E65ACE2}" destId="{55AEDF76-3D09-413C-B3F4-0127BB469D3E}" srcOrd="0" destOrd="0" presId="urn:microsoft.com/office/officeart/2005/8/layout/process3"/>
    <dgm:cxn modelId="{246106B9-9723-4B0F-9D51-08457358FD27}" type="presOf" srcId="{8544986D-ABB5-4EA5-9873-81AF2C4C7059}" destId="{5057E48D-AA6D-40DB-91CE-33F9895EBBB4}" srcOrd="0" destOrd="1" presId="urn:microsoft.com/office/officeart/2005/8/layout/process3"/>
    <dgm:cxn modelId="{1FA1B2E6-E318-45C4-83BF-213BFDE96690}" srcId="{64D9DDA1-2051-4C8F-8D6F-265970E64CC2}" destId="{8544986D-ABB5-4EA5-9873-81AF2C4C7059}" srcOrd="1" destOrd="0" parTransId="{F83B2786-4F8D-4DFC-AA1B-6CA2BBCDE289}" sibTransId="{61237858-7716-4FDB-B487-9E7D8E22599C}"/>
    <dgm:cxn modelId="{5CFEEC20-1A75-4397-847B-749D2831F6E2}" srcId="{64D9DDA1-2051-4C8F-8D6F-265970E64CC2}" destId="{4706AD8A-B6F4-4806-8C7F-13BC6BCC930C}" srcOrd="3" destOrd="0" parTransId="{7885B4AA-FCDA-459C-8119-D634A7CA312D}" sibTransId="{8F96E541-CA44-43D4-9CED-6A6715A00FD4}"/>
    <dgm:cxn modelId="{C4810D73-C8A4-4554-94FD-28B360CA876C}" type="presOf" srcId="{D4368013-E07C-41D2-92AC-8D7A6E0A833B}" destId="{195E4FF3-FBFC-4B12-A2C3-64EB26954BD9}" srcOrd="0" destOrd="0" presId="urn:microsoft.com/office/officeart/2005/8/layout/process3"/>
    <dgm:cxn modelId="{5642AD42-429F-44DE-BFD5-961D80F2698C}" srcId="{2508F098-ED38-453D-BBBF-5622340DF316}" destId="{64D9DDA1-2051-4C8F-8D6F-265970E64CC2}" srcOrd="0" destOrd="0" parTransId="{B85598F6-5489-4016-B999-656D8C6F1CEE}" sibTransId="{B9D31FC7-395A-4606-A57F-4AC019B48814}"/>
    <dgm:cxn modelId="{AE96306B-2261-4642-B780-EC56831F9295}" type="presOf" srcId="{3D621B76-C1C4-4904-AA14-658FA5EFA830}" destId="{352183B6-31FB-4249-908E-D87899E716B3}" srcOrd="1" destOrd="0" presId="urn:microsoft.com/office/officeart/2005/8/layout/process3"/>
    <dgm:cxn modelId="{04CEED73-8CAB-4605-AFD9-D0546C35B9D6}" type="presOf" srcId="{6126AF87-3F2C-421F-AEDB-1679FEF330B0}" destId="{55AEDF76-3D09-413C-B3F4-0127BB469D3E}" srcOrd="0" destOrd="1" presId="urn:microsoft.com/office/officeart/2005/8/layout/process3"/>
    <dgm:cxn modelId="{4037B2F3-BE85-40E1-A381-1391575E9840}" srcId="{2522E5F3-2EA5-4F0B-A8E5-F6C07F206187}" destId="{4F55B2C4-95C7-485C-96FC-4E3497C8115C}" srcOrd="2" destOrd="0" parTransId="{1BEC23DB-76DD-405B-BC93-5B7994CFF980}" sibTransId="{BE9CE120-3E1D-4467-A584-246C43B1C41F}"/>
    <dgm:cxn modelId="{34954272-42B5-4C4E-81E7-51FBCC7834A5}" type="presOf" srcId="{E44A22AE-25E5-4F21-8A72-FADC058BD8CA}" destId="{EF8C28FF-8574-41CD-8B31-83D888BD4C9A}" srcOrd="0" destOrd="0" presId="urn:microsoft.com/office/officeart/2005/8/layout/process3"/>
    <dgm:cxn modelId="{410EC5B5-2245-4651-A1D1-5271A4D118D5}" srcId="{2508F098-ED38-453D-BBBF-5622340DF316}" destId="{C689F410-1164-4156-A057-30CF2A53BD94}" srcOrd="1" destOrd="0" parTransId="{2A8A509E-6900-4902-AB8A-E10D07B73665}" sibTransId="{D4368013-E07C-41D2-92AC-8D7A6E0A833B}"/>
    <dgm:cxn modelId="{DB5D856F-2622-447C-A3ED-DAD9FF3A3A6C}" srcId="{64D9DDA1-2051-4C8F-8D6F-265970E64CC2}" destId="{983CB528-D01F-4915-97B8-4940A614ED20}" srcOrd="2" destOrd="0" parTransId="{A03B07FC-E881-4515-BB28-1E91C800822C}" sibTransId="{03E48858-3CCF-4B9B-9F4D-07C487CE8B40}"/>
    <dgm:cxn modelId="{B804695F-E18B-47D9-BC15-E9E28C2F7EE1}" srcId="{64D9DDA1-2051-4C8F-8D6F-265970E64CC2}" destId="{50D11034-F5E2-46BE-AF9C-EDCFBF89023F}" srcOrd="0" destOrd="0" parTransId="{72FC599F-7B49-467B-BB1C-3847F36E6816}" sibTransId="{0A1D36A3-5B85-482C-B92F-2D12AD86CCB9}"/>
    <dgm:cxn modelId="{161FC593-5E12-41D8-8D28-06744DFF4039}" type="presOf" srcId="{50D11034-F5E2-46BE-AF9C-EDCFBF89023F}" destId="{5057E48D-AA6D-40DB-91CE-33F9895EBBB4}" srcOrd="0" destOrd="0" presId="urn:microsoft.com/office/officeart/2005/8/layout/process3"/>
    <dgm:cxn modelId="{2648CDCA-DA42-48FE-ABD4-71857D66A130}" type="presOf" srcId="{C689F410-1164-4156-A057-30CF2A53BD94}" destId="{61FCCE99-EE2B-4526-8C2E-8E27941106E1}" srcOrd="0" destOrd="0" presId="urn:microsoft.com/office/officeart/2005/8/layout/process3"/>
    <dgm:cxn modelId="{9E22BB00-CFF4-4E47-95A2-38D0F7254684}" type="presOf" srcId="{2508F098-ED38-453D-BBBF-5622340DF316}" destId="{9479BAFE-762B-4276-AE35-3E1D2077CE30}" srcOrd="0" destOrd="0" presId="urn:microsoft.com/office/officeart/2005/8/layout/process3"/>
    <dgm:cxn modelId="{F54CEB8C-CDB3-46F0-8859-EC90B930D1B6}" type="presOf" srcId="{64D9DDA1-2051-4C8F-8D6F-265970E64CC2}" destId="{B45E32DD-ED39-46F9-875F-93B9F1F33D68}" srcOrd="1" destOrd="0" presId="urn:microsoft.com/office/officeart/2005/8/layout/process3"/>
    <dgm:cxn modelId="{B1478582-5BDB-4713-BCB3-9854726C08FA}" srcId="{64D9DDA1-2051-4C8F-8D6F-265970E64CC2}" destId="{255F0850-A63B-4B5C-BDAC-6E73A9C59E79}" srcOrd="4" destOrd="0" parTransId="{C7CDC8E1-AA05-4FD3-85FD-D5375CAF4875}" sibTransId="{F9B3AE79-092F-4525-A4E3-F4CDA3EDC996}"/>
    <dgm:cxn modelId="{26EDB23B-77F4-4747-AA79-FBB0CD6E1C57}" type="presOf" srcId="{D43E67D5-3FFE-4A1D-8380-67AB01391F11}" destId="{BB2E85B8-8CD2-45F1-A1FB-5AC594C50CCD}" srcOrd="0" destOrd="0" presId="urn:microsoft.com/office/officeart/2005/8/layout/process3"/>
    <dgm:cxn modelId="{30C537EA-C98A-4AC6-88C4-01D6362A59ED}" type="presOf" srcId="{B9D31FC7-395A-4606-A57F-4AC019B48814}" destId="{DFD67FC4-A53B-477E-B3FC-DC62852325FE}" srcOrd="0" destOrd="0" presId="urn:microsoft.com/office/officeart/2005/8/layout/process3"/>
    <dgm:cxn modelId="{FC0E09FC-D0F2-4BFE-9626-409C06740EB7}" type="presOf" srcId="{5F41A224-5516-46A2-81C9-B61B74F6BE6B}" destId="{6D97C8CC-9A40-4BFE-B3C1-6A1A282427C1}" srcOrd="1" destOrd="0" presId="urn:microsoft.com/office/officeart/2005/8/layout/process3"/>
    <dgm:cxn modelId="{A1166709-A729-44CF-A4BC-842D4697CDDE}" type="presOf" srcId="{C689F410-1164-4156-A057-30CF2A53BD94}" destId="{F79F4463-E905-4427-A21A-6666BB553441}" srcOrd="1" destOrd="0" presId="urn:microsoft.com/office/officeart/2005/8/layout/process3"/>
    <dgm:cxn modelId="{63D08D3F-F3CC-456F-A697-04C5CE850A7B}" type="presOf" srcId="{3D621B76-C1C4-4904-AA14-658FA5EFA830}" destId="{3892B9F9-577A-45C1-9AD7-29FABB48110E}" srcOrd="0" destOrd="0" presId="urn:microsoft.com/office/officeart/2005/8/layout/process3"/>
    <dgm:cxn modelId="{EF33A5FE-7C26-4761-974D-F868DA620601}" type="presOf" srcId="{B9D31FC7-395A-4606-A57F-4AC019B48814}" destId="{C33213B6-F60C-4D02-B17E-61C0A2B47150}" srcOrd="1" destOrd="0" presId="urn:microsoft.com/office/officeart/2005/8/layout/process3"/>
    <dgm:cxn modelId="{3264883E-002E-4D5B-9CDE-5902379C5038}" srcId="{2508F098-ED38-453D-BBBF-5622340DF316}" destId="{2522E5F3-2EA5-4F0B-A8E5-F6C07F206187}" srcOrd="3" destOrd="0" parTransId="{CC72D7DE-29D5-4F1E-8938-39D569F9DC54}" sibTransId="{C7ACE71A-6D90-43DD-A785-2AF118A47C3B}"/>
    <dgm:cxn modelId="{79D05FD9-FD9C-4505-9A56-1622D1D9469E}" srcId="{2522E5F3-2EA5-4F0B-A8E5-F6C07F206187}" destId="{76EB508D-189E-43ED-83D1-43497E65ACE2}" srcOrd="0" destOrd="0" parTransId="{F682CA0A-E9C1-47E4-806A-1B5240BEB4C3}" sibTransId="{8D664EE7-73A2-4662-B672-5E0E906D5226}"/>
    <dgm:cxn modelId="{783C425B-7DE5-47C8-AB44-D57DED994A77}" type="presOf" srcId="{5F41A224-5516-46A2-81C9-B61B74F6BE6B}" destId="{3CBA3708-94C5-4AFC-A26D-929388FBCB38}" srcOrd="0" destOrd="0" presId="urn:microsoft.com/office/officeart/2005/8/layout/process3"/>
    <dgm:cxn modelId="{53F42A80-F4E8-4242-A5A4-EB72643B2E73}" srcId="{3D621B76-C1C4-4904-AA14-658FA5EFA830}" destId="{D43E67D5-3FFE-4A1D-8380-67AB01391F11}" srcOrd="0" destOrd="0" parTransId="{AB8CF744-56CC-437E-9A50-AF15300FAE10}" sibTransId="{1866ED00-7116-405E-89DA-0B6B8728C25A}"/>
    <dgm:cxn modelId="{9A221F95-E86D-4123-98A5-42C6C1E08653}" type="presOf" srcId="{983CB528-D01F-4915-97B8-4940A614ED20}" destId="{5057E48D-AA6D-40DB-91CE-33F9895EBBB4}" srcOrd="0" destOrd="2" presId="urn:microsoft.com/office/officeart/2005/8/layout/process3"/>
    <dgm:cxn modelId="{11BF5F67-2810-45BD-BCB3-9F101395731F}" srcId="{2522E5F3-2EA5-4F0B-A8E5-F6C07F206187}" destId="{6126AF87-3F2C-421F-AEDB-1679FEF330B0}" srcOrd="1" destOrd="0" parTransId="{8308B4BB-F1EB-40F6-9CD3-5C9E224E62AB}" sibTransId="{300A8137-9A84-4520-B7C3-89348A6552F5}"/>
    <dgm:cxn modelId="{66D08B44-3FBD-4CC4-B7E9-E92A57FA10B7}" type="presOf" srcId="{2522E5F3-2EA5-4F0B-A8E5-F6C07F206187}" destId="{EAAF573F-9F6D-4D71-AEBC-D65FB88EB15C}" srcOrd="0" destOrd="0" presId="urn:microsoft.com/office/officeart/2005/8/layout/process3"/>
    <dgm:cxn modelId="{AFFECBC3-26FB-4153-8EB3-749019D0995F}" type="presOf" srcId="{4706AD8A-B6F4-4806-8C7F-13BC6BCC930C}" destId="{5057E48D-AA6D-40DB-91CE-33F9895EBBB4}" srcOrd="0" destOrd="3" presId="urn:microsoft.com/office/officeart/2005/8/layout/process3"/>
    <dgm:cxn modelId="{D886FE86-B691-433F-915E-6196207083E7}" type="presOf" srcId="{255F0850-A63B-4B5C-BDAC-6E73A9C59E79}" destId="{5057E48D-AA6D-40DB-91CE-33F9895EBBB4}" srcOrd="0" destOrd="4" presId="urn:microsoft.com/office/officeart/2005/8/layout/process3"/>
    <dgm:cxn modelId="{922AE2DE-FEB6-414C-8620-ADC0531432B0}" type="presParOf" srcId="{9479BAFE-762B-4276-AE35-3E1D2077CE30}" destId="{E441CD33-3191-4990-8897-39D8DD9456C5}" srcOrd="0" destOrd="0" presId="urn:microsoft.com/office/officeart/2005/8/layout/process3"/>
    <dgm:cxn modelId="{D300CEFD-1743-4F75-9ED1-3AA7130DEEA9}" type="presParOf" srcId="{E441CD33-3191-4990-8897-39D8DD9456C5}" destId="{1FA0AFF8-5E6D-42D5-82A5-9292F37F2EA0}" srcOrd="0" destOrd="0" presId="urn:microsoft.com/office/officeart/2005/8/layout/process3"/>
    <dgm:cxn modelId="{63DC9B6C-815F-404B-A954-48DA249B44CD}" type="presParOf" srcId="{E441CD33-3191-4990-8897-39D8DD9456C5}" destId="{B45E32DD-ED39-46F9-875F-93B9F1F33D68}" srcOrd="1" destOrd="0" presId="urn:microsoft.com/office/officeart/2005/8/layout/process3"/>
    <dgm:cxn modelId="{11AE330E-863F-4155-A8B5-B60331E0C7B7}" type="presParOf" srcId="{E441CD33-3191-4990-8897-39D8DD9456C5}" destId="{5057E48D-AA6D-40DB-91CE-33F9895EBBB4}" srcOrd="2" destOrd="0" presId="urn:microsoft.com/office/officeart/2005/8/layout/process3"/>
    <dgm:cxn modelId="{4A088AAA-300A-42F7-8BD5-D8428CFC9A6C}" type="presParOf" srcId="{9479BAFE-762B-4276-AE35-3E1D2077CE30}" destId="{DFD67FC4-A53B-477E-B3FC-DC62852325FE}" srcOrd="1" destOrd="0" presId="urn:microsoft.com/office/officeart/2005/8/layout/process3"/>
    <dgm:cxn modelId="{3255279D-3DEF-487B-9447-5BF3F3C3E0A0}" type="presParOf" srcId="{DFD67FC4-A53B-477E-B3FC-DC62852325FE}" destId="{C33213B6-F60C-4D02-B17E-61C0A2B47150}" srcOrd="0" destOrd="0" presId="urn:microsoft.com/office/officeart/2005/8/layout/process3"/>
    <dgm:cxn modelId="{28D4D7FD-31D1-4185-8A74-CF011C92B841}" type="presParOf" srcId="{9479BAFE-762B-4276-AE35-3E1D2077CE30}" destId="{03EEAC87-0C83-45E3-BF2C-2DDE1D7D6454}" srcOrd="2" destOrd="0" presId="urn:microsoft.com/office/officeart/2005/8/layout/process3"/>
    <dgm:cxn modelId="{787554C9-0081-4C33-8982-FE74970C36BA}" type="presParOf" srcId="{03EEAC87-0C83-45E3-BF2C-2DDE1D7D6454}" destId="{61FCCE99-EE2B-4526-8C2E-8E27941106E1}" srcOrd="0" destOrd="0" presId="urn:microsoft.com/office/officeart/2005/8/layout/process3"/>
    <dgm:cxn modelId="{94883BE2-8224-4C3F-9CB2-706FE64908CA}" type="presParOf" srcId="{03EEAC87-0C83-45E3-BF2C-2DDE1D7D6454}" destId="{F79F4463-E905-4427-A21A-6666BB553441}" srcOrd="1" destOrd="0" presId="urn:microsoft.com/office/officeart/2005/8/layout/process3"/>
    <dgm:cxn modelId="{B91F2145-F481-4E42-B26A-C62945574AE2}" type="presParOf" srcId="{03EEAC87-0C83-45E3-BF2C-2DDE1D7D6454}" destId="{EF8C28FF-8574-41CD-8B31-83D888BD4C9A}" srcOrd="2" destOrd="0" presId="urn:microsoft.com/office/officeart/2005/8/layout/process3"/>
    <dgm:cxn modelId="{D3EE7E0C-7309-4F30-83EF-B6B8D4D9C191}" type="presParOf" srcId="{9479BAFE-762B-4276-AE35-3E1D2077CE30}" destId="{195E4FF3-FBFC-4B12-A2C3-64EB26954BD9}" srcOrd="3" destOrd="0" presId="urn:microsoft.com/office/officeart/2005/8/layout/process3"/>
    <dgm:cxn modelId="{7E983537-9DB8-4516-8690-35D926D3F626}" type="presParOf" srcId="{195E4FF3-FBFC-4B12-A2C3-64EB26954BD9}" destId="{C9255109-CF26-43B7-8EB7-50946928D4CB}" srcOrd="0" destOrd="0" presId="urn:microsoft.com/office/officeart/2005/8/layout/process3"/>
    <dgm:cxn modelId="{4CC5C163-1F31-4AE6-9153-DC7759308144}" type="presParOf" srcId="{9479BAFE-762B-4276-AE35-3E1D2077CE30}" destId="{37A31A8D-67FD-41C6-A66B-1A79AEB228D2}" srcOrd="4" destOrd="0" presId="urn:microsoft.com/office/officeart/2005/8/layout/process3"/>
    <dgm:cxn modelId="{785D2FA0-364A-4EBF-8DED-C275FD1E2830}" type="presParOf" srcId="{37A31A8D-67FD-41C6-A66B-1A79AEB228D2}" destId="{3892B9F9-577A-45C1-9AD7-29FABB48110E}" srcOrd="0" destOrd="0" presId="urn:microsoft.com/office/officeart/2005/8/layout/process3"/>
    <dgm:cxn modelId="{2FF58153-7039-4EBF-9E4C-45EF2FABA2B0}" type="presParOf" srcId="{37A31A8D-67FD-41C6-A66B-1A79AEB228D2}" destId="{352183B6-31FB-4249-908E-D87899E716B3}" srcOrd="1" destOrd="0" presId="urn:microsoft.com/office/officeart/2005/8/layout/process3"/>
    <dgm:cxn modelId="{3396F110-F42C-4A0A-841A-3027FA226351}" type="presParOf" srcId="{37A31A8D-67FD-41C6-A66B-1A79AEB228D2}" destId="{BB2E85B8-8CD2-45F1-A1FB-5AC594C50CCD}" srcOrd="2" destOrd="0" presId="urn:microsoft.com/office/officeart/2005/8/layout/process3"/>
    <dgm:cxn modelId="{09051DEF-7017-40A8-931A-8FF244904823}" type="presParOf" srcId="{9479BAFE-762B-4276-AE35-3E1D2077CE30}" destId="{3CBA3708-94C5-4AFC-A26D-929388FBCB38}" srcOrd="5" destOrd="0" presId="urn:microsoft.com/office/officeart/2005/8/layout/process3"/>
    <dgm:cxn modelId="{D3517DD5-4613-4CB9-87D9-F75C88B4BE46}" type="presParOf" srcId="{3CBA3708-94C5-4AFC-A26D-929388FBCB38}" destId="{6D97C8CC-9A40-4BFE-B3C1-6A1A282427C1}" srcOrd="0" destOrd="0" presId="urn:microsoft.com/office/officeart/2005/8/layout/process3"/>
    <dgm:cxn modelId="{9FACB1EA-3F16-47E4-922D-8933EAB7794E}" type="presParOf" srcId="{9479BAFE-762B-4276-AE35-3E1D2077CE30}" destId="{FD1C3693-0371-4790-8006-D4666091C95C}" srcOrd="6" destOrd="0" presId="urn:microsoft.com/office/officeart/2005/8/layout/process3"/>
    <dgm:cxn modelId="{702B7C8F-59BC-4618-968C-3B7BD144AF5E}" type="presParOf" srcId="{FD1C3693-0371-4790-8006-D4666091C95C}" destId="{EAAF573F-9F6D-4D71-AEBC-D65FB88EB15C}" srcOrd="0" destOrd="0" presId="urn:microsoft.com/office/officeart/2005/8/layout/process3"/>
    <dgm:cxn modelId="{75307332-3480-4898-949A-F9696EED666D}" type="presParOf" srcId="{FD1C3693-0371-4790-8006-D4666091C95C}" destId="{44CFADFE-A089-4C66-ADEE-E4D8103D6F53}" srcOrd="1" destOrd="0" presId="urn:microsoft.com/office/officeart/2005/8/layout/process3"/>
    <dgm:cxn modelId="{A100AFB7-AE58-4729-BAAD-2D5E9CD0125C}" type="presParOf" srcId="{FD1C3693-0371-4790-8006-D4666091C95C}" destId="{55AEDF76-3D09-413C-B3F4-0127BB469D3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F72187-5003-4AFC-A163-21E02B9D8055}">
      <dsp:nvSpPr>
        <dsp:cNvPr id="0" name=""/>
        <dsp:cNvSpPr/>
      </dsp:nvSpPr>
      <dsp:spPr>
        <a:xfrm>
          <a:off x="542924" y="0"/>
          <a:ext cx="615315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EE96B-EC97-4A38-ABE5-F7BFAA04FFE5}">
      <dsp:nvSpPr>
        <dsp:cNvPr id="0" name=""/>
        <dsp:cNvSpPr/>
      </dsp:nvSpPr>
      <dsp:spPr>
        <a:xfrm>
          <a:off x="245305" y="1219199"/>
          <a:ext cx="21717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Incorporate Climate Change in the Phase III WIPs </a:t>
          </a:r>
          <a:endParaRPr lang="en-US" sz="1800" kern="1200" dirty="0"/>
        </a:p>
      </dsp:txBody>
      <dsp:txXfrm>
        <a:off x="245305" y="1219199"/>
        <a:ext cx="2171700" cy="1625600"/>
      </dsp:txXfrm>
    </dsp:sp>
    <dsp:sp modelId="{2F9B623C-C45C-4EE5-85BA-7F8704A0BF00}">
      <dsp:nvSpPr>
        <dsp:cNvPr id="0" name=""/>
        <dsp:cNvSpPr/>
      </dsp:nvSpPr>
      <dsp:spPr>
        <a:xfrm>
          <a:off x="2533650" y="1219199"/>
          <a:ext cx="21717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solidFill>
                <a:srgbClr val="FFFF00"/>
              </a:solidFill>
            </a:rPr>
            <a:t>Understand the Science </a:t>
          </a:r>
          <a:endParaRPr lang="en-US" sz="1800" u="none" kern="1200" dirty="0">
            <a:solidFill>
              <a:srgbClr val="FFFF00"/>
            </a:solidFill>
          </a:endParaRPr>
        </a:p>
      </dsp:txBody>
      <dsp:txXfrm>
        <a:off x="2533650" y="1219199"/>
        <a:ext cx="2171700" cy="1625600"/>
      </dsp:txXfrm>
    </dsp:sp>
    <dsp:sp modelId="{C3060BB9-2090-4F1B-81D4-055A6EC1668E}">
      <dsp:nvSpPr>
        <dsp:cNvPr id="0" name=""/>
        <dsp:cNvSpPr/>
      </dsp:nvSpPr>
      <dsp:spPr>
        <a:xfrm>
          <a:off x="4821994" y="1219199"/>
          <a:ext cx="21717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Incorporate into Two-year Milestones starting with the 2022-2023 milestones</a:t>
          </a:r>
          <a:endParaRPr lang="en-US" sz="1800" kern="1200" dirty="0"/>
        </a:p>
      </dsp:txBody>
      <dsp:txXfrm>
        <a:off x="4821994" y="1219199"/>
        <a:ext cx="2171700" cy="162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5E32DD-ED39-46F9-875F-93B9F1F33D68}">
      <dsp:nvSpPr>
        <dsp:cNvPr id="0" name=""/>
        <dsp:cNvSpPr/>
      </dsp:nvSpPr>
      <dsp:spPr>
        <a:xfrm>
          <a:off x="9784" y="93872"/>
          <a:ext cx="1275334" cy="527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2018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9784" y="93872"/>
        <a:ext cx="1275334" cy="351993"/>
      </dsp:txXfrm>
    </dsp:sp>
    <dsp:sp modelId="{5057E48D-AA6D-40DB-91CE-33F9895EBBB4}">
      <dsp:nvSpPr>
        <dsp:cNvPr id="0" name=""/>
        <dsp:cNvSpPr/>
      </dsp:nvSpPr>
      <dsp:spPr>
        <a:xfrm>
          <a:off x="306834" y="433465"/>
          <a:ext cx="1389247" cy="3469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pc="-1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STAC Workshop to examine current results, assess lessons-learned and recommend next steps.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pc="-1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CRWG will incorporate actions in its 2018-2020 workplan to develop a </a:t>
          </a:r>
          <a:r>
            <a:rPr lang="en-US" sz="900" kern="1200" spc="-2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better </a:t>
          </a:r>
          <a:r>
            <a:rPr lang="en-US" sz="900" kern="1200" spc="-1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understanding </a:t>
          </a:r>
          <a:r>
            <a:rPr lang="en-US" sz="900" kern="1200" spc="-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of BMP responses, </a:t>
          </a:r>
          <a:r>
            <a:rPr lang="en-US" sz="900" kern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including </a:t>
          </a:r>
          <a:r>
            <a:rPr lang="en-US" sz="900" kern="1200" spc="-1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new </a:t>
          </a:r>
          <a:r>
            <a:rPr lang="en-US" sz="900" kern="1200" spc="-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or other emerging </a:t>
          </a:r>
          <a:r>
            <a:rPr lang="en-US" sz="900" kern="1200" spc="-1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BMPs, to </a:t>
          </a:r>
          <a:r>
            <a:rPr lang="en-US" sz="900" kern="1200" spc="-1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climate </a:t>
          </a:r>
          <a:r>
            <a:rPr lang="en-US" sz="900" kern="1200" spc="-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change </a:t>
          </a:r>
          <a:r>
            <a:rPr lang="en-US" sz="900" kern="1200" spc="-1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conditions.</a:t>
          </a:r>
          <a:endParaRPr lang="en-US" sz="9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Jurisdictions provide narrative in </a:t>
          </a:r>
          <a:r>
            <a:rPr lang="en-US" sz="900" kern="1200" dirty="0" err="1"/>
            <a:t>PhIII</a:t>
          </a:r>
          <a:r>
            <a:rPr lang="en-US" sz="900" kern="1200" dirty="0"/>
            <a:t> WIPs on climate strategies</a:t>
          </a:r>
        </a:p>
      </dsp:txBody>
      <dsp:txXfrm>
        <a:off x="306834" y="433465"/>
        <a:ext cx="1389247" cy="3469646"/>
      </dsp:txXfrm>
    </dsp:sp>
    <dsp:sp modelId="{DFD67FC4-A53B-477E-B3FC-DC62852325FE}">
      <dsp:nvSpPr>
        <dsp:cNvPr id="0" name=""/>
        <dsp:cNvSpPr/>
      </dsp:nvSpPr>
      <dsp:spPr>
        <a:xfrm rot="21596941">
          <a:off x="1491454" y="110162"/>
          <a:ext cx="437430" cy="317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 rot="21596941">
        <a:off x="1491454" y="110162"/>
        <a:ext cx="437430" cy="317521"/>
      </dsp:txXfrm>
    </dsp:sp>
    <dsp:sp modelId="{F79F4463-E905-4427-A21A-6666BB553441}">
      <dsp:nvSpPr>
        <dsp:cNvPr id="0" name=""/>
        <dsp:cNvSpPr/>
      </dsp:nvSpPr>
      <dsp:spPr>
        <a:xfrm>
          <a:off x="2110459" y="92003"/>
          <a:ext cx="1275334" cy="527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2019</a:t>
          </a:r>
        </a:p>
      </dsp:txBody>
      <dsp:txXfrm>
        <a:off x="2110459" y="92003"/>
        <a:ext cx="1275334" cy="351993"/>
      </dsp:txXfrm>
    </dsp:sp>
    <dsp:sp modelId="{EF8C28FF-8574-41CD-8B31-83D888BD4C9A}">
      <dsp:nvSpPr>
        <dsp:cNvPr id="0" name=""/>
        <dsp:cNvSpPr/>
      </dsp:nvSpPr>
      <dsp:spPr>
        <a:xfrm>
          <a:off x="2371672" y="443996"/>
          <a:ext cx="1275334" cy="35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Following the direction of the PSC the Modeling and Climate Resiliency Workgroups, working with other key Chesapeake Bay Program groups, will develop and implement a complete and fully operational model of climate change assessment by 2019.</a:t>
          </a:r>
        </a:p>
      </dsp:txBody>
      <dsp:txXfrm>
        <a:off x="2371672" y="443996"/>
        <a:ext cx="1275334" cy="3528000"/>
      </dsp:txXfrm>
    </dsp:sp>
    <dsp:sp modelId="{195E4FF3-FBFC-4B12-A2C3-64EB26954BD9}">
      <dsp:nvSpPr>
        <dsp:cNvPr id="0" name=""/>
        <dsp:cNvSpPr/>
      </dsp:nvSpPr>
      <dsp:spPr>
        <a:xfrm>
          <a:off x="3579130" y="109239"/>
          <a:ext cx="409872" cy="317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579130" y="109239"/>
        <a:ext cx="409872" cy="317521"/>
      </dsp:txXfrm>
    </dsp:sp>
    <dsp:sp modelId="{352183B6-31FB-4249-908E-D87899E716B3}">
      <dsp:nvSpPr>
        <dsp:cNvPr id="0" name=""/>
        <dsp:cNvSpPr/>
      </dsp:nvSpPr>
      <dsp:spPr>
        <a:xfrm>
          <a:off x="4159138" y="92003"/>
          <a:ext cx="1275334" cy="527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2020</a:t>
          </a:r>
        </a:p>
      </dsp:txBody>
      <dsp:txXfrm>
        <a:off x="4159138" y="92003"/>
        <a:ext cx="1275334" cy="351993"/>
      </dsp:txXfrm>
    </dsp:sp>
    <dsp:sp modelId="{BB2E85B8-8CD2-45F1-A1FB-5AC594C50CCD}">
      <dsp:nvSpPr>
        <dsp:cNvPr id="0" name=""/>
        <dsp:cNvSpPr/>
      </dsp:nvSpPr>
      <dsp:spPr>
        <a:xfrm>
          <a:off x="4420352" y="443996"/>
          <a:ext cx="1275334" cy="35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pc="-20" dirty="0">
              <a:solidFill>
                <a:srgbClr val="000000"/>
              </a:solidFill>
              <a:latin typeface="Calibri" panose="020F0502020204030204" pitchFamily="34" charset="0"/>
            </a:rPr>
            <a:t>In 2020 the CBP partners will complete a technical review and process for approval of the new refined model and its findings.  </a:t>
          </a:r>
          <a:endParaRPr lang="en-US" sz="900" kern="1200" dirty="0"/>
        </a:p>
      </dsp:txBody>
      <dsp:txXfrm>
        <a:off x="4420352" y="443996"/>
        <a:ext cx="1275334" cy="3528000"/>
      </dsp:txXfrm>
    </dsp:sp>
    <dsp:sp modelId="{3CBA3708-94C5-4AFC-A26D-929388FBCB38}">
      <dsp:nvSpPr>
        <dsp:cNvPr id="0" name=""/>
        <dsp:cNvSpPr/>
      </dsp:nvSpPr>
      <dsp:spPr>
        <a:xfrm>
          <a:off x="5627809" y="109239"/>
          <a:ext cx="409872" cy="317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5627809" y="109239"/>
        <a:ext cx="409872" cy="317521"/>
      </dsp:txXfrm>
    </dsp:sp>
    <dsp:sp modelId="{44CFADFE-A089-4C66-ADEE-E4D8103D6F53}">
      <dsp:nvSpPr>
        <dsp:cNvPr id="0" name=""/>
        <dsp:cNvSpPr/>
      </dsp:nvSpPr>
      <dsp:spPr>
        <a:xfrm>
          <a:off x="6207818" y="92003"/>
          <a:ext cx="1275334" cy="527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2021</a:t>
          </a:r>
        </a:p>
      </dsp:txBody>
      <dsp:txXfrm>
        <a:off x="6207818" y="92003"/>
        <a:ext cx="1275334" cy="351993"/>
      </dsp:txXfrm>
    </dsp:sp>
    <dsp:sp modelId="{55AEDF76-3D09-413C-B3F4-0127BB469D3E}">
      <dsp:nvSpPr>
        <dsp:cNvPr id="0" name=""/>
        <dsp:cNvSpPr/>
      </dsp:nvSpPr>
      <dsp:spPr>
        <a:xfrm>
          <a:off x="6341249" y="443996"/>
          <a:ext cx="1530899" cy="35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>
              <a:solidFill>
                <a:srgbClr val="000000"/>
              </a:solidFill>
              <a:latin typeface="Calibri" panose="020F0502020204030204" pitchFamily="34" charset="0"/>
            </a:rPr>
            <a:t>In 2021, the policy implications for including targets adjusted for the influence of climate change into the 2022-2023 milestones will be considered by the partnership</a:t>
          </a:r>
          <a:r>
            <a:rPr lang="en-US" sz="900" kern="1200" spc="-1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. 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By the close of 2021 the refined findings on climate change will be implemented into the 2022-2023 milestones. </a:t>
          </a:r>
        </a:p>
      </dsp:txBody>
      <dsp:txXfrm>
        <a:off x="6341249" y="443996"/>
        <a:ext cx="1530899" cy="35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F2D17-8E54-4726-B119-3A49B40427CD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8C891-859C-42F5-8E8B-96C428938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</a:t>
            </a:r>
          </a:p>
          <a:p>
            <a:endParaRPr lang="en-US" dirty="0" smtClean="0"/>
          </a:p>
          <a:p>
            <a:r>
              <a:rPr lang="en-US" dirty="0" smtClean="0"/>
              <a:t>Very pleased</a:t>
            </a:r>
            <a:r>
              <a:rPr lang="en-US" baseline="0" dirty="0" smtClean="0"/>
              <a:t> to be here </a:t>
            </a:r>
            <a:r>
              <a:rPr lang="en-US" baseline="0" dirty="0" smtClean="0"/>
              <a:t>today</a:t>
            </a:r>
          </a:p>
          <a:p>
            <a:endParaRPr lang="en-US" baseline="0" dirty="0" smtClean="0"/>
          </a:p>
          <a:p>
            <a:r>
              <a:rPr lang="en-US" dirty="0" smtClean="0"/>
              <a:t>Thank you to the Invited guests – We need your thinking, your innovation, your feedback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Thank the Water Quality Goal Team, the Climate Resiliency Workgroup and the modeling Workgroup for moving this forward </a:t>
            </a:r>
          </a:p>
          <a:p>
            <a:r>
              <a:rPr lang="en-US" baseline="0" dirty="0" smtClean="0"/>
              <a:t>	– recognize co-</a:t>
            </a:r>
            <a:r>
              <a:rPr lang="en-US" baseline="0" dirty="0" err="1" smtClean="0"/>
              <a:t>chiars</a:t>
            </a:r>
            <a:r>
              <a:rPr lang="en-US" baseline="0" dirty="0" smtClean="0"/>
              <a:t> James Davis Martin, Mark </a:t>
            </a:r>
            <a:r>
              <a:rPr lang="en-US" baseline="0" dirty="0" err="1" smtClean="0"/>
              <a:t>bennet</a:t>
            </a:r>
            <a:r>
              <a:rPr lang="en-US" baseline="0" dirty="0" smtClean="0"/>
              <a:t>, Dave </a:t>
            </a:r>
            <a:r>
              <a:rPr lang="en-US" baseline="0" dirty="0" err="1" smtClean="0"/>
              <a:t>Montali</a:t>
            </a:r>
            <a:r>
              <a:rPr lang="en-US" baseline="0" dirty="0" smtClean="0"/>
              <a:t> in the </a:t>
            </a:r>
            <a:r>
              <a:rPr lang="en-US" baseline="0" dirty="0" smtClean="0"/>
              <a:t>Room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 you to STAC for their support and recognizing the need for this workshop</a:t>
            </a:r>
          </a:p>
          <a:p>
            <a:endParaRPr lang="en-US" dirty="0" smtClean="0"/>
          </a:p>
          <a:p>
            <a:r>
              <a:rPr lang="en-US" dirty="0" smtClean="0"/>
              <a:t>Thank you to the Planning Committee! – Raleigh for his continued</a:t>
            </a:r>
            <a:r>
              <a:rPr lang="en-US" baseline="0" dirty="0" smtClean="0"/>
              <a:t> </a:t>
            </a:r>
            <a:r>
              <a:rPr lang="en-US" baseline="0" dirty="0" smtClean="0"/>
              <a:t>leadership</a:t>
            </a:r>
          </a:p>
          <a:p>
            <a:endParaRPr lang="en-US" dirty="0" smtClean="0"/>
          </a:p>
          <a:p>
            <a:r>
              <a:rPr lang="en-US" dirty="0" smtClean="0"/>
              <a:t>Make sure folks have</a:t>
            </a:r>
            <a:r>
              <a:rPr lang="en-US" baseline="0" dirty="0" smtClean="0"/>
              <a:t> </a:t>
            </a:r>
            <a:r>
              <a:rPr lang="en-US" dirty="0" smtClean="0"/>
              <a:t>Materials and agenda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Any logistics that need to be addressed?  </a:t>
            </a:r>
            <a:r>
              <a:rPr lang="en-US" dirty="0" smtClean="0"/>
              <a:t>Make announcements throughout the day.  Lunch</a:t>
            </a:r>
            <a:r>
              <a:rPr lang="en-US" dirty="0" smtClean="0"/>
              <a:t>, room</a:t>
            </a:r>
            <a:r>
              <a:rPr lang="en-US" baseline="0" dirty="0" smtClean="0"/>
              <a:t> check in, etc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Comment on pictures – Climate change impacts to people and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C891-859C-42F5-8E8B-96C4289389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Synthesis</a:t>
            </a:r>
            <a:r>
              <a:rPr lang="en-US" baseline="0" dirty="0" smtClean="0"/>
              <a:t> </a:t>
            </a:r>
          </a:p>
          <a:p>
            <a:pPr>
              <a:buFontTx/>
              <a:buChar char="-"/>
            </a:pPr>
            <a:r>
              <a:rPr lang="en-US" baseline="0" dirty="0" smtClean="0"/>
              <a:t>State of the science</a:t>
            </a:r>
          </a:p>
          <a:p>
            <a:pPr>
              <a:buFontTx/>
              <a:buChar char="-"/>
            </a:pPr>
            <a:r>
              <a:rPr lang="en-US" baseline="0" dirty="0" smtClean="0"/>
              <a:t>Gaps</a:t>
            </a:r>
          </a:p>
          <a:p>
            <a:pPr>
              <a:buFontTx/>
              <a:buChar char="-"/>
            </a:pPr>
            <a:r>
              <a:rPr lang="en-US" baseline="0" dirty="0" smtClean="0"/>
              <a:t> make </a:t>
            </a:r>
            <a:r>
              <a:rPr lang="en-US" baseline="0" dirty="0" err="1" smtClean="0"/>
              <a:t>recomendations</a:t>
            </a:r>
            <a:endParaRPr lang="en-US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C891-859C-42F5-8E8B-96C4289389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a very brief summary below, Mark will go</a:t>
            </a:r>
            <a:r>
              <a:rPr lang="en-US" baseline="0" dirty="0" smtClean="0"/>
              <a:t> into more detail on the structure of the workshop, the breakout groups and the specific questions.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 a Global Perspective on climate change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More</a:t>
            </a:r>
            <a:r>
              <a:rPr lang="en-US" baseline="0" dirty="0" smtClean="0"/>
              <a:t> details on Intro, </a:t>
            </a:r>
            <a:r>
              <a:rPr lang="en-US" dirty="0" smtClean="0"/>
              <a:t>Purpose and format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Hear from CBP Model Leads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BMP Roundtable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Breakout Groups, Cross Cutters and Report out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We’ve got a full agenda and a lot planned for you.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err="1" smtClean="0"/>
              <a:t>Privlage</a:t>
            </a:r>
            <a:r>
              <a:rPr lang="en-US" dirty="0" smtClean="0"/>
              <a:t> and honor</a:t>
            </a:r>
            <a:r>
              <a:rPr lang="en-US" baseline="0" dirty="0" smtClean="0"/>
              <a:t> to </a:t>
            </a:r>
            <a:r>
              <a:rPr lang="en-US" dirty="0" smtClean="0"/>
              <a:t>Introduce Don </a:t>
            </a:r>
            <a:r>
              <a:rPr lang="en-US" dirty="0" err="1" smtClean="0"/>
              <a:t>Boesch</a:t>
            </a:r>
            <a:r>
              <a:rPr lang="en-US" dirty="0" smtClean="0"/>
              <a:t> with UMCES,</a:t>
            </a:r>
            <a:r>
              <a:rPr lang="en-US" baseline="0" dirty="0" smtClean="0"/>
              <a:t> an internationally recognized climate expert,</a:t>
            </a:r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He will talk with us about 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Perspectives on the Effects of Climate Change on Coastal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Eutrophication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C891-859C-42F5-8E8B-96C4289389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Stems </a:t>
            </a:r>
            <a:r>
              <a:rPr lang="en-US" sz="1200" dirty="0" smtClean="0"/>
              <a:t>from recent decision of the </a:t>
            </a:r>
            <a:r>
              <a:rPr lang="en-US" sz="1200" u="sng" dirty="0" smtClean="0"/>
              <a:t>Principals’ Staff Committee </a:t>
            </a:r>
            <a:endParaRPr lang="en-US" sz="1200" u="sng" dirty="0" smtClean="0"/>
          </a:p>
          <a:p>
            <a:endParaRPr lang="en-US" sz="1200" u="sng" dirty="0" smtClean="0"/>
          </a:p>
          <a:p>
            <a:r>
              <a:rPr lang="en-US" sz="1200" u="none" dirty="0" smtClean="0"/>
              <a:t>PSC is made up of key Partnership</a:t>
            </a:r>
            <a:r>
              <a:rPr lang="en-US" sz="1200" u="none" baseline="0" dirty="0" smtClean="0"/>
              <a:t> decision makers</a:t>
            </a:r>
          </a:p>
          <a:p>
            <a:endParaRPr lang="en-US" sz="1200" u="none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Principals’ Staff Committee works on behalf of the Executive Council to translate the restoration vision into policy and implementation actions</a:t>
            </a:r>
          </a:p>
          <a:p>
            <a:endParaRPr lang="en-US" sz="1200" b="0" i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create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consensus based policy for Chesapeake Bay restoration.</a:t>
            </a:r>
            <a:endParaRPr lang="en-US" sz="1200" u="none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In</a:t>
            </a:r>
            <a:r>
              <a:rPr lang="en-US" sz="1200" baseline="0" dirty="0" smtClean="0"/>
              <a:t> 2018, t</a:t>
            </a:r>
            <a:r>
              <a:rPr lang="en-US" sz="1200" dirty="0" smtClean="0"/>
              <a:t>hey agreed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1200" dirty="0" smtClean="0"/>
              <a:t>Each State </a:t>
            </a:r>
            <a:r>
              <a:rPr lang="en-US" sz="1200" u="sng" dirty="0" smtClean="0"/>
              <a:t>Phase III Watershed Implementation Plans (WIPs)</a:t>
            </a:r>
            <a:r>
              <a:rPr lang="en-US" sz="1200" baseline="0" dirty="0" smtClean="0"/>
              <a:t> </a:t>
            </a:r>
            <a:r>
              <a:rPr lang="en-US" sz="1200" dirty="0" smtClean="0"/>
              <a:t>will include a climate </a:t>
            </a:r>
            <a:r>
              <a:rPr lang="en-US" sz="1200" dirty="0" smtClean="0"/>
              <a:t>change framework </a:t>
            </a:r>
            <a:r>
              <a:rPr lang="en-US" sz="1200" dirty="0" smtClean="0"/>
              <a:t>to </a:t>
            </a:r>
            <a:r>
              <a:rPr lang="en-US" sz="1200" dirty="0" smtClean="0"/>
              <a:t>address impacts in </a:t>
            </a:r>
            <a:r>
              <a:rPr lang="en-US" sz="1200" dirty="0" smtClean="0"/>
              <a:t>jurisdictions</a:t>
            </a:r>
            <a:endParaRPr lang="en-US" sz="1200" u="sng" dirty="0" smtClean="0"/>
          </a:p>
          <a:p>
            <a:endParaRPr lang="en-US" sz="1200" dirty="0" smtClean="0"/>
          </a:p>
          <a:p>
            <a:r>
              <a:rPr lang="en-US" sz="1200" dirty="0" smtClean="0"/>
              <a:t>Further work is needed to account for additional nutrient and sediment pollutant </a:t>
            </a:r>
            <a:r>
              <a:rPr lang="en-US" sz="1200" dirty="0" smtClean="0"/>
              <a:t>loads</a:t>
            </a:r>
          </a:p>
          <a:p>
            <a:endParaRPr lang="en-US" sz="1200" dirty="0" smtClean="0"/>
          </a:p>
          <a:p>
            <a:r>
              <a:rPr lang="en-US" sz="1200" dirty="0" smtClean="0"/>
              <a:t>Next</a:t>
            </a:r>
            <a:r>
              <a:rPr lang="en-US" sz="1200" baseline="0" dirty="0" smtClean="0"/>
              <a:t> is background on how this fits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C891-859C-42F5-8E8B-96C4289389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91356D-F5A5-4C19-B239-3BFD4D9572F8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buFontTx/>
              <a:buChar char="•"/>
              <a:defRPr/>
            </a:pPr>
            <a:r>
              <a:rPr lang="en-US" sz="1500" dirty="0" smtClean="0">
                <a:latin typeface="Calibri" pitchFamily="34" charset="0"/>
              </a:rPr>
              <a:t>Established by EPA</a:t>
            </a:r>
          </a:p>
          <a:p>
            <a:pPr marL="257175" indent="-257175">
              <a:buFontTx/>
              <a:buChar char="•"/>
              <a:defRPr/>
            </a:pPr>
            <a:endParaRPr lang="en-US" sz="1500" dirty="0" smtClean="0">
              <a:latin typeface="Calibri" pitchFamily="34" charset="0"/>
            </a:endParaRPr>
          </a:p>
          <a:p>
            <a:pPr marL="257175" indent="-257175">
              <a:buFontTx/>
              <a:buChar char="•"/>
              <a:defRPr/>
            </a:pPr>
            <a:r>
              <a:rPr lang="en-US" sz="1500" dirty="0" smtClean="0">
                <a:latin typeface="Calibri" pitchFamily="34" charset="0"/>
              </a:rPr>
              <a:t>TMDL </a:t>
            </a:r>
            <a:r>
              <a:rPr lang="en-US" sz="1500" dirty="0" smtClean="0">
                <a:latin typeface="Calibri" pitchFamily="34" charset="0"/>
              </a:rPr>
              <a:t>sets limits for N, P and Sediment Bay water quality standards</a:t>
            </a:r>
          </a:p>
          <a:p>
            <a:pPr marL="257175" indent="-257175">
              <a:lnSpc>
                <a:spcPct val="110000"/>
              </a:lnSpc>
              <a:buFontTx/>
              <a:buChar char="•"/>
              <a:defRPr/>
            </a:pPr>
            <a:endParaRPr lang="en-US" sz="1500" u="sng" dirty="0" smtClean="0">
              <a:latin typeface="Calibri" pitchFamily="34" charset="0"/>
            </a:endParaRPr>
          </a:p>
          <a:p>
            <a:pPr marL="257175" indent="-257175">
              <a:lnSpc>
                <a:spcPct val="110000"/>
              </a:lnSpc>
              <a:buFontTx/>
              <a:buChar char="•"/>
              <a:defRPr/>
            </a:pPr>
            <a:r>
              <a:rPr lang="en-US" sz="1500" u="sng" dirty="0" smtClean="0">
                <a:latin typeface="Calibri" pitchFamily="34" charset="0"/>
              </a:rPr>
              <a:t>7 Watershed Implementation Plans (WIPs</a:t>
            </a:r>
            <a:r>
              <a:rPr lang="en-US" sz="1500" dirty="0" smtClean="0">
                <a:latin typeface="Calibri" pitchFamily="34" charset="0"/>
              </a:rPr>
              <a:t>) describe what amount, how, where, and when.</a:t>
            </a:r>
          </a:p>
          <a:p>
            <a:pPr marL="714375" lvl="1" indent="-257175">
              <a:lnSpc>
                <a:spcPct val="110000"/>
              </a:lnSpc>
              <a:buFont typeface="Courier New" pitchFamily="49" charset="0"/>
              <a:buChar char="o"/>
              <a:defRPr/>
            </a:pPr>
            <a:r>
              <a:rPr lang="en-US" sz="1500" dirty="0" smtClean="0">
                <a:latin typeface="Calibri" pitchFamily="34" charset="0"/>
              </a:rPr>
              <a:t>Phase I in 2010</a:t>
            </a:r>
          </a:p>
          <a:p>
            <a:pPr marL="714375" lvl="1" indent="-257175">
              <a:lnSpc>
                <a:spcPct val="110000"/>
              </a:lnSpc>
              <a:buFont typeface="Courier New" pitchFamily="49" charset="0"/>
              <a:buChar char="o"/>
              <a:defRPr/>
            </a:pPr>
            <a:r>
              <a:rPr lang="en-US" sz="1500" dirty="0" smtClean="0">
                <a:latin typeface="Calibri" pitchFamily="34" charset="0"/>
              </a:rPr>
              <a:t>Phase II in 2012</a:t>
            </a:r>
          </a:p>
          <a:p>
            <a:pPr marL="714375" lvl="1" indent="-257175">
              <a:lnSpc>
                <a:spcPct val="110000"/>
              </a:lnSpc>
              <a:buFont typeface="Courier New" pitchFamily="49" charset="0"/>
              <a:buChar char="o"/>
              <a:defRPr/>
            </a:pPr>
            <a:r>
              <a:rPr lang="en-US" sz="1500" b="1" u="sng" dirty="0" smtClean="0">
                <a:latin typeface="Calibri" pitchFamily="34" charset="0"/>
              </a:rPr>
              <a:t>Phase III in 2019</a:t>
            </a:r>
          </a:p>
          <a:p>
            <a:pPr marL="257175" indent="-257175">
              <a:lnSpc>
                <a:spcPct val="110000"/>
              </a:lnSpc>
              <a:buFontTx/>
              <a:buChar char="•"/>
              <a:defRPr/>
            </a:pPr>
            <a:endParaRPr lang="en-US" sz="1500" u="sng" dirty="0" smtClean="0">
              <a:latin typeface="Calibri" pitchFamily="34" charset="0"/>
            </a:endParaRPr>
          </a:p>
          <a:p>
            <a:pPr marL="257175" indent="-257175">
              <a:lnSpc>
                <a:spcPct val="110000"/>
              </a:lnSpc>
              <a:buFontTx/>
              <a:buChar char="•"/>
              <a:defRPr/>
            </a:pPr>
            <a:r>
              <a:rPr lang="en-US" sz="1500" u="sng" dirty="0" smtClean="0">
                <a:latin typeface="Calibri" pitchFamily="34" charset="0"/>
              </a:rPr>
              <a:t>2-Year Milestones </a:t>
            </a:r>
            <a:r>
              <a:rPr lang="en-US" sz="1500" dirty="0" smtClean="0">
                <a:latin typeface="Calibri" pitchFamily="34" charset="0"/>
              </a:rPr>
              <a:t>ensure short term progress</a:t>
            </a:r>
          </a:p>
          <a:p>
            <a:pPr marL="257175" indent="-257175">
              <a:lnSpc>
                <a:spcPct val="110000"/>
              </a:lnSpc>
              <a:buFontTx/>
              <a:buChar char="•"/>
              <a:defRPr/>
            </a:pPr>
            <a:endParaRPr lang="en-US" sz="1500" dirty="0" smtClean="0">
              <a:latin typeface="Calibri" pitchFamily="34" charset="0"/>
            </a:endParaRPr>
          </a:p>
          <a:p>
            <a:pPr marL="257175" indent="-257175">
              <a:lnSpc>
                <a:spcPct val="110000"/>
              </a:lnSpc>
              <a:buFontTx/>
              <a:buChar char="•"/>
              <a:defRPr/>
            </a:pPr>
            <a:r>
              <a:rPr lang="en-US" sz="1500" dirty="0" smtClean="0">
                <a:latin typeface="Calibri" pitchFamily="34" charset="0"/>
              </a:rPr>
              <a:t>60% by 2017, 100% of practices in place by 2025</a:t>
            </a:r>
          </a:p>
          <a:p>
            <a:pPr marL="257175" indent="-257175">
              <a:lnSpc>
                <a:spcPct val="110000"/>
              </a:lnSpc>
              <a:buFontTx/>
              <a:buChar char="•"/>
              <a:defRPr/>
            </a:pPr>
            <a:endParaRPr lang="en-US" sz="1500" dirty="0" smtClean="0">
              <a:latin typeface="Calibri" pitchFamily="34" charset="0"/>
            </a:endParaRPr>
          </a:p>
          <a:p>
            <a:pPr marL="257175" indent="-257175">
              <a:lnSpc>
                <a:spcPct val="110000"/>
              </a:lnSpc>
              <a:buFontTx/>
              <a:buChar char="•"/>
              <a:defRPr/>
            </a:pPr>
            <a:r>
              <a:rPr lang="en-US" sz="1500" dirty="0" smtClean="0">
                <a:latin typeface="Calibri" pitchFamily="34" charset="0"/>
              </a:rPr>
              <a:t>Federal actions for inadequate progress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70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Used to assign N, P and </a:t>
            </a:r>
            <a:r>
              <a:rPr lang="en-US" dirty="0" err="1" smtClean="0"/>
              <a:t>Sed</a:t>
            </a:r>
            <a:r>
              <a:rPr lang="en-US" dirty="0" smtClean="0"/>
              <a:t> targets to each jurisdiction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Evaluation of pollution reduction strategies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Estimate watershed loading and Bay response to climate change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You will hear the</a:t>
            </a:r>
            <a:r>
              <a:rPr lang="en-US" baseline="0" dirty="0" smtClean="0"/>
              <a:t> modeling team members talk about each of these models today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C891-859C-42F5-8E8B-96C4289389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en-US" sz="1200" b="1" dirty="0" smtClean="0"/>
              <a:t>Talking Points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Assessment results changed throughout 2017.   STAC input improved science.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In Phase III WIP, accounting for 2025 climate change is about a   </a:t>
            </a:r>
            <a:r>
              <a:rPr lang="en-US" sz="1200" u="sng" dirty="0" smtClean="0"/>
              <a:t>9 million lb Nitrogen </a:t>
            </a:r>
            <a:r>
              <a:rPr lang="en-US" sz="1200" dirty="0" smtClean="0"/>
              <a:t>impact.  More than a $ billion  issue.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Small change in overall watershed but affect of nutrient species important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Total nitrogen and phosphorus are expected to stay about the same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Dissolved nitrate and phosphate have a strong effect on dissolved oxygen and increase with climate change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Ammonia decreased as a percentage, but the absolute amount is small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Organic nutrients decrease, but they have a weak effect on dissolved oxygen</a:t>
            </a:r>
          </a:p>
          <a:p>
            <a:pPr>
              <a:buFont typeface="Arial" pitchFamily="34" charset="0"/>
              <a:buNone/>
            </a:pPr>
            <a:endParaRPr lang="en-US" sz="1200" dirty="0" smtClean="0"/>
          </a:p>
          <a:p>
            <a:endParaRPr lang="en-US" dirty="0" smtClean="0"/>
          </a:p>
          <a:p>
            <a:r>
              <a:rPr lang="en-US" b="1" u="sng" dirty="0" smtClean="0"/>
              <a:t>Details on changes</a:t>
            </a:r>
          </a:p>
          <a:p>
            <a:r>
              <a:rPr lang="en-US" dirty="0" smtClean="0"/>
              <a:t>Partnership originally used a predicted sea level rise of 30 centimeters (1 foot) between the 1990s and 2025</a:t>
            </a:r>
          </a:p>
          <a:p>
            <a:r>
              <a:rPr lang="en-US" dirty="0" smtClean="0"/>
              <a:t>Better scientific understanding brought forth by Partners</a:t>
            </a:r>
          </a:p>
          <a:p>
            <a:pPr lvl="1"/>
            <a:r>
              <a:rPr lang="en-US" dirty="0" smtClean="0"/>
              <a:t>NOAA released new sea level rise projections for the Chesapeake Bay</a:t>
            </a:r>
          </a:p>
          <a:p>
            <a:pPr lvl="1"/>
            <a:r>
              <a:rPr lang="en-US" dirty="0" smtClean="0"/>
              <a:t>VIMS also provided updated sea level rise projections</a:t>
            </a:r>
          </a:p>
          <a:p>
            <a:endParaRPr lang="en-US" dirty="0" smtClean="0"/>
          </a:p>
          <a:p>
            <a:r>
              <a:rPr lang="en-US" dirty="0" smtClean="0"/>
              <a:t>Based on new science, the </a:t>
            </a:r>
            <a:r>
              <a:rPr lang="en-US" kern="0" dirty="0" smtClean="0">
                <a:solidFill>
                  <a:sysClr val="windowText" lastClr="000000"/>
                </a:solidFill>
              </a:rPr>
              <a:t>CBP Climate Resiliency Workgroup recommended using a projection of 17 centimeters </a:t>
            </a:r>
          </a:p>
          <a:p>
            <a:pPr lvl="1"/>
            <a:r>
              <a:rPr lang="en-US" kern="0" dirty="0" smtClean="0">
                <a:solidFill>
                  <a:sysClr val="windowText" lastClr="000000"/>
                </a:solidFill>
              </a:rPr>
              <a:t>Consistent with long term trends at the </a:t>
            </a:r>
            <a:r>
              <a:rPr lang="en-US" kern="0" dirty="0" err="1" smtClean="0">
                <a:solidFill>
                  <a:sysClr val="windowText" lastClr="000000"/>
                </a:solidFill>
              </a:rPr>
              <a:t>Sewells</a:t>
            </a:r>
            <a:r>
              <a:rPr lang="en-US" kern="0" dirty="0" smtClean="0">
                <a:solidFill>
                  <a:sysClr val="windowText" lastClr="000000"/>
                </a:solidFill>
              </a:rPr>
              <a:t> Point, VA tide gauge at Bay mouth </a:t>
            </a:r>
          </a:p>
          <a:p>
            <a:endParaRPr lang="en-US" kern="0" dirty="0" smtClean="0">
              <a:solidFill>
                <a:sysClr val="windowText" lastClr="000000"/>
              </a:solidFill>
            </a:endParaRPr>
          </a:p>
          <a:p>
            <a:r>
              <a:rPr lang="en-US" b="1" kern="0" dirty="0" smtClean="0">
                <a:solidFill>
                  <a:sysClr val="windowText" lastClr="000000"/>
                </a:solidFill>
              </a:rPr>
              <a:t>Result</a:t>
            </a:r>
            <a:r>
              <a:rPr lang="en-US" kern="0" dirty="0" smtClean="0">
                <a:solidFill>
                  <a:sysClr val="windowText" lastClr="000000"/>
                </a:solidFill>
              </a:rPr>
              <a:t>: less influx of colder, oxygen-rich ocean water causing less ventilation of low dissolved oxygen waters in the deepest portions of the Bay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C891-859C-42F5-8E8B-96C4289389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PSC is responsible</a:t>
            </a:r>
            <a:r>
              <a:rPr lang="en-US" baseline="0" dirty="0" smtClean="0"/>
              <a:t> for reaching consensus across 7 jurisdictions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Current approach uses the principle that areas that have more impact do more. 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How does this translate to climate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C891-859C-42F5-8E8B-96C4289389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How will our current selection of BMPs respond to climate change?</a:t>
            </a:r>
          </a:p>
          <a:p>
            <a:r>
              <a:rPr lang="en-US" sz="1200" dirty="0" smtClean="0"/>
              <a:t>How should we think differently about climate resilient solutions?</a:t>
            </a:r>
          </a:p>
          <a:p>
            <a:r>
              <a:rPr lang="en-US" sz="1200" dirty="0" smtClean="0"/>
              <a:t>While</a:t>
            </a:r>
            <a:r>
              <a:rPr lang="en-US" sz="1200" baseline="0" dirty="0" smtClean="0"/>
              <a:t> the focus is on N, P and </a:t>
            </a:r>
            <a:r>
              <a:rPr lang="en-US" sz="1200" baseline="0" dirty="0" err="1" smtClean="0"/>
              <a:t>Sed</a:t>
            </a:r>
            <a:r>
              <a:rPr lang="en-US" sz="1200" baseline="0" dirty="0" smtClean="0"/>
              <a:t> reductions the need is much more.</a:t>
            </a:r>
            <a:endParaRPr lang="en-US" sz="1200" dirty="0" smtClean="0"/>
          </a:p>
          <a:p>
            <a:pPr>
              <a:buFontTx/>
              <a:buChar char="-"/>
            </a:pPr>
            <a:r>
              <a:rPr lang="en-US" sz="1200" baseline="0" dirty="0" smtClean="0"/>
              <a:t>Changing vegetation leads to planning for nurseries</a:t>
            </a:r>
          </a:p>
          <a:p>
            <a:pPr>
              <a:buFontTx/>
              <a:buChar char="-"/>
            </a:pPr>
            <a:r>
              <a:rPr lang="en-US" sz="1200" baseline="0" dirty="0" smtClean="0"/>
              <a:t>Watershed practices </a:t>
            </a:r>
            <a:r>
              <a:rPr lang="en-US" sz="1200" baseline="0" dirty="0" err="1" smtClean="0"/>
              <a:t>vs</a:t>
            </a:r>
            <a:r>
              <a:rPr lang="en-US" sz="1200" baseline="0" dirty="0" smtClean="0"/>
              <a:t> estuarine solutions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C891-859C-42F5-8E8B-96C4289389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sz="1600" dirty="0" smtClean="0"/>
              <a:t>PSC agreed to the following in “Understand the Science”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By refining the climate modeling and assessment framework, continue to sharpen the understanding of the science, the impacts of climate change, and any research gaps and needs.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Develop an estimate of pollutant load changes (nitrogen, phosphorus, and sediment) due to 2025 climate change conditions.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Develop a better understanding of BMP responses, including new, enhanced and resilient BMPs, to better address climate change conditions such as increased storm intensity.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In March 2021, the CBP partnership will consider results of updated methods, techniques, and studies and refine estimated loads due to climate change for each jurisdiction.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In September 2021, jurisdictions will account for additional nutrient and sediment pollutant loads due to 2025 climate change conditions in a Phase III WIP addendum and/or two-year milestones beginning in 2022. 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C891-859C-42F5-8E8B-96C4289389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Attachment 1</a:t>
            </a:r>
            <a:r>
              <a:rPr lang="en-US" baseline="0" dirty="0" smtClean="0"/>
              <a:t> in your materials</a:t>
            </a:r>
            <a:endParaRPr lang="en-US" dirty="0" smtClean="0"/>
          </a:p>
          <a:p>
            <a:r>
              <a:rPr lang="en-US" dirty="0" smtClean="0"/>
              <a:t>Arrow indicates where we are</a:t>
            </a:r>
            <a:r>
              <a:rPr lang="en-US" baseline="0" dirty="0" smtClean="0"/>
              <a:t> today</a:t>
            </a:r>
          </a:p>
          <a:p>
            <a:r>
              <a:rPr lang="en-US" baseline="0" dirty="0" smtClean="0"/>
              <a:t>Circle show a key deliverable, the revised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12C2F-3B2B-4743-B1EF-00050DA659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297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6EE-1C44-412C-97E6-1082F5163E7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F388-6D42-45E7-9DF2-293C33F71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6EE-1C44-412C-97E6-1082F5163E7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F388-6D42-45E7-9DF2-293C33F71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6EE-1C44-412C-97E6-1082F5163E7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F388-6D42-45E7-9DF2-293C33F71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6EE-1C44-412C-97E6-1082F5163E7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F388-6D42-45E7-9DF2-293C33F71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6EE-1C44-412C-97E6-1082F5163E7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F388-6D42-45E7-9DF2-293C33F71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6EE-1C44-412C-97E6-1082F5163E7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F388-6D42-45E7-9DF2-293C33F71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6EE-1C44-412C-97E6-1082F5163E7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F388-6D42-45E7-9DF2-293C33F71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6EE-1C44-412C-97E6-1082F5163E7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F388-6D42-45E7-9DF2-293C33F71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6EE-1C44-412C-97E6-1082F5163E7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F388-6D42-45E7-9DF2-293C33F71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6EE-1C44-412C-97E6-1082F5163E7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F388-6D42-45E7-9DF2-293C33F71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46EE-1C44-412C-97E6-1082F5163E7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F388-6D42-45E7-9DF2-293C33F71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446EE-1C44-412C-97E6-1082F5163E7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F388-6D42-45E7-9DF2-293C33F71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Chesapeake Bay Program Climate Change Modeling 2.0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2700" dirty="0"/>
              <a:t>Scientific and Technical Advisory Committee Workshop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6950"/>
            <a:ext cx="6400800" cy="1314450"/>
          </a:xfrm>
        </p:spPr>
        <p:txBody>
          <a:bodyPr>
            <a:normAutofit/>
          </a:bodyPr>
          <a:lstStyle/>
          <a:p>
            <a:r>
              <a:rPr lang="en-US" b="1" dirty="0" smtClean="0"/>
              <a:t>September 24-25, 2018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05150"/>
            <a:ext cx="2685291" cy="1779006"/>
          </a:xfrm>
          <a:prstGeom prst="rect">
            <a:avLst/>
          </a:prstGeom>
        </p:spPr>
      </p:pic>
      <p:pic>
        <p:nvPicPr>
          <p:cNvPr id="5" name="Picture 2" descr="http://mde.maryland.gov/programs/Air/ClimateChange/MCCC/Pictures/FloodAnnapol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43150"/>
            <a:ext cx="2096848" cy="1717675"/>
          </a:xfrm>
          <a:prstGeom prst="rect">
            <a:avLst/>
          </a:prstGeom>
          <a:noFill/>
        </p:spPr>
      </p:pic>
      <p:pic>
        <p:nvPicPr>
          <p:cNvPr id="7" name="Picture 6" descr="Image result for maryland climate change images farm"/>
          <p:cNvPicPr>
            <a:picLocks noChangeAspect="1" noChangeArrowheads="1"/>
          </p:cNvPicPr>
          <p:nvPr/>
        </p:nvPicPr>
        <p:blipFill>
          <a:blip r:embed="rId5" cstate="print"/>
          <a:srcRect l="5614" t="3448" r="6433" b="10065"/>
          <a:stretch>
            <a:fillRect/>
          </a:stretch>
        </p:blipFill>
        <p:spPr bwMode="auto">
          <a:xfrm>
            <a:off x="4648200" y="3298082"/>
            <a:ext cx="2641998" cy="1630169"/>
          </a:xfrm>
          <a:prstGeom prst="rect">
            <a:avLst/>
          </a:prstGeom>
          <a:noFill/>
        </p:spPr>
      </p:pic>
      <p:pic>
        <p:nvPicPr>
          <p:cNvPr id="6" name="Picture 2" descr="Although they are called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19350"/>
            <a:ext cx="2053171" cy="1387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38" y="101043"/>
            <a:ext cx="8610600" cy="9329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000" b="1" dirty="0" smtClean="0">
                <a:cs typeface="Calibri" panose="020F0502020204030204" pitchFamily="34" charset="0"/>
              </a:rPr>
              <a:t>Translating the PSC Decision into a </a:t>
            </a:r>
            <a:r>
              <a:rPr lang="en-US" sz="3000" b="1" dirty="0" err="1" smtClean="0">
                <a:cs typeface="Calibri" panose="020F0502020204030204" pitchFamily="34" charset="0"/>
              </a:rPr>
              <a:t>Workplan</a:t>
            </a:r>
            <a:r>
              <a:rPr lang="en-US" sz="3000" b="1" dirty="0" smtClean="0">
                <a:cs typeface="Calibri" panose="020F0502020204030204" pitchFamily="34" charset="0"/>
              </a:rPr>
              <a:t>  </a:t>
            </a:r>
            <a:br>
              <a:rPr lang="en-US" sz="3000" b="1" dirty="0" smtClean="0">
                <a:cs typeface="Calibri" panose="020F0502020204030204" pitchFamily="34" charset="0"/>
              </a:rPr>
            </a:br>
            <a:r>
              <a:rPr lang="en-US" sz="3000" b="1" dirty="0" smtClean="0">
                <a:cs typeface="Calibri" panose="020F0502020204030204" pitchFamily="34" charset="0"/>
              </a:rPr>
              <a:t>Factor </a:t>
            </a:r>
            <a:r>
              <a:rPr lang="en-US" sz="3000" b="1" dirty="0">
                <a:cs typeface="Calibri" panose="020F0502020204030204" pitchFamily="34" charset="0"/>
              </a:rPr>
              <a:t>Climate Change Impacts into the </a:t>
            </a:r>
            <a:r>
              <a:rPr lang="en-US" sz="3000" b="1" dirty="0" smtClean="0">
                <a:cs typeface="Calibri" panose="020F0502020204030204" pitchFamily="34" charset="0"/>
              </a:rPr>
              <a:t>Phase </a:t>
            </a:r>
            <a:r>
              <a:rPr lang="en-US" sz="3000" b="1" dirty="0">
                <a:cs typeface="Calibri" panose="020F0502020204030204" pitchFamily="34" charset="0"/>
              </a:rPr>
              <a:t>III WIPs</a:t>
            </a:r>
            <a:endParaRPr sz="3000" b="1" spc="-11" dirty="0"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989219" y="4857581"/>
            <a:ext cx="154781" cy="11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algn="l" defTabSz="685800">
              <a:lnSpc>
                <a:spcPts val="930"/>
              </a:lnSpc>
              <a:defRPr/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</a:rPr>
              <a:pPr marL="19050" algn="l" defTabSz="685800">
                <a:lnSpc>
                  <a:spcPts val="930"/>
                </a:lnSpc>
                <a:defRPr/>
              </a:pPr>
              <a:t>10</a:t>
            </a:fld>
            <a:endParaRPr sz="900" dirty="0">
              <a:solidFill>
                <a:srgbClr val="888888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6156" y="1044735"/>
            <a:ext cx="7969568" cy="27892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2425" indent="-342900" defTabSz="685800">
              <a:lnSpc>
                <a:spcPts val="2066"/>
              </a:lnSpc>
              <a:spcBef>
                <a:spcPts val="19"/>
              </a:spcBef>
              <a:buFont typeface="Arial" panose="020B0604020202020204" pitchFamily="34" charset="0"/>
              <a:buChar char="•"/>
              <a:defRPr/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1" y="1409066"/>
            <a:ext cx="8529320" cy="33945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tabLst>
                <a:tab pos="342900" algn="l"/>
              </a:tabLst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588753" y="1079500"/>
          <a:ext cx="78769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2895600" y="2266950"/>
            <a:ext cx="15240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1733550"/>
            <a:ext cx="609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76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And Assess the CBP Climate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Implications past 2025, out to 2050</a:t>
            </a:r>
          </a:p>
          <a:p>
            <a:r>
              <a:rPr lang="en-US" dirty="0" smtClean="0"/>
              <a:t>Synthesis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Broad Plan </a:t>
            </a:r>
            <a:br>
              <a:rPr lang="en-US" dirty="0" smtClean="0"/>
            </a:br>
            <a:r>
              <a:rPr lang="en-US" dirty="0" smtClean="0"/>
              <a:t>Over the Next Two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61722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Motivation for this Workshop</a:t>
            </a:r>
            <a:endParaRPr lang="en-US" sz="3200" dirty="0"/>
          </a:p>
        </p:txBody>
      </p:sp>
      <p:pic>
        <p:nvPicPr>
          <p:cNvPr id="1026" name="Picture 2" descr="An org 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5540360" cy="38862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12627406">
            <a:off x="5131900" y="1877918"/>
            <a:ext cx="1295400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530919" y="1513285"/>
            <a:ext cx="1385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7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165099" y="1037798"/>
            <a:ext cx="3949701" cy="328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buFontTx/>
              <a:buChar char="•"/>
              <a:defRPr/>
            </a:pPr>
            <a:endParaRPr lang="en-US" sz="1200" dirty="0">
              <a:latin typeface="Calibri" pitchFamily="34" charset="0"/>
            </a:endParaRPr>
          </a:p>
          <a:p>
            <a:pPr marL="257175" indent="-257175">
              <a:buFontTx/>
              <a:buChar char="•"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title"/>
          </p:nvPr>
        </p:nvSpPr>
        <p:spPr>
          <a:xfrm>
            <a:off x="314325" y="239774"/>
            <a:ext cx="8372475" cy="8001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600" b="1" dirty="0">
                <a:solidFill>
                  <a:srgbClr val="333399"/>
                </a:solidFill>
              </a:rPr>
              <a:t> </a:t>
            </a:r>
            <a:r>
              <a:rPr lang="en-US" altLang="en-US" sz="2600" b="1" dirty="0">
                <a:solidFill>
                  <a:srgbClr val="A50021"/>
                </a:solidFill>
              </a:rPr>
              <a:t/>
            </a:r>
            <a:br>
              <a:rPr lang="en-US" altLang="en-US" sz="2600" b="1" dirty="0">
                <a:solidFill>
                  <a:srgbClr val="A50021"/>
                </a:solidFill>
              </a:rPr>
            </a:br>
            <a:r>
              <a:rPr lang="en-US" altLang="en-US" sz="2600" b="1" dirty="0" smtClean="0"/>
              <a:t>Background:  </a:t>
            </a:r>
            <a:br>
              <a:rPr lang="en-US" altLang="en-US" sz="2600" b="1" dirty="0" smtClean="0"/>
            </a:br>
            <a:r>
              <a:rPr lang="en-US" altLang="en-US" sz="2600" b="1" dirty="0"/>
              <a:t>C</a:t>
            </a:r>
            <a:r>
              <a:rPr lang="en-US" altLang="en-US" sz="2600" b="1" dirty="0" smtClean="0"/>
              <a:t>hesapeake </a:t>
            </a:r>
            <a:r>
              <a:rPr lang="en-US" altLang="en-US" sz="2600" b="1" dirty="0"/>
              <a:t>Bay </a:t>
            </a:r>
            <a:r>
              <a:rPr lang="en-US" altLang="en-US" sz="2600" b="1" dirty="0" smtClean="0"/>
              <a:t>TMDL Accountability Framework </a:t>
            </a:r>
            <a:r>
              <a:rPr lang="en-US" altLang="en-US" sz="2600" b="1" dirty="0"/>
              <a:t/>
            </a:r>
            <a:br>
              <a:rPr lang="en-US" altLang="en-US" sz="2600" b="1" dirty="0"/>
            </a:br>
            <a:endParaRPr lang="en-US" altLang="en-US" sz="2600" b="1" dirty="0"/>
          </a:p>
        </p:txBody>
      </p:sp>
      <p:pic>
        <p:nvPicPr>
          <p:cNvPr id="6" name="Picture 2" descr="Image result for Chesapeake Bay Watershed Implementation Plans">
            <a:extLst>
              <a:ext uri="{FF2B5EF4-FFF2-40B4-BE49-F238E27FC236}">
                <a16:creationId xmlns="" xmlns:a16="http://schemas.microsoft.com/office/drawing/2014/main" id="{B6E2E831-113E-4D2A-BCE1-C9DC6D7BC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159"/>
          <a:stretch>
            <a:fillRect/>
          </a:stretch>
        </p:blipFill>
        <p:spPr bwMode="auto">
          <a:xfrm>
            <a:off x="1524000" y="1123950"/>
            <a:ext cx="5791200" cy="3718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0155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Background:</a:t>
            </a:r>
            <a:br>
              <a:rPr lang="en-US" sz="4000" b="1" dirty="0" smtClean="0"/>
            </a:br>
            <a:r>
              <a:rPr lang="en-US" sz="4000" b="1" dirty="0" smtClean="0"/>
              <a:t>Phase </a:t>
            </a:r>
            <a:r>
              <a:rPr lang="en-US" sz="4000" b="1" dirty="0"/>
              <a:t>III WIP </a:t>
            </a:r>
            <a:r>
              <a:rPr lang="en-US" sz="4000" b="1" dirty="0" smtClean="0"/>
              <a:t>Expectations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394472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Released by EPA in June 2019 after extensive partnership review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Top 5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Programmatic </a:t>
            </a:r>
            <a:r>
              <a:rPr lang="en-US" dirty="0"/>
              <a:t>and numeric implementation commitments for 2018-2025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Strategies for engagement of local, regional and federal partners in implementation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Account for changed conditions: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climate change </a:t>
            </a:r>
            <a:r>
              <a:rPr lang="en-US" dirty="0"/>
              <a:t>and growth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Develop, implement local planning goals below the state-major basin scales</a:t>
            </a:r>
          </a:p>
          <a:p>
            <a:pPr lvl="1">
              <a:spcAft>
                <a:spcPts val="900"/>
              </a:spcAft>
            </a:pP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Consideration of co-benefits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40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Fig_5_7_bay pgm support syst_Lg_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895350"/>
            <a:ext cx="5410200" cy="403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0"/>
            <a:ext cx="6692901" cy="948929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8575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Phase 6 Suite of Partnership Models Approved by PSC and are in use in </a:t>
            </a:r>
            <a:r>
              <a:rPr lang="en-US" sz="3200" u="sng" dirty="0" smtClean="0"/>
              <a:t>Phase III WIP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140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95350"/>
            <a:ext cx="6400800" cy="40168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2017 Climate Assessment to PSC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00150"/>
            <a:ext cx="3657600" cy="3394472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PSC will need to determine how additional reductions will be assigned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7963" r="8094" b="9630"/>
          <a:stretch/>
        </p:blipFill>
        <p:spPr>
          <a:xfrm>
            <a:off x="152400" y="1352550"/>
            <a:ext cx="2895600" cy="3357326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3505200" y="1733550"/>
            <a:ext cx="2057400" cy="2422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0433" y="1352550"/>
            <a:ext cx="3141167" cy="2370378"/>
            <a:chOff x="2488453" y="1021850"/>
            <a:chExt cx="6699453" cy="4987078"/>
          </a:xfrm>
        </p:grpSpPr>
        <p:sp>
          <p:nvSpPr>
            <p:cNvPr id="8" name="TextBox 7"/>
            <p:cNvSpPr txBox="1"/>
            <p:nvPr/>
          </p:nvSpPr>
          <p:spPr>
            <a:xfrm>
              <a:off x="2488453" y="5731929"/>
              <a:ext cx="336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1.98° F / 1.1° C Increase in Average Annual Temp</a:t>
              </a:r>
              <a:endParaRPr lang="en-US" sz="1200" dirty="0"/>
            </a:p>
          </p:txBody>
        </p:sp>
        <p:grpSp>
          <p:nvGrpSpPr>
            <p:cNvPr id="9" name="Group 13"/>
            <p:cNvGrpSpPr/>
            <p:nvPr/>
          </p:nvGrpSpPr>
          <p:grpSpPr>
            <a:xfrm>
              <a:off x="2488453" y="1761056"/>
              <a:ext cx="6656295" cy="4070346"/>
              <a:chOff x="2488453" y="1761056"/>
              <a:chExt cx="6656295" cy="407034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0865"/>
              <a:stretch/>
            </p:blipFill>
            <p:spPr>
              <a:xfrm>
                <a:off x="2488453" y="1761056"/>
                <a:ext cx="6656295" cy="4070346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871787" y="4301067"/>
                <a:ext cx="878946" cy="5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68733" y="4301067"/>
                <a:ext cx="905934" cy="5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488453" y="1021850"/>
              <a:ext cx="3362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1995-2025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01345" y="1021850"/>
              <a:ext cx="3286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1995-2050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81986" y="5731929"/>
              <a:ext cx="336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3.5° F / 1.94° C Increase in Average Annual Temp</a:t>
              </a:r>
              <a:endParaRPr lang="en-US" sz="1200" dirty="0"/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173962"/>
            <a:ext cx="3124200" cy="96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Straight Connector 41"/>
          <p:cNvCxnSpPr/>
          <p:nvPr/>
        </p:nvCxnSpPr>
        <p:spPr>
          <a:xfrm>
            <a:off x="3352800" y="971550"/>
            <a:ext cx="0" cy="3962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5350"/>
            <a:ext cx="3886200" cy="8572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PSC looking for the “best” solutions?</a:t>
            </a:r>
            <a:endParaRPr lang="en-US" sz="32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9550"/>
            <a:ext cx="5086350" cy="13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8937" y="1789911"/>
            <a:ext cx="5016463" cy="306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PSC Agreement – 3 Step Approach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89535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1201</Words>
  <Application>Microsoft Office PowerPoint</Application>
  <PresentationFormat>On-screen Show (16:9)</PresentationFormat>
  <Paragraphs>170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Chesapeake Bay Program Climate Change Modeling 2.0   Scientific and Technical Advisory Committee Workshop   </vt:lpstr>
      <vt:lpstr>Motivation for this Workshop</vt:lpstr>
      <vt:lpstr>  Background:   Chesapeake Bay TMDL Accountability Framework  </vt:lpstr>
      <vt:lpstr>Background: Phase III WIP Expectations</vt:lpstr>
      <vt:lpstr>Phase 6 Suite of Partnership Models Approved by PSC and are in use in Phase III WIP </vt:lpstr>
      <vt:lpstr>2017 Climate Assessment to PSC</vt:lpstr>
      <vt:lpstr>PSC will need to determine how additional reductions will be assigned</vt:lpstr>
      <vt:lpstr>PSC looking for the “best” solutions?</vt:lpstr>
      <vt:lpstr>PSC Agreement – 3 Step Approach</vt:lpstr>
      <vt:lpstr>Translating the PSC Decision into a Workplan   Factor Climate Change Impacts into the Phase III WIPs</vt:lpstr>
      <vt:lpstr>… And Assess the CBP Climate Framework</vt:lpstr>
      <vt:lpstr>Our Broad Plan  Over the Next Two Days</vt:lpstr>
    </vt:vector>
  </TitlesOfParts>
  <Company>MDE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Currey</dc:creator>
  <cp:lastModifiedBy>Lee Currey</cp:lastModifiedBy>
  <cp:revision>31</cp:revision>
  <dcterms:created xsi:type="dcterms:W3CDTF">2018-09-23T16:58:27Z</dcterms:created>
  <dcterms:modified xsi:type="dcterms:W3CDTF">2018-09-24T01:07:29Z</dcterms:modified>
</cp:coreProperties>
</file>