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2" r:id="rId3"/>
    <p:sldMasterId id="2147483694" r:id="rId4"/>
    <p:sldMasterId id="2147483706" r:id="rId5"/>
  </p:sldMasterIdLst>
  <p:notesMasterIdLst>
    <p:notesMasterId r:id="rId31"/>
  </p:notesMasterIdLst>
  <p:sldIdLst>
    <p:sldId id="261" r:id="rId6"/>
    <p:sldId id="300" r:id="rId7"/>
    <p:sldId id="298" r:id="rId8"/>
    <p:sldId id="301" r:id="rId9"/>
    <p:sldId id="302" r:id="rId10"/>
    <p:sldId id="303" r:id="rId11"/>
    <p:sldId id="304" r:id="rId12"/>
    <p:sldId id="305" r:id="rId13"/>
    <p:sldId id="306" r:id="rId14"/>
    <p:sldId id="307" r:id="rId15"/>
    <p:sldId id="308" r:id="rId16"/>
    <p:sldId id="309" r:id="rId17"/>
    <p:sldId id="310" r:id="rId18"/>
    <p:sldId id="311" r:id="rId19"/>
    <p:sldId id="312" r:id="rId20"/>
    <p:sldId id="313" r:id="rId21"/>
    <p:sldId id="314" r:id="rId22"/>
    <p:sldId id="315" r:id="rId23"/>
    <p:sldId id="316" r:id="rId24"/>
    <p:sldId id="317" r:id="rId25"/>
    <p:sldId id="318" r:id="rId26"/>
    <p:sldId id="319" r:id="rId27"/>
    <p:sldId id="320" r:id="rId28"/>
    <p:sldId id="321" r:id="rId29"/>
    <p:sldId id="322"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393F"/>
    <a:srgbClr val="FFFF66"/>
    <a:srgbClr val="5C9CD6"/>
    <a:srgbClr val="FFFF00"/>
    <a:srgbClr val="00FFFF"/>
    <a:srgbClr val="FF9999"/>
    <a:srgbClr val="00FF00"/>
    <a:srgbClr val="38A800"/>
    <a:srgbClr val="FF0000"/>
    <a:srgbClr val="FF5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8" d="100"/>
          <a:sy n="108" d="100"/>
        </p:scale>
        <p:origin x="10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02DE4D-D925-471B-8E7D-0A5BE6D84972}" type="doc">
      <dgm:prSet loTypeId="urn:microsoft.com/office/officeart/2005/8/layout/process1" loCatId="process" qsTypeId="urn:microsoft.com/office/officeart/2005/8/quickstyle/simple4" qsCatId="simple" csTypeId="urn:microsoft.com/office/officeart/2005/8/colors/colorful2" csCatId="colorful" phldr="1"/>
      <dgm:spPr/>
    </dgm:pt>
    <dgm:pt modelId="{CAA28A39-35AD-4F5B-AA04-339CDEB4C75C}">
      <dgm:prSet phldrT="[Text]"/>
      <dgm:spPr/>
      <dgm:t>
        <a:bodyPr/>
        <a:lstStyle/>
        <a:p>
          <a:r>
            <a:rPr lang="en-US" dirty="0" smtClean="0"/>
            <a:t>Present Day CSAs</a:t>
          </a:r>
          <a:endParaRPr lang="en-US" dirty="0"/>
        </a:p>
      </dgm:t>
    </dgm:pt>
    <dgm:pt modelId="{786267FF-49E6-4C5E-9DEE-0FC166AA6313}" type="parTrans" cxnId="{2D45A354-A06F-40F1-BDBF-ADE5E5EDAE78}">
      <dgm:prSet/>
      <dgm:spPr/>
      <dgm:t>
        <a:bodyPr/>
        <a:lstStyle/>
        <a:p>
          <a:endParaRPr lang="en-US"/>
        </a:p>
      </dgm:t>
    </dgm:pt>
    <dgm:pt modelId="{70D32DC4-1FB9-4EFF-87CC-0BF4AE746C3B}" type="sibTrans" cxnId="{2D45A354-A06F-40F1-BDBF-ADE5E5EDAE78}">
      <dgm:prSet/>
      <dgm:spPr/>
      <dgm:t>
        <a:bodyPr/>
        <a:lstStyle/>
        <a:p>
          <a:endParaRPr lang="en-US"/>
        </a:p>
      </dgm:t>
    </dgm:pt>
    <dgm:pt modelId="{3B94C0AD-03F3-433C-BFD0-419915FDC0A0}">
      <dgm:prSet phldrT="[Text]"/>
      <dgm:spPr/>
      <dgm:t>
        <a:bodyPr/>
        <a:lstStyle/>
        <a:p>
          <a:r>
            <a:rPr lang="en-US" smtClean="0"/>
            <a:t>SRES A2</a:t>
          </a:r>
          <a:endParaRPr lang="en-US"/>
        </a:p>
      </dgm:t>
    </dgm:pt>
    <dgm:pt modelId="{24472C83-64B1-4088-BDA4-D8EDDC3F77E4}" type="parTrans" cxnId="{101A2E52-6BA6-463D-AAC3-B6CD1C4130BC}">
      <dgm:prSet/>
      <dgm:spPr/>
      <dgm:t>
        <a:bodyPr/>
        <a:lstStyle/>
        <a:p>
          <a:endParaRPr lang="en-US"/>
        </a:p>
      </dgm:t>
    </dgm:pt>
    <dgm:pt modelId="{D3AA0F3C-A425-47C9-8EEC-B5B6C1835BA1}" type="sibTrans" cxnId="{101A2E52-6BA6-463D-AAC3-B6CD1C4130BC}">
      <dgm:prSet/>
      <dgm:spPr/>
      <dgm:t>
        <a:bodyPr/>
        <a:lstStyle/>
        <a:p>
          <a:endParaRPr lang="en-US"/>
        </a:p>
      </dgm:t>
    </dgm:pt>
    <dgm:pt modelId="{714ADD53-64C1-413F-B77B-B9EEE4F437EF}">
      <dgm:prSet phldrT="[Text]"/>
      <dgm:spPr/>
      <dgm:t>
        <a:bodyPr/>
        <a:lstStyle/>
        <a:p>
          <a:r>
            <a:rPr lang="en-US" smtClean="0"/>
            <a:t>End Century CSAs</a:t>
          </a:r>
          <a:endParaRPr lang="en-US"/>
        </a:p>
      </dgm:t>
    </dgm:pt>
    <dgm:pt modelId="{E4C6AA4A-49F1-4B57-A27F-266966301EDC}" type="parTrans" cxnId="{9B5616B4-689C-4B05-A856-05DFFE536B0D}">
      <dgm:prSet/>
      <dgm:spPr/>
      <dgm:t>
        <a:bodyPr/>
        <a:lstStyle/>
        <a:p>
          <a:endParaRPr lang="en-US"/>
        </a:p>
      </dgm:t>
    </dgm:pt>
    <dgm:pt modelId="{F046AC5E-D49B-40B0-8419-45C599EAE1B6}" type="sibTrans" cxnId="{9B5616B4-689C-4B05-A856-05DFFE536B0D}">
      <dgm:prSet/>
      <dgm:spPr/>
      <dgm:t>
        <a:bodyPr/>
        <a:lstStyle/>
        <a:p>
          <a:endParaRPr lang="en-US"/>
        </a:p>
      </dgm:t>
    </dgm:pt>
    <dgm:pt modelId="{79CE2ADA-4DD6-4208-8D39-604BABB7AAC1}" type="pres">
      <dgm:prSet presAssocID="{CC02DE4D-D925-471B-8E7D-0A5BE6D84972}" presName="Name0" presStyleCnt="0">
        <dgm:presLayoutVars>
          <dgm:dir/>
          <dgm:resizeHandles val="exact"/>
        </dgm:presLayoutVars>
      </dgm:prSet>
      <dgm:spPr/>
    </dgm:pt>
    <dgm:pt modelId="{1A34EF14-9D7F-4D71-A8DF-57DAA0809169}" type="pres">
      <dgm:prSet presAssocID="{CAA28A39-35AD-4F5B-AA04-339CDEB4C75C}" presName="node" presStyleLbl="node1" presStyleIdx="0" presStyleCnt="3">
        <dgm:presLayoutVars>
          <dgm:bulletEnabled val="1"/>
        </dgm:presLayoutVars>
      </dgm:prSet>
      <dgm:spPr/>
      <dgm:t>
        <a:bodyPr/>
        <a:lstStyle/>
        <a:p>
          <a:endParaRPr lang="en-US"/>
        </a:p>
      </dgm:t>
    </dgm:pt>
    <dgm:pt modelId="{5289EEE7-19D3-41A0-91DF-3E8F3CC68279}" type="pres">
      <dgm:prSet presAssocID="{70D32DC4-1FB9-4EFF-87CC-0BF4AE746C3B}" presName="sibTrans" presStyleLbl="sibTrans2D1" presStyleIdx="0" presStyleCnt="2"/>
      <dgm:spPr/>
      <dgm:t>
        <a:bodyPr/>
        <a:lstStyle/>
        <a:p>
          <a:endParaRPr lang="en-US"/>
        </a:p>
      </dgm:t>
    </dgm:pt>
    <dgm:pt modelId="{9283AE8D-253A-497C-84B3-899A8C87B99D}" type="pres">
      <dgm:prSet presAssocID="{70D32DC4-1FB9-4EFF-87CC-0BF4AE746C3B}" presName="connectorText" presStyleLbl="sibTrans2D1" presStyleIdx="0" presStyleCnt="2"/>
      <dgm:spPr/>
      <dgm:t>
        <a:bodyPr/>
        <a:lstStyle/>
        <a:p>
          <a:endParaRPr lang="en-US"/>
        </a:p>
      </dgm:t>
    </dgm:pt>
    <dgm:pt modelId="{35DDC2A6-BB06-4542-A6A5-CA61E0E4C38E}" type="pres">
      <dgm:prSet presAssocID="{3B94C0AD-03F3-433C-BFD0-419915FDC0A0}" presName="node" presStyleLbl="node1" presStyleIdx="1" presStyleCnt="3">
        <dgm:presLayoutVars>
          <dgm:bulletEnabled val="1"/>
        </dgm:presLayoutVars>
      </dgm:prSet>
      <dgm:spPr/>
      <dgm:t>
        <a:bodyPr/>
        <a:lstStyle/>
        <a:p>
          <a:endParaRPr lang="en-US"/>
        </a:p>
      </dgm:t>
    </dgm:pt>
    <dgm:pt modelId="{1E27A3E3-5856-4868-B126-F92D96522F8D}" type="pres">
      <dgm:prSet presAssocID="{D3AA0F3C-A425-47C9-8EEC-B5B6C1835BA1}" presName="sibTrans" presStyleLbl="sibTrans2D1" presStyleIdx="1" presStyleCnt="2"/>
      <dgm:spPr/>
      <dgm:t>
        <a:bodyPr/>
        <a:lstStyle/>
        <a:p>
          <a:endParaRPr lang="en-US"/>
        </a:p>
      </dgm:t>
    </dgm:pt>
    <dgm:pt modelId="{50110B78-C225-4788-8E0D-C624BBE8F420}" type="pres">
      <dgm:prSet presAssocID="{D3AA0F3C-A425-47C9-8EEC-B5B6C1835BA1}" presName="connectorText" presStyleLbl="sibTrans2D1" presStyleIdx="1" presStyleCnt="2"/>
      <dgm:spPr/>
      <dgm:t>
        <a:bodyPr/>
        <a:lstStyle/>
        <a:p>
          <a:endParaRPr lang="en-US"/>
        </a:p>
      </dgm:t>
    </dgm:pt>
    <dgm:pt modelId="{0817AEA7-2D58-46D1-9639-962F72119AF9}" type="pres">
      <dgm:prSet presAssocID="{714ADD53-64C1-413F-B77B-B9EEE4F437EF}" presName="node" presStyleLbl="node1" presStyleIdx="2" presStyleCnt="3">
        <dgm:presLayoutVars>
          <dgm:bulletEnabled val="1"/>
        </dgm:presLayoutVars>
      </dgm:prSet>
      <dgm:spPr/>
      <dgm:t>
        <a:bodyPr/>
        <a:lstStyle/>
        <a:p>
          <a:endParaRPr lang="en-US"/>
        </a:p>
      </dgm:t>
    </dgm:pt>
  </dgm:ptLst>
  <dgm:cxnLst>
    <dgm:cxn modelId="{EB818706-6451-4A53-AA2F-5C4D4A1DFC29}" type="presOf" srcId="{CC02DE4D-D925-471B-8E7D-0A5BE6D84972}" destId="{79CE2ADA-4DD6-4208-8D39-604BABB7AAC1}" srcOrd="0" destOrd="0" presId="urn:microsoft.com/office/officeart/2005/8/layout/process1"/>
    <dgm:cxn modelId="{AE13C039-6315-46A4-BFAA-67194BA4286B}" type="presOf" srcId="{70D32DC4-1FB9-4EFF-87CC-0BF4AE746C3B}" destId="{9283AE8D-253A-497C-84B3-899A8C87B99D}" srcOrd="1" destOrd="0" presId="urn:microsoft.com/office/officeart/2005/8/layout/process1"/>
    <dgm:cxn modelId="{9E91B687-6093-427B-AD21-522773A1982D}" type="presOf" srcId="{714ADD53-64C1-413F-B77B-B9EEE4F437EF}" destId="{0817AEA7-2D58-46D1-9639-962F72119AF9}" srcOrd="0" destOrd="0" presId="urn:microsoft.com/office/officeart/2005/8/layout/process1"/>
    <dgm:cxn modelId="{2D45A354-A06F-40F1-BDBF-ADE5E5EDAE78}" srcId="{CC02DE4D-D925-471B-8E7D-0A5BE6D84972}" destId="{CAA28A39-35AD-4F5B-AA04-339CDEB4C75C}" srcOrd="0" destOrd="0" parTransId="{786267FF-49E6-4C5E-9DEE-0FC166AA6313}" sibTransId="{70D32DC4-1FB9-4EFF-87CC-0BF4AE746C3B}"/>
    <dgm:cxn modelId="{101A2E52-6BA6-463D-AAC3-B6CD1C4130BC}" srcId="{CC02DE4D-D925-471B-8E7D-0A5BE6D84972}" destId="{3B94C0AD-03F3-433C-BFD0-419915FDC0A0}" srcOrd="1" destOrd="0" parTransId="{24472C83-64B1-4088-BDA4-D8EDDC3F77E4}" sibTransId="{D3AA0F3C-A425-47C9-8EEC-B5B6C1835BA1}"/>
    <dgm:cxn modelId="{9B5616B4-689C-4B05-A856-05DFFE536B0D}" srcId="{CC02DE4D-D925-471B-8E7D-0A5BE6D84972}" destId="{714ADD53-64C1-413F-B77B-B9EEE4F437EF}" srcOrd="2" destOrd="0" parTransId="{E4C6AA4A-49F1-4B57-A27F-266966301EDC}" sibTransId="{F046AC5E-D49B-40B0-8419-45C599EAE1B6}"/>
    <dgm:cxn modelId="{2F68596E-DB5A-4667-9269-7A7042C98255}" type="presOf" srcId="{D3AA0F3C-A425-47C9-8EEC-B5B6C1835BA1}" destId="{50110B78-C225-4788-8E0D-C624BBE8F420}" srcOrd="1" destOrd="0" presId="urn:microsoft.com/office/officeart/2005/8/layout/process1"/>
    <dgm:cxn modelId="{E06C09BD-DFC6-4EEB-BB63-517EB721E47D}" type="presOf" srcId="{3B94C0AD-03F3-433C-BFD0-419915FDC0A0}" destId="{35DDC2A6-BB06-4542-A6A5-CA61E0E4C38E}" srcOrd="0" destOrd="0" presId="urn:microsoft.com/office/officeart/2005/8/layout/process1"/>
    <dgm:cxn modelId="{D126CF85-181C-4F72-9BBB-2B2983569448}" type="presOf" srcId="{CAA28A39-35AD-4F5B-AA04-339CDEB4C75C}" destId="{1A34EF14-9D7F-4D71-A8DF-57DAA0809169}" srcOrd="0" destOrd="0" presId="urn:microsoft.com/office/officeart/2005/8/layout/process1"/>
    <dgm:cxn modelId="{B26DE2CD-82D8-49DD-8CED-59ED7E7E047F}" type="presOf" srcId="{D3AA0F3C-A425-47C9-8EEC-B5B6C1835BA1}" destId="{1E27A3E3-5856-4868-B126-F92D96522F8D}" srcOrd="0" destOrd="0" presId="urn:microsoft.com/office/officeart/2005/8/layout/process1"/>
    <dgm:cxn modelId="{3E1B5E1E-E01D-418B-9067-33F0490E0A76}" type="presOf" srcId="{70D32DC4-1FB9-4EFF-87CC-0BF4AE746C3B}" destId="{5289EEE7-19D3-41A0-91DF-3E8F3CC68279}" srcOrd="0" destOrd="0" presId="urn:microsoft.com/office/officeart/2005/8/layout/process1"/>
    <dgm:cxn modelId="{C5D65EC5-E4E1-485F-A193-317163EFD662}" type="presParOf" srcId="{79CE2ADA-4DD6-4208-8D39-604BABB7AAC1}" destId="{1A34EF14-9D7F-4D71-A8DF-57DAA0809169}" srcOrd="0" destOrd="0" presId="urn:microsoft.com/office/officeart/2005/8/layout/process1"/>
    <dgm:cxn modelId="{4480A417-2841-44B1-AF14-ECBBA0FA1F58}" type="presParOf" srcId="{79CE2ADA-4DD6-4208-8D39-604BABB7AAC1}" destId="{5289EEE7-19D3-41A0-91DF-3E8F3CC68279}" srcOrd="1" destOrd="0" presId="urn:microsoft.com/office/officeart/2005/8/layout/process1"/>
    <dgm:cxn modelId="{3D3DEC39-66E6-49EC-9039-C8D593A986A5}" type="presParOf" srcId="{5289EEE7-19D3-41A0-91DF-3E8F3CC68279}" destId="{9283AE8D-253A-497C-84B3-899A8C87B99D}" srcOrd="0" destOrd="0" presId="urn:microsoft.com/office/officeart/2005/8/layout/process1"/>
    <dgm:cxn modelId="{60B010DE-CD2D-4EC7-B680-E60029512C78}" type="presParOf" srcId="{79CE2ADA-4DD6-4208-8D39-604BABB7AAC1}" destId="{35DDC2A6-BB06-4542-A6A5-CA61E0E4C38E}" srcOrd="2" destOrd="0" presId="urn:microsoft.com/office/officeart/2005/8/layout/process1"/>
    <dgm:cxn modelId="{0A78CFBC-E6A9-4F6B-8058-7045D17E49CE}" type="presParOf" srcId="{79CE2ADA-4DD6-4208-8D39-604BABB7AAC1}" destId="{1E27A3E3-5856-4868-B126-F92D96522F8D}" srcOrd="3" destOrd="0" presId="urn:microsoft.com/office/officeart/2005/8/layout/process1"/>
    <dgm:cxn modelId="{52A65C42-CDF6-4C6A-B573-35CEED46DCA1}" type="presParOf" srcId="{1E27A3E3-5856-4868-B126-F92D96522F8D}" destId="{50110B78-C225-4788-8E0D-C624BBE8F420}" srcOrd="0" destOrd="0" presId="urn:microsoft.com/office/officeart/2005/8/layout/process1"/>
    <dgm:cxn modelId="{5674B679-C95C-4A4F-9118-23DF0561C1FD}" type="presParOf" srcId="{79CE2ADA-4DD6-4208-8D39-604BABB7AAC1}" destId="{0817AEA7-2D58-46D1-9639-962F72119AF9}"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02DE4D-D925-471B-8E7D-0A5BE6D84972}" type="doc">
      <dgm:prSet loTypeId="urn:microsoft.com/office/officeart/2005/8/layout/process1" loCatId="process" qsTypeId="urn:microsoft.com/office/officeart/2005/8/quickstyle/simple4" qsCatId="simple" csTypeId="urn:microsoft.com/office/officeart/2005/8/colors/colorful2" csCatId="colorful" phldr="1"/>
      <dgm:spPr/>
    </dgm:pt>
    <dgm:pt modelId="{CAA28A39-35AD-4F5B-AA04-339CDEB4C75C}">
      <dgm:prSet phldrT="[Text]"/>
      <dgm:spPr/>
      <dgm:t>
        <a:bodyPr/>
        <a:lstStyle/>
        <a:p>
          <a:r>
            <a:rPr lang="en-US" dirty="0" smtClean="0"/>
            <a:t>Present Day CSAs</a:t>
          </a:r>
          <a:endParaRPr lang="en-US" dirty="0"/>
        </a:p>
      </dgm:t>
    </dgm:pt>
    <dgm:pt modelId="{786267FF-49E6-4C5E-9DEE-0FC166AA6313}" type="parTrans" cxnId="{2D45A354-A06F-40F1-BDBF-ADE5E5EDAE78}">
      <dgm:prSet/>
      <dgm:spPr/>
      <dgm:t>
        <a:bodyPr/>
        <a:lstStyle/>
        <a:p>
          <a:endParaRPr lang="en-US"/>
        </a:p>
      </dgm:t>
    </dgm:pt>
    <dgm:pt modelId="{70D32DC4-1FB9-4EFF-87CC-0BF4AE746C3B}" type="sibTrans" cxnId="{2D45A354-A06F-40F1-BDBF-ADE5E5EDAE78}">
      <dgm:prSet/>
      <dgm:spPr/>
      <dgm:t>
        <a:bodyPr/>
        <a:lstStyle/>
        <a:p>
          <a:endParaRPr lang="en-US"/>
        </a:p>
      </dgm:t>
    </dgm:pt>
    <dgm:pt modelId="{3B94C0AD-03F3-433C-BFD0-419915FDC0A0}">
      <dgm:prSet phldrT="[Text]"/>
      <dgm:spPr/>
      <dgm:t>
        <a:bodyPr/>
        <a:lstStyle/>
        <a:p>
          <a:r>
            <a:rPr lang="en-US" dirty="0" smtClean="0"/>
            <a:t>SRES A2/A1B</a:t>
          </a:r>
          <a:endParaRPr lang="en-US" dirty="0"/>
        </a:p>
      </dgm:t>
    </dgm:pt>
    <dgm:pt modelId="{24472C83-64B1-4088-BDA4-D8EDDC3F77E4}" type="parTrans" cxnId="{101A2E52-6BA6-463D-AAC3-B6CD1C4130BC}">
      <dgm:prSet/>
      <dgm:spPr/>
      <dgm:t>
        <a:bodyPr/>
        <a:lstStyle/>
        <a:p>
          <a:endParaRPr lang="en-US"/>
        </a:p>
      </dgm:t>
    </dgm:pt>
    <dgm:pt modelId="{D3AA0F3C-A425-47C9-8EEC-B5B6C1835BA1}" type="sibTrans" cxnId="{101A2E52-6BA6-463D-AAC3-B6CD1C4130BC}">
      <dgm:prSet/>
      <dgm:spPr/>
      <dgm:t>
        <a:bodyPr/>
        <a:lstStyle/>
        <a:p>
          <a:endParaRPr lang="en-US"/>
        </a:p>
      </dgm:t>
    </dgm:pt>
    <dgm:pt modelId="{714ADD53-64C1-413F-B77B-B9EEE4F437EF}">
      <dgm:prSet phldrT="[Text]"/>
      <dgm:spPr/>
      <dgm:t>
        <a:bodyPr/>
        <a:lstStyle/>
        <a:p>
          <a:r>
            <a:rPr lang="en-US" smtClean="0"/>
            <a:t>End Century CSAs</a:t>
          </a:r>
          <a:endParaRPr lang="en-US"/>
        </a:p>
      </dgm:t>
    </dgm:pt>
    <dgm:pt modelId="{E4C6AA4A-49F1-4B57-A27F-266966301EDC}" type="parTrans" cxnId="{9B5616B4-689C-4B05-A856-05DFFE536B0D}">
      <dgm:prSet/>
      <dgm:spPr/>
      <dgm:t>
        <a:bodyPr/>
        <a:lstStyle/>
        <a:p>
          <a:endParaRPr lang="en-US"/>
        </a:p>
      </dgm:t>
    </dgm:pt>
    <dgm:pt modelId="{F046AC5E-D49B-40B0-8419-45C599EAE1B6}" type="sibTrans" cxnId="{9B5616B4-689C-4B05-A856-05DFFE536B0D}">
      <dgm:prSet/>
      <dgm:spPr/>
      <dgm:t>
        <a:bodyPr/>
        <a:lstStyle/>
        <a:p>
          <a:endParaRPr lang="en-US"/>
        </a:p>
      </dgm:t>
    </dgm:pt>
    <dgm:pt modelId="{79CE2ADA-4DD6-4208-8D39-604BABB7AAC1}" type="pres">
      <dgm:prSet presAssocID="{CC02DE4D-D925-471B-8E7D-0A5BE6D84972}" presName="Name0" presStyleCnt="0">
        <dgm:presLayoutVars>
          <dgm:dir/>
          <dgm:resizeHandles val="exact"/>
        </dgm:presLayoutVars>
      </dgm:prSet>
      <dgm:spPr/>
    </dgm:pt>
    <dgm:pt modelId="{1A34EF14-9D7F-4D71-A8DF-57DAA0809169}" type="pres">
      <dgm:prSet presAssocID="{CAA28A39-35AD-4F5B-AA04-339CDEB4C75C}" presName="node" presStyleLbl="node1" presStyleIdx="0" presStyleCnt="3">
        <dgm:presLayoutVars>
          <dgm:bulletEnabled val="1"/>
        </dgm:presLayoutVars>
      </dgm:prSet>
      <dgm:spPr/>
      <dgm:t>
        <a:bodyPr/>
        <a:lstStyle/>
        <a:p>
          <a:endParaRPr lang="en-US"/>
        </a:p>
      </dgm:t>
    </dgm:pt>
    <dgm:pt modelId="{5289EEE7-19D3-41A0-91DF-3E8F3CC68279}" type="pres">
      <dgm:prSet presAssocID="{70D32DC4-1FB9-4EFF-87CC-0BF4AE746C3B}" presName="sibTrans" presStyleLbl="sibTrans2D1" presStyleIdx="0" presStyleCnt="2"/>
      <dgm:spPr/>
      <dgm:t>
        <a:bodyPr/>
        <a:lstStyle/>
        <a:p>
          <a:endParaRPr lang="en-US"/>
        </a:p>
      </dgm:t>
    </dgm:pt>
    <dgm:pt modelId="{9283AE8D-253A-497C-84B3-899A8C87B99D}" type="pres">
      <dgm:prSet presAssocID="{70D32DC4-1FB9-4EFF-87CC-0BF4AE746C3B}" presName="connectorText" presStyleLbl="sibTrans2D1" presStyleIdx="0" presStyleCnt="2"/>
      <dgm:spPr/>
      <dgm:t>
        <a:bodyPr/>
        <a:lstStyle/>
        <a:p>
          <a:endParaRPr lang="en-US"/>
        </a:p>
      </dgm:t>
    </dgm:pt>
    <dgm:pt modelId="{35DDC2A6-BB06-4542-A6A5-CA61E0E4C38E}" type="pres">
      <dgm:prSet presAssocID="{3B94C0AD-03F3-433C-BFD0-419915FDC0A0}" presName="node" presStyleLbl="node1" presStyleIdx="1" presStyleCnt="3">
        <dgm:presLayoutVars>
          <dgm:bulletEnabled val="1"/>
        </dgm:presLayoutVars>
      </dgm:prSet>
      <dgm:spPr/>
      <dgm:t>
        <a:bodyPr/>
        <a:lstStyle/>
        <a:p>
          <a:endParaRPr lang="en-US"/>
        </a:p>
      </dgm:t>
    </dgm:pt>
    <dgm:pt modelId="{1E27A3E3-5856-4868-B126-F92D96522F8D}" type="pres">
      <dgm:prSet presAssocID="{D3AA0F3C-A425-47C9-8EEC-B5B6C1835BA1}" presName="sibTrans" presStyleLbl="sibTrans2D1" presStyleIdx="1" presStyleCnt="2"/>
      <dgm:spPr/>
      <dgm:t>
        <a:bodyPr/>
        <a:lstStyle/>
        <a:p>
          <a:endParaRPr lang="en-US"/>
        </a:p>
      </dgm:t>
    </dgm:pt>
    <dgm:pt modelId="{50110B78-C225-4788-8E0D-C624BBE8F420}" type="pres">
      <dgm:prSet presAssocID="{D3AA0F3C-A425-47C9-8EEC-B5B6C1835BA1}" presName="connectorText" presStyleLbl="sibTrans2D1" presStyleIdx="1" presStyleCnt="2"/>
      <dgm:spPr/>
      <dgm:t>
        <a:bodyPr/>
        <a:lstStyle/>
        <a:p>
          <a:endParaRPr lang="en-US"/>
        </a:p>
      </dgm:t>
    </dgm:pt>
    <dgm:pt modelId="{0817AEA7-2D58-46D1-9639-962F72119AF9}" type="pres">
      <dgm:prSet presAssocID="{714ADD53-64C1-413F-B77B-B9EEE4F437EF}" presName="node" presStyleLbl="node1" presStyleIdx="2" presStyleCnt="3">
        <dgm:presLayoutVars>
          <dgm:bulletEnabled val="1"/>
        </dgm:presLayoutVars>
      </dgm:prSet>
      <dgm:spPr/>
      <dgm:t>
        <a:bodyPr/>
        <a:lstStyle/>
        <a:p>
          <a:endParaRPr lang="en-US"/>
        </a:p>
      </dgm:t>
    </dgm:pt>
  </dgm:ptLst>
  <dgm:cxnLst>
    <dgm:cxn modelId="{E41C6B22-5ABA-4E3E-BE7E-FA8E2D2C43CA}" type="presOf" srcId="{D3AA0F3C-A425-47C9-8EEC-B5B6C1835BA1}" destId="{1E27A3E3-5856-4868-B126-F92D96522F8D}" srcOrd="0" destOrd="0" presId="urn:microsoft.com/office/officeart/2005/8/layout/process1"/>
    <dgm:cxn modelId="{3AF56E86-BB4F-4022-B5FB-B11CF3C1366E}" type="presOf" srcId="{CC02DE4D-D925-471B-8E7D-0A5BE6D84972}" destId="{79CE2ADA-4DD6-4208-8D39-604BABB7AAC1}" srcOrd="0" destOrd="0" presId="urn:microsoft.com/office/officeart/2005/8/layout/process1"/>
    <dgm:cxn modelId="{CEB4E2B1-8AE4-4FFD-BF4A-519509859CB7}" type="presOf" srcId="{70D32DC4-1FB9-4EFF-87CC-0BF4AE746C3B}" destId="{9283AE8D-253A-497C-84B3-899A8C87B99D}" srcOrd="1" destOrd="0" presId="urn:microsoft.com/office/officeart/2005/8/layout/process1"/>
    <dgm:cxn modelId="{3D83C597-721A-494B-9D93-D67432950458}" type="presOf" srcId="{70D32DC4-1FB9-4EFF-87CC-0BF4AE746C3B}" destId="{5289EEE7-19D3-41A0-91DF-3E8F3CC68279}" srcOrd="0" destOrd="0" presId="urn:microsoft.com/office/officeart/2005/8/layout/process1"/>
    <dgm:cxn modelId="{101A2E52-6BA6-463D-AAC3-B6CD1C4130BC}" srcId="{CC02DE4D-D925-471B-8E7D-0A5BE6D84972}" destId="{3B94C0AD-03F3-433C-BFD0-419915FDC0A0}" srcOrd="1" destOrd="0" parTransId="{24472C83-64B1-4088-BDA4-D8EDDC3F77E4}" sibTransId="{D3AA0F3C-A425-47C9-8EEC-B5B6C1835BA1}"/>
    <dgm:cxn modelId="{9B5616B4-689C-4B05-A856-05DFFE536B0D}" srcId="{CC02DE4D-D925-471B-8E7D-0A5BE6D84972}" destId="{714ADD53-64C1-413F-B77B-B9EEE4F437EF}" srcOrd="2" destOrd="0" parTransId="{E4C6AA4A-49F1-4B57-A27F-266966301EDC}" sibTransId="{F046AC5E-D49B-40B0-8419-45C599EAE1B6}"/>
    <dgm:cxn modelId="{2D45A354-A06F-40F1-BDBF-ADE5E5EDAE78}" srcId="{CC02DE4D-D925-471B-8E7D-0A5BE6D84972}" destId="{CAA28A39-35AD-4F5B-AA04-339CDEB4C75C}" srcOrd="0" destOrd="0" parTransId="{786267FF-49E6-4C5E-9DEE-0FC166AA6313}" sibTransId="{70D32DC4-1FB9-4EFF-87CC-0BF4AE746C3B}"/>
    <dgm:cxn modelId="{4890F3A0-4AEF-482D-A311-B32C1B411124}" type="presOf" srcId="{CAA28A39-35AD-4F5B-AA04-339CDEB4C75C}" destId="{1A34EF14-9D7F-4D71-A8DF-57DAA0809169}" srcOrd="0" destOrd="0" presId="urn:microsoft.com/office/officeart/2005/8/layout/process1"/>
    <dgm:cxn modelId="{2D438429-4454-4FFB-A7F9-87E628B554E2}" type="presOf" srcId="{3B94C0AD-03F3-433C-BFD0-419915FDC0A0}" destId="{35DDC2A6-BB06-4542-A6A5-CA61E0E4C38E}" srcOrd="0" destOrd="0" presId="urn:microsoft.com/office/officeart/2005/8/layout/process1"/>
    <dgm:cxn modelId="{D54A186D-0A67-4DAF-910C-43D317795D85}" type="presOf" srcId="{D3AA0F3C-A425-47C9-8EEC-B5B6C1835BA1}" destId="{50110B78-C225-4788-8E0D-C624BBE8F420}" srcOrd="1" destOrd="0" presId="urn:microsoft.com/office/officeart/2005/8/layout/process1"/>
    <dgm:cxn modelId="{FE1C4F57-93C8-4302-9332-A9DE590C3A7A}" type="presOf" srcId="{714ADD53-64C1-413F-B77B-B9EEE4F437EF}" destId="{0817AEA7-2D58-46D1-9639-962F72119AF9}" srcOrd="0" destOrd="0" presId="urn:microsoft.com/office/officeart/2005/8/layout/process1"/>
    <dgm:cxn modelId="{05EC027F-4401-4D91-BDB3-E952F87C9BE6}" type="presParOf" srcId="{79CE2ADA-4DD6-4208-8D39-604BABB7AAC1}" destId="{1A34EF14-9D7F-4D71-A8DF-57DAA0809169}" srcOrd="0" destOrd="0" presId="urn:microsoft.com/office/officeart/2005/8/layout/process1"/>
    <dgm:cxn modelId="{8435819B-D83B-4052-8C0B-10D47176F21A}" type="presParOf" srcId="{79CE2ADA-4DD6-4208-8D39-604BABB7AAC1}" destId="{5289EEE7-19D3-41A0-91DF-3E8F3CC68279}" srcOrd="1" destOrd="0" presId="urn:microsoft.com/office/officeart/2005/8/layout/process1"/>
    <dgm:cxn modelId="{C897011B-B70E-481E-B0BC-34ADFBEAAF58}" type="presParOf" srcId="{5289EEE7-19D3-41A0-91DF-3E8F3CC68279}" destId="{9283AE8D-253A-497C-84B3-899A8C87B99D}" srcOrd="0" destOrd="0" presId="urn:microsoft.com/office/officeart/2005/8/layout/process1"/>
    <dgm:cxn modelId="{9894AA4D-3548-4AE4-99F6-76A69984D6A4}" type="presParOf" srcId="{79CE2ADA-4DD6-4208-8D39-604BABB7AAC1}" destId="{35DDC2A6-BB06-4542-A6A5-CA61E0E4C38E}" srcOrd="2" destOrd="0" presId="urn:microsoft.com/office/officeart/2005/8/layout/process1"/>
    <dgm:cxn modelId="{FB39C281-1F38-47ED-B583-86416BB7DB70}" type="presParOf" srcId="{79CE2ADA-4DD6-4208-8D39-604BABB7AAC1}" destId="{1E27A3E3-5856-4868-B126-F92D96522F8D}" srcOrd="3" destOrd="0" presId="urn:microsoft.com/office/officeart/2005/8/layout/process1"/>
    <dgm:cxn modelId="{0C8759E2-97EE-40EB-AA6E-36DFF44F93AE}" type="presParOf" srcId="{1E27A3E3-5856-4868-B126-F92D96522F8D}" destId="{50110B78-C225-4788-8E0D-C624BBE8F420}" srcOrd="0" destOrd="0" presId="urn:microsoft.com/office/officeart/2005/8/layout/process1"/>
    <dgm:cxn modelId="{21BEF99D-C025-4929-B480-BB6359C7B629}" type="presParOf" srcId="{79CE2ADA-4DD6-4208-8D39-604BABB7AAC1}" destId="{0817AEA7-2D58-46D1-9639-962F72119AF9}"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34EF14-9D7F-4D71-A8DF-57DAA0809169}">
      <dsp:nvSpPr>
        <dsp:cNvPr id="0" name=""/>
        <dsp:cNvSpPr/>
      </dsp:nvSpPr>
      <dsp:spPr>
        <a:xfrm>
          <a:off x="6145" y="0"/>
          <a:ext cx="1836916" cy="422236"/>
        </a:xfrm>
        <a:prstGeom prst="roundRect">
          <a:avLst>
            <a:gd name="adj" fmla="val 10000"/>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Present Day CSAs</a:t>
          </a:r>
          <a:endParaRPr lang="en-US" sz="1800" kern="1200" dirty="0"/>
        </a:p>
      </dsp:txBody>
      <dsp:txXfrm>
        <a:off x="18512" y="12367"/>
        <a:ext cx="1812182" cy="397502"/>
      </dsp:txXfrm>
    </dsp:sp>
    <dsp:sp modelId="{5289EEE7-19D3-41A0-91DF-3E8F3CC68279}">
      <dsp:nvSpPr>
        <dsp:cNvPr id="0" name=""/>
        <dsp:cNvSpPr/>
      </dsp:nvSpPr>
      <dsp:spPr>
        <a:xfrm>
          <a:off x="2026753" y="0"/>
          <a:ext cx="389426" cy="422236"/>
        </a:xfrm>
        <a:prstGeom prst="rightArrow">
          <a:avLst>
            <a:gd name="adj1" fmla="val 60000"/>
            <a:gd name="adj2" fmla="val 50000"/>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2026753" y="84447"/>
        <a:ext cx="272598" cy="253342"/>
      </dsp:txXfrm>
    </dsp:sp>
    <dsp:sp modelId="{35DDC2A6-BB06-4542-A6A5-CA61E0E4C38E}">
      <dsp:nvSpPr>
        <dsp:cNvPr id="0" name=""/>
        <dsp:cNvSpPr/>
      </dsp:nvSpPr>
      <dsp:spPr>
        <a:xfrm>
          <a:off x="2577828" y="0"/>
          <a:ext cx="1836916" cy="422236"/>
        </a:xfrm>
        <a:prstGeom prst="roundRect">
          <a:avLst>
            <a:gd name="adj" fmla="val 10000"/>
          </a:avLst>
        </a:prstGeom>
        <a:gradFill rotWithShape="0">
          <a:gsLst>
            <a:gs pos="0">
              <a:schemeClr val="accent2">
                <a:hueOff val="19519"/>
                <a:satOff val="-13438"/>
                <a:lumOff val="-3431"/>
                <a:alphaOff val="0"/>
                <a:shade val="85000"/>
                <a:satMod val="130000"/>
              </a:schemeClr>
            </a:gs>
            <a:gs pos="34000">
              <a:schemeClr val="accent2">
                <a:hueOff val="19519"/>
                <a:satOff val="-13438"/>
                <a:lumOff val="-3431"/>
                <a:alphaOff val="0"/>
                <a:shade val="87000"/>
                <a:satMod val="125000"/>
              </a:schemeClr>
            </a:gs>
            <a:gs pos="70000">
              <a:schemeClr val="accent2">
                <a:hueOff val="19519"/>
                <a:satOff val="-13438"/>
                <a:lumOff val="-3431"/>
                <a:alphaOff val="0"/>
                <a:tint val="100000"/>
                <a:shade val="90000"/>
                <a:satMod val="130000"/>
              </a:schemeClr>
            </a:gs>
            <a:gs pos="100000">
              <a:schemeClr val="accent2">
                <a:hueOff val="19519"/>
                <a:satOff val="-13438"/>
                <a:lumOff val="-3431"/>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smtClean="0"/>
            <a:t>SRES A2</a:t>
          </a:r>
          <a:endParaRPr lang="en-US" sz="1800" kern="1200"/>
        </a:p>
      </dsp:txBody>
      <dsp:txXfrm>
        <a:off x="2590195" y="12367"/>
        <a:ext cx="1812182" cy="397502"/>
      </dsp:txXfrm>
    </dsp:sp>
    <dsp:sp modelId="{1E27A3E3-5856-4868-B126-F92D96522F8D}">
      <dsp:nvSpPr>
        <dsp:cNvPr id="0" name=""/>
        <dsp:cNvSpPr/>
      </dsp:nvSpPr>
      <dsp:spPr>
        <a:xfrm>
          <a:off x="4598436" y="0"/>
          <a:ext cx="389426" cy="422236"/>
        </a:xfrm>
        <a:prstGeom prst="rightArrow">
          <a:avLst>
            <a:gd name="adj1" fmla="val 60000"/>
            <a:gd name="adj2" fmla="val 50000"/>
          </a:avLst>
        </a:prstGeom>
        <a:gradFill rotWithShape="0">
          <a:gsLst>
            <a:gs pos="0">
              <a:schemeClr val="accent2">
                <a:hueOff val="39038"/>
                <a:satOff val="-26876"/>
                <a:lumOff val="-6863"/>
                <a:alphaOff val="0"/>
                <a:shade val="85000"/>
                <a:satMod val="130000"/>
              </a:schemeClr>
            </a:gs>
            <a:gs pos="34000">
              <a:schemeClr val="accent2">
                <a:hueOff val="39038"/>
                <a:satOff val="-26876"/>
                <a:lumOff val="-6863"/>
                <a:alphaOff val="0"/>
                <a:shade val="87000"/>
                <a:satMod val="125000"/>
              </a:schemeClr>
            </a:gs>
            <a:gs pos="70000">
              <a:schemeClr val="accent2">
                <a:hueOff val="39038"/>
                <a:satOff val="-26876"/>
                <a:lumOff val="-6863"/>
                <a:alphaOff val="0"/>
                <a:tint val="100000"/>
                <a:shade val="90000"/>
                <a:satMod val="130000"/>
              </a:schemeClr>
            </a:gs>
            <a:gs pos="100000">
              <a:schemeClr val="accent2">
                <a:hueOff val="39038"/>
                <a:satOff val="-26876"/>
                <a:lumOff val="-6863"/>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4598436" y="84447"/>
        <a:ext cx="272598" cy="253342"/>
      </dsp:txXfrm>
    </dsp:sp>
    <dsp:sp modelId="{0817AEA7-2D58-46D1-9639-962F72119AF9}">
      <dsp:nvSpPr>
        <dsp:cNvPr id="0" name=""/>
        <dsp:cNvSpPr/>
      </dsp:nvSpPr>
      <dsp:spPr>
        <a:xfrm>
          <a:off x="5149511" y="0"/>
          <a:ext cx="1836916" cy="422236"/>
        </a:xfrm>
        <a:prstGeom prst="roundRect">
          <a:avLst>
            <a:gd name="adj" fmla="val 10000"/>
          </a:avLst>
        </a:prstGeom>
        <a:gradFill rotWithShape="0">
          <a:gsLst>
            <a:gs pos="0">
              <a:schemeClr val="accent2">
                <a:hueOff val="39038"/>
                <a:satOff val="-26876"/>
                <a:lumOff val="-6863"/>
                <a:alphaOff val="0"/>
                <a:shade val="85000"/>
                <a:satMod val="130000"/>
              </a:schemeClr>
            </a:gs>
            <a:gs pos="34000">
              <a:schemeClr val="accent2">
                <a:hueOff val="39038"/>
                <a:satOff val="-26876"/>
                <a:lumOff val="-6863"/>
                <a:alphaOff val="0"/>
                <a:shade val="87000"/>
                <a:satMod val="125000"/>
              </a:schemeClr>
            </a:gs>
            <a:gs pos="70000">
              <a:schemeClr val="accent2">
                <a:hueOff val="39038"/>
                <a:satOff val="-26876"/>
                <a:lumOff val="-6863"/>
                <a:alphaOff val="0"/>
                <a:tint val="100000"/>
                <a:shade val="90000"/>
                <a:satMod val="130000"/>
              </a:schemeClr>
            </a:gs>
            <a:gs pos="100000">
              <a:schemeClr val="accent2">
                <a:hueOff val="39038"/>
                <a:satOff val="-26876"/>
                <a:lumOff val="-6863"/>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smtClean="0"/>
            <a:t>End Century CSAs</a:t>
          </a:r>
          <a:endParaRPr lang="en-US" sz="1800" kern="1200"/>
        </a:p>
      </dsp:txBody>
      <dsp:txXfrm>
        <a:off x="5161878" y="12367"/>
        <a:ext cx="1812182" cy="3975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34EF14-9D7F-4D71-A8DF-57DAA0809169}">
      <dsp:nvSpPr>
        <dsp:cNvPr id="0" name=""/>
        <dsp:cNvSpPr/>
      </dsp:nvSpPr>
      <dsp:spPr>
        <a:xfrm>
          <a:off x="6145" y="0"/>
          <a:ext cx="1836916" cy="422236"/>
        </a:xfrm>
        <a:prstGeom prst="roundRect">
          <a:avLst>
            <a:gd name="adj" fmla="val 10000"/>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Present Day CSAs</a:t>
          </a:r>
          <a:endParaRPr lang="en-US" sz="1800" kern="1200" dirty="0"/>
        </a:p>
      </dsp:txBody>
      <dsp:txXfrm>
        <a:off x="18512" y="12367"/>
        <a:ext cx="1812182" cy="397502"/>
      </dsp:txXfrm>
    </dsp:sp>
    <dsp:sp modelId="{5289EEE7-19D3-41A0-91DF-3E8F3CC68279}">
      <dsp:nvSpPr>
        <dsp:cNvPr id="0" name=""/>
        <dsp:cNvSpPr/>
      </dsp:nvSpPr>
      <dsp:spPr>
        <a:xfrm>
          <a:off x="2026753" y="0"/>
          <a:ext cx="389426" cy="422236"/>
        </a:xfrm>
        <a:prstGeom prst="rightArrow">
          <a:avLst>
            <a:gd name="adj1" fmla="val 60000"/>
            <a:gd name="adj2" fmla="val 50000"/>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2026753" y="84447"/>
        <a:ext cx="272598" cy="253342"/>
      </dsp:txXfrm>
    </dsp:sp>
    <dsp:sp modelId="{35DDC2A6-BB06-4542-A6A5-CA61E0E4C38E}">
      <dsp:nvSpPr>
        <dsp:cNvPr id="0" name=""/>
        <dsp:cNvSpPr/>
      </dsp:nvSpPr>
      <dsp:spPr>
        <a:xfrm>
          <a:off x="2577828" y="0"/>
          <a:ext cx="1836916" cy="422236"/>
        </a:xfrm>
        <a:prstGeom prst="roundRect">
          <a:avLst>
            <a:gd name="adj" fmla="val 10000"/>
          </a:avLst>
        </a:prstGeom>
        <a:gradFill rotWithShape="0">
          <a:gsLst>
            <a:gs pos="0">
              <a:schemeClr val="accent2">
                <a:hueOff val="19519"/>
                <a:satOff val="-13438"/>
                <a:lumOff val="-3431"/>
                <a:alphaOff val="0"/>
                <a:shade val="85000"/>
                <a:satMod val="130000"/>
              </a:schemeClr>
            </a:gs>
            <a:gs pos="34000">
              <a:schemeClr val="accent2">
                <a:hueOff val="19519"/>
                <a:satOff val="-13438"/>
                <a:lumOff val="-3431"/>
                <a:alphaOff val="0"/>
                <a:shade val="87000"/>
                <a:satMod val="125000"/>
              </a:schemeClr>
            </a:gs>
            <a:gs pos="70000">
              <a:schemeClr val="accent2">
                <a:hueOff val="19519"/>
                <a:satOff val="-13438"/>
                <a:lumOff val="-3431"/>
                <a:alphaOff val="0"/>
                <a:tint val="100000"/>
                <a:shade val="90000"/>
                <a:satMod val="130000"/>
              </a:schemeClr>
            </a:gs>
            <a:gs pos="100000">
              <a:schemeClr val="accent2">
                <a:hueOff val="19519"/>
                <a:satOff val="-13438"/>
                <a:lumOff val="-3431"/>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SRES A2/A1B</a:t>
          </a:r>
          <a:endParaRPr lang="en-US" sz="1800" kern="1200" dirty="0"/>
        </a:p>
      </dsp:txBody>
      <dsp:txXfrm>
        <a:off x="2590195" y="12367"/>
        <a:ext cx="1812182" cy="397502"/>
      </dsp:txXfrm>
    </dsp:sp>
    <dsp:sp modelId="{1E27A3E3-5856-4868-B126-F92D96522F8D}">
      <dsp:nvSpPr>
        <dsp:cNvPr id="0" name=""/>
        <dsp:cNvSpPr/>
      </dsp:nvSpPr>
      <dsp:spPr>
        <a:xfrm>
          <a:off x="4598436" y="0"/>
          <a:ext cx="389426" cy="422236"/>
        </a:xfrm>
        <a:prstGeom prst="rightArrow">
          <a:avLst>
            <a:gd name="adj1" fmla="val 60000"/>
            <a:gd name="adj2" fmla="val 50000"/>
          </a:avLst>
        </a:prstGeom>
        <a:gradFill rotWithShape="0">
          <a:gsLst>
            <a:gs pos="0">
              <a:schemeClr val="accent2">
                <a:hueOff val="39038"/>
                <a:satOff val="-26876"/>
                <a:lumOff val="-6863"/>
                <a:alphaOff val="0"/>
                <a:shade val="85000"/>
                <a:satMod val="130000"/>
              </a:schemeClr>
            </a:gs>
            <a:gs pos="34000">
              <a:schemeClr val="accent2">
                <a:hueOff val="39038"/>
                <a:satOff val="-26876"/>
                <a:lumOff val="-6863"/>
                <a:alphaOff val="0"/>
                <a:shade val="87000"/>
                <a:satMod val="125000"/>
              </a:schemeClr>
            </a:gs>
            <a:gs pos="70000">
              <a:schemeClr val="accent2">
                <a:hueOff val="39038"/>
                <a:satOff val="-26876"/>
                <a:lumOff val="-6863"/>
                <a:alphaOff val="0"/>
                <a:tint val="100000"/>
                <a:shade val="90000"/>
                <a:satMod val="130000"/>
              </a:schemeClr>
            </a:gs>
            <a:gs pos="100000">
              <a:schemeClr val="accent2">
                <a:hueOff val="39038"/>
                <a:satOff val="-26876"/>
                <a:lumOff val="-6863"/>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4598436" y="84447"/>
        <a:ext cx="272598" cy="253342"/>
      </dsp:txXfrm>
    </dsp:sp>
    <dsp:sp modelId="{0817AEA7-2D58-46D1-9639-962F72119AF9}">
      <dsp:nvSpPr>
        <dsp:cNvPr id="0" name=""/>
        <dsp:cNvSpPr/>
      </dsp:nvSpPr>
      <dsp:spPr>
        <a:xfrm>
          <a:off x="5149511" y="0"/>
          <a:ext cx="1836916" cy="422236"/>
        </a:xfrm>
        <a:prstGeom prst="roundRect">
          <a:avLst>
            <a:gd name="adj" fmla="val 10000"/>
          </a:avLst>
        </a:prstGeom>
        <a:gradFill rotWithShape="0">
          <a:gsLst>
            <a:gs pos="0">
              <a:schemeClr val="accent2">
                <a:hueOff val="39038"/>
                <a:satOff val="-26876"/>
                <a:lumOff val="-6863"/>
                <a:alphaOff val="0"/>
                <a:shade val="85000"/>
                <a:satMod val="130000"/>
              </a:schemeClr>
            </a:gs>
            <a:gs pos="34000">
              <a:schemeClr val="accent2">
                <a:hueOff val="39038"/>
                <a:satOff val="-26876"/>
                <a:lumOff val="-6863"/>
                <a:alphaOff val="0"/>
                <a:shade val="87000"/>
                <a:satMod val="125000"/>
              </a:schemeClr>
            </a:gs>
            <a:gs pos="70000">
              <a:schemeClr val="accent2">
                <a:hueOff val="39038"/>
                <a:satOff val="-26876"/>
                <a:lumOff val="-6863"/>
                <a:alphaOff val="0"/>
                <a:tint val="100000"/>
                <a:shade val="90000"/>
                <a:satMod val="130000"/>
              </a:schemeClr>
            </a:gs>
            <a:gs pos="100000">
              <a:schemeClr val="accent2">
                <a:hueOff val="39038"/>
                <a:satOff val="-26876"/>
                <a:lumOff val="-6863"/>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smtClean="0"/>
            <a:t>End Century CSAs</a:t>
          </a:r>
          <a:endParaRPr lang="en-US" sz="1800" kern="1200"/>
        </a:p>
      </dsp:txBody>
      <dsp:txXfrm>
        <a:off x="5161878" y="12367"/>
        <a:ext cx="1812182" cy="39750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1B04C8-D09F-453A-B7C9-A217D5C83CBF}" type="datetimeFigureOut">
              <a:rPr lang="en-US" smtClean="0"/>
              <a:t>10/4/2018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0E3DD5-5EAA-492C-8659-448E2CEDDF61}" type="slidenum">
              <a:rPr lang="en-US" smtClean="0"/>
              <a:t>‹#›</a:t>
            </a:fld>
            <a:endParaRPr lang="en-US"/>
          </a:p>
        </p:txBody>
      </p:sp>
    </p:spTree>
    <p:extLst>
      <p:ext uri="{BB962C8B-B14F-4D97-AF65-F5344CB8AC3E}">
        <p14:creationId xmlns:p14="http://schemas.microsoft.com/office/powerpoint/2010/main" val="1226464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7F889F-6F05-463B-B2C0-84568FF37D2B}"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373160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EA684D-23E1-4AF1-AE1D-46DF40FAB2EF}"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583775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dirty="0" smtClean="0"/>
              <a:t>And we defined a CSA as….. </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31774" rtl="0" eaLnBrk="1" fontAlgn="auto" latinLnBrk="0" hangingPunct="1">
              <a:lnSpc>
                <a:spcPct val="100000"/>
              </a:lnSpc>
              <a:spcBef>
                <a:spcPts val="0"/>
              </a:spcBef>
              <a:spcAft>
                <a:spcPts val="0"/>
              </a:spcAft>
              <a:buClrTx/>
              <a:buSzTx/>
              <a:buFontTx/>
              <a:buNone/>
              <a:tabLst/>
              <a:defRPr/>
            </a:pPr>
            <a:r>
              <a:rPr lang="en-US" dirty="0" smtClean="0"/>
              <a:t>Our breakpoint was the top 10% or 20% of watershed areas, or HRUs, that exported a</a:t>
            </a:r>
            <a:r>
              <a:rPr lang="en-US" baseline="0" dirty="0" smtClean="0"/>
              <a:t> given constituent, and then always defined areas a CSA if they exported pollutants at these fixed excessive levels</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31774"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31774"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31774"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31774" rtl="0" eaLnBrk="1" fontAlgn="auto" latinLnBrk="0" hangingPunct="1">
              <a:lnSpc>
                <a:spcPct val="100000"/>
              </a:lnSpc>
              <a:spcBef>
                <a:spcPts val="0"/>
              </a:spcBef>
              <a:spcAft>
                <a:spcPts val="0"/>
              </a:spcAft>
              <a:buClrTx/>
              <a:buSzTx/>
              <a:buFontTx/>
              <a:buNone/>
              <a:tabLst/>
              <a:defRPr/>
            </a:pPr>
            <a:r>
              <a:rPr lang="en-US" dirty="0" smtClean="0"/>
              <a:t>This is important to identify for focusing our BMP</a:t>
            </a:r>
            <a:r>
              <a:rPr lang="en-US" baseline="0" dirty="0" smtClean="0"/>
              <a:t> implementation. We want to do this as effectively and efficiently as possible.  I should note here that the point of defining CSAs is to reduce the amount of land area targeted by less-strategic placement of BMPs. </a:t>
            </a:r>
            <a:endParaRPr lang="en-US" dirty="0" smtClean="0"/>
          </a:p>
          <a:p>
            <a:pPr defTabSz="931774">
              <a:defRPr/>
            </a:pPr>
            <a:endParaRPr lang="en-US" baseline="0" dirty="0" smtClean="0"/>
          </a:p>
          <a:p>
            <a:pPr marL="0" marR="0" lvl="0" indent="0" algn="l" defTabSz="931774" rtl="0" eaLnBrk="1" fontAlgn="auto" latinLnBrk="0" hangingPunct="1">
              <a:lnSpc>
                <a:spcPct val="100000"/>
              </a:lnSpc>
              <a:spcBef>
                <a:spcPts val="0"/>
              </a:spcBef>
              <a:spcAft>
                <a:spcPts val="0"/>
              </a:spcAft>
              <a:buClrTx/>
              <a:buSzTx/>
              <a:buFontTx/>
              <a:buNone/>
              <a:tabLst/>
              <a:defRPr/>
            </a:pPr>
            <a:r>
              <a:rPr lang="en-US" dirty="0" smtClean="0"/>
              <a:t>Not based on TMDLs or water quality. Ranking is only relative to present day model. </a:t>
            </a:r>
          </a:p>
        </p:txBody>
      </p:sp>
      <p:sp>
        <p:nvSpPr>
          <p:cNvPr id="4" name="Slide Number Placeholder 3"/>
          <p:cNvSpPr>
            <a:spLocks noGrp="1"/>
          </p:cNvSpPr>
          <p:nvPr>
            <p:ph type="sldNum" sz="quarter" idx="10"/>
          </p:nvPr>
        </p:nvSpPr>
        <p:spPr/>
        <p:txBody>
          <a:bodyPr/>
          <a:lstStyle/>
          <a:p>
            <a:pPr>
              <a:defRPr/>
            </a:pPr>
            <a:fld id="{5BEA684D-23E1-4AF1-AE1D-46DF40FAB2EF}"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37649461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smtClean="0"/>
              <a:t>Over</a:t>
            </a:r>
            <a:r>
              <a:rPr lang="en-US" baseline="0" dirty="0" smtClean="0"/>
              <a:t> the next two slides I am going to show you the worst-case increase in land area considered a CSA based on our fixed thresholds.</a:t>
            </a:r>
          </a:p>
          <a:p>
            <a:endParaRPr lang="en-US" baseline="0" dirty="0" smtClean="0"/>
          </a:p>
          <a:p>
            <a:r>
              <a:rPr lang="en-US" baseline="0" dirty="0" smtClean="0"/>
              <a:t>We expect to see a 25-30% increase in rainfall under the A2 emissions scenario and this leads to massive increases excessive surface runoff and sediment. </a:t>
            </a:r>
          </a:p>
          <a:p>
            <a:endParaRPr lang="en-US" baseline="0" dirty="0" smtClean="0"/>
          </a:p>
          <a:p>
            <a:r>
              <a:rPr lang="en-US" baseline="0" dirty="0" smtClean="0"/>
              <a:t>Keep in mind that I’m showing large increases with the worst case scenario by increases under milder emissions scenarios at mid-century also see large increases.</a:t>
            </a:r>
          </a:p>
          <a:p>
            <a:endParaRPr lang="en-US" dirty="0" smtClean="0"/>
          </a:p>
          <a:p>
            <a:r>
              <a:rPr lang="en-US" b="1" dirty="0" smtClean="0"/>
              <a:t>Details: </a:t>
            </a:r>
          </a:p>
          <a:p>
            <a:r>
              <a:rPr lang="en-US" dirty="0" smtClean="0"/>
              <a:t>Average annual concentration and total export</a:t>
            </a:r>
          </a:p>
          <a:p>
            <a:r>
              <a:rPr lang="en-US" dirty="0" smtClean="0"/>
              <a:t>Percent</a:t>
            </a:r>
            <a:r>
              <a:rPr lang="en-US" baseline="0" dirty="0" smtClean="0"/>
              <a:t> Change in Area</a:t>
            </a:r>
          </a:p>
          <a:p>
            <a:r>
              <a:rPr lang="en-US" baseline="0" dirty="0" err="1" smtClean="0"/>
              <a:t>SurQ</a:t>
            </a:r>
            <a:r>
              <a:rPr lang="en-US" baseline="0" dirty="0" smtClean="0"/>
              <a:t>: 21% - 81%   3.9x</a:t>
            </a:r>
          </a:p>
          <a:p>
            <a:r>
              <a:rPr lang="en-US" baseline="0" dirty="0" smtClean="0"/>
              <a:t>TSS:  18% - 45%  2.5x</a:t>
            </a:r>
          </a:p>
          <a:p>
            <a:r>
              <a:rPr lang="en-US" baseline="0" dirty="0" smtClean="0"/>
              <a:t>Percent Change in Export</a:t>
            </a:r>
          </a:p>
          <a:p>
            <a:r>
              <a:rPr lang="en-US" baseline="0" dirty="0" err="1" smtClean="0"/>
              <a:t>SurQ</a:t>
            </a:r>
            <a:r>
              <a:rPr lang="en-US" baseline="0" dirty="0" smtClean="0"/>
              <a:t>: 31% - 89%  3x</a:t>
            </a:r>
          </a:p>
          <a:p>
            <a:r>
              <a:rPr lang="en-US" baseline="0" dirty="0" smtClean="0"/>
              <a:t>TSS: 46% - 81% 1.5x</a:t>
            </a:r>
            <a:endParaRPr lang="en-US" dirty="0"/>
          </a:p>
        </p:txBody>
      </p:sp>
      <p:sp>
        <p:nvSpPr>
          <p:cNvPr id="4" name="Slide Number Placeholder 3"/>
          <p:cNvSpPr>
            <a:spLocks noGrp="1"/>
          </p:cNvSpPr>
          <p:nvPr>
            <p:ph type="sldNum" sz="quarter" idx="10"/>
          </p:nvPr>
        </p:nvSpPr>
        <p:spPr/>
        <p:txBody>
          <a:bodyPr/>
          <a:lstStyle/>
          <a:p>
            <a:fld id="{6023805A-8500-42E9-99FD-FAF340C903F0}"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90111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baseline="0" dirty="0" smtClean="0"/>
          </a:p>
          <a:p>
            <a:r>
              <a:rPr lang="en-US" baseline="0" dirty="0" smtClean="0"/>
              <a:t>Worst case emissions scenario for nitrogen pollution is A1B which just nearly as much total rainfall but less extreme events which allows more infiltration and subsurface flow which leaches more Nitrogen</a:t>
            </a:r>
            <a:endParaRPr lang="en-US" dirty="0" smtClean="0"/>
          </a:p>
          <a:p>
            <a:pPr defTabSz="931774">
              <a:defRPr/>
            </a:pPr>
            <a:endParaRPr lang="en-US" dirty="0" smtClean="0"/>
          </a:p>
          <a:p>
            <a:pPr defTabSz="931774">
              <a:defRPr/>
            </a:pPr>
            <a:endParaRPr lang="en-US" dirty="0" smtClean="0"/>
          </a:p>
          <a:p>
            <a:pPr defTabSz="931774">
              <a:defRPr/>
            </a:pPr>
            <a:r>
              <a:rPr lang="en-US" dirty="0" smtClean="0"/>
              <a:t>Average annual concentration and total export</a:t>
            </a:r>
          </a:p>
          <a:p>
            <a:r>
              <a:rPr lang="en-US" dirty="0" smtClean="0"/>
              <a:t>Percent</a:t>
            </a:r>
            <a:r>
              <a:rPr lang="en-US" baseline="0" dirty="0" smtClean="0"/>
              <a:t> Change in Area</a:t>
            </a:r>
          </a:p>
          <a:p>
            <a:r>
              <a:rPr lang="en-US" baseline="0" dirty="0" smtClean="0"/>
              <a:t>TN: 11% - 41%   3.7x</a:t>
            </a:r>
          </a:p>
          <a:p>
            <a:r>
              <a:rPr lang="en-US" baseline="0" dirty="0" smtClean="0"/>
              <a:t>TP:  13% - 32%  2.46x</a:t>
            </a:r>
          </a:p>
          <a:p>
            <a:r>
              <a:rPr lang="en-US" baseline="0" dirty="0" smtClean="0"/>
              <a:t>Percent Change in Export</a:t>
            </a:r>
          </a:p>
          <a:p>
            <a:r>
              <a:rPr lang="en-US" baseline="0" dirty="0" smtClean="0"/>
              <a:t>TN: 31% - 72%  2.3x</a:t>
            </a:r>
          </a:p>
          <a:p>
            <a:r>
              <a:rPr lang="en-US" baseline="0" dirty="0" smtClean="0"/>
              <a:t>TP: 39% - 66% 1.70x</a:t>
            </a:r>
          </a:p>
          <a:p>
            <a:endParaRPr lang="en-US" dirty="0"/>
          </a:p>
        </p:txBody>
      </p:sp>
      <p:sp>
        <p:nvSpPr>
          <p:cNvPr id="4" name="Slide Number Placeholder 3"/>
          <p:cNvSpPr>
            <a:spLocks noGrp="1"/>
          </p:cNvSpPr>
          <p:nvPr>
            <p:ph type="sldNum" sz="quarter" idx="10"/>
          </p:nvPr>
        </p:nvSpPr>
        <p:spPr/>
        <p:txBody>
          <a:bodyPr/>
          <a:lstStyle/>
          <a:p>
            <a:fld id="{6023805A-8500-42E9-99FD-FAF340C903F0}"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605865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 assess the impacts of climate change on BMP effectiveness we first want to consider how we will prescribe BMPs when we have four constituent pollutants. </a:t>
            </a:r>
          </a:p>
          <a:p>
            <a:endParaRPr lang="en-US" dirty="0"/>
          </a:p>
        </p:txBody>
      </p:sp>
      <p:sp>
        <p:nvSpPr>
          <p:cNvPr id="4" name="Slide Number Placeholder 3"/>
          <p:cNvSpPr>
            <a:spLocks noGrp="1"/>
          </p:cNvSpPr>
          <p:nvPr>
            <p:ph type="sldNum" sz="quarter" idx="10"/>
          </p:nvPr>
        </p:nvSpPr>
        <p:spPr/>
        <p:txBody>
          <a:bodyPr/>
          <a:lstStyle/>
          <a:p>
            <a:fld id="{5BEA684D-23E1-4AF1-AE1D-46DF40FAB2EF}"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810426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method is to apply BMPs to watershed areas, or HRUs, with multiple CSAs. Here I am showing you maps</a:t>
            </a:r>
            <a:r>
              <a:rPr lang="en-US" baseline="0" dirty="0" smtClean="0"/>
              <a:t> with 3 </a:t>
            </a:r>
            <a:r>
              <a:rPr lang="en-US" dirty="0" smtClean="0"/>
              <a:t>CSAs overlaid</a:t>
            </a:r>
            <a:r>
              <a:rPr lang="en-US" baseline="0" dirty="0" smtClean="0"/>
              <a:t> each other, and areas are given a CSA Density. We have baseline scenario and the two higher emissions scenarios at end of century, which have more critically dense areas.</a:t>
            </a:r>
          </a:p>
          <a:p>
            <a:endParaRPr lang="en-US" baseline="0" dirty="0" smtClean="0"/>
          </a:p>
          <a:p>
            <a:r>
              <a:rPr lang="en-US" baseline="0" dirty="0" smtClean="0"/>
              <a:t>Ok So what may we expect when we allocate targeted BMPs?</a:t>
            </a:r>
          </a:p>
          <a:p>
            <a:endParaRPr lang="en-US" baseline="0" dirty="0" smtClean="0"/>
          </a:p>
          <a:p>
            <a:endParaRPr lang="en-US" baseline="0" dirty="0" smtClean="0"/>
          </a:p>
          <a:p>
            <a:endParaRPr lang="en-US" baseline="0" dirty="0" smtClean="0"/>
          </a:p>
          <a:p>
            <a:endParaRPr lang="en-US" baseline="0" dirty="0" smtClean="0"/>
          </a:p>
          <a:p>
            <a:r>
              <a:rPr lang="en-US" baseline="0" dirty="0" smtClean="0"/>
              <a:t>A single HRU can be a CSA for more than one pollutant. These HRUs are more critically dense than other HRUs. Hence a CSA density. </a:t>
            </a:r>
          </a:p>
          <a:p>
            <a:r>
              <a:rPr lang="en-US" baseline="0" dirty="0" smtClean="0"/>
              <a:t>Critical Break Values are the same as defined earlier. They are fixed. </a:t>
            </a:r>
          </a:p>
          <a:p>
            <a:r>
              <a:rPr lang="en-US" baseline="0" dirty="0" smtClean="0"/>
              <a:t>BMPs at the 20% CBV need to be applied to all CSAs</a:t>
            </a:r>
            <a:endParaRPr lang="en-US" dirty="0"/>
          </a:p>
        </p:txBody>
      </p:sp>
      <p:sp>
        <p:nvSpPr>
          <p:cNvPr id="4" name="Slide Number Placeholder 3"/>
          <p:cNvSpPr>
            <a:spLocks noGrp="1"/>
          </p:cNvSpPr>
          <p:nvPr>
            <p:ph type="sldNum" sz="quarter" idx="10"/>
          </p:nvPr>
        </p:nvSpPr>
        <p:spPr/>
        <p:txBody>
          <a:bodyPr/>
          <a:lstStyle/>
          <a:p>
            <a:fld id="{5BEA684D-23E1-4AF1-AE1D-46DF40FAB2EF}"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863365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What we found is that if</a:t>
            </a:r>
            <a:r>
              <a:rPr lang="en-US" b="0" baseline="0" dirty="0" smtClean="0"/>
              <a:t> we implement BMPs on dense CSAs of today, we may STILL end up with significant proportions of watershed that are still critically dense CSAs in the future, under climate change, and TMDL targets are missed. </a:t>
            </a:r>
            <a:r>
              <a:rPr lang="en-US" b="0" dirty="0" smtClean="0"/>
              <a:t>BMP progress is lost due to climate change.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When relating BMP effectives to TMDL targets, the take home message is that we will meet TMDL targets if we ignore climate change but miss TMDL targets by 64-143% under the worst case emissions scenario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Keep in mind, that we are just focusing on TSS, N, P b/c everywhere would be a CSA with Surface runoff.</a:t>
            </a:r>
            <a:endParaRPr lang="en-US" b="0" dirty="0" smtClean="0"/>
          </a:p>
          <a:p>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Using this strategy</a:t>
            </a:r>
            <a:r>
              <a:rPr lang="en-US" b="0" baseline="0" dirty="0" smtClean="0"/>
              <a:t> we target 31% of the watershed area.</a:t>
            </a:r>
          </a:p>
          <a:p>
            <a:endParaRPr lang="en-US" b="1" dirty="0" smtClean="0"/>
          </a:p>
          <a:p>
            <a:r>
              <a:rPr lang="en-US" b="1" dirty="0" smtClean="0"/>
              <a:t>Details:</a:t>
            </a:r>
          </a:p>
          <a:p>
            <a:r>
              <a:rPr lang="en-US" b="0" dirty="0" smtClean="0"/>
              <a:t>Based </a:t>
            </a:r>
            <a:r>
              <a:rPr lang="en-US" b="0" dirty="0"/>
              <a:t>on Stationary design we target 31% of the watershed area</a:t>
            </a:r>
          </a:p>
          <a:p>
            <a:r>
              <a:rPr lang="en-US" b="0" dirty="0"/>
              <a:t>BMP Eff% TSS = 61%; TN = 79%; TP = 43%</a:t>
            </a:r>
          </a:p>
          <a:p>
            <a:r>
              <a:rPr lang="en-US" b="0" dirty="0"/>
              <a:t>However, Future Scenarios show that in the future we will still end up with 64%-143% above TMDL Targets </a:t>
            </a:r>
          </a:p>
          <a:p>
            <a:pPr algn="l"/>
            <a:r>
              <a:rPr lang="en-US" b="0" dirty="0"/>
              <a:t>Concluding Statement for this slide: BMP progress is lost due to climate change</a:t>
            </a:r>
          </a:p>
          <a:p>
            <a:endParaRPr lang="en-US" b="1" dirty="0"/>
          </a:p>
        </p:txBody>
      </p:sp>
      <p:sp>
        <p:nvSpPr>
          <p:cNvPr id="4" name="Slide Number Placeholder 3"/>
          <p:cNvSpPr>
            <a:spLocks noGrp="1"/>
          </p:cNvSpPr>
          <p:nvPr>
            <p:ph type="sldNum" sz="quarter" idx="10"/>
          </p:nvPr>
        </p:nvSpPr>
        <p:spPr/>
        <p:txBody>
          <a:bodyPr/>
          <a:lstStyle/>
          <a:p>
            <a:fld id="{6023805A-8500-42E9-99FD-FAF340C903F0}"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122567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In</a:t>
            </a:r>
            <a:r>
              <a:rPr lang="en-US" b="0" baseline="0" dirty="0" smtClean="0"/>
              <a:t> comparison, i</a:t>
            </a:r>
            <a:r>
              <a:rPr lang="en-US" b="0" dirty="0" smtClean="0"/>
              <a:t>f</a:t>
            </a:r>
            <a:r>
              <a:rPr lang="en-US" b="0" baseline="0" dirty="0" smtClean="0"/>
              <a:t> we target critically dense CSAs under high emissions climate change conditions, we address CSAs now and into the future and TMDL targets are met. Under this strategy we are targeting 58% of the watershed, which is more than the 31% of the prior targeting strategy, but we achieve much better outcomes. But by needing to target are larger proportion of the watershed we demand greater stakeholder commitment.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r>
              <a:rPr lang="en-US" b="1" dirty="0" smtClean="0"/>
              <a:t>Details:</a:t>
            </a:r>
          </a:p>
          <a:p>
            <a:r>
              <a:rPr lang="en-US" dirty="0" smtClean="0"/>
              <a:t>A future design with a 20% threshold requires</a:t>
            </a:r>
            <a:r>
              <a:rPr lang="en-US" baseline="0" dirty="0" smtClean="0"/>
              <a:t> targeting 58% of the land area</a:t>
            </a:r>
          </a:p>
          <a:p>
            <a:r>
              <a:rPr lang="en-US" dirty="0"/>
              <a:t>BMP efficiencies of 82%, 74% and 72% for TSS, TN and TP respectively</a:t>
            </a:r>
          </a:p>
          <a:p>
            <a:r>
              <a:rPr lang="en-US" dirty="0"/>
              <a:t>TMDLs are met now and in the future (Except for TN &gt;100%)</a:t>
            </a:r>
          </a:p>
        </p:txBody>
      </p:sp>
      <p:sp>
        <p:nvSpPr>
          <p:cNvPr id="4" name="Slide Number Placeholder 3"/>
          <p:cNvSpPr>
            <a:spLocks noGrp="1"/>
          </p:cNvSpPr>
          <p:nvPr>
            <p:ph type="sldNum" sz="quarter" idx="10"/>
          </p:nvPr>
        </p:nvSpPr>
        <p:spPr/>
        <p:txBody>
          <a:bodyPr/>
          <a:lstStyle/>
          <a:p>
            <a:fld id="{5BEA684D-23E1-4AF1-AE1D-46DF40FAB2EF}"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103854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Emphasis on sizing; Dependence on both physical and biological components</a:t>
            </a:r>
          </a:p>
          <a:p>
            <a:pPr lvl="1"/>
            <a:r>
              <a:rPr lang="en-US" dirty="0"/>
              <a:t>HSPF, SUSTAIN, </a:t>
            </a:r>
            <a:r>
              <a:rPr lang="en-US" dirty="0" err="1"/>
              <a:t>RHESSys</a:t>
            </a:r>
            <a:r>
              <a:rPr lang="en-US" dirty="0"/>
              <a:t> tools</a:t>
            </a:r>
          </a:p>
          <a:p>
            <a:endParaRPr lang="en-US" dirty="0"/>
          </a:p>
        </p:txBody>
      </p:sp>
      <p:sp>
        <p:nvSpPr>
          <p:cNvPr id="4" name="Slide Number Placeholder 3"/>
          <p:cNvSpPr>
            <a:spLocks noGrp="1"/>
          </p:cNvSpPr>
          <p:nvPr>
            <p:ph type="sldNum" sz="quarter" idx="10"/>
          </p:nvPr>
        </p:nvSpPr>
        <p:spPr/>
        <p:txBody>
          <a:bodyPr/>
          <a:lstStyle/>
          <a:p>
            <a:fld id="{C17F889F-6F05-463B-B2C0-84568FF37D2B}"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214699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Emphasis on biological processes for ag </a:t>
            </a:r>
            <a:r>
              <a:rPr lang="en-US" sz="1200"/>
              <a:t>and forestry</a:t>
            </a:r>
            <a:endParaRPr lang="en-US" sz="1200" dirty="0"/>
          </a:p>
          <a:p>
            <a:r>
              <a:rPr lang="en-US" sz="1200" dirty="0"/>
              <a:t>SWAT and APEX modeling</a:t>
            </a:r>
          </a:p>
          <a:p>
            <a:endParaRPr lang="en-US" dirty="0"/>
          </a:p>
        </p:txBody>
      </p:sp>
      <p:sp>
        <p:nvSpPr>
          <p:cNvPr id="4" name="Slide Number Placeholder 3"/>
          <p:cNvSpPr>
            <a:spLocks noGrp="1"/>
          </p:cNvSpPr>
          <p:nvPr>
            <p:ph type="sldNum" sz="quarter" idx="10"/>
          </p:nvPr>
        </p:nvSpPr>
        <p:spPr/>
        <p:txBody>
          <a:bodyPr/>
          <a:lstStyle/>
          <a:p>
            <a:fld id="{C17F889F-6F05-463B-B2C0-84568FF37D2B}"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864295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It was funded by the NIWQP in 2012 and ended in 2017 to complete, and has a total budget of just over $600K.</a:t>
            </a:r>
            <a:endParaRPr lang="en-US" dirty="0"/>
          </a:p>
        </p:txBody>
      </p:sp>
      <p:sp>
        <p:nvSpPr>
          <p:cNvPr id="4" name="Slide Number Placeholder 3"/>
          <p:cNvSpPr>
            <a:spLocks noGrp="1"/>
          </p:cNvSpPr>
          <p:nvPr>
            <p:ph type="sldNum" sz="quarter" idx="10"/>
          </p:nvPr>
        </p:nvSpPr>
        <p:spPr/>
        <p:txBody>
          <a:bodyPr/>
          <a:lstStyle/>
          <a:p>
            <a:fld id="{5BEA684D-23E1-4AF1-AE1D-46DF40FAB2EF}"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4220051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may have gleaned from the </a:t>
            </a:r>
            <a:r>
              <a:rPr lang="en-US" baseline="0" dirty="0" smtClean="0"/>
              <a:t>outline, this is a integrated research-extension-education project and cross-</a:t>
            </a:r>
            <a:r>
              <a:rPr lang="en-US" dirty="0" smtClean="0"/>
              <a:t>disciplinary in nature. </a:t>
            </a:r>
          </a:p>
          <a:p>
            <a:endParaRPr lang="en-US" dirty="0" smtClean="0"/>
          </a:p>
          <a:p>
            <a:r>
              <a:rPr lang="en-US" dirty="0" smtClean="0"/>
              <a:t>My expertise is as a socio-ecologist,</a:t>
            </a:r>
            <a:r>
              <a:rPr lang="en-US" baseline="0" dirty="0" smtClean="0"/>
              <a:t> but we have personnel with expertise in hydrology and the development of diagnostic tools, sociology and education and extension. </a:t>
            </a:r>
          </a:p>
          <a:p>
            <a:endParaRPr lang="en-US" baseline="0" dirty="0" smtClean="0"/>
          </a:p>
          <a:p>
            <a:r>
              <a:rPr lang="en-US" baseline="0" dirty="0" smtClean="0"/>
              <a:t>I have highlighted Jasion and Daniel who are you Masters students supported by the project and who did much of the work, along with numerous undergraduates. </a:t>
            </a:r>
            <a:endParaRPr lang="en-US" dirty="0"/>
          </a:p>
        </p:txBody>
      </p:sp>
      <p:sp>
        <p:nvSpPr>
          <p:cNvPr id="4" name="Slide Number Placeholder 3"/>
          <p:cNvSpPr>
            <a:spLocks noGrp="1"/>
          </p:cNvSpPr>
          <p:nvPr>
            <p:ph type="sldNum" sz="quarter" idx="10"/>
          </p:nvPr>
        </p:nvSpPr>
        <p:spPr/>
        <p:txBody>
          <a:bodyPr/>
          <a:lstStyle/>
          <a:p>
            <a:fld id="{5BEA684D-23E1-4AF1-AE1D-46DF40FAB2EF}"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702314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my talk,</a:t>
            </a:r>
            <a:r>
              <a:rPr lang="en-US" baseline="0" dirty="0" smtClean="0"/>
              <a:t> </a:t>
            </a:r>
            <a:r>
              <a:rPr lang="en-US" dirty="0" smtClean="0"/>
              <a:t>I am going to address three main highlights so</a:t>
            </a:r>
            <a:r>
              <a:rPr lang="en-US" baseline="0" dirty="0" smtClean="0"/>
              <a:t> far, </a:t>
            </a:r>
            <a:r>
              <a:rPr lang="en-US" dirty="0" smtClean="0"/>
              <a:t>after</a:t>
            </a:r>
            <a:r>
              <a:rPr lang="en-US" baseline="0" dirty="0" smtClean="0"/>
              <a:t> a very brief background to the project. </a:t>
            </a:r>
          </a:p>
          <a:p>
            <a:endParaRPr lang="en-US" baseline="0" dirty="0" smtClean="0"/>
          </a:p>
          <a:p>
            <a:r>
              <a:rPr lang="en-US" sz="1200" kern="1200" dirty="0" smtClean="0">
                <a:solidFill>
                  <a:schemeClr val="tx1"/>
                </a:solidFill>
                <a:effectLst/>
                <a:latin typeface="+mn-lt"/>
                <a:ea typeface="+mn-ea"/>
                <a:cs typeface="+mn-cs"/>
              </a:rPr>
              <a:t>CSAs are watershed areas that export target pollutants at rates significantly higher than others.</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BMPs are best management practices that can refer to various activities that reduce non-point source pollution from running off into our waterways, including….</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5BEA684D-23E1-4AF1-AE1D-46DF40FAB2EF}"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847493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5" name="Rectangle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p:spPr>
      </p:sp>
      <p:sp>
        <p:nvSpPr>
          <p:cNvPr id="11266" name="Rectangle 2"/>
          <p:cNvSpPr txBox="1">
            <a:spLocks noGrp="1" noChangeArrowheads="1"/>
          </p:cNvSpPr>
          <p:nvPr>
            <p:ph type="body" idx="1"/>
          </p:nvPr>
        </p:nvSpPr>
        <p:spPr bwMode="auto">
          <a:xfrm>
            <a:off x="685651" y="4344195"/>
            <a:ext cx="5486698" cy="4115633"/>
          </a:xfrm>
          <a:prstGeom prst="rect">
            <a:avLst/>
          </a:prstGeom>
          <a:noFill/>
          <a:ln>
            <a:round/>
            <a:headEnd/>
            <a:tailEnd/>
          </a:ln>
        </p:spPr>
        <p:txBody>
          <a:bodyPr wrap="none" anchor="ctr"/>
          <a:lstStyle/>
          <a:p>
            <a:pPr>
              <a:spcBef>
                <a:spcPts val="1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dirty="0" smtClean="0">
                <a:solidFill>
                  <a:srgbClr val="0000FF"/>
                </a:solidFill>
                <a:latin typeface="Arial" charset="0"/>
                <a:cs typeface="Times New Roman" pitchFamily="16" charset="0"/>
              </a:rPr>
              <a:t>Our approach to addressing such water degradation is to build a</a:t>
            </a:r>
            <a:r>
              <a:rPr lang="en-US" sz="1200" baseline="0" dirty="0" smtClean="0">
                <a:solidFill>
                  <a:srgbClr val="0000FF"/>
                </a:solidFill>
                <a:latin typeface="Arial" charset="0"/>
                <a:cs typeface="Times New Roman" pitchFamily="16" charset="0"/>
              </a:rPr>
              <a:t> diagnostic decision support system tools to help watershed managers develop BMP allocations plans. </a:t>
            </a:r>
          </a:p>
          <a:p>
            <a:pPr>
              <a:spcBef>
                <a:spcPts val="1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200" baseline="0" dirty="0" smtClean="0">
              <a:solidFill>
                <a:srgbClr val="0000FF"/>
              </a:solidFill>
              <a:latin typeface="Arial" charset="0"/>
              <a:cs typeface="Times New Roman" pitchFamily="16" charset="0"/>
            </a:endParaRPr>
          </a:p>
          <a:p>
            <a:pPr>
              <a:spcBef>
                <a:spcPts val="1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baseline="0" dirty="0" smtClean="0">
                <a:solidFill>
                  <a:srgbClr val="0000FF"/>
                </a:solidFill>
                <a:latin typeface="Arial" charset="0"/>
                <a:cs typeface="Times New Roman" pitchFamily="16" charset="0"/>
              </a:rPr>
              <a:t>The diagnostic tool will…There are t</a:t>
            </a:r>
            <a:r>
              <a:rPr lang="en-US" sz="1200" dirty="0" smtClean="0">
                <a:solidFill>
                  <a:srgbClr val="0000FF"/>
                </a:solidFill>
                <a:latin typeface="Arial" charset="0"/>
                <a:cs typeface="Times New Roman" pitchFamily="16" charset="0"/>
              </a:rPr>
              <a:t>hree main sub-components to the : 1. Geo-referenced…</a:t>
            </a:r>
            <a:r>
              <a:rPr lang="en-US" sz="1200" baseline="0" dirty="0" smtClean="0">
                <a:solidFill>
                  <a:srgbClr val="0000FF"/>
                </a:solidFill>
                <a:latin typeface="Arial" charset="0"/>
                <a:cs typeface="Times New Roman" pitchFamily="16" charset="0"/>
              </a:rPr>
              <a:t> of the s</a:t>
            </a:r>
            <a:r>
              <a:rPr lang="en-US" sz="1200" dirty="0" smtClean="0">
                <a:solidFill>
                  <a:srgbClr val="0000FF"/>
                </a:solidFill>
                <a:latin typeface="Arial" charset="0"/>
                <a:cs typeface="Times New Roman" pitchFamily="16" charset="0"/>
              </a:rPr>
              <a:t>tudy area. 2. Bio-dynamic models that…. 3. Set of two expert systems</a:t>
            </a:r>
            <a:r>
              <a:rPr lang="en-US" sz="1200" baseline="0" dirty="0" smtClean="0">
                <a:solidFill>
                  <a:srgbClr val="0000FF"/>
                </a:solidFill>
                <a:latin typeface="Arial" charset="0"/>
                <a:cs typeface="Times New Roman" pitchFamily="16" charset="0"/>
              </a:rPr>
              <a:t> that will…</a:t>
            </a:r>
          </a:p>
          <a:p>
            <a:pPr>
              <a:spcBef>
                <a:spcPts val="1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200" baseline="0" dirty="0" smtClean="0">
              <a:solidFill>
                <a:srgbClr val="0000FF"/>
              </a:solidFill>
              <a:latin typeface="Arial" charset="0"/>
              <a:cs typeface="Times New Roman" pitchFamily="16" charset="0"/>
            </a:endParaRPr>
          </a:p>
          <a:p>
            <a:pPr>
              <a:spcBef>
                <a:spcPts val="1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baseline="0" dirty="0" smtClean="0">
                <a:solidFill>
                  <a:srgbClr val="0000FF"/>
                </a:solidFill>
                <a:latin typeface="Arial" charset="0"/>
                <a:cs typeface="Times New Roman" pitchFamily="16" charset="0"/>
              </a:rPr>
              <a:t>With this approach we can get the most bang for the buck.</a:t>
            </a:r>
            <a:endParaRPr lang="en-US" sz="1200" dirty="0" smtClean="0">
              <a:solidFill>
                <a:srgbClr val="0000FF"/>
              </a:solidFill>
              <a:latin typeface="Arial" charset="0"/>
              <a:cs typeface="Times New Roman" pitchFamily="16" charset="0"/>
            </a:endParaRPr>
          </a:p>
          <a:p>
            <a:pPr>
              <a:spcBef>
                <a:spcPts val="1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200" dirty="0" smtClean="0">
              <a:solidFill>
                <a:srgbClr val="0000FF"/>
              </a:solidFill>
              <a:latin typeface="Arial" charset="0"/>
              <a:cs typeface="Times New Roman" pitchFamily="16" charset="0"/>
            </a:endParaRPr>
          </a:p>
          <a:p>
            <a:pPr>
              <a:spcBef>
                <a:spcPts val="1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200" dirty="0" smtClean="0">
              <a:solidFill>
                <a:srgbClr val="0000FF"/>
              </a:solidFill>
              <a:latin typeface="Arial" charset="0"/>
              <a:cs typeface="Times New Roman" pitchFamily="16" charset="0"/>
            </a:endParaRPr>
          </a:p>
          <a:p>
            <a:pPr>
              <a:spcBef>
                <a:spcPts val="1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200" dirty="0" smtClean="0">
              <a:solidFill>
                <a:srgbClr val="0000FF"/>
              </a:solidFill>
              <a:latin typeface="Arial" charset="0"/>
              <a:cs typeface="Times New Roman" pitchFamily="16" charset="0"/>
            </a:endParaRPr>
          </a:p>
          <a:p>
            <a:pPr>
              <a:spcBef>
                <a:spcPts val="1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200" dirty="0" smtClean="0">
              <a:solidFill>
                <a:srgbClr val="0000FF"/>
              </a:solidFill>
              <a:latin typeface="Arial" charset="0"/>
              <a:cs typeface="Times New Roman" pitchFamily="16" charset="0"/>
            </a:endParaRPr>
          </a:p>
          <a:p>
            <a:pPr>
              <a:spcBef>
                <a:spcPts val="1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b="1" dirty="0" smtClean="0">
                <a:solidFill>
                  <a:srgbClr val="0000FF"/>
                </a:solidFill>
                <a:latin typeface="Arial" charset="0"/>
                <a:cs typeface="Times New Roman" pitchFamily="16" charset="0"/>
              </a:rPr>
              <a:t>Details:</a:t>
            </a:r>
          </a:p>
          <a:p>
            <a:pPr>
              <a:spcBef>
                <a:spcPts val="1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dirty="0" smtClean="0">
                <a:solidFill>
                  <a:srgbClr val="0000FF"/>
                </a:solidFill>
                <a:latin typeface="Arial" charset="0"/>
                <a:cs typeface="Times New Roman" pitchFamily="16" charset="0"/>
              </a:rPr>
              <a:t>Why is a hotspot a hotspot? Is it because of topography,</a:t>
            </a:r>
            <a:r>
              <a:rPr lang="en-US" sz="1200" baseline="0" dirty="0" smtClean="0">
                <a:solidFill>
                  <a:srgbClr val="0000FF"/>
                </a:solidFill>
                <a:latin typeface="Arial" charset="0"/>
                <a:cs typeface="Times New Roman" pitchFamily="16" charset="0"/>
              </a:rPr>
              <a:t> is it because of soil depth? Is it because of type of agricultural practice?</a:t>
            </a:r>
          </a:p>
          <a:p>
            <a:pPr>
              <a:spcBef>
                <a:spcPts val="1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baseline="0" dirty="0" smtClean="0">
                <a:solidFill>
                  <a:srgbClr val="0000FF"/>
                </a:solidFill>
                <a:latin typeface="Arial" charset="0"/>
                <a:cs typeface="Times New Roman" pitchFamily="16" charset="0"/>
              </a:rPr>
              <a:t>ID appropriate practice for each hotspot.</a:t>
            </a:r>
            <a:endParaRPr lang="en-US" sz="1200" dirty="0" smtClean="0">
              <a:solidFill>
                <a:srgbClr val="0000FF"/>
              </a:solidFill>
              <a:latin typeface="Arial" charset="0"/>
              <a:cs typeface="Times New Roman" pitchFamily="16" charset="0"/>
            </a:endParaRPr>
          </a:p>
          <a:p>
            <a:pPr>
              <a:spcBef>
                <a:spcPts val="1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200" dirty="0" smtClean="0">
              <a:solidFill>
                <a:srgbClr val="0000FF"/>
              </a:solidFill>
              <a:latin typeface="Arial" charset="0"/>
              <a:cs typeface="Times New Roman" pitchFamily="16" charset="0"/>
            </a:endParaRPr>
          </a:p>
          <a:p>
            <a:pPr>
              <a:spcBef>
                <a:spcPts val="1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200" dirty="0" smtClean="0">
              <a:solidFill>
                <a:srgbClr val="0000FF"/>
              </a:solidFill>
              <a:latin typeface="Arial" charset="0"/>
              <a:cs typeface="Times New Roman" pitchFamily="16" charset="0"/>
            </a:endParaRPr>
          </a:p>
          <a:p>
            <a:pPr>
              <a:spcBef>
                <a:spcPts val="1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dirty="0" smtClean="0">
                <a:solidFill>
                  <a:srgbClr val="0000FF"/>
                </a:solidFill>
                <a:latin typeface="Arial" charset="0"/>
                <a:cs typeface="Times New Roman" pitchFamily="16" charset="0"/>
              </a:rPr>
              <a:t>Data:</a:t>
            </a:r>
            <a:r>
              <a:rPr lang="en-US" sz="1200" dirty="0" smtClean="0">
                <a:solidFill>
                  <a:srgbClr val="000000"/>
                </a:solidFill>
                <a:latin typeface="Arial" charset="0"/>
                <a:cs typeface="Times New Roman" pitchFamily="16" charset="0"/>
              </a:rPr>
              <a:t> Hydrology, water quality, ecosystem health</a:t>
            </a:r>
          </a:p>
          <a:p>
            <a:pPr>
              <a:spcBef>
                <a:spcPts val="1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dirty="0" smtClean="0">
                <a:solidFill>
                  <a:srgbClr val="0000FF"/>
                </a:solidFill>
                <a:latin typeface="Arial" charset="0"/>
                <a:cs typeface="Times New Roman" pitchFamily="16" charset="0"/>
              </a:rPr>
              <a:t>Source:</a:t>
            </a:r>
            <a:r>
              <a:rPr lang="en-US" sz="1200" dirty="0" smtClean="0">
                <a:solidFill>
                  <a:srgbClr val="000000"/>
                </a:solidFill>
                <a:latin typeface="Arial" charset="0"/>
                <a:cs typeface="Times New Roman" pitchFamily="16" charset="0"/>
              </a:rPr>
              <a:t> ARS, MBSS, student-led surveys (Leisnham)</a:t>
            </a:r>
          </a:p>
          <a:p>
            <a:pPr>
              <a:spcBef>
                <a:spcPts val="1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dirty="0" smtClean="0">
                <a:solidFill>
                  <a:srgbClr val="0000FF"/>
                </a:solidFill>
                <a:latin typeface="Arial" charset="0"/>
                <a:cs typeface="Times New Roman" pitchFamily="16" charset="0"/>
              </a:rPr>
              <a:t>Methods:</a:t>
            </a:r>
            <a:r>
              <a:rPr lang="en-US" sz="1200" dirty="0" smtClean="0">
                <a:solidFill>
                  <a:srgbClr val="000000"/>
                </a:solidFill>
                <a:latin typeface="Arial" charset="0"/>
                <a:cs typeface="Times New Roman" pitchFamily="16" charset="0"/>
              </a:rPr>
              <a:t> compare values, trends, orders of magnitude, timing.</a:t>
            </a:r>
          </a:p>
          <a:p>
            <a:pPr>
              <a:spcBef>
                <a:spcPts val="1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dirty="0" smtClean="0">
                <a:solidFill>
                  <a:srgbClr val="000000"/>
                </a:solidFill>
                <a:latin typeface="Arial" charset="0"/>
                <a:cs typeface="Times New Roman" pitchFamily="16" charset="0"/>
              </a:rPr>
              <a:t>Nash-Sutcliffe and Pearson coefficients.</a:t>
            </a:r>
          </a:p>
          <a:p>
            <a:pPr>
              <a:spcBef>
                <a:spcPts val="1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dirty="0" smtClean="0">
                <a:solidFill>
                  <a:srgbClr val="000000"/>
                </a:solidFill>
                <a:latin typeface="Arial" charset="0"/>
                <a:cs typeface="Times New Roman" pitchFamily="16" charset="0"/>
              </a:rPr>
              <a:t>Sensitivity analysis.</a:t>
            </a:r>
          </a:p>
          <a:p>
            <a:pPr>
              <a:spcBef>
                <a:spcPts val="1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dirty="0" smtClean="0">
                <a:solidFill>
                  <a:srgbClr val="000000"/>
                </a:solidFill>
                <a:latin typeface="Arial" charset="0"/>
                <a:cs typeface="Times New Roman" pitchFamily="16" charset="0"/>
              </a:rPr>
              <a:t>Field inspection for hot-spot verification.</a:t>
            </a:r>
          </a:p>
          <a:p>
            <a:pPr>
              <a:spcBef>
                <a:spcPts val="1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dirty="0" smtClean="0">
                <a:solidFill>
                  <a:srgbClr val="000000"/>
                </a:solidFill>
                <a:latin typeface="Arial" charset="0"/>
                <a:cs typeface="Times New Roman" pitchFamily="16" charset="0"/>
              </a:rPr>
              <a:t>Correlate predicted water quality with BIBI from field observations.</a:t>
            </a:r>
          </a:p>
          <a:p>
            <a:endParaRPr lang="en-US" dirty="0"/>
          </a:p>
        </p:txBody>
      </p:sp>
    </p:spTree>
    <p:extLst>
      <p:ext uri="{BB962C8B-B14F-4D97-AF65-F5344CB8AC3E}">
        <p14:creationId xmlns:p14="http://schemas.microsoft.com/office/powerpoint/2010/main" val="133622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when considering BMP implementation a complicating factor is</a:t>
            </a:r>
            <a:r>
              <a:rPr lang="en-US" baseline="0" dirty="0" smtClean="0"/>
              <a:t> climate change. The Northeast has experienced and will continue to experience a range of impacts…and of particular importance to this talk the greatest is quite possibly increases in extreme weather events.</a:t>
            </a:r>
            <a:endParaRPr lang="en-US" dirty="0"/>
          </a:p>
        </p:txBody>
      </p:sp>
      <p:sp>
        <p:nvSpPr>
          <p:cNvPr id="4" name="Slide Number Placeholder 3"/>
          <p:cNvSpPr>
            <a:spLocks noGrp="1"/>
          </p:cNvSpPr>
          <p:nvPr>
            <p:ph type="sldNum" sz="quarter" idx="10"/>
          </p:nvPr>
        </p:nvSpPr>
        <p:spPr/>
        <p:txBody>
          <a:bodyPr/>
          <a:lstStyle/>
          <a:p>
            <a:fld id="{5BEA684D-23E1-4AF1-AE1D-46DF40FAB2EF}"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937946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smtClean="0"/>
              <a:t>This slide simply has some details of the data and model construction</a:t>
            </a:r>
            <a:r>
              <a:rPr lang="en-US" baseline="0" dirty="0" smtClean="0"/>
              <a:t>, calibration, validation based on observations at the gauging station.</a:t>
            </a:r>
            <a:endParaRPr lang="en-US" dirty="0" smtClean="0"/>
          </a:p>
          <a:p>
            <a:endParaRPr lang="en-US" dirty="0" smtClean="0"/>
          </a:p>
          <a:p>
            <a:r>
              <a:rPr lang="en-US" sz="1200" kern="1200" dirty="0" smtClean="0">
                <a:solidFill>
                  <a:schemeClr val="tx1"/>
                </a:solidFill>
                <a:effectLst/>
                <a:latin typeface="+mn-lt"/>
                <a:ea typeface="+mn-ea"/>
                <a:cs typeface="+mn-cs"/>
              </a:rPr>
              <a:t>This study used downscaled climate predictions from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global GFDL CM2.1 based around the 3 socio-economic development scenarios of the IPCC Special Report on Emission Scenarios (SRES)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 lead to low, medium and high future levels of atmospheric CO</a:t>
            </a:r>
            <a:r>
              <a:rPr lang="en-US" sz="1200" kern="1200" baseline="-25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a:t>
            </a:r>
            <a:r>
              <a:rPr lang="en-US" baseline="0" dirty="0" smtClean="0"/>
              <a:t> note, t</a:t>
            </a:r>
            <a:r>
              <a:rPr lang="en-US" dirty="0" smtClean="0"/>
              <a:t>he Greensboro watershed consisted of a total of </a:t>
            </a:r>
            <a:r>
              <a:rPr lang="en-US" baseline="0" dirty="0" smtClean="0"/>
              <a:t>7705 distinct HRUs based on the combinations environmental data.</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Detail</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Used past weather to calibrated so that output in watershed model looked at watershed output in real life.</a:t>
            </a:r>
          </a:p>
          <a:p>
            <a:endParaRPr lang="en-US" dirty="0" smtClean="0"/>
          </a:p>
          <a:p>
            <a:r>
              <a:rPr lang="en-US" sz="1200" kern="1200" dirty="0" smtClean="0">
                <a:solidFill>
                  <a:schemeClr val="tx1"/>
                </a:solidFill>
                <a:effectLst/>
                <a:latin typeface="+mn-lt"/>
                <a:ea typeface="+mn-ea"/>
                <a:cs typeface="+mn-cs"/>
              </a:rPr>
              <a:t>The B1 storyline is characterized by a world that tends toward a service based economy and technologies that are resource efficient. The A1B scenario reflects a balance between fossil and non-fossil fuel sources, in combination with rapid economic and technological growth worldwide. The A2 storyline is one where economies and social boundaries remain heterogeneous into the future and economic and technological growth are slower than for B1 and A1B.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Changes</a:t>
            </a:r>
            <a:r>
              <a:rPr lang="en-US" sz="1200" kern="1200" baseline="0" dirty="0" smtClean="0">
                <a:solidFill>
                  <a:schemeClr val="tx1"/>
                </a:solidFill>
                <a:effectLst/>
                <a:latin typeface="+mn-lt"/>
                <a:ea typeface="+mn-ea"/>
                <a:cs typeface="+mn-cs"/>
              </a:rPr>
              <a:t> in land use not taken into account.  PPT does change and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023805A-8500-42E9-99FD-FAF340C903F0}"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310289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491BE30-F052-4D11-B6BD-63C5EDE95174}" type="datetimeFigureOut">
              <a:rPr lang="en-US" smtClean="0"/>
              <a:t>10/4/2018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01B20-5869-4CF7-8CB2-43F52BE4AA0C}" type="slidenum">
              <a:rPr lang="en-US" smtClean="0"/>
              <a:t>‹#›</a:t>
            </a:fld>
            <a:endParaRPr lang="en-US"/>
          </a:p>
        </p:txBody>
      </p:sp>
    </p:spTree>
    <p:extLst>
      <p:ext uri="{BB962C8B-B14F-4D97-AF65-F5344CB8AC3E}">
        <p14:creationId xmlns:p14="http://schemas.microsoft.com/office/powerpoint/2010/main" val="3917236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91BE30-F052-4D11-B6BD-63C5EDE95174}" type="datetimeFigureOut">
              <a:rPr lang="en-US" smtClean="0"/>
              <a:t>10/4/2018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01B20-5869-4CF7-8CB2-43F52BE4AA0C}" type="slidenum">
              <a:rPr lang="en-US" smtClean="0"/>
              <a:t>‹#›</a:t>
            </a:fld>
            <a:endParaRPr lang="en-US"/>
          </a:p>
        </p:txBody>
      </p:sp>
    </p:spTree>
    <p:extLst>
      <p:ext uri="{BB962C8B-B14F-4D97-AF65-F5344CB8AC3E}">
        <p14:creationId xmlns:p14="http://schemas.microsoft.com/office/powerpoint/2010/main" val="2137813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91BE30-F052-4D11-B6BD-63C5EDE95174}" type="datetimeFigureOut">
              <a:rPr lang="en-US" smtClean="0"/>
              <a:t>10/4/2018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01B20-5869-4CF7-8CB2-43F52BE4AA0C}" type="slidenum">
              <a:rPr lang="en-US" smtClean="0"/>
              <a:t>‹#›</a:t>
            </a:fld>
            <a:endParaRPr lang="en-US"/>
          </a:p>
        </p:txBody>
      </p:sp>
    </p:spTree>
    <p:extLst>
      <p:ext uri="{BB962C8B-B14F-4D97-AF65-F5344CB8AC3E}">
        <p14:creationId xmlns:p14="http://schemas.microsoft.com/office/powerpoint/2010/main" val="685854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503971"/>
            <a:ext cx="7772400" cy="739496"/>
          </a:xfrm>
        </p:spPr>
        <p:txBody>
          <a:bodyPr>
            <a:noAutofit/>
          </a:bodyPr>
          <a:lstStyle>
            <a:lvl1pPr algn="l">
              <a:defRPr sz="3600" b="1" i="0">
                <a:solidFill>
                  <a:schemeClr val="tx2"/>
                </a:solidFill>
                <a:latin typeface="Franklin Gothic Medium" panose="020B0603020102020204" pitchFamily="34" charset="0"/>
                <a:cs typeface="Franklin Gothic Medium" panose="020B0603020102020204" pitchFamily="34" charset="0"/>
              </a:defRPr>
            </a:lvl1pPr>
          </a:lstStyle>
          <a:p>
            <a:r>
              <a:rPr lang="en-US" dirty="0"/>
              <a:t>Title of Presentation</a:t>
            </a:r>
          </a:p>
        </p:txBody>
      </p:sp>
      <p:sp>
        <p:nvSpPr>
          <p:cNvPr id="3" name="Subtitle 2"/>
          <p:cNvSpPr>
            <a:spLocks noGrp="1"/>
          </p:cNvSpPr>
          <p:nvPr>
            <p:ph type="subTitle" idx="1" hasCustomPrompt="1"/>
          </p:nvPr>
        </p:nvSpPr>
        <p:spPr>
          <a:xfrm>
            <a:off x="685800" y="2270023"/>
            <a:ext cx="7772400" cy="1035091"/>
          </a:xfrm>
        </p:spPr>
        <p:txBody>
          <a:bodyPr>
            <a:normAutofit/>
          </a:bodyPr>
          <a:lstStyle>
            <a:lvl1pPr marL="0" indent="0" algn="l">
              <a:buNone/>
              <a:defRPr sz="2400">
                <a:solidFill>
                  <a:schemeClr val="accent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of Presentation</a:t>
            </a:r>
          </a:p>
        </p:txBody>
      </p:sp>
      <p:sp>
        <p:nvSpPr>
          <p:cNvPr id="4" name="Date Placeholder 3"/>
          <p:cNvSpPr>
            <a:spLocks noGrp="1"/>
          </p:cNvSpPr>
          <p:nvPr>
            <p:ph type="dt" sz="half" idx="10"/>
          </p:nvPr>
        </p:nvSpPr>
        <p:spPr/>
        <p:txBody>
          <a:bodyPr/>
          <a:lstStyle/>
          <a:p>
            <a:fld id="{F23C3AB2-7874-4358-8CA6-1F642BB3D5C1}" type="datetime1">
              <a:rPr lang="en-US" smtClean="0">
                <a:solidFill>
                  <a:srgbClr val="262626">
                    <a:tint val="75000"/>
                  </a:srgbClr>
                </a:solidFill>
              </a:rPr>
              <a:pPr/>
              <a:t>10/4/2018</a:t>
            </a:fld>
            <a:endParaRPr lang="en-US" dirty="0">
              <a:solidFill>
                <a:srgbClr val="262626">
                  <a:tint val="75000"/>
                </a:srgbClr>
              </a:solidFill>
            </a:endParaRPr>
          </a:p>
        </p:txBody>
      </p:sp>
      <p:sp>
        <p:nvSpPr>
          <p:cNvPr id="5" name="Footer Placeholder 4"/>
          <p:cNvSpPr>
            <a:spLocks noGrp="1"/>
          </p:cNvSpPr>
          <p:nvPr>
            <p:ph type="ftr" sz="quarter" idx="11"/>
          </p:nvPr>
        </p:nvSpPr>
        <p:spPr/>
        <p:txBody>
          <a:bodyPr/>
          <a:lstStyle/>
          <a:p>
            <a:endParaRPr lang="en-US" dirty="0">
              <a:solidFill>
                <a:srgbClr val="262626">
                  <a:tint val="75000"/>
                </a:srgbClr>
              </a:solidFill>
            </a:endParaRPr>
          </a:p>
        </p:txBody>
      </p:sp>
      <p:sp>
        <p:nvSpPr>
          <p:cNvPr id="6" name="Slide Number Placeholder 5"/>
          <p:cNvSpPr>
            <a:spLocks noGrp="1"/>
          </p:cNvSpPr>
          <p:nvPr>
            <p:ph type="sldNum" sz="quarter" idx="12"/>
          </p:nvPr>
        </p:nvSpPr>
        <p:spPr/>
        <p:txBody>
          <a:bodyPr/>
          <a:lstStyle>
            <a:lvl1pPr>
              <a:defRPr>
                <a:solidFill>
                  <a:sysClr val="windowText" lastClr="000000"/>
                </a:solidFill>
              </a:defRPr>
            </a:lvl1pPr>
          </a:lstStyle>
          <a:p>
            <a:fld id="{F3034A82-FAF5-4381-A7ED-318AD49DF56A}" type="slidenum">
              <a:rPr lang="en-US" smtClean="0"/>
              <a:pPr/>
              <a:t>‹#›</a:t>
            </a:fld>
            <a:endParaRPr lang="en-US" dirty="0"/>
          </a:p>
        </p:txBody>
      </p:sp>
      <p:sp>
        <p:nvSpPr>
          <p:cNvPr id="10" name="Text Placeholder 9"/>
          <p:cNvSpPr>
            <a:spLocks noGrp="1"/>
          </p:cNvSpPr>
          <p:nvPr>
            <p:ph type="body" sz="quarter" idx="13"/>
          </p:nvPr>
        </p:nvSpPr>
        <p:spPr>
          <a:xfrm>
            <a:off x="685800" y="4732338"/>
            <a:ext cx="7772400" cy="562365"/>
          </a:xfrm>
        </p:spPr>
        <p:txBody>
          <a:bodyPr anchor="ctr">
            <a:normAutofit/>
          </a:bodyPr>
          <a:lstStyle>
            <a:lvl1pPr marL="0" indent="0">
              <a:lnSpc>
                <a:spcPct val="120000"/>
              </a:lnSpc>
              <a:spcBef>
                <a:spcPts val="0"/>
              </a:spcBef>
              <a:buNone/>
              <a:defRPr sz="2000" baseline="0">
                <a:solidFill>
                  <a:schemeClr val="bg2"/>
                </a:solidFill>
              </a:defRPr>
            </a:lvl1pPr>
          </a:lstStyle>
          <a:p>
            <a:pPr lvl="0"/>
            <a:r>
              <a:rPr lang="en-US" dirty="0"/>
              <a:t>Click to edit Master text styles</a:t>
            </a:r>
          </a:p>
        </p:txBody>
      </p:sp>
    </p:spTree>
    <p:extLst>
      <p:ext uri="{BB962C8B-B14F-4D97-AF65-F5344CB8AC3E}">
        <p14:creationId xmlns:p14="http://schemas.microsoft.com/office/powerpoint/2010/main" val="32081542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0AC7FAF-C10A-41DD-8E57-AE352B9AAE09}" type="datetime1">
              <a:rPr lang="en-US" smtClean="0">
                <a:solidFill>
                  <a:srgbClr val="262626">
                    <a:tint val="75000"/>
                  </a:srgbClr>
                </a:solidFill>
              </a:rPr>
              <a:pPr/>
              <a:t>10/4/2018</a:t>
            </a:fld>
            <a:endParaRPr lang="en-US" dirty="0">
              <a:solidFill>
                <a:srgbClr val="262626">
                  <a:tint val="75000"/>
                </a:srgbClr>
              </a:solidFill>
            </a:endParaRPr>
          </a:p>
        </p:txBody>
      </p:sp>
      <p:sp>
        <p:nvSpPr>
          <p:cNvPr id="5" name="Footer Placeholder 4"/>
          <p:cNvSpPr>
            <a:spLocks noGrp="1"/>
          </p:cNvSpPr>
          <p:nvPr>
            <p:ph type="ftr" sz="quarter" idx="11"/>
          </p:nvPr>
        </p:nvSpPr>
        <p:spPr/>
        <p:txBody>
          <a:bodyPr/>
          <a:lstStyle/>
          <a:p>
            <a:endParaRPr lang="en-US" dirty="0">
              <a:solidFill>
                <a:srgbClr val="262626">
                  <a:tint val="75000"/>
                </a:srgbClr>
              </a:solidFill>
            </a:endParaRPr>
          </a:p>
        </p:txBody>
      </p:sp>
      <p:sp>
        <p:nvSpPr>
          <p:cNvPr id="6" name="Slide Number Placeholder 5"/>
          <p:cNvSpPr>
            <a:spLocks noGrp="1"/>
          </p:cNvSpPr>
          <p:nvPr>
            <p:ph type="sldNum" sz="quarter" idx="12"/>
          </p:nvPr>
        </p:nvSpPr>
        <p:spPr/>
        <p:txBody>
          <a:bodyPr/>
          <a:lstStyle>
            <a:lvl1pPr>
              <a:defRPr>
                <a:solidFill>
                  <a:sysClr val="windowText" lastClr="000000"/>
                </a:solidFill>
              </a:defRPr>
            </a:lvl1pPr>
          </a:lstStyle>
          <a:p>
            <a:fld id="{73DEA9CA-47AE-4DAE-BDF6-80482F0BF6FD}" type="slidenum">
              <a:rPr lang="en-US" smtClean="0"/>
              <a:pPr/>
              <a:t>‹#›</a:t>
            </a:fld>
            <a:endParaRPr lang="en-US" dirty="0"/>
          </a:p>
        </p:txBody>
      </p:sp>
      <p:sp>
        <p:nvSpPr>
          <p:cNvPr id="7" name="Title 6"/>
          <p:cNvSpPr>
            <a:spLocks noGrp="1"/>
          </p:cNvSpPr>
          <p:nvPr>
            <p:ph type="title"/>
          </p:nvPr>
        </p:nvSpPr>
        <p:spPr/>
        <p:txBody>
          <a:bodyPr/>
          <a:lstStyle>
            <a:lvl1pPr>
              <a:defRPr>
                <a:solidFill>
                  <a:schemeClr val="tx2"/>
                </a:solidFill>
                <a:latin typeface="Franklin Gothic Medium" panose="020B0603020102020204" pitchFamily="34" charset="0"/>
              </a:defRPr>
            </a:lvl1pPr>
          </a:lstStyle>
          <a:p>
            <a:r>
              <a:rPr lang="en-US" dirty="0"/>
              <a:t>Click to edit Master title style</a:t>
            </a:r>
          </a:p>
        </p:txBody>
      </p:sp>
    </p:spTree>
    <p:extLst>
      <p:ext uri="{BB962C8B-B14F-4D97-AF65-F5344CB8AC3E}">
        <p14:creationId xmlns:p14="http://schemas.microsoft.com/office/powerpoint/2010/main" val="39421869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normAutofit/>
          </a:bodyPr>
          <a:lstStyle>
            <a:lvl1pPr algn="l">
              <a:defRPr sz="3200" b="1" cap="none">
                <a:solidFill>
                  <a:schemeClr val="tx2"/>
                </a:solidFill>
                <a:latin typeface="Franklin Gothic Book" panose="020B0503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20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BCB05A7-5CFC-463E-B12B-F63910CCD8CE}" type="datetime1">
              <a:rPr lang="en-US" smtClean="0">
                <a:solidFill>
                  <a:srgbClr val="262626">
                    <a:tint val="75000"/>
                  </a:srgbClr>
                </a:solidFill>
              </a:rPr>
              <a:pPr/>
              <a:t>10/4/2018</a:t>
            </a:fld>
            <a:endParaRPr lang="en-US" dirty="0">
              <a:solidFill>
                <a:srgbClr val="262626">
                  <a:tint val="75000"/>
                </a:srgbClr>
              </a:solidFill>
            </a:endParaRPr>
          </a:p>
        </p:txBody>
      </p:sp>
      <p:sp>
        <p:nvSpPr>
          <p:cNvPr id="5" name="Footer Placeholder 4"/>
          <p:cNvSpPr>
            <a:spLocks noGrp="1"/>
          </p:cNvSpPr>
          <p:nvPr>
            <p:ph type="ftr" sz="quarter" idx="11"/>
          </p:nvPr>
        </p:nvSpPr>
        <p:spPr/>
        <p:txBody>
          <a:bodyPr/>
          <a:lstStyle/>
          <a:p>
            <a:endParaRPr lang="en-US" dirty="0">
              <a:solidFill>
                <a:srgbClr val="262626">
                  <a:tint val="75000"/>
                </a:srgbClr>
              </a:solidFill>
            </a:endParaRPr>
          </a:p>
        </p:txBody>
      </p:sp>
      <p:sp>
        <p:nvSpPr>
          <p:cNvPr id="6" name="Slide Number Placeholder 5"/>
          <p:cNvSpPr>
            <a:spLocks noGrp="1"/>
          </p:cNvSpPr>
          <p:nvPr>
            <p:ph type="sldNum" sz="quarter" idx="12"/>
          </p:nvPr>
        </p:nvSpPr>
        <p:spPr/>
        <p:txBody>
          <a:bodyPr/>
          <a:lstStyle/>
          <a:p>
            <a:fld id="{110B9FE3-C304-CE48-A9B7-DC03ED22A9BC}" type="slidenum">
              <a:rPr lang="en-US" smtClean="0"/>
              <a:pPr/>
              <a:t>‹#›</a:t>
            </a:fld>
            <a:endParaRPr lang="en-US" dirty="0"/>
          </a:p>
        </p:txBody>
      </p:sp>
    </p:spTree>
    <p:extLst>
      <p:ext uri="{BB962C8B-B14F-4D97-AF65-F5344CB8AC3E}">
        <p14:creationId xmlns:p14="http://schemas.microsoft.com/office/powerpoint/2010/main" val="3241405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latin typeface="Franklin Gothic Medium" panose="020B06030201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484851"/>
            <a:ext cx="4038600" cy="4641312"/>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484851"/>
            <a:ext cx="4038600" cy="4641312"/>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D6CB4EB7-7088-4BA4-8997-0D6FE2A960CD}" type="datetime1">
              <a:rPr lang="en-US" smtClean="0">
                <a:solidFill>
                  <a:srgbClr val="262626">
                    <a:tint val="75000"/>
                  </a:srgbClr>
                </a:solidFill>
              </a:rPr>
              <a:pPr/>
              <a:t>10/4/2018</a:t>
            </a:fld>
            <a:endParaRPr lang="en-US" dirty="0">
              <a:solidFill>
                <a:srgbClr val="262626">
                  <a:tint val="75000"/>
                </a:srgbClr>
              </a:solidFill>
            </a:endParaRPr>
          </a:p>
        </p:txBody>
      </p:sp>
      <p:sp>
        <p:nvSpPr>
          <p:cNvPr id="6" name="Footer Placeholder 5"/>
          <p:cNvSpPr>
            <a:spLocks noGrp="1"/>
          </p:cNvSpPr>
          <p:nvPr>
            <p:ph type="ftr" sz="quarter" idx="11"/>
          </p:nvPr>
        </p:nvSpPr>
        <p:spPr/>
        <p:txBody>
          <a:bodyPr/>
          <a:lstStyle/>
          <a:p>
            <a:endParaRPr lang="en-US" dirty="0">
              <a:solidFill>
                <a:srgbClr val="262626">
                  <a:tint val="75000"/>
                </a:srgbClr>
              </a:solidFill>
            </a:endParaRPr>
          </a:p>
        </p:txBody>
      </p:sp>
      <p:sp>
        <p:nvSpPr>
          <p:cNvPr id="7" name="Slide Number Placeholder 6"/>
          <p:cNvSpPr>
            <a:spLocks noGrp="1"/>
          </p:cNvSpPr>
          <p:nvPr>
            <p:ph type="sldNum" sz="quarter" idx="12"/>
          </p:nvPr>
        </p:nvSpPr>
        <p:spPr/>
        <p:txBody>
          <a:bodyPr/>
          <a:lstStyle/>
          <a:p>
            <a:fld id="{110B9FE3-C304-CE48-A9B7-DC03ED22A9BC}" type="slidenum">
              <a:rPr lang="en-US" smtClean="0"/>
              <a:pPr/>
              <a:t>‹#›</a:t>
            </a:fld>
            <a:endParaRPr lang="en-US" dirty="0"/>
          </a:p>
        </p:txBody>
      </p:sp>
    </p:spTree>
    <p:extLst>
      <p:ext uri="{BB962C8B-B14F-4D97-AF65-F5344CB8AC3E}">
        <p14:creationId xmlns:p14="http://schemas.microsoft.com/office/powerpoint/2010/main" val="950993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457200" y="1482753"/>
            <a:ext cx="4040188" cy="574675"/>
          </a:xfrm>
        </p:spPr>
        <p:txBody>
          <a:bodyPr anchor="b">
            <a:noAutofit/>
          </a:bodyP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057428"/>
            <a:ext cx="4040188" cy="4068735"/>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482753"/>
            <a:ext cx="4041775" cy="574675"/>
          </a:xfrm>
        </p:spPr>
        <p:txBody>
          <a:bodyPr anchor="b">
            <a:noAutofit/>
          </a:bodyP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057428"/>
            <a:ext cx="4041775" cy="4068735"/>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32E98D14-E130-49D3-9B6F-8242837260BD}" type="datetime1">
              <a:rPr lang="en-US" smtClean="0">
                <a:solidFill>
                  <a:srgbClr val="262626">
                    <a:tint val="75000"/>
                  </a:srgbClr>
                </a:solidFill>
              </a:rPr>
              <a:pPr/>
              <a:t>10/4/2018</a:t>
            </a:fld>
            <a:endParaRPr lang="en-US" dirty="0">
              <a:solidFill>
                <a:srgbClr val="262626">
                  <a:tint val="75000"/>
                </a:srgbClr>
              </a:solidFill>
            </a:endParaRPr>
          </a:p>
        </p:txBody>
      </p:sp>
      <p:sp>
        <p:nvSpPr>
          <p:cNvPr id="8" name="Footer Placeholder 7"/>
          <p:cNvSpPr>
            <a:spLocks noGrp="1"/>
          </p:cNvSpPr>
          <p:nvPr>
            <p:ph type="ftr" sz="quarter" idx="11"/>
          </p:nvPr>
        </p:nvSpPr>
        <p:spPr/>
        <p:txBody>
          <a:bodyPr/>
          <a:lstStyle/>
          <a:p>
            <a:endParaRPr lang="en-US" dirty="0">
              <a:solidFill>
                <a:srgbClr val="262626">
                  <a:tint val="75000"/>
                </a:srgbClr>
              </a:solidFill>
            </a:endParaRPr>
          </a:p>
        </p:txBody>
      </p:sp>
      <p:sp>
        <p:nvSpPr>
          <p:cNvPr id="9" name="Slide Number Placeholder 8"/>
          <p:cNvSpPr>
            <a:spLocks noGrp="1"/>
          </p:cNvSpPr>
          <p:nvPr>
            <p:ph type="sldNum" sz="quarter" idx="12"/>
          </p:nvPr>
        </p:nvSpPr>
        <p:spPr/>
        <p:txBody>
          <a:bodyPr/>
          <a:lstStyle/>
          <a:p>
            <a:fld id="{110B9FE3-C304-CE48-A9B7-DC03ED22A9BC}" type="slidenum">
              <a:rPr lang="en-US" smtClean="0"/>
              <a:pPr/>
              <a:t>‹#›</a:t>
            </a:fld>
            <a:endParaRPr lang="en-US" dirty="0"/>
          </a:p>
        </p:txBody>
      </p:sp>
    </p:spTree>
    <p:extLst>
      <p:ext uri="{BB962C8B-B14F-4D97-AF65-F5344CB8AC3E}">
        <p14:creationId xmlns:p14="http://schemas.microsoft.com/office/powerpoint/2010/main" val="4168295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DDBF8386-82FA-4187-91E8-ACBB6A173733}" type="datetime1">
              <a:rPr lang="en-US" smtClean="0">
                <a:solidFill>
                  <a:srgbClr val="262626">
                    <a:tint val="75000"/>
                  </a:srgbClr>
                </a:solidFill>
              </a:rPr>
              <a:pPr/>
              <a:t>10/4/2018</a:t>
            </a:fld>
            <a:endParaRPr lang="en-US" dirty="0">
              <a:solidFill>
                <a:srgbClr val="262626">
                  <a:tint val="75000"/>
                </a:srgbClr>
              </a:solidFill>
            </a:endParaRPr>
          </a:p>
        </p:txBody>
      </p:sp>
      <p:sp>
        <p:nvSpPr>
          <p:cNvPr id="4" name="Footer Placeholder 3"/>
          <p:cNvSpPr>
            <a:spLocks noGrp="1"/>
          </p:cNvSpPr>
          <p:nvPr>
            <p:ph type="ftr" sz="quarter" idx="11"/>
          </p:nvPr>
        </p:nvSpPr>
        <p:spPr/>
        <p:txBody>
          <a:bodyPr/>
          <a:lstStyle/>
          <a:p>
            <a:endParaRPr lang="en-US" dirty="0">
              <a:solidFill>
                <a:srgbClr val="262626">
                  <a:tint val="75000"/>
                </a:srgbClr>
              </a:solidFill>
            </a:endParaRPr>
          </a:p>
        </p:txBody>
      </p:sp>
      <p:sp>
        <p:nvSpPr>
          <p:cNvPr id="5" name="Slide Number Placeholder 4"/>
          <p:cNvSpPr>
            <a:spLocks noGrp="1"/>
          </p:cNvSpPr>
          <p:nvPr>
            <p:ph type="sldNum" sz="quarter" idx="12"/>
          </p:nvPr>
        </p:nvSpPr>
        <p:spPr/>
        <p:txBody>
          <a:bodyPr/>
          <a:lstStyle/>
          <a:p>
            <a:fld id="{110B9FE3-C304-CE48-A9B7-DC03ED22A9BC}" type="slidenum">
              <a:rPr lang="en-US" smtClean="0"/>
              <a:pPr/>
              <a:t>‹#›</a:t>
            </a:fld>
            <a:endParaRPr lang="en-US" dirty="0"/>
          </a:p>
        </p:txBody>
      </p:sp>
    </p:spTree>
    <p:extLst>
      <p:ext uri="{BB962C8B-B14F-4D97-AF65-F5344CB8AC3E}">
        <p14:creationId xmlns:p14="http://schemas.microsoft.com/office/powerpoint/2010/main" val="1247778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No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45C026-3661-4D7E-9AF1-0585B0757C84}" type="datetime1">
              <a:rPr lang="en-US" smtClean="0">
                <a:solidFill>
                  <a:srgbClr val="262626">
                    <a:tint val="75000"/>
                  </a:srgbClr>
                </a:solidFill>
              </a:rPr>
              <a:pPr/>
              <a:t>10/4/2018</a:t>
            </a:fld>
            <a:endParaRPr lang="en-US" dirty="0">
              <a:solidFill>
                <a:srgbClr val="262626">
                  <a:tint val="75000"/>
                </a:srgbClr>
              </a:solidFill>
            </a:endParaRPr>
          </a:p>
        </p:txBody>
      </p:sp>
      <p:sp>
        <p:nvSpPr>
          <p:cNvPr id="3" name="Footer Placeholder 2"/>
          <p:cNvSpPr>
            <a:spLocks noGrp="1"/>
          </p:cNvSpPr>
          <p:nvPr>
            <p:ph type="ftr" sz="quarter" idx="11"/>
          </p:nvPr>
        </p:nvSpPr>
        <p:spPr/>
        <p:txBody>
          <a:bodyPr/>
          <a:lstStyle/>
          <a:p>
            <a:endParaRPr lang="en-US" dirty="0">
              <a:solidFill>
                <a:srgbClr val="262626">
                  <a:tint val="75000"/>
                </a:srgbClr>
              </a:solidFill>
            </a:endParaRPr>
          </a:p>
        </p:txBody>
      </p:sp>
      <p:sp>
        <p:nvSpPr>
          <p:cNvPr id="4" name="Slide Number Placeholder 3"/>
          <p:cNvSpPr>
            <a:spLocks noGrp="1"/>
          </p:cNvSpPr>
          <p:nvPr>
            <p:ph type="sldNum" sz="quarter" idx="12"/>
          </p:nvPr>
        </p:nvSpPr>
        <p:spPr/>
        <p:txBody>
          <a:bodyPr/>
          <a:lstStyle/>
          <a:p>
            <a:fld id="{110B9FE3-C304-CE48-A9B7-DC03ED22A9BC}" type="slidenum">
              <a:rPr lang="en-US" smtClean="0"/>
              <a:pPr/>
              <a:t>‹#›</a:t>
            </a:fld>
            <a:endParaRPr lang="en-US" dirty="0"/>
          </a:p>
        </p:txBody>
      </p:sp>
    </p:spTree>
    <p:extLst>
      <p:ext uri="{BB962C8B-B14F-4D97-AF65-F5344CB8AC3E}">
        <p14:creationId xmlns:p14="http://schemas.microsoft.com/office/powerpoint/2010/main" val="36261226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61116"/>
            <a:ext cx="3008313" cy="773983"/>
          </a:xfrm>
        </p:spPr>
        <p:txBody>
          <a:bodyPr anchor="b">
            <a:noAutofit/>
          </a:bodyPr>
          <a:lstStyle>
            <a:lvl1pPr algn="l">
              <a:defRPr sz="2400" b="1">
                <a:solidFill>
                  <a:schemeClr val="tx2"/>
                </a:solidFill>
                <a:latin typeface="+mn-lt"/>
              </a:defRPr>
            </a:lvl1pPr>
          </a:lstStyle>
          <a:p>
            <a:r>
              <a:rPr lang="en-US" dirty="0"/>
              <a:t>Click to edit Master title style</a:t>
            </a:r>
          </a:p>
        </p:txBody>
      </p:sp>
      <p:sp>
        <p:nvSpPr>
          <p:cNvPr id="3" name="Content Placeholder 2"/>
          <p:cNvSpPr>
            <a:spLocks noGrp="1"/>
          </p:cNvSpPr>
          <p:nvPr>
            <p:ph idx="1"/>
          </p:nvPr>
        </p:nvSpPr>
        <p:spPr>
          <a:xfrm>
            <a:off x="3575050" y="661116"/>
            <a:ext cx="5111750" cy="5465047"/>
          </a:xfrm>
        </p:spPr>
        <p:txBody>
          <a:bodyPr>
            <a:normAutofit/>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normAutofit/>
          </a:bodyPr>
          <a:lstStyle>
            <a:lvl1pPr marL="0" indent="0">
              <a:buNone/>
              <a:defRPr sz="16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C6EF29B-8025-420E-B11C-085CBB90A6C8}" type="datetime1">
              <a:rPr lang="en-US" smtClean="0">
                <a:solidFill>
                  <a:srgbClr val="262626">
                    <a:tint val="75000"/>
                  </a:srgbClr>
                </a:solidFill>
              </a:rPr>
              <a:pPr/>
              <a:t>10/4/2018</a:t>
            </a:fld>
            <a:endParaRPr lang="en-US" dirty="0">
              <a:solidFill>
                <a:srgbClr val="262626">
                  <a:tint val="75000"/>
                </a:srgbClr>
              </a:solidFill>
            </a:endParaRPr>
          </a:p>
        </p:txBody>
      </p:sp>
      <p:sp>
        <p:nvSpPr>
          <p:cNvPr id="6" name="Footer Placeholder 5"/>
          <p:cNvSpPr>
            <a:spLocks noGrp="1"/>
          </p:cNvSpPr>
          <p:nvPr>
            <p:ph type="ftr" sz="quarter" idx="11"/>
          </p:nvPr>
        </p:nvSpPr>
        <p:spPr/>
        <p:txBody>
          <a:bodyPr/>
          <a:lstStyle/>
          <a:p>
            <a:endParaRPr lang="en-US" dirty="0">
              <a:solidFill>
                <a:srgbClr val="262626">
                  <a:tint val="75000"/>
                </a:srgbClr>
              </a:solidFill>
            </a:endParaRPr>
          </a:p>
        </p:txBody>
      </p:sp>
      <p:sp>
        <p:nvSpPr>
          <p:cNvPr id="7" name="Slide Number Placeholder 6"/>
          <p:cNvSpPr>
            <a:spLocks noGrp="1"/>
          </p:cNvSpPr>
          <p:nvPr>
            <p:ph type="sldNum" sz="quarter" idx="12"/>
          </p:nvPr>
        </p:nvSpPr>
        <p:spPr/>
        <p:txBody>
          <a:bodyPr/>
          <a:lstStyle/>
          <a:p>
            <a:fld id="{110B9FE3-C304-CE48-A9B7-DC03ED22A9BC}" type="slidenum">
              <a:rPr lang="en-US" smtClean="0"/>
              <a:pPr/>
              <a:t>‹#›</a:t>
            </a:fld>
            <a:endParaRPr lang="en-US" dirty="0"/>
          </a:p>
        </p:txBody>
      </p:sp>
    </p:spTree>
    <p:extLst>
      <p:ext uri="{BB962C8B-B14F-4D97-AF65-F5344CB8AC3E}">
        <p14:creationId xmlns:p14="http://schemas.microsoft.com/office/powerpoint/2010/main" val="139178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91BE30-F052-4D11-B6BD-63C5EDE95174}" type="datetimeFigureOut">
              <a:rPr lang="en-US" smtClean="0"/>
              <a:t>10/4/2018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01B20-5869-4CF7-8CB2-43F52BE4AA0C}" type="slidenum">
              <a:rPr lang="en-US" smtClean="0"/>
              <a:t>‹#›</a:t>
            </a:fld>
            <a:endParaRPr lang="en-US"/>
          </a:p>
        </p:txBody>
      </p:sp>
    </p:spTree>
    <p:extLst>
      <p:ext uri="{BB962C8B-B14F-4D97-AF65-F5344CB8AC3E}">
        <p14:creationId xmlns:p14="http://schemas.microsoft.com/office/powerpoint/2010/main" val="5690826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lvl1pPr algn="l">
              <a:defRPr sz="2400" b="1">
                <a:solidFill>
                  <a:schemeClr val="tx2"/>
                </a:solidFill>
                <a:latin typeface="Franklin Gothic Book" panose="020B05030201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normAutofit/>
          </a:bodyPr>
          <a:lstStyle>
            <a:lvl1pPr marL="0" indent="0">
              <a:buNone/>
              <a:defRPr sz="16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E0C77E2-4BA0-4F3E-A3E9-18D608E0DA4D}" type="datetime1">
              <a:rPr lang="en-US" smtClean="0">
                <a:solidFill>
                  <a:srgbClr val="262626">
                    <a:tint val="75000"/>
                  </a:srgbClr>
                </a:solidFill>
              </a:rPr>
              <a:pPr/>
              <a:t>10/4/2018</a:t>
            </a:fld>
            <a:endParaRPr lang="en-US" dirty="0">
              <a:solidFill>
                <a:srgbClr val="262626">
                  <a:tint val="75000"/>
                </a:srgbClr>
              </a:solidFill>
            </a:endParaRPr>
          </a:p>
        </p:txBody>
      </p:sp>
      <p:sp>
        <p:nvSpPr>
          <p:cNvPr id="6" name="Footer Placeholder 5"/>
          <p:cNvSpPr>
            <a:spLocks noGrp="1"/>
          </p:cNvSpPr>
          <p:nvPr>
            <p:ph type="ftr" sz="quarter" idx="11"/>
          </p:nvPr>
        </p:nvSpPr>
        <p:spPr/>
        <p:txBody>
          <a:bodyPr/>
          <a:lstStyle/>
          <a:p>
            <a:endParaRPr lang="en-US" dirty="0">
              <a:solidFill>
                <a:srgbClr val="262626">
                  <a:tint val="75000"/>
                </a:srgbClr>
              </a:solidFill>
            </a:endParaRPr>
          </a:p>
        </p:txBody>
      </p:sp>
      <p:sp>
        <p:nvSpPr>
          <p:cNvPr id="7" name="Slide Number Placeholder 6"/>
          <p:cNvSpPr>
            <a:spLocks noGrp="1"/>
          </p:cNvSpPr>
          <p:nvPr>
            <p:ph type="sldNum" sz="quarter" idx="12"/>
          </p:nvPr>
        </p:nvSpPr>
        <p:spPr/>
        <p:txBody>
          <a:bodyPr/>
          <a:lstStyle/>
          <a:p>
            <a:fld id="{110B9FE3-C304-CE48-A9B7-DC03ED22A9BC}" type="slidenum">
              <a:rPr lang="en-US" smtClean="0"/>
              <a:pPr/>
              <a:t>‹#›</a:t>
            </a:fld>
            <a:endParaRPr lang="en-US" dirty="0"/>
          </a:p>
        </p:txBody>
      </p:sp>
    </p:spTree>
    <p:extLst>
      <p:ext uri="{BB962C8B-B14F-4D97-AF65-F5344CB8AC3E}">
        <p14:creationId xmlns:p14="http://schemas.microsoft.com/office/powerpoint/2010/main" val="27693825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24EFD6B-4E00-4D11-9A91-3E9EA1CFF740}" type="datetimeFigureOut">
              <a:rPr lang="en-US" smtClean="0">
                <a:solidFill>
                  <a:srgbClr val="DBF5F9">
                    <a:shade val="90000"/>
                  </a:srgbClr>
                </a:solidFill>
              </a:rPr>
              <a:pPr/>
              <a:t>10/4/2018</a:t>
            </a:fld>
            <a:endParaRPr lang="en-US" dirty="0">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dirty="0">
              <a:solidFill>
                <a:srgbClr val="DBF5F9">
                  <a:shade val="90000"/>
                </a:srgbClr>
              </a:solidFill>
            </a:endParaRPr>
          </a:p>
        </p:txBody>
      </p:sp>
      <p:sp>
        <p:nvSpPr>
          <p:cNvPr id="27" name="Slide Number Placeholder 26"/>
          <p:cNvSpPr>
            <a:spLocks noGrp="1"/>
          </p:cNvSpPr>
          <p:nvPr>
            <p:ph type="sldNum" sz="quarter" idx="12"/>
          </p:nvPr>
        </p:nvSpPr>
        <p:spPr/>
        <p:txBody>
          <a:bodyPr/>
          <a:lstStyle/>
          <a:p>
            <a:fld id="{F7F6CD9B-45D5-434C-9B09-0D6976F96327}"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2203530009"/>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24EFD6B-4E00-4D11-9A91-3E9EA1CFF740}" type="datetimeFigureOut">
              <a:rPr lang="en-US" smtClean="0">
                <a:solidFill>
                  <a:srgbClr val="04617B">
                    <a:shade val="90000"/>
                  </a:srgbClr>
                </a:solidFill>
              </a:rPr>
              <a:pPr/>
              <a:t>10/4/2018</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F7F6CD9B-45D5-434C-9B09-0D6976F96327}"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6929353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24EFD6B-4E00-4D11-9A91-3E9EA1CFF740}" type="datetimeFigureOut">
              <a:rPr lang="en-US" smtClean="0">
                <a:solidFill>
                  <a:srgbClr val="DBF5F9">
                    <a:shade val="90000"/>
                  </a:srgbClr>
                </a:solidFill>
              </a:rPr>
              <a:pPr/>
              <a:t>10/4/2018</a:t>
            </a:fld>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p>
            <a:fld id="{F7F6CD9B-45D5-434C-9B09-0D6976F96327}"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3691518405"/>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24EFD6B-4E00-4D11-9A91-3E9EA1CFF740}" type="datetimeFigureOut">
              <a:rPr lang="en-US" smtClean="0">
                <a:solidFill>
                  <a:srgbClr val="04617B">
                    <a:shade val="90000"/>
                  </a:srgbClr>
                </a:solidFill>
              </a:rPr>
              <a:pPr/>
              <a:t>10/4/2018</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endParaRPr>
          </a:p>
        </p:txBody>
      </p:sp>
      <p:sp>
        <p:nvSpPr>
          <p:cNvPr id="7" name="Slide Number Placeholder 6"/>
          <p:cNvSpPr>
            <a:spLocks noGrp="1"/>
          </p:cNvSpPr>
          <p:nvPr>
            <p:ph type="sldNum" sz="quarter" idx="12"/>
          </p:nvPr>
        </p:nvSpPr>
        <p:spPr/>
        <p:txBody>
          <a:bodyPr/>
          <a:lstStyle/>
          <a:p>
            <a:fld id="{F7F6CD9B-45D5-434C-9B09-0D6976F96327}"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23990986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24EFD6B-4E00-4D11-9A91-3E9EA1CFF740}" type="datetimeFigureOut">
              <a:rPr lang="en-US" smtClean="0">
                <a:solidFill>
                  <a:srgbClr val="04617B">
                    <a:shade val="90000"/>
                  </a:srgbClr>
                </a:solidFill>
              </a:rPr>
              <a:pPr/>
              <a:t>10/4/2018</a:t>
            </a:fld>
            <a:endParaRPr lang="en-US" dirty="0">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dirty="0">
              <a:solidFill>
                <a:srgbClr val="04617B">
                  <a:shade val="90000"/>
                </a:srgbClr>
              </a:solidFill>
            </a:endParaRPr>
          </a:p>
        </p:txBody>
      </p:sp>
      <p:sp>
        <p:nvSpPr>
          <p:cNvPr id="9" name="Slide Number Placeholder 8"/>
          <p:cNvSpPr>
            <a:spLocks noGrp="1"/>
          </p:cNvSpPr>
          <p:nvPr>
            <p:ph type="sldNum" sz="quarter" idx="12"/>
          </p:nvPr>
        </p:nvSpPr>
        <p:spPr/>
        <p:txBody>
          <a:bodyPr/>
          <a:lstStyle/>
          <a:p>
            <a:fld id="{F7F6CD9B-45D5-434C-9B09-0D6976F96327}"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25376940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24EFD6B-4E00-4D11-9A91-3E9EA1CFF740}" type="datetimeFigureOut">
              <a:rPr lang="en-US" smtClean="0">
                <a:solidFill>
                  <a:srgbClr val="04617B">
                    <a:shade val="90000"/>
                  </a:srgbClr>
                </a:solidFill>
              </a:rPr>
              <a:pPr/>
              <a:t>10/4/2018</a:t>
            </a:fld>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dirty="0">
              <a:solidFill>
                <a:srgbClr val="04617B">
                  <a:shade val="90000"/>
                </a:srgbClr>
              </a:solidFill>
            </a:endParaRPr>
          </a:p>
        </p:txBody>
      </p:sp>
      <p:sp>
        <p:nvSpPr>
          <p:cNvPr id="5" name="Slide Number Placeholder 4"/>
          <p:cNvSpPr>
            <a:spLocks noGrp="1"/>
          </p:cNvSpPr>
          <p:nvPr>
            <p:ph type="sldNum" sz="quarter" idx="12"/>
          </p:nvPr>
        </p:nvSpPr>
        <p:spPr/>
        <p:txBody>
          <a:bodyPr/>
          <a:lstStyle/>
          <a:p>
            <a:fld id="{F7F6CD9B-45D5-434C-9B09-0D6976F96327}"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31790132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4EFD6B-4E00-4D11-9A91-3E9EA1CFF740}" type="datetimeFigureOut">
              <a:rPr lang="en-US" smtClean="0">
                <a:solidFill>
                  <a:srgbClr val="04617B">
                    <a:shade val="90000"/>
                  </a:srgbClr>
                </a:solidFill>
              </a:rPr>
              <a:pPr/>
              <a:t>10/4/2018</a:t>
            </a:fld>
            <a:endParaRPr lang="en-US" dirty="0">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dirty="0">
              <a:solidFill>
                <a:srgbClr val="04617B">
                  <a:shade val="90000"/>
                </a:srgbClr>
              </a:solidFill>
            </a:endParaRPr>
          </a:p>
        </p:txBody>
      </p:sp>
      <p:sp>
        <p:nvSpPr>
          <p:cNvPr id="4" name="Slide Number Placeholder 3"/>
          <p:cNvSpPr>
            <a:spLocks noGrp="1"/>
          </p:cNvSpPr>
          <p:nvPr>
            <p:ph type="sldNum" sz="quarter" idx="12"/>
          </p:nvPr>
        </p:nvSpPr>
        <p:spPr/>
        <p:txBody>
          <a:bodyPr/>
          <a:lstStyle/>
          <a:p>
            <a:fld id="{F7F6CD9B-45D5-434C-9B09-0D6976F96327}"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3860255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24EFD6B-4E00-4D11-9A91-3E9EA1CFF740}" type="datetimeFigureOut">
              <a:rPr lang="en-US" smtClean="0">
                <a:solidFill>
                  <a:srgbClr val="04617B">
                    <a:shade val="90000"/>
                  </a:srgbClr>
                </a:solidFill>
              </a:rPr>
              <a:pPr/>
              <a:t>10/4/2018</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endParaRPr>
          </a:p>
        </p:txBody>
      </p:sp>
      <p:sp>
        <p:nvSpPr>
          <p:cNvPr id="7" name="Slide Number Placeholder 6"/>
          <p:cNvSpPr>
            <a:spLocks noGrp="1"/>
          </p:cNvSpPr>
          <p:nvPr>
            <p:ph type="sldNum" sz="quarter" idx="12"/>
          </p:nvPr>
        </p:nvSpPr>
        <p:spPr/>
        <p:txBody>
          <a:bodyPr/>
          <a:lstStyle/>
          <a:p>
            <a:fld id="{F7F6CD9B-45D5-434C-9B09-0D6976F96327}"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34774749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24EFD6B-4E00-4D11-9A91-3E9EA1CFF740}" type="datetimeFigureOut">
              <a:rPr lang="en-US" smtClean="0">
                <a:solidFill>
                  <a:srgbClr val="04617B">
                    <a:shade val="90000"/>
                  </a:srgbClr>
                </a:solidFill>
              </a:rPr>
              <a:pPr/>
              <a:t>10/4/2018</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F7F6CD9B-45D5-434C-9B09-0D6976F96327}" type="slidenum">
              <a:rPr lang="en-US" smtClean="0">
                <a:solidFill>
                  <a:srgbClr val="04617B">
                    <a:shade val="90000"/>
                  </a:srgbClr>
                </a:solidFill>
              </a:rPr>
              <a:pPr/>
              <a:t>‹#›</a:t>
            </a:fld>
            <a:endParaRPr lang="en-US" dirty="0">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defTabSz="914400"/>
            <a:endParaRPr lang="en-US" dirty="0">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defTabSz="914400"/>
            <a:endParaRPr lang="en-US" dirty="0">
              <a:solidFill>
                <a:prstClr val="black"/>
              </a:solidFill>
            </a:endParaRPr>
          </a:p>
        </p:txBody>
      </p:sp>
    </p:spTree>
    <p:extLst>
      <p:ext uri="{BB962C8B-B14F-4D97-AF65-F5344CB8AC3E}">
        <p14:creationId xmlns:p14="http://schemas.microsoft.com/office/powerpoint/2010/main" val="216993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491BE30-F052-4D11-B6BD-63C5EDE95174}" type="datetimeFigureOut">
              <a:rPr lang="en-US" smtClean="0"/>
              <a:t>10/4/2018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01B20-5869-4CF7-8CB2-43F52BE4AA0C}" type="slidenum">
              <a:rPr lang="en-US" smtClean="0"/>
              <a:t>‹#›</a:t>
            </a:fld>
            <a:endParaRPr lang="en-US"/>
          </a:p>
        </p:txBody>
      </p:sp>
    </p:spTree>
    <p:extLst>
      <p:ext uri="{BB962C8B-B14F-4D97-AF65-F5344CB8AC3E}">
        <p14:creationId xmlns:p14="http://schemas.microsoft.com/office/powerpoint/2010/main" val="15016580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24EFD6B-4E00-4D11-9A91-3E9EA1CFF740}" type="datetimeFigureOut">
              <a:rPr lang="en-US" smtClean="0">
                <a:solidFill>
                  <a:srgbClr val="04617B">
                    <a:shade val="90000"/>
                  </a:srgbClr>
                </a:solidFill>
              </a:rPr>
              <a:pPr/>
              <a:t>10/4/2018</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F7F6CD9B-45D5-434C-9B09-0D6976F96327}"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28202370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24EFD6B-4E00-4D11-9A91-3E9EA1CFF740}" type="datetimeFigureOut">
              <a:rPr lang="en-US" smtClean="0">
                <a:solidFill>
                  <a:srgbClr val="04617B">
                    <a:shade val="90000"/>
                  </a:srgbClr>
                </a:solidFill>
              </a:rPr>
              <a:pPr/>
              <a:t>10/4/2018</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F7F6CD9B-45D5-434C-9B09-0D6976F96327}"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3461478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85D7B30-AC0B-4B32-839A-A98B54ED8978}" type="datetimeFigureOut">
              <a:rPr lang="en-US" smtClean="0"/>
              <a:pPr/>
              <a:t>10/4/2018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4933EB-F539-424D-9898-191C88FAD0E7}"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1677987"/>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5D7B30-AC0B-4B32-839A-A98B54ED8978}" type="datetimeFigureOut">
              <a:rPr lang="en-US" smtClean="0"/>
              <a:pPr/>
              <a:t>10/4/2018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4933EB-F539-424D-9898-191C88FAD0E7}" type="slidenum">
              <a:rPr lang="en-US" smtClean="0"/>
              <a:pPr/>
              <a:t>‹#›</a:t>
            </a:fld>
            <a:endParaRPr lang="en-US" dirty="0"/>
          </a:p>
        </p:txBody>
      </p:sp>
    </p:spTree>
    <p:extLst>
      <p:ext uri="{BB962C8B-B14F-4D97-AF65-F5344CB8AC3E}">
        <p14:creationId xmlns:p14="http://schemas.microsoft.com/office/powerpoint/2010/main" val="9618799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5D7B30-AC0B-4B32-839A-A98B54ED8978}" type="datetimeFigureOut">
              <a:rPr lang="en-US" smtClean="0"/>
              <a:pPr/>
              <a:t>10/4/2018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4933EB-F539-424D-9898-191C88FAD0E7}"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7863835"/>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85D7B30-AC0B-4B32-839A-A98B54ED8978}" type="datetimeFigureOut">
              <a:rPr lang="en-US" smtClean="0"/>
              <a:pPr/>
              <a:t>10/4/2018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4933EB-F539-424D-9898-191C88FAD0E7}" type="slidenum">
              <a:rPr lang="en-US" smtClean="0"/>
              <a:pPr/>
              <a:t>‹#›</a:t>
            </a:fld>
            <a:endParaRPr lang="en-US" dirty="0"/>
          </a:p>
        </p:txBody>
      </p:sp>
    </p:spTree>
    <p:extLst>
      <p:ext uri="{BB962C8B-B14F-4D97-AF65-F5344CB8AC3E}">
        <p14:creationId xmlns:p14="http://schemas.microsoft.com/office/powerpoint/2010/main" val="17949503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85D7B30-AC0B-4B32-839A-A98B54ED8978}" type="datetimeFigureOut">
              <a:rPr lang="en-US" smtClean="0"/>
              <a:pPr/>
              <a:t>10/4/2018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54933EB-F539-424D-9898-191C88FAD0E7}" type="slidenum">
              <a:rPr lang="en-US" smtClean="0"/>
              <a:pPr/>
              <a:t>‹#›</a:t>
            </a:fld>
            <a:endParaRPr lang="en-US" dirty="0"/>
          </a:p>
        </p:txBody>
      </p:sp>
    </p:spTree>
    <p:extLst>
      <p:ext uri="{BB962C8B-B14F-4D97-AF65-F5344CB8AC3E}">
        <p14:creationId xmlns:p14="http://schemas.microsoft.com/office/powerpoint/2010/main" val="23698353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85D7B30-AC0B-4B32-839A-A98B54ED8978}" type="datetimeFigureOut">
              <a:rPr lang="en-US" smtClean="0"/>
              <a:pPr/>
              <a:t>10/4/2018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54933EB-F539-424D-9898-191C88FAD0E7}" type="slidenum">
              <a:rPr lang="en-US" smtClean="0"/>
              <a:pPr/>
              <a:t>‹#›</a:t>
            </a:fld>
            <a:endParaRPr lang="en-US" dirty="0"/>
          </a:p>
        </p:txBody>
      </p:sp>
    </p:spTree>
    <p:extLst>
      <p:ext uri="{BB962C8B-B14F-4D97-AF65-F5344CB8AC3E}">
        <p14:creationId xmlns:p14="http://schemas.microsoft.com/office/powerpoint/2010/main" val="33878887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85D7B30-AC0B-4B32-839A-A98B54ED8978}" type="datetimeFigureOut">
              <a:rPr lang="en-US" smtClean="0"/>
              <a:pPr/>
              <a:t>10/4/2018</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954933EB-F539-424D-9898-191C88FAD0E7}" type="slidenum">
              <a:rPr lang="en-US" smtClean="0"/>
              <a:pPr/>
              <a:t>‹#›</a:t>
            </a:fld>
            <a:endParaRPr lang="en-US" dirty="0"/>
          </a:p>
        </p:txBody>
      </p:sp>
    </p:spTree>
    <p:extLst>
      <p:ext uri="{BB962C8B-B14F-4D97-AF65-F5344CB8AC3E}">
        <p14:creationId xmlns:p14="http://schemas.microsoft.com/office/powerpoint/2010/main" val="27970259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885D7B30-AC0B-4B32-839A-A98B54ED8978}" type="datetimeFigureOut">
              <a:rPr lang="en-US" smtClean="0"/>
              <a:pPr/>
              <a:t>10/4/2018</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solidFill>
                <a:srgbClr val="637052"/>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54933EB-F539-424D-9898-191C88FAD0E7}" type="slidenum">
              <a:rPr lang="en-US" smtClean="0">
                <a:solidFill>
                  <a:srgbClr val="637052"/>
                </a:solidFill>
              </a:rPr>
              <a:pPr/>
              <a:t>‹#›</a:t>
            </a:fld>
            <a:endParaRPr lang="en-US" dirty="0">
              <a:solidFill>
                <a:srgbClr val="637052"/>
              </a:solidFill>
            </a:endParaRPr>
          </a:p>
        </p:txBody>
      </p:sp>
    </p:spTree>
    <p:extLst>
      <p:ext uri="{BB962C8B-B14F-4D97-AF65-F5344CB8AC3E}">
        <p14:creationId xmlns:p14="http://schemas.microsoft.com/office/powerpoint/2010/main" val="1257693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491BE30-F052-4D11-B6BD-63C5EDE95174}" type="datetimeFigureOut">
              <a:rPr lang="en-US" smtClean="0"/>
              <a:t>10/4/2018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01B20-5869-4CF7-8CB2-43F52BE4AA0C}" type="slidenum">
              <a:rPr lang="en-US" smtClean="0"/>
              <a:t>‹#›</a:t>
            </a:fld>
            <a:endParaRPr lang="en-US"/>
          </a:p>
        </p:txBody>
      </p:sp>
    </p:spTree>
    <p:extLst>
      <p:ext uri="{BB962C8B-B14F-4D97-AF65-F5344CB8AC3E}">
        <p14:creationId xmlns:p14="http://schemas.microsoft.com/office/powerpoint/2010/main" val="30410295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5D7B30-AC0B-4B32-839A-A98B54ED8978}" type="datetimeFigureOut">
              <a:rPr lang="en-US" smtClean="0"/>
              <a:pPr/>
              <a:t>10/4/2018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4933EB-F539-424D-9898-191C88FAD0E7}" type="slidenum">
              <a:rPr lang="en-US" smtClean="0"/>
              <a:pPr/>
              <a:t>‹#›</a:t>
            </a:fld>
            <a:endParaRPr lang="en-US" dirty="0"/>
          </a:p>
        </p:txBody>
      </p:sp>
    </p:spTree>
    <p:extLst>
      <p:ext uri="{BB962C8B-B14F-4D97-AF65-F5344CB8AC3E}">
        <p14:creationId xmlns:p14="http://schemas.microsoft.com/office/powerpoint/2010/main" val="18042680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5D7B30-AC0B-4B32-839A-A98B54ED8978}" type="datetimeFigureOut">
              <a:rPr lang="en-US" smtClean="0"/>
              <a:pPr/>
              <a:t>10/4/2018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4933EB-F539-424D-9898-191C88FAD0E7}" type="slidenum">
              <a:rPr lang="en-US" smtClean="0"/>
              <a:pPr/>
              <a:t>‹#›</a:t>
            </a:fld>
            <a:endParaRPr lang="en-US" dirty="0"/>
          </a:p>
        </p:txBody>
      </p:sp>
    </p:spTree>
    <p:extLst>
      <p:ext uri="{BB962C8B-B14F-4D97-AF65-F5344CB8AC3E}">
        <p14:creationId xmlns:p14="http://schemas.microsoft.com/office/powerpoint/2010/main" val="9824915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5D7B30-AC0B-4B32-839A-A98B54ED8978}" type="datetimeFigureOut">
              <a:rPr lang="en-US" smtClean="0"/>
              <a:pPr/>
              <a:t>10/4/2018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4933EB-F539-424D-9898-191C88FAD0E7}" type="slidenum">
              <a:rPr lang="en-US" smtClean="0"/>
              <a:pPr/>
              <a:t>‹#›</a:t>
            </a:fld>
            <a:endParaRPr lang="en-US" dirty="0"/>
          </a:p>
        </p:txBody>
      </p:sp>
    </p:spTree>
    <p:extLst>
      <p:ext uri="{BB962C8B-B14F-4D97-AF65-F5344CB8AC3E}">
        <p14:creationId xmlns:p14="http://schemas.microsoft.com/office/powerpoint/2010/main" val="4104981808"/>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B75692E-719E-452E-B895-E1D751359893}" type="datetimeFigureOut">
              <a:rPr lang="en-US"/>
              <a:pPr>
                <a:defRPr/>
              </a:pPr>
              <a:t>10/4/2018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7475D1F-8E26-4FC5-BB5E-30CA9AC92840}" type="slidenum">
              <a:rPr lang="en-US" altLang="en-US"/>
              <a:pPr/>
              <a:t>‹#›</a:t>
            </a:fld>
            <a:endParaRPr lang="en-US" altLang="en-US"/>
          </a:p>
        </p:txBody>
      </p:sp>
    </p:spTree>
    <p:extLst>
      <p:ext uri="{BB962C8B-B14F-4D97-AF65-F5344CB8AC3E}">
        <p14:creationId xmlns:p14="http://schemas.microsoft.com/office/powerpoint/2010/main" val="36253006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134BCA5-7F33-40EF-BB58-55311162C4DB}" type="datetimeFigureOut">
              <a:rPr lang="en-US"/>
              <a:pPr>
                <a:defRPr/>
              </a:pPr>
              <a:t>10/4/2018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DB15E43-C7AF-40B2-93D0-63C5FA45193D}" type="slidenum">
              <a:rPr lang="en-US" altLang="en-US"/>
              <a:pPr/>
              <a:t>‹#›</a:t>
            </a:fld>
            <a:endParaRPr lang="en-US" altLang="en-US"/>
          </a:p>
        </p:txBody>
      </p:sp>
    </p:spTree>
    <p:extLst>
      <p:ext uri="{BB962C8B-B14F-4D97-AF65-F5344CB8AC3E}">
        <p14:creationId xmlns:p14="http://schemas.microsoft.com/office/powerpoint/2010/main" val="20831585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C2BDFCA-660B-48AC-AE2F-D4EF8BC1EE01}" type="datetimeFigureOut">
              <a:rPr lang="en-US"/>
              <a:pPr>
                <a:defRPr/>
              </a:pPr>
              <a:t>10/4/2018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F4CF533-4F95-4F68-88E9-7400364FFB19}" type="slidenum">
              <a:rPr lang="en-US" altLang="en-US"/>
              <a:pPr/>
              <a:t>‹#›</a:t>
            </a:fld>
            <a:endParaRPr lang="en-US" altLang="en-US"/>
          </a:p>
        </p:txBody>
      </p:sp>
    </p:spTree>
    <p:extLst>
      <p:ext uri="{BB962C8B-B14F-4D97-AF65-F5344CB8AC3E}">
        <p14:creationId xmlns:p14="http://schemas.microsoft.com/office/powerpoint/2010/main" val="10646547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5AE9F05-0E30-459C-A45E-8AA2F13EB470}" type="datetimeFigureOut">
              <a:rPr lang="en-US"/>
              <a:pPr>
                <a:defRPr/>
              </a:pPr>
              <a:t>10/4/2018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DC93F91-E602-44E5-8AAA-59ACFA5FCB2A}" type="slidenum">
              <a:rPr lang="en-US" altLang="en-US"/>
              <a:pPr/>
              <a:t>‹#›</a:t>
            </a:fld>
            <a:endParaRPr lang="en-US" altLang="en-US"/>
          </a:p>
        </p:txBody>
      </p:sp>
    </p:spTree>
    <p:extLst>
      <p:ext uri="{BB962C8B-B14F-4D97-AF65-F5344CB8AC3E}">
        <p14:creationId xmlns:p14="http://schemas.microsoft.com/office/powerpoint/2010/main" val="6377703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F87FB87-A5A7-4719-AF20-D9E508D01491}" type="datetimeFigureOut">
              <a:rPr lang="en-US"/>
              <a:pPr>
                <a:defRPr/>
              </a:pPr>
              <a:t>10/4/2018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2D6ECBFC-D6A0-4E4F-AC9A-AD8A0DF08672}" type="slidenum">
              <a:rPr lang="en-US" altLang="en-US"/>
              <a:pPr/>
              <a:t>‹#›</a:t>
            </a:fld>
            <a:endParaRPr lang="en-US" altLang="en-US"/>
          </a:p>
        </p:txBody>
      </p:sp>
    </p:spTree>
    <p:extLst>
      <p:ext uri="{BB962C8B-B14F-4D97-AF65-F5344CB8AC3E}">
        <p14:creationId xmlns:p14="http://schemas.microsoft.com/office/powerpoint/2010/main" val="29176375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533F879-E4F5-4958-8873-276882348FB7}" type="datetimeFigureOut">
              <a:rPr lang="en-US"/>
              <a:pPr>
                <a:defRPr/>
              </a:pPr>
              <a:t>10/4/2018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5BB1FCDC-41E2-490C-A9C2-D1F30B2C91B3}" type="slidenum">
              <a:rPr lang="en-US" altLang="en-US"/>
              <a:pPr/>
              <a:t>‹#›</a:t>
            </a:fld>
            <a:endParaRPr lang="en-US" altLang="en-US"/>
          </a:p>
        </p:txBody>
      </p:sp>
    </p:spTree>
    <p:extLst>
      <p:ext uri="{BB962C8B-B14F-4D97-AF65-F5344CB8AC3E}">
        <p14:creationId xmlns:p14="http://schemas.microsoft.com/office/powerpoint/2010/main" val="39476934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007A614-CF38-4F39-92A9-889AA2662703}" type="datetimeFigureOut">
              <a:rPr lang="en-US"/>
              <a:pPr>
                <a:defRPr/>
              </a:pPr>
              <a:t>10/4/2018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11E35E72-726B-4E07-B245-5F3C76EF731F}" type="slidenum">
              <a:rPr lang="en-US" altLang="en-US"/>
              <a:pPr/>
              <a:t>‹#›</a:t>
            </a:fld>
            <a:endParaRPr lang="en-US" altLang="en-US"/>
          </a:p>
        </p:txBody>
      </p:sp>
    </p:spTree>
    <p:extLst>
      <p:ext uri="{BB962C8B-B14F-4D97-AF65-F5344CB8AC3E}">
        <p14:creationId xmlns:p14="http://schemas.microsoft.com/office/powerpoint/2010/main" val="3628261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491BE30-F052-4D11-B6BD-63C5EDE95174}" type="datetimeFigureOut">
              <a:rPr lang="en-US" smtClean="0"/>
              <a:t>10/4/2018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101B20-5869-4CF7-8CB2-43F52BE4AA0C}" type="slidenum">
              <a:rPr lang="en-US" smtClean="0"/>
              <a:t>‹#›</a:t>
            </a:fld>
            <a:endParaRPr lang="en-US"/>
          </a:p>
        </p:txBody>
      </p:sp>
    </p:spTree>
    <p:extLst>
      <p:ext uri="{BB962C8B-B14F-4D97-AF65-F5344CB8AC3E}">
        <p14:creationId xmlns:p14="http://schemas.microsoft.com/office/powerpoint/2010/main" val="15708279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D685B2-33D1-4071-BF6F-8D02974B843D}" type="datetimeFigureOut">
              <a:rPr lang="en-US"/>
              <a:pPr>
                <a:defRPr/>
              </a:pPr>
              <a:t>10/4/2018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C6EBBD66-5399-4C47-871A-7454A64CCA0D}" type="slidenum">
              <a:rPr lang="en-US" altLang="en-US"/>
              <a:pPr/>
              <a:t>‹#›</a:t>
            </a:fld>
            <a:endParaRPr lang="en-US" altLang="en-US"/>
          </a:p>
        </p:txBody>
      </p:sp>
    </p:spTree>
    <p:extLst>
      <p:ext uri="{BB962C8B-B14F-4D97-AF65-F5344CB8AC3E}">
        <p14:creationId xmlns:p14="http://schemas.microsoft.com/office/powerpoint/2010/main" val="20925788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25B7D3B-195F-4D73-8224-167A391D851C}" type="datetimeFigureOut">
              <a:rPr lang="en-US"/>
              <a:pPr>
                <a:defRPr/>
              </a:pPr>
              <a:t>10/4/2018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D77D8F7-5847-46D7-BD49-2E0D3B76BEC9}" type="slidenum">
              <a:rPr lang="en-US" altLang="en-US"/>
              <a:pPr/>
              <a:t>‹#›</a:t>
            </a:fld>
            <a:endParaRPr lang="en-US" altLang="en-US"/>
          </a:p>
        </p:txBody>
      </p:sp>
    </p:spTree>
    <p:extLst>
      <p:ext uri="{BB962C8B-B14F-4D97-AF65-F5344CB8AC3E}">
        <p14:creationId xmlns:p14="http://schemas.microsoft.com/office/powerpoint/2010/main" val="30766579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DDE6DDF-6A9E-49F5-9AB1-78B5187C6984}" type="datetimeFigureOut">
              <a:rPr lang="en-US"/>
              <a:pPr>
                <a:defRPr/>
              </a:pPr>
              <a:t>10/4/2018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0F242A6-A41F-416A-8F64-7D97F783BCAF}" type="slidenum">
              <a:rPr lang="en-US" altLang="en-US"/>
              <a:pPr/>
              <a:t>‹#›</a:t>
            </a:fld>
            <a:endParaRPr lang="en-US" altLang="en-US"/>
          </a:p>
        </p:txBody>
      </p:sp>
    </p:spTree>
    <p:extLst>
      <p:ext uri="{BB962C8B-B14F-4D97-AF65-F5344CB8AC3E}">
        <p14:creationId xmlns:p14="http://schemas.microsoft.com/office/powerpoint/2010/main" val="31351833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C0BD1F7-4C45-49BC-95CB-6F98B79D548D}" type="datetimeFigureOut">
              <a:rPr lang="en-US"/>
              <a:pPr>
                <a:defRPr/>
              </a:pPr>
              <a:t>10/4/2018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28901E4-2653-4038-8D5A-07F30DC0E363}" type="slidenum">
              <a:rPr lang="en-US" altLang="en-US"/>
              <a:pPr/>
              <a:t>‹#›</a:t>
            </a:fld>
            <a:endParaRPr lang="en-US" altLang="en-US"/>
          </a:p>
        </p:txBody>
      </p:sp>
    </p:spTree>
    <p:extLst>
      <p:ext uri="{BB962C8B-B14F-4D97-AF65-F5344CB8AC3E}">
        <p14:creationId xmlns:p14="http://schemas.microsoft.com/office/powerpoint/2010/main" val="2545945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491BE30-F052-4D11-B6BD-63C5EDE95174}" type="datetimeFigureOut">
              <a:rPr lang="en-US" smtClean="0"/>
              <a:t>10/4/2018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101B20-5869-4CF7-8CB2-43F52BE4AA0C}" type="slidenum">
              <a:rPr lang="en-US" smtClean="0"/>
              <a:t>‹#›</a:t>
            </a:fld>
            <a:endParaRPr lang="en-US"/>
          </a:p>
        </p:txBody>
      </p:sp>
    </p:spTree>
    <p:extLst>
      <p:ext uri="{BB962C8B-B14F-4D97-AF65-F5344CB8AC3E}">
        <p14:creationId xmlns:p14="http://schemas.microsoft.com/office/powerpoint/2010/main" val="1537712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91BE30-F052-4D11-B6BD-63C5EDE95174}" type="datetimeFigureOut">
              <a:rPr lang="en-US" smtClean="0"/>
              <a:t>10/4/2018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101B20-5869-4CF7-8CB2-43F52BE4AA0C}" type="slidenum">
              <a:rPr lang="en-US" smtClean="0"/>
              <a:t>‹#›</a:t>
            </a:fld>
            <a:endParaRPr lang="en-US"/>
          </a:p>
        </p:txBody>
      </p:sp>
    </p:spTree>
    <p:extLst>
      <p:ext uri="{BB962C8B-B14F-4D97-AF65-F5344CB8AC3E}">
        <p14:creationId xmlns:p14="http://schemas.microsoft.com/office/powerpoint/2010/main" val="4016732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491BE30-F052-4D11-B6BD-63C5EDE95174}" type="datetimeFigureOut">
              <a:rPr lang="en-US" smtClean="0"/>
              <a:t>10/4/2018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01B20-5869-4CF7-8CB2-43F52BE4AA0C}" type="slidenum">
              <a:rPr lang="en-US" smtClean="0"/>
              <a:t>‹#›</a:t>
            </a:fld>
            <a:endParaRPr lang="en-US"/>
          </a:p>
        </p:txBody>
      </p:sp>
    </p:spTree>
    <p:extLst>
      <p:ext uri="{BB962C8B-B14F-4D97-AF65-F5344CB8AC3E}">
        <p14:creationId xmlns:p14="http://schemas.microsoft.com/office/powerpoint/2010/main" val="1478561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491BE30-F052-4D11-B6BD-63C5EDE95174}" type="datetimeFigureOut">
              <a:rPr lang="en-US" smtClean="0"/>
              <a:t>10/4/2018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01B20-5869-4CF7-8CB2-43F52BE4AA0C}" type="slidenum">
              <a:rPr lang="en-US" smtClean="0"/>
              <a:t>‹#›</a:t>
            </a:fld>
            <a:endParaRPr lang="en-US"/>
          </a:p>
        </p:txBody>
      </p:sp>
    </p:spTree>
    <p:extLst>
      <p:ext uri="{BB962C8B-B14F-4D97-AF65-F5344CB8AC3E}">
        <p14:creationId xmlns:p14="http://schemas.microsoft.com/office/powerpoint/2010/main" val="510313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jp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17375E"/>
            </a:gs>
            <a:gs pos="50000">
              <a:srgbClr val="5584D5"/>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91BE30-F052-4D11-B6BD-63C5EDE95174}" type="datetimeFigureOut">
              <a:rPr lang="en-US" smtClean="0"/>
              <a:t>10/4/2018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01B20-5869-4CF7-8CB2-43F52BE4AA0C}" type="slidenum">
              <a:rPr lang="en-US" smtClean="0"/>
              <a:t>‹#›</a:t>
            </a:fld>
            <a:endParaRPr lang="en-US"/>
          </a:p>
        </p:txBody>
      </p:sp>
    </p:spTree>
    <p:extLst>
      <p:ext uri="{BB962C8B-B14F-4D97-AF65-F5344CB8AC3E}">
        <p14:creationId xmlns:p14="http://schemas.microsoft.com/office/powerpoint/2010/main" val="4000507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39260"/>
            <a:ext cx="8229599" cy="103985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484852"/>
            <a:ext cx="8229600" cy="46413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93537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B4AB31-63A7-4199-B799-EA9BD92619D1}" type="datetime1">
              <a:rPr lang="en-US" smtClean="0">
                <a:solidFill>
                  <a:srgbClr val="262626">
                    <a:tint val="75000"/>
                  </a:srgbClr>
                </a:solidFill>
              </a:rPr>
              <a:pPr/>
              <a:t>10/4/2018</a:t>
            </a:fld>
            <a:endParaRPr lang="en-US" dirty="0">
              <a:solidFill>
                <a:srgbClr val="262626">
                  <a:tint val="75000"/>
                </a:srgbClr>
              </a:solidFill>
            </a:endParaRPr>
          </a:p>
        </p:txBody>
      </p:sp>
      <p:sp>
        <p:nvSpPr>
          <p:cNvPr id="5" name="Footer Placeholder 4"/>
          <p:cNvSpPr>
            <a:spLocks noGrp="1"/>
          </p:cNvSpPr>
          <p:nvPr>
            <p:ph type="ftr" sz="quarter" idx="3"/>
          </p:nvPr>
        </p:nvSpPr>
        <p:spPr>
          <a:xfrm>
            <a:off x="1963024" y="6356350"/>
            <a:ext cx="5352176"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srgbClr val="262626">
                  <a:tint val="75000"/>
                </a:srgbClr>
              </a:solidFill>
            </a:endParaRPr>
          </a:p>
        </p:txBody>
      </p:sp>
      <p:sp>
        <p:nvSpPr>
          <p:cNvPr id="6" name="Slide Number Placeholder 5"/>
          <p:cNvSpPr>
            <a:spLocks noGrp="1"/>
          </p:cNvSpPr>
          <p:nvPr>
            <p:ph type="sldNum" sz="quarter" idx="4"/>
          </p:nvPr>
        </p:nvSpPr>
        <p:spPr>
          <a:xfrm>
            <a:off x="1392572" y="6356350"/>
            <a:ext cx="570452" cy="365125"/>
          </a:xfrm>
          <a:prstGeom prst="rect">
            <a:avLst/>
          </a:prstGeom>
        </p:spPr>
        <p:txBody>
          <a:bodyPr vert="horz" lIns="91440" tIns="45720" rIns="91440" bIns="45720" rtlCol="0" anchor="ctr"/>
          <a:lstStyle>
            <a:lvl1pPr algn="ctr">
              <a:defRPr sz="1200">
                <a:solidFill>
                  <a:sysClr val="windowText" lastClr="000000"/>
                </a:solidFill>
              </a:defRPr>
            </a:lvl1pPr>
          </a:lstStyle>
          <a:p>
            <a:fld id="{5E756C58-8C69-4328-94C4-EECE410AC21C}" type="slidenum">
              <a:rPr lang="en-US" smtClean="0"/>
              <a:pPr/>
              <a:t>‹#›</a:t>
            </a:fld>
            <a:endParaRPr lang="en-US" dirty="0"/>
          </a:p>
        </p:txBody>
      </p:sp>
    </p:spTree>
    <p:extLst>
      <p:ext uri="{BB962C8B-B14F-4D97-AF65-F5344CB8AC3E}">
        <p14:creationId xmlns:p14="http://schemas.microsoft.com/office/powerpoint/2010/main" val="17548744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hdr="0" ftr="0" dt="0"/>
  <p:txStyles>
    <p:titleStyle>
      <a:lvl1pPr algn="r" defTabSz="457200" rtl="0" eaLnBrk="1" latinLnBrk="0" hangingPunct="1">
        <a:spcBef>
          <a:spcPct val="0"/>
        </a:spcBef>
        <a:buNone/>
        <a:defRPr sz="3400" b="0" i="0" kern="1200">
          <a:solidFill>
            <a:srgbClr val="194F8B"/>
          </a:solidFill>
          <a:latin typeface="Franklin Gothic Medium" panose="020B0603020102020204" pitchFamily="34" charset="0"/>
          <a:ea typeface="+mj-ea"/>
          <a:cs typeface="Franklin Gothic Medium" panose="020B0603020102020204" pitchFamily="34" charset="0"/>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Georgia"/>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Georgia"/>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Georgia"/>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Georgia"/>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defTabSz="914400"/>
            <a:endParaRPr lang="en-US" dirty="0">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defTabSz="914400"/>
            <a:endParaRPr lang="en-US" dirty="0">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defTabSz="914400"/>
            <a:fld id="{024EFD6B-4E00-4D11-9A91-3E9EA1CFF740}" type="datetimeFigureOut">
              <a:rPr lang="en-US" smtClean="0">
                <a:solidFill>
                  <a:srgbClr val="04617B">
                    <a:shade val="90000"/>
                  </a:srgbClr>
                </a:solidFill>
              </a:rPr>
              <a:pPr defTabSz="914400"/>
              <a:t>10/4/2018</a:t>
            </a:fld>
            <a:endParaRPr lang="en-US" dirty="0">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defTabSz="914400"/>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defTabSz="914400"/>
            <a:fld id="{F7F6CD9B-45D5-434C-9B09-0D6976F96327}" type="slidenum">
              <a:rPr lang="en-US" smtClean="0">
                <a:solidFill>
                  <a:srgbClr val="04617B">
                    <a:shade val="90000"/>
                  </a:srgbClr>
                </a:solidFill>
              </a:rPr>
              <a:pPr defTabSz="914400"/>
              <a:t>‹#›</a:t>
            </a:fld>
            <a:endParaRPr lang="en-US" dirty="0">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defTabSz="914400"/>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defTabSz="914400"/>
              <a:endParaRPr lang="en-US" dirty="0">
                <a:solidFill>
                  <a:prstClr val="black"/>
                </a:solidFill>
              </a:endParaRPr>
            </a:p>
          </p:txBody>
        </p:sp>
      </p:grpSp>
    </p:spTree>
    <p:extLst>
      <p:ext uri="{BB962C8B-B14F-4D97-AF65-F5344CB8AC3E}">
        <p14:creationId xmlns:p14="http://schemas.microsoft.com/office/powerpoint/2010/main" val="339395993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defTabSz="914400"/>
            <a:fld id="{885D7B30-AC0B-4B32-839A-A98B54ED8978}" type="datetimeFigureOut">
              <a:rPr lang="en-US" smtClean="0"/>
              <a:pPr defTabSz="914400"/>
              <a:t>10/4/2018</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914400"/>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defTabSz="914400"/>
            <a:fld id="{954933EB-F539-424D-9898-191C88FAD0E7}" type="slidenum">
              <a:rPr lang="en-US" smtClean="0"/>
              <a:pPr defTabSz="914400"/>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483170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294967295" orient="horz" pos="1368">
          <p15:clr>
            <a:srgbClr val="F26B43"/>
          </p15:clr>
        </p15:guide>
        <p15:guide id="4294967295" orient="horz" pos="1440">
          <p15:clr>
            <a:srgbClr val="F26B43"/>
          </p15:clr>
        </p15:guide>
        <p15:guide id="4294967295" orient="horz" pos="3696">
          <p15:clr>
            <a:srgbClr val="F26B43"/>
          </p15:clr>
        </p15:guide>
        <p15:guide id="4294967295" orient="horz" pos="432">
          <p15:clr>
            <a:srgbClr val="F26B43"/>
          </p15:clr>
        </p15:guide>
        <p15:guide id="4294967295" orient="horz" pos="1512">
          <p15:clr>
            <a:srgbClr val="F26B43"/>
          </p15:clr>
        </p15:guide>
        <p15:guide id="4294967295" pos="5184">
          <p15:clr>
            <a:srgbClr val="F26B43"/>
          </p15:clr>
        </p15:guide>
        <p15:guide id="4294967295" pos="702">
          <p15:clr>
            <a:srgbClr val="F26B43"/>
          </p15:clr>
        </p15:guide>
        <p15:guide id="4294967295" pos="64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94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defTabSz="914400">
              <a:defRPr/>
            </a:pPr>
            <a:fld id="{7074F3CA-71F1-4611-9B69-1ABDCA228197}" type="datetimeFigureOut">
              <a:rPr lang="en-US"/>
              <a:pPr defTabSz="914400">
                <a:defRPr/>
              </a:pPr>
              <a:t>10/4/2018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defTabSz="9144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defTabSz="914400" fontAlgn="base">
              <a:spcBef>
                <a:spcPct val="0"/>
              </a:spcBef>
              <a:spcAft>
                <a:spcPct val="0"/>
              </a:spcAft>
            </a:pPr>
            <a:fld id="{CF5AE95C-2475-47AA-9F1A-BE3656D93783}" type="slidenum">
              <a:rPr lang="en-US" altLang="en-US" smtClean="0"/>
              <a:pPr defTabSz="914400" fontAlgn="base">
                <a:spcBef>
                  <a:spcPct val="0"/>
                </a:spcBef>
                <a:spcAft>
                  <a:spcPct val="0"/>
                </a:spcAft>
              </a:pPr>
              <a:t>‹#›</a:t>
            </a:fld>
            <a:endParaRPr lang="en-US" altLang="en-US" smtClean="0"/>
          </a:p>
        </p:txBody>
      </p:sp>
    </p:spTree>
    <p:extLst>
      <p:ext uri="{BB962C8B-B14F-4D97-AF65-F5344CB8AC3E}">
        <p14:creationId xmlns:p14="http://schemas.microsoft.com/office/powerpoint/2010/main" val="391480604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32.xml"/><Relationship Id="rId4" Type="http://schemas.openxmlformats.org/officeDocument/2006/relationships/image" Target="../media/image30.gif"/></Relationships>
</file>

<file path=ppt/slides/_rels/slide11.xml.rels><?xml version="1.0" encoding="UTF-8" standalone="yes"?>
<Relationships xmlns="http://schemas.openxmlformats.org/package/2006/relationships"><Relationship Id="rId8" Type="http://schemas.openxmlformats.org/officeDocument/2006/relationships/image" Target="../media/image36.jpg"/><Relationship Id="rId13" Type="http://schemas.openxmlformats.org/officeDocument/2006/relationships/image" Target="../media/image41.jpeg"/><Relationship Id="rId3" Type="http://schemas.openxmlformats.org/officeDocument/2006/relationships/image" Target="../media/image31.jpg"/><Relationship Id="rId7" Type="http://schemas.openxmlformats.org/officeDocument/2006/relationships/image" Target="../media/image35.jpg"/><Relationship Id="rId12" Type="http://schemas.openxmlformats.org/officeDocument/2006/relationships/image" Target="../media/image40.jpeg"/><Relationship Id="rId2" Type="http://schemas.openxmlformats.org/officeDocument/2006/relationships/notesSlide" Target="../notesSlides/notesSlide5.xml"/><Relationship Id="rId16" Type="http://schemas.microsoft.com/office/2007/relationships/hdphoto" Target="../media/hdphoto2.wdp"/><Relationship Id="rId1" Type="http://schemas.openxmlformats.org/officeDocument/2006/relationships/slideLayout" Target="../slideLayouts/slideLayout38.xml"/><Relationship Id="rId6" Type="http://schemas.openxmlformats.org/officeDocument/2006/relationships/image" Target="../media/image34.jpg"/><Relationship Id="rId11" Type="http://schemas.openxmlformats.org/officeDocument/2006/relationships/image" Target="../media/image39.jpeg"/><Relationship Id="rId5" Type="http://schemas.openxmlformats.org/officeDocument/2006/relationships/image" Target="../media/image33.jpg"/><Relationship Id="rId15" Type="http://schemas.openxmlformats.org/officeDocument/2006/relationships/image" Target="../media/image43.pn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 Id="rId14" Type="http://schemas.openxmlformats.org/officeDocument/2006/relationships/image" Target="../media/image42.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hyperlink" Target="http://www.ncdc.noaa.gov/temp-and-precip/time-series/index.php?parameter=pcp&amp;month=8&amp;year=2002&amp;filter=3&amp;state=18&amp;div=0" TargetMode="External"/><Relationship Id="rId2" Type="http://schemas.openxmlformats.org/officeDocument/2006/relationships/image" Target="../media/image45.png"/><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3" Type="http://schemas.openxmlformats.org/officeDocument/2006/relationships/hyperlink" Target="http://www.ncdc.noaa.gov/temp-and-precip/time-series/index.php?parameter=pcp&amp;month=8&amp;year=2002&amp;filter=3&amp;state=18&amp;div=0" TargetMode="External"/><Relationship Id="rId2" Type="http://schemas.openxmlformats.org/officeDocument/2006/relationships/image" Target="../media/image46.png"/><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0.xml"/><Relationship Id="rId1" Type="http://schemas.openxmlformats.org/officeDocument/2006/relationships/slideLayout" Target="../slideLayouts/slideLayout34.xml"/><Relationship Id="rId5" Type="http://schemas.openxmlformats.org/officeDocument/2006/relationships/image" Target="../media/image34.jp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3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3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8.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emf"/><Relationship Id="rId7" Type="http://schemas.openxmlformats.org/officeDocument/2006/relationships/image" Target="../media/image14.emf"/><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emf"/><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emf"/></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20.jpeg"/><Relationship Id="rId4" Type="http://schemas.openxmlformats.org/officeDocument/2006/relationships/image" Target="../media/image19.emf"/></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em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998"/>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6" y="0"/>
            <a:ext cx="9144000" cy="6858000"/>
          </a:xfrm>
          <a:prstGeom prst="rect">
            <a:avLst/>
          </a:prstGeom>
        </p:spPr>
      </p:pic>
      <p:sp>
        <p:nvSpPr>
          <p:cNvPr id="6" name="TextBox 5"/>
          <p:cNvSpPr txBox="1"/>
          <p:nvPr/>
        </p:nvSpPr>
        <p:spPr>
          <a:xfrm>
            <a:off x="186235" y="226695"/>
            <a:ext cx="8763000" cy="1328023"/>
          </a:xfrm>
          <a:prstGeom prst="roundRect">
            <a:avLst/>
          </a:prstGeom>
          <a:solidFill>
            <a:schemeClr val="tx2">
              <a:lumMod val="75000"/>
              <a:alpha val="50000"/>
            </a:schemeClr>
          </a:solidFill>
          <a:scene3d>
            <a:camera prst="orthographicFront"/>
            <a:lightRig rig="threePt" dir="t"/>
          </a:scene3d>
          <a:sp3d>
            <a:bevelT w="114300" h="114300"/>
          </a:sp3d>
        </p:spPr>
        <p:txBody>
          <a:bodyPr wrap="square" rtlCol="0">
            <a:spAutoFit/>
          </a:bodyPr>
          <a:lstStyle/>
          <a:p>
            <a:pPr algn="ctr"/>
            <a:r>
              <a:rPr lang="en-US" sz="3600" dirty="0" smtClean="0">
                <a:solidFill>
                  <a:srgbClr val="00FFFF"/>
                </a:solidFill>
                <a:effectLst>
                  <a:outerShdw blurRad="38100" dist="38100" dir="2700000" algn="tl">
                    <a:srgbClr val="000000">
                      <a:alpha val="43137"/>
                    </a:srgbClr>
                  </a:outerShdw>
                </a:effectLst>
              </a:rPr>
              <a:t>Consider the role of extreme rainfall events in nutrient loss from agricultural watersheds</a:t>
            </a:r>
          </a:p>
        </p:txBody>
      </p:sp>
      <p:sp>
        <p:nvSpPr>
          <p:cNvPr id="7" name="TextBox 6"/>
          <p:cNvSpPr txBox="1"/>
          <p:nvPr/>
        </p:nvSpPr>
        <p:spPr>
          <a:xfrm>
            <a:off x="-1" y="2447544"/>
            <a:ext cx="9172575" cy="1508105"/>
          </a:xfrm>
          <a:prstGeom prst="rect">
            <a:avLst/>
          </a:prstGeom>
          <a:noFill/>
        </p:spPr>
        <p:txBody>
          <a:bodyPr wrap="square" rtlCol="0">
            <a:spAutoFit/>
          </a:bodyPr>
          <a:lstStyle/>
          <a:p>
            <a:pPr algn="ctr"/>
            <a:r>
              <a:rPr lang="en-US" sz="3600" dirty="0" smtClean="0">
                <a:solidFill>
                  <a:srgbClr val="FFFF00"/>
                </a:solidFill>
                <a:effectLst>
                  <a:outerShdw blurRad="38100" dist="38100" dir="2700000" algn="tl">
                    <a:srgbClr val="000000">
                      <a:alpha val="43137"/>
                    </a:srgbClr>
                  </a:outerShdw>
                </a:effectLst>
              </a:rPr>
              <a:t>Anthony Buda</a:t>
            </a:r>
          </a:p>
          <a:p>
            <a:pPr algn="ctr"/>
            <a:r>
              <a:rPr lang="en-US" sz="2800" i="1" dirty="0" smtClean="0">
                <a:solidFill>
                  <a:schemeClr val="bg1"/>
                </a:solidFill>
                <a:effectLst>
                  <a:outerShdw blurRad="38100" dist="38100" dir="2700000" algn="tl">
                    <a:srgbClr val="000000">
                      <a:alpha val="43137"/>
                    </a:srgbClr>
                  </a:outerShdw>
                </a:effectLst>
              </a:rPr>
              <a:t>USDA Agricultural Research Service</a:t>
            </a:r>
          </a:p>
          <a:p>
            <a:pPr algn="ctr"/>
            <a:r>
              <a:rPr lang="en-US" sz="2800" i="1" dirty="0" smtClean="0">
                <a:solidFill>
                  <a:schemeClr val="bg1"/>
                </a:solidFill>
                <a:effectLst>
                  <a:outerShdw blurRad="38100" dist="38100" dir="2700000" algn="tl">
                    <a:srgbClr val="000000">
                      <a:alpha val="43137"/>
                    </a:srgbClr>
                  </a:outerShdw>
                </a:effectLst>
              </a:rPr>
              <a:t>University Park, PA</a:t>
            </a:r>
            <a:endParaRPr lang="en-US" sz="2800" i="1" dirty="0">
              <a:solidFill>
                <a:schemeClr val="bg1"/>
              </a:solidFill>
              <a:effectLst>
                <a:outerShdw blurRad="38100" dist="38100" dir="2700000" algn="tl">
                  <a:srgbClr val="000000">
                    <a:alpha val="43137"/>
                  </a:srgbClr>
                </a:outerShdw>
              </a:effectLst>
            </a:endParaRPr>
          </a:p>
        </p:txBody>
      </p:sp>
      <p:sp>
        <p:nvSpPr>
          <p:cNvPr id="16" name="Rectangle 15"/>
          <p:cNvSpPr/>
          <p:nvPr/>
        </p:nvSpPr>
        <p:spPr>
          <a:xfrm>
            <a:off x="186234" y="5200650"/>
            <a:ext cx="8763000" cy="15922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324475" y="5387280"/>
            <a:ext cx="3615234" cy="1200329"/>
          </a:xfrm>
          <a:prstGeom prst="rect">
            <a:avLst/>
          </a:prstGeom>
          <a:noFill/>
        </p:spPr>
        <p:txBody>
          <a:bodyPr wrap="square" rtlCol="0">
            <a:spAutoFit/>
          </a:bodyPr>
          <a:lstStyle/>
          <a:p>
            <a:pPr algn="ctr"/>
            <a:r>
              <a:rPr lang="en-US" sz="2000" b="1" dirty="0" smtClean="0"/>
              <a:t>September 24-25, 2018</a:t>
            </a:r>
          </a:p>
          <a:p>
            <a:pPr algn="ctr"/>
            <a:endParaRPr lang="en-US" sz="400" dirty="0" smtClean="0"/>
          </a:p>
          <a:p>
            <a:pPr algn="ctr"/>
            <a:endParaRPr lang="en-US" sz="400" i="1" dirty="0" smtClean="0"/>
          </a:p>
          <a:p>
            <a:pPr algn="ctr"/>
            <a:r>
              <a:rPr lang="en-US" sz="2000" dirty="0" smtClean="0"/>
              <a:t>Crowne Plaza Hotel</a:t>
            </a:r>
          </a:p>
          <a:p>
            <a:pPr algn="ctr"/>
            <a:endParaRPr lang="en-US" sz="400" dirty="0" smtClean="0"/>
          </a:p>
          <a:p>
            <a:pPr algn="ctr"/>
            <a:r>
              <a:rPr lang="en-US" sz="2000" dirty="0" smtClean="0"/>
              <a:t>Annapolis, MD</a:t>
            </a:r>
            <a:endParaRPr lang="en-US" sz="2000" dirty="0"/>
          </a:p>
        </p:txBody>
      </p:sp>
      <p:sp>
        <p:nvSpPr>
          <p:cNvPr id="5" name="Rectangle 4"/>
          <p:cNvSpPr/>
          <p:nvPr/>
        </p:nvSpPr>
        <p:spPr>
          <a:xfrm>
            <a:off x="271462" y="5268859"/>
            <a:ext cx="5033963" cy="1446266"/>
          </a:xfrm>
          <a:prstGeom prst="rect">
            <a:avLst/>
          </a:prstGeom>
          <a:solidFill>
            <a:srgbClr val="BDD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71463" y="5301994"/>
            <a:ext cx="5048248" cy="384721"/>
          </a:xfrm>
          <a:prstGeom prst="rect">
            <a:avLst/>
          </a:prstGeom>
          <a:noFill/>
        </p:spPr>
        <p:txBody>
          <a:bodyPr wrap="square" rtlCol="0">
            <a:spAutoFit/>
          </a:bodyPr>
          <a:lstStyle/>
          <a:p>
            <a:pPr algn="ctr"/>
            <a:r>
              <a:rPr lang="en-US" sz="1900" b="1" dirty="0" smtClean="0"/>
              <a:t>STAC Workshop: </a:t>
            </a:r>
            <a:r>
              <a:rPr lang="en-US" sz="1900" b="1" i="1" dirty="0" smtClean="0"/>
              <a:t>Climate Change Modeling 2.0</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315" y="5714963"/>
            <a:ext cx="4806688" cy="847237"/>
          </a:xfrm>
          <a:prstGeom prst="rect">
            <a:avLst/>
          </a:prstGeom>
        </p:spPr>
      </p:pic>
    </p:spTree>
    <p:extLst>
      <p:ext uri="{BB962C8B-B14F-4D97-AF65-F5344CB8AC3E}">
        <p14:creationId xmlns:p14="http://schemas.microsoft.com/office/powerpoint/2010/main" val="74647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10"/>
                                        </p:tgtEl>
                                      </p:cBhvr>
                                    </p:animEffect>
                                    <p:set>
                                      <p:cBhvr>
                                        <p:cTn id="12"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7994" y="317241"/>
            <a:ext cx="8031161" cy="1940767"/>
          </a:xfrm>
        </p:spPr>
        <p:txBody>
          <a:bodyPr>
            <a:noAutofit/>
          </a:bodyPr>
          <a:lstStyle/>
          <a:p>
            <a:pPr algn="ctr"/>
            <a:r>
              <a:rPr lang="en-US" sz="3600" b="1" dirty="0"/>
              <a:t>Watershed Diagnostics for Improved Adoption of Management Practices: </a:t>
            </a:r>
            <a:r>
              <a:rPr lang="en-US" sz="3600" b="1" dirty="0" smtClean="0"/>
              <a:t/>
            </a:r>
            <a:br>
              <a:rPr lang="en-US" sz="3600" b="1" dirty="0" smtClean="0"/>
            </a:br>
            <a:r>
              <a:rPr lang="en-US" sz="3600" b="1" dirty="0" smtClean="0"/>
              <a:t>Integrating </a:t>
            </a:r>
            <a:r>
              <a:rPr lang="en-US" sz="3600" b="1" dirty="0"/>
              <a:t>Biophysical and Social Factors</a:t>
            </a:r>
            <a:br>
              <a:rPr lang="en-US" sz="3600" b="1" dirty="0"/>
            </a:br>
            <a:endParaRPr lang="en-US" sz="3600" b="1" dirty="0"/>
          </a:p>
        </p:txBody>
      </p:sp>
      <p:sp>
        <p:nvSpPr>
          <p:cNvPr id="3" name="Subtitle 2"/>
          <p:cNvSpPr>
            <a:spLocks noGrp="1"/>
          </p:cNvSpPr>
          <p:nvPr>
            <p:ph type="subTitle" idx="1"/>
          </p:nvPr>
        </p:nvSpPr>
        <p:spPr>
          <a:xfrm>
            <a:off x="558800" y="1968500"/>
            <a:ext cx="8013700" cy="2228364"/>
          </a:xfrm>
        </p:spPr>
        <p:txBody>
          <a:bodyPr>
            <a:normAutofit fontScale="47500" lnSpcReduction="20000"/>
          </a:bodyPr>
          <a:lstStyle/>
          <a:p>
            <a:pPr algn="ctr"/>
            <a:r>
              <a:rPr lang="en-US" b="1" dirty="0" smtClean="0"/>
              <a:t>Adel </a:t>
            </a:r>
            <a:r>
              <a:rPr lang="en-US" b="1" dirty="0" err="1" smtClean="0"/>
              <a:t>ShirmohammadI</a:t>
            </a:r>
            <a:r>
              <a:rPr lang="en-US" b="1" dirty="0" smtClean="0"/>
              <a:t> (Co-PI)- (ENST-UMD)</a:t>
            </a:r>
          </a:p>
          <a:p>
            <a:pPr algn="ctr"/>
            <a:r>
              <a:rPr lang="en-US" b="1" dirty="0" smtClean="0"/>
              <a:t>Professor, Assoc. Dean for Research AND Assoc. Director of MAES</a:t>
            </a:r>
          </a:p>
          <a:p>
            <a:pPr algn="ctr"/>
            <a:r>
              <a:rPr lang="en-US" b="1" dirty="0" smtClean="0"/>
              <a:t>Paul </a:t>
            </a:r>
            <a:r>
              <a:rPr lang="en-US" b="1" dirty="0" err="1" smtClean="0"/>
              <a:t>Leisnham</a:t>
            </a:r>
            <a:r>
              <a:rPr lang="en-US" b="1" dirty="0" smtClean="0"/>
              <a:t> (Project PI)-(ENST-UMD)</a:t>
            </a:r>
          </a:p>
          <a:p>
            <a:pPr algn="ctr"/>
            <a:r>
              <a:rPr lang="en-US" b="1" dirty="0" smtClean="0"/>
              <a:t>college of Agriculture &amp; Natural Resources, University of Maryland</a:t>
            </a:r>
          </a:p>
          <a:p>
            <a:pPr algn="ctr"/>
            <a:r>
              <a:rPr lang="en-US" b="1" dirty="0" smtClean="0"/>
              <a:t>Other Co-</a:t>
            </a:r>
            <a:r>
              <a:rPr lang="en-US" b="1" dirty="0" err="1" smtClean="0"/>
              <a:t>Pis</a:t>
            </a:r>
            <a:r>
              <a:rPr lang="en-US" b="1" dirty="0" smtClean="0"/>
              <a:t>:</a:t>
            </a:r>
          </a:p>
          <a:p>
            <a:pPr algn="ctr"/>
            <a:r>
              <a:rPr lang="en-US" b="1" dirty="0" smtClean="0"/>
              <a:t>Hubert </a:t>
            </a:r>
            <a:r>
              <a:rPr lang="en-US" b="1" dirty="0" err="1" smtClean="0"/>
              <a:t>Montas</a:t>
            </a:r>
            <a:r>
              <a:rPr lang="en-US" b="1" dirty="0" smtClean="0"/>
              <a:t> (BIOE-UMD), David Lansing(UMBC), Thomas Hutson (UME-AGNR), and several collaborators</a:t>
            </a:r>
          </a:p>
          <a:p>
            <a:pPr algn="ctr"/>
            <a:r>
              <a:rPr lang="en-US" b="1" dirty="0" smtClean="0"/>
              <a:t>NIWQP: 2012-51130-20209; $631,500</a:t>
            </a:r>
            <a:endParaRPr lang="en-US"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3294" y="4424303"/>
            <a:ext cx="5936863" cy="1099419"/>
          </a:xfrm>
          <a:prstGeom prst="rect">
            <a:avLst/>
          </a:prstGeom>
        </p:spPr>
      </p:pic>
      <p:pic>
        <p:nvPicPr>
          <p:cNvPr id="5" name="Picture 4" descr="banner_nifa.gif"/>
          <p:cNvPicPr>
            <a:picLocks noChangeAspect="1"/>
          </p:cNvPicPr>
          <p:nvPr/>
        </p:nvPicPr>
        <p:blipFill>
          <a:blip r:embed="rId4" cstate="print"/>
          <a:stretch>
            <a:fillRect/>
          </a:stretch>
        </p:blipFill>
        <p:spPr>
          <a:xfrm>
            <a:off x="2500581" y="5523722"/>
            <a:ext cx="4522287" cy="749684"/>
          </a:xfrm>
          <a:prstGeom prst="rect">
            <a:avLst/>
          </a:prstGeom>
        </p:spPr>
      </p:pic>
    </p:spTree>
    <p:extLst>
      <p:ext uri="{BB962C8B-B14F-4D97-AF65-F5344CB8AC3E}">
        <p14:creationId xmlns:p14="http://schemas.microsoft.com/office/powerpoint/2010/main" val="17921880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nse Rockler Mohamed Keane &amp; Sree.jpg"/>
          <p:cNvPicPr>
            <a:picLocks noChangeAspect="1"/>
          </p:cNvPicPr>
          <p:nvPr/>
        </p:nvPicPr>
        <p:blipFill rotWithShape="1">
          <a:blip r:embed="rId3" cstate="print">
            <a:extLst>
              <a:ext uri="{28A0092B-C50C-407E-A947-70E740481C1C}">
                <a14:useLocalDpi xmlns:a14="http://schemas.microsoft.com/office/drawing/2010/main" val="0"/>
              </a:ext>
            </a:extLst>
          </a:blip>
          <a:srcRect t="14469" b="-8703"/>
          <a:stretch/>
        </p:blipFill>
        <p:spPr>
          <a:xfrm>
            <a:off x="4506502" y="3264440"/>
            <a:ext cx="2088067" cy="152131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570" y="194696"/>
            <a:ext cx="1240729" cy="183730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5489" y="3264440"/>
            <a:ext cx="1521726" cy="1126077"/>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5936" y="207292"/>
            <a:ext cx="1490643" cy="1837304"/>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6152" y="2964067"/>
            <a:ext cx="1632894" cy="1632894"/>
          </a:xfrm>
          <a:prstGeom prst="rect">
            <a:avLst/>
          </a:prstGeom>
        </p:spPr>
      </p:pic>
      <p:sp>
        <p:nvSpPr>
          <p:cNvPr id="13" name="TextBox 12"/>
          <p:cNvSpPr txBox="1"/>
          <p:nvPr/>
        </p:nvSpPr>
        <p:spPr>
          <a:xfrm>
            <a:off x="63317" y="2026503"/>
            <a:ext cx="1632894" cy="461665"/>
          </a:xfrm>
          <a:prstGeom prst="rect">
            <a:avLst/>
          </a:prstGeom>
          <a:noFill/>
        </p:spPr>
        <p:txBody>
          <a:bodyPr wrap="square" rtlCol="0">
            <a:spAutoFit/>
          </a:bodyPr>
          <a:lstStyle/>
          <a:p>
            <a:pPr algn="ctr" defTabSz="914400"/>
            <a:r>
              <a:rPr lang="en-US" sz="1200" dirty="0" smtClean="0">
                <a:solidFill>
                  <a:srgbClr val="000000"/>
                </a:solidFill>
              </a:rPr>
              <a:t>Paul Leisnham, </a:t>
            </a:r>
          </a:p>
          <a:p>
            <a:pPr algn="ctr" defTabSz="914400"/>
            <a:r>
              <a:rPr lang="en-US" sz="1200" i="1" dirty="0" smtClean="0">
                <a:solidFill>
                  <a:srgbClr val="000000"/>
                </a:solidFill>
              </a:rPr>
              <a:t>Socio-Ecology</a:t>
            </a:r>
            <a:endParaRPr lang="en-US" sz="1200" i="1" dirty="0">
              <a:solidFill>
                <a:srgbClr val="000000"/>
              </a:solidFill>
            </a:endParaRPr>
          </a:p>
        </p:txBody>
      </p:sp>
      <p:sp>
        <p:nvSpPr>
          <p:cNvPr id="14" name="TextBox 13"/>
          <p:cNvSpPr txBox="1"/>
          <p:nvPr/>
        </p:nvSpPr>
        <p:spPr>
          <a:xfrm>
            <a:off x="7212527" y="1660352"/>
            <a:ext cx="1759266" cy="461665"/>
          </a:xfrm>
          <a:prstGeom prst="rect">
            <a:avLst/>
          </a:prstGeom>
          <a:noFill/>
        </p:spPr>
        <p:txBody>
          <a:bodyPr wrap="square" rtlCol="0">
            <a:spAutoFit/>
          </a:bodyPr>
          <a:lstStyle/>
          <a:p>
            <a:pPr algn="ctr" defTabSz="914400"/>
            <a:r>
              <a:rPr lang="en-US" sz="1200" dirty="0" smtClean="0">
                <a:solidFill>
                  <a:srgbClr val="000000"/>
                </a:solidFill>
              </a:rPr>
              <a:t>Dan Boward, MD-DNR</a:t>
            </a:r>
          </a:p>
          <a:p>
            <a:pPr algn="ctr" defTabSz="914400"/>
            <a:r>
              <a:rPr lang="en-US" sz="1200" i="1" dirty="0" smtClean="0">
                <a:solidFill>
                  <a:srgbClr val="000000"/>
                </a:solidFill>
              </a:rPr>
              <a:t>Ecology</a:t>
            </a:r>
            <a:endParaRPr lang="en-US" sz="1200" i="1" dirty="0">
              <a:solidFill>
                <a:srgbClr val="000000"/>
              </a:solidFill>
            </a:endParaRPr>
          </a:p>
        </p:txBody>
      </p:sp>
      <p:sp>
        <p:nvSpPr>
          <p:cNvPr id="15" name="TextBox 14"/>
          <p:cNvSpPr txBox="1"/>
          <p:nvPr/>
        </p:nvSpPr>
        <p:spPr>
          <a:xfrm>
            <a:off x="6594569" y="5720303"/>
            <a:ext cx="2447105" cy="523220"/>
          </a:xfrm>
          <a:prstGeom prst="rect">
            <a:avLst/>
          </a:prstGeom>
          <a:noFill/>
        </p:spPr>
        <p:txBody>
          <a:bodyPr wrap="square" rtlCol="0">
            <a:spAutoFit/>
          </a:bodyPr>
          <a:lstStyle/>
          <a:p>
            <a:pPr algn="ctr" defTabSz="914400"/>
            <a:r>
              <a:rPr lang="en-US" sz="1400" dirty="0" smtClean="0">
                <a:solidFill>
                  <a:srgbClr val="000000"/>
                </a:solidFill>
              </a:rPr>
              <a:t>Tom Hutson &amp; Nicole Barth,</a:t>
            </a:r>
          </a:p>
          <a:p>
            <a:pPr algn="ctr" defTabSz="914400"/>
            <a:r>
              <a:rPr lang="en-US" sz="1400" i="1" dirty="0" smtClean="0">
                <a:solidFill>
                  <a:srgbClr val="000000"/>
                </a:solidFill>
              </a:rPr>
              <a:t>Extension</a:t>
            </a:r>
            <a:endParaRPr lang="en-US" sz="1400" i="1" dirty="0">
              <a:solidFill>
                <a:srgbClr val="000000"/>
              </a:solidFill>
            </a:endParaRPr>
          </a:p>
        </p:txBody>
      </p:sp>
      <p:sp>
        <p:nvSpPr>
          <p:cNvPr id="16" name="TextBox 15"/>
          <p:cNvSpPr txBox="1"/>
          <p:nvPr/>
        </p:nvSpPr>
        <p:spPr>
          <a:xfrm>
            <a:off x="252318" y="4666272"/>
            <a:ext cx="1645123" cy="738664"/>
          </a:xfrm>
          <a:prstGeom prst="rect">
            <a:avLst/>
          </a:prstGeom>
          <a:noFill/>
        </p:spPr>
        <p:txBody>
          <a:bodyPr wrap="square" rtlCol="0">
            <a:spAutoFit/>
          </a:bodyPr>
          <a:lstStyle/>
          <a:p>
            <a:pPr algn="ctr" defTabSz="914400"/>
            <a:r>
              <a:rPr lang="en-US" sz="1400" dirty="0" smtClean="0">
                <a:solidFill>
                  <a:srgbClr val="000000"/>
                </a:solidFill>
              </a:rPr>
              <a:t>David Lansing, UMBC</a:t>
            </a:r>
          </a:p>
          <a:p>
            <a:pPr algn="ctr" defTabSz="914400"/>
            <a:r>
              <a:rPr lang="en-US" sz="1400" i="1" dirty="0" smtClean="0">
                <a:solidFill>
                  <a:srgbClr val="000000"/>
                </a:solidFill>
              </a:rPr>
              <a:t>Sociology</a:t>
            </a:r>
            <a:endParaRPr lang="en-US" sz="1400" i="1" dirty="0">
              <a:solidFill>
                <a:srgbClr val="000000"/>
              </a:solidFill>
            </a:endParaRPr>
          </a:p>
        </p:txBody>
      </p:sp>
      <p:sp>
        <p:nvSpPr>
          <p:cNvPr id="17" name="TextBox 16"/>
          <p:cNvSpPr txBox="1"/>
          <p:nvPr/>
        </p:nvSpPr>
        <p:spPr>
          <a:xfrm>
            <a:off x="2785830" y="2082449"/>
            <a:ext cx="1720672" cy="461665"/>
          </a:xfrm>
          <a:prstGeom prst="rect">
            <a:avLst/>
          </a:prstGeom>
          <a:noFill/>
        </p:spPr>
        <p:txBody>
          <a:bodyPr wrap="square" rtlCol="0">
            <a:spAutoFit/>
          </a:bodyPr>
          <a:lstStyle/>
          <a:p>
            <a:pPr algn="ctr" defTabSz="914400"/>
            <a:r>
              <a:rPr lang="en-US" sz="1200" dirty="0" smtClean="0">
                <a:solidFill>
                  <a:srgbClr val="000000"/>
                </a:solidFill>
              </a:rPr>
              <a:t>Adel Shirmohammadi, </a:t>
            </a:r>
            <a:r>
              <a:rPr lang="en-US" sz="1200" i="1" dirty="0" smtClean="0">
                <a:solidFill>
                  <a:srgbClr val="000000"/>
                </a:solidFill>
              </a:rPr>
              <a:t>Hydrology</a:t>
            </a:r>
            <a:endParaRPr lang="en-US" sz="1200" i="1" dirty="0">
              <a:solidFill>
                <a:srgbClr val="000000"/>
              </a:solidFill>
            </a:endParaRPr>
          </a:p>
        </p:txBody>
      </p:sp>
      <p:sp>
        <p:nvSpPr>
          <p:cNvPr id="18" name="TextBox 17"/>
          <p:cNvSpPr txBox="1"/>
          <p:nvPr/>
        </p:nvSpPr>
        <p:spPr>
          <a:xfrm>
            <a:off x="4506502" y="4709302"/>
            <a:ext cx="2088067" cy="954107"/>
          </a:xfrm>
          <a:prstGeom prst="rect">
            <a:avLst/>
          </a:prstGeom>
          <a:noFill/>
          <a:ln w="19050">
            <a:solidFill>
              <a:schemeClr val="accent1"/>
            </a:solidFill>
          </a:ln>
        </p:spPr>
        <p:txBody>
          <a:bodyPr wrap="square" rtlCol="0">
            <a:spAutoFit/>
          </a:bodyPr>
          <a:lstStyle/>
          <a:p>
            <a:pPr algn="ctr" defTabSz="914400"/>
            <a:r>
              <a:rPr lang="en-US" sz="1400" dirty="0" smtClean="0">
                <a:solidFill>
                  <a:srgbClr val="000000"/>
                </a:solidFill>
              </a:rPr>
              <a:t>Victoria Chanse, Amanda Rockler &amp; numerous students</a:t>
            </a:r>
          </a:p>
          <a:p>
            <a:pPr algn="ctr" defTabSz="914400"/>
            <a:r>
              <a:rPr lang="en-US" sz="1400" i="1" dirty="0" smtClean="0">
                <a:solidFill>
                  <a:srgbClr val="000000"/>
                </a:solidFill>
              </a:rPr>
              <a:t>Extension &amp; Sociology</a:t>
            </a:r>
            <a:endParaRPr lang="en-US" sz="1400" i="1" dirty="0">
              <a:solidFill>
                <a:srgbClr val="000000"/>
              </a:solidFill>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11997" y="207292"/>
            <a:ext cx="1222241" cy="1837304"/>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49633" y="219973"/>
            <a:ext cx="1287632" cy="1824623"/>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21" name="TextBox 20"/>
          <p:cNvSpPr txBox="1"/>
          <p:nvPr/>
        </p:nvSpPr>
        <p:spPr>
          <a:xfrm>
            <a:off x="1347646" y="2036165"/>
            <a:ext cx="1720672" cy="523220"/>
          </a:xfrm>
          <a:prstGeom prst="rect">
            <a:avLst/>
          </a:prstGeom>
          <a:noFill/>
        </p:spPr>
        <p:txBody>
          <a:bodyPr wrap="square" rtlCol="0">
            <a:spAutoFit/>
          </a:bodyPr>
          <a:lstStyle/>
          <a:p>
            <a:pPr algn="ctr" defTabSz="914400"/>
            <a:r>
              <a:rPr lang="en-US" sz="1400" dirty="0" smtClean="0">
                <a:solidFill>
                  <a:srgbClr val="000000"/>
                </a:solidFill>
              </a:rPr>
              <a:t>Hubert Montas, </a:t>
            </a:r>
            <a:r>
              <a:rPr lang="en-US" sz="1400" i="1" dirty="0" smtClean="0">
                <a:solidFill>
                  <a:srgbClr val="000000"/>
                </a:solidFill>
              </a:rPr>
              <a:t>Diagnostic Tools</a:t>
            </a:r>
            <a:endParaRPr lang="en-US" sz="1400" i="1" dirty="0">
              <a:solidFill>
                <a:srgbClr val="000000"/>
              </a:solidFill>
            </a:endParaRPr>
          </a:p>
        </p:txBody>
      </p:sp>
      <p:sp>
        <p:nvSpPr>
          <p:cNvPr id="22" name="TextBox 21"/>
          <p:cNvSpPr txBox="1"/>
          <p:nvPr/>
        </p:nvSpPr>
        <p:spPr>
          <a:xfrm>
            <a:off x="4549633" y="2118591"/>
            <a:ext cx="1287632" cy="646331"/>
          </a:xfrm>
          <a:prstGeom prst="rect">
            <a:avLst/>
          </a:prstGeom>
          <a:noFill/>
          <a:ln w="19050">
            <a:solidFill>
              <a:schemeClr val="accent1"/>
            </a:solidFill>
          </a:ln>
        </p:spPr>
        <p:txBody>
          <a:bodyPr wrap="square" rtlCol="0">
            <a:spAutoFit/>
          </a:bodyPr>
          <a:lstStyle/>
          <a:p>
            <a:pPr algn="ctr" defTabSz="914400"/>
            <a:r>
              <a:rPr lang="en-US" sz="1200" dirty="0" smtClean="0">
                <a:solidFill>
                  <a:srgbClr val="000000"/>
                </a:solidFill>
              </a:rPr>
              <a:t>Jaison Rekenberger, </a:t>
            </a:r>
            <a:r>
              <a:rPr lang="en-US" sz="1200" i="1" dirty="0" smtClean="0">
                <a:solidFill>
                  <a:srgbClr val="000000"/>
                </a:solidFill>
              </a:rPr>
              <a:t>Diagnostic Tools</a:t>
            </a:r>
            <a:endParaRPr lang="en-US" sz="1200" i="1" dirty="0">
              <a:solidFill>
                <a:srgbClr val="000000"/>
              </a:solidFill>
            </a:endParaRPr>
          </a:p>
        </p:txBody>
      </p:sp>
      <p:sp>
        <p:nvSpPr>
          <p:cNvPr id="23" name="TextBox 22"/>
          <p:cNvSpPr txBox="1"/>
          <p:nvPr/>
        </p:nvSpPr>
        <p:spPr>
          <a:xfrm>
            <a:off x="1799047" y="4493475"/>
            <a:ext cx="1259120" cy="738664"/>
          </a:xfrm>
          <a:prstGeom prst="rect">
            <a:avLst/>
          </a:prstGeom>
          <a:noFill/>
          <a:ln w="19050">
            <a:solidFill>
              <a:schemeClr val="accent1"/>
            </a:solidFill>
          </a:ln>
        </p:spPr>
        <p:txBody>
          <a:bodyPr wrap="square" rtlCol="0">
            <a:spAutoFit/>
          </a:bodyPr>
          <a:lstStyle/>
          <a:p>
            <a:pPr algn="ctr" defTabSz="914400"/>
            <a:r>
              <a:rPr lang="en-US" sz="1400" dirty="0" smtClean="0">
                <a:solidFill>
                  <a:srgbClr val="000000"/>
                </a:solidFill>
              </a:rPr>
              <a:t>Daniel Schall,</a:t>
            </a:r>
          </a:p>
          <a:p>
            <a:pPr algn="ctr" defTabSz="914400"/>
            <a:r>
              <a:rPr lang="en-US" sz="1400" dirty="0" smtClean="0">
                <a:solidFill>
                  <a:srgbClr val="000000"/>
                </a:solidFill>
              </a:rPr>
              <a:t>UMBC</a:t>
            </a:r>
            <a:r>
              <a:rPr lang="en-US" sz="1400" i="1" dirty="0" smtClean="0">
                <a:solidFill>
                  <a:srgbClr val="000000"/>
                </a:solidFill>
              </a:rPr>
              <a:t> Sociology</a:t>
            </a:r>
            <a:endParaRPr lang="en-US" sz="1400" i="1" dirty="0">
              <a:solidFill>
                <a:srgbClr val="000000"/>
              </a:solidFill>
            </a:endParaRPr>
          </a:p>
        </p:txBody>
      </p:sp>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86413" y="2957562"/>
            <a:ext cx="1171754" cy="1466602"/>
          </a:xfrm>
          <a:prstGeom prst="rect">
            <a:avLst/>
          </a:prstGeom>
        </p:spPr>
      </p:pic>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28786" y="2957562"/>
            <a:ext cx="1295367" cy="1357983"/>
          </a:xfrm>
          <a:prstGeom prst="rect">
            <a:avLst/>
          </a:prstGeom>
        </p:spPr>
      </p:pic>
      <p:sp>
        <p:nvSpPr>
          <p:cNvPr id="7" name="Rectangle 6"/>
          <p:cNvSpPr/>
          <p:nvPr/>
        </p:nvSpPr>
        <p:spPr>
          <a:xfrm>
            <a:off x="3128786" y="5504859"/>
            <a:ext cx="1377716" cy="646331"/>
          </a:xfrm>
          <a:prstGeom prst="rect">
            <a:avLst/>
          </a:prstGeom>
          <a:ln w="19050">
            <a:solidFill>
              <a:schemeClr val="accent1"/>
            </a:solidFill>
          </a:ln>
        </p:spPr>
        <p:txBody>
          <a:bodyPr wrap="square">
            <a:spAutoFit/>
          </a:bodyPr>
          <a:lstStyle/>
          <a:p>
            <a:pPr algn="ctr" defTabSz="914400"/>
            <a:r>
              <a:rPr lang="en-US" sz="1200" dirty="0" smtClean="0">
                <a:solidFill>
                  <a:srgbClr val="000000"/>
                </a:solidFill>
              </a:rPr>
              <a:t>Julianna Brightman &amp; Kanoko Maeda, </a:t>
            </a:r>
            <a:r>
              <a:rPr lang="en-US" sz="1200" i="1" dirty="0" smtClean="0">
                <a:solidFill>
                  <a:srgbClr val="000000"/>
                </a:solidFill>
              </a:rPr>
              <a:t>Sociology</a:t>
            </a:r>
            <a:endParaRPr lang="en-US" sz="1200" i="1" dirty="0">
              <a:solidFill>
                <a:srgbClr val="000000"/>
              </a:solidFill>
            </a:endParaRPr>
          </a:p>
        </p:txBody>
      </p:sp>
      <p:pic>
        <p:nvPicPr>
          <p:cNvPr id="8" name="Picture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70528" y="333429"/>
            <a:ext cx="1701264" cy="1275948"/>
          </a:xfrm>
          <a:prstGeom prst="rect">
            <a:avLst/>
          </a:prstGeom>
        </p:spPr>
      </p:pic>
      <p:pic>
        <p:nvPicPr>
          <p:cNvPr id="24" name="Picture 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60615" y="4424868"/>
            <a:ext cx="1271474" cy="1275464"/>
          </a:xfrm>
          <a:prstGeom prst="rect">
            <a:avLst/>
          </a:prstGeom>
        </p:spPr>
      </p:pic>
      <p:pic>
        <p:nvPicPr>
          <p:cNvPr id="25" name="Picture 2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29010" y="4353621"/>
            <a:ext cx="1113161" cy="1113161"/>
          </a:xfrm>
          <a:prstGeom prst="rect">
            <a:avLst/>
          </a:prstGeom>
        </p:spPr>
      </p:pic>
      <p:pic>
        <p:nvPicPr>
          <p:cNvPr id="26" name="图片 30"/>
          <p:cNvPicPr>
            <a:picLocks noChangeAspect="1"/>
          </p:cNvPicPr>
          <p:nvPr/>
        </p:nvPicPr>
        <p:blipFill rotWithShape="1">
          <a:blip r:embed="rId15">
            <a:extLst>
              <a:ext uri="{BEBA8EAE-BF5A-486C-A8C5-ECC9F3942E4B}">
                <a14:imgProps xmlns:a14="http://schemas.microsoft.com/office/drawing/2010/main">
                  <a14:imgLayer r:embed="rId16">
                    <a14:imgEffect>
                      <a14:colorTemperature colorTemp="6300"/>
                    </a14:imgEffect>
                    <a14:imgEffect>
                      <a14:saturation sat="90000"/>
                    </a14:imgEffect>
                  </a14:imgLayer>
                </a14:imgProps>
              </a:ext>
            </a:extLst>
          </a:blip>
          <a:srcRect l="30722" t="12270" r="14125" b="8878"/>
          <a:stretch/>
        </p:blipFill>
        <p:spPr>
          <a:xfrm>
            <a:off x="5965259" y="224518"/>
            <a:ext cx="1119273" cy="1820078"/>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27" name="TextBox 26"/>
          <p:cNvSpPr txBox="1"/>
          <p:nvPr/>
        </p:nvSpPr>
        <p:spPr>
          <a:xfrm>
            <a:off x="5965259" y="2125788"/>
            <a:ext cx="1136801" cy="646331"/>
          </a:xfrm>
          <a:prstGeom prst="rect">
            <a:avLst/>
          </a:prstGeom>
          <a:noFill/>
          <a:ln w="19050">
            <a:solidFill>
              <a:schemeClr val="accent1"/>
            </a:solidFill>
          </a:ln>
        </p:spPr>
        <p:txBody>
          <a:bodyPr wrap="square" rtlCol="0">
            <a:spAutoFit/>
          </a:bodyPr>
          <a:lstStyle/>
          <a:p>
            <a:pPr algn="ctr" defTabSz="914400"/>
            <a:r>
              <a:rPr lang="en-US" sz="1200" dirty="0" err="1" smtClean="0">
                <a:solidFill>
                  <a:srgbClr val="000000"/>
                </a:solidFill>
              </a:rPr>
              <a:t>Zhongrun</a:t>
            </a:r>
            <a:r>
              <a:rPr lang="en-US" sz="1200" dirty="0" smtClean="0">
                <a:solidFill>
                  <a:srgbClr val="000000"/>
                </a:solidFill>
              </a:rPr>
              <a:t> Xiang, </a:t>
            </a:r>
            <a:r>
              <a:rPr lang="en-US" sz="1200" i="1" dirty="0" smtClean="0">
                <a:solidFill>
                  <a:srgbClr val="000000"/>
                </a:solidFill>
              </a:rPr>
              <a:t>Modeling</a:t>
            </a:r>
            <a:endParaRPr lang="en-US" sz="1200" i="1" dirty="0">
              <a:solidFill>
                <a:srgbClr val="000000"/>
              </a:solidFill>
            </a:endParaRPr>
          </a:p>
        </p:txBody>
      </p:sp>
    </p:spTree>
    <p:extLst>
      <p:ext uri="{BB962C8B-B14F-4D97-AF65-F5344CB8AC3E}">
        <p14:creationId xmlns:p14="http://schemas.microsoft.com/office/powerpoint/2010/main" val="38166614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59" y="776496"/>
            <a:ext cx="7543800" cy="879522"/>
          </a:xfrm>
        </p:spPr>
        <p:txBody>
          <a:bodyPr/>
          <a:lstStyle/>
          <a:p>
            <a:pPr algn="ctr"/>
            <a:r>
              <a:rPr lang="en-US" b="1" dirty="0" smtClean="0"/>
              <a:t>Talk Outline</a:t>
            </a:r>
            <a:endParaRPr lang="en-US" b="1" dirty="0"/>
          </a:p>
        </p:txBody>
      </p:sp>
      <p:sp>
        <p:nvSpPr>
          <p:cNvPr id="3" name="Content Placeholder 2"/>
          <p:cNvSpPr>
            <a:spLocks noGrp="1"/>
          </p:cNvSpPr>
          <p:nvPr>
            <p:ph idx="1"/>
          </p:nvPr>
        </p:nvSpPr>
        <p:spPr>
          <a:xfrm>
            <a:off x="822959" y="1845734"/>
            <a:ext cx="7655119" cy="4023360"/>
          </a:xfrm>
        </p:spPr>
        <p:txBody>
          <a:bodyPr>
            <a:normAutofit fontScale="92500" lnSpcReduction="20000"/>
          </a:bodyPr>
          <a:lstStyle/>
          <a:p>
            <a:pPr marL="457200" indent="-457200">
              <a:buFont typeface="+mj-lt"/>
              <a:buAutoNum type="arabicPeriod"/>
            </a:pPr>
            <a:r>
              <a:rPr lang="en-US" sz="2800" dirty="0" smtClean="0"/>
              <a:t>Background</a:t>
            </a:r>
          </a:p>
          <a:p>
            <a:pPr marL="457200" indent="-457200">
              <a:buFont typeface="+mj-lt"/>
              <a:buAutoNum type="arabicPeriod"/>
            </a:pPr>
            <a:endParaRPr lang="en-US" sz="2800" dirty="0" smtClean="0"/>
          </a:p>
          <a:p>
            <a:pPr marL="457200" indent="-457200">
              <a:buFont typeface="+mj-lt"/>
              <a:buAutoNum type="arabicPeriod"/>
            </a:pPr>
            <a:r>
              <a:rPr lang="en-US" sz="2800" i="1" dirty="0" smtClean="0">
                <a:solidFill>
                  <a:srgbClr val="C00000"/>
                </a:solidFill>
              </a:rPr>
              <a:t>Impacts of climate </a:t>
            </a:r>
            <a:r>
              <a:rPr lang="en-US" sz="2800" i="1" dirty="0">
                <a:solidFill>
                  <a:srgbClr val="C00000"/>
                </a:solidFill>
              </a:rPr>
              <a:t>c</a:t>
            </a:r>
            <a:r>
              <a:rPr lang="en-US" sz="2800" i="1" dirty="0" smtClean="0">
                <a:solidFill>
                  <a:srgbClr val="C00000"/>
                </a:solidFill>
              </a:rPr>
              <a:t>hange on pollution Critical Source Areas (CSAs)</a:t>
            </a:r>
          </a:p>
          <a:p>
            <a:pPr marL="457200" indent="-457200">
              <a:buFont typeface="+mj-lt"/>
              <a:buAutoNum type="arabicPeriod"/>
            </a:pPr>
            <a:endParaRPr lang="en-US" sz="2800" dirty="0"/>
          </a:p>
          <a:p>
            <a:pPr marL="457200" indent="-457200">
              <a:buFont typeface="+mj-lt"/>
              <a:buAutoNum type="arabicPeriod"/>
            </a:pPr>
            <a:r>
              <a:rPr lang="en-US" sz="2800" i="1" dirty="0" smtClean="0">
                <a:solidFill>
                  <a:srgbClr val="C00000"/>
                </a:solidFill>
              </a:rPr>
              <a:t>Impacts of climate </a:t>
            </a:r>
            <a:r>
              <a:rPr lang="en-US" sz="2800" i="1" dirty="0">
                <a:solidFill>
                  <a:srgbClr val="C00000"/>
                </a:solidFill>
              </a:rPr>
              <a:t>c</a:t>
            </a:r>
            <a:r>
              <a:rPr lang="en-US" sz="2800" i="1" dirty="0" smtClean="0">
                <a:solidFill>
                  <a:srgbClr val="C00000"/>
                </a:solidFill>
              </a:rPr>
              <a:t>hange on Best Management Practice (BMP) effectiveness</a:t>
            </a:r>
          </a:p>
          <a:p>
            <a:pPr marL="457200" indent="-457200">
              <a:buFont typeface="+mj-lt"/>
              <a:buAutoNum type="arabicPeriod"/>
            </a:pPr>
            <a:endParaRPr lang="en-US" sz="2800" dirty="0"/>
          </a:p>
          <a:p>
            <a:pPr marL="457200" indent="-457200">
              <a:buFont typeface="+mj-lt"/>
              <a:buAutoNum type="arabicPeriod"/>
            </a:pPr>
            <a:r>
              <a:rPr lang="en-US" sz="2800" dirty="0" smtClean="0"/>
              <a:t>Competing views on water pollution and </a:t>
            </a:r>
            <a:r>
              <a:rPr lang="en-US" sz="2800" dirty="0"/>
              <a:t>BMPs among </a:t>
            </a:r>
            <a:r>
              <a:rPr lang="en-US" sz="2800" dirty="0" smtClean="0"/>
              <a:t>stakeholders</a:t>
            </a:r>
          </a:p>
          <a:p>
            <a:pPr marL="457200" indent="-457200">
              <a:buFont typeface="+mj-lt"/>
              <a:buAutoNum type="arabicPeriod"/>
            </a:pPr>
            <a:endParaRPr lang="en-US" sz="2800" dirty="0"/>
          </a:p>
          <a:p>
            <a:pPr marL="457200" indent="-457200">
              <a:buFont typeface="+mj-lt"/>
              <a:buAutoNum type="arabicPeriod"/>
            </a:pPr>
            <a:endParaRPr lang="en-US" sz="2800" dirty="0" smtClean="0"/>
          </a:p>
          <a:p>
            <a:pPr marL="457200" indent="-457200">
              <a:buFont typeface="+mj-lt"/>
              <a:buAutoNum type="arabicPeriod"/>
            </a:pPr>
            <a:endParaRPr lang="en-US" sz="2800" dirty="0"/>
          </a:p>
          <a:p>
            <a:pPr marL="457200" indent="-457200">
              <a:buFont typeface="+mj-lt"/>
              <a:buAutoNum type="arabicPeriod"/>
            </a:pPr>
            <a:endParaRPr lang="en-US" sz="2800" dirty="0" smtClean="0"/>
          </a:p>
          <a:p>
            <a:pPr marL="457200" indent="-457200">
              <a:buFont typeface="+mj-lt"/>
              <a:buAutoNum type="arabicPeriod"/>
            </a:pPr>
            <a:endParaRPr lang="en-US" sz="2800" dirty="0" smtClean="0"/>
          </a:p>
          <a:p>
            <a:pPr marL="457200" indent="-457200">
              <a:buFont typeface="+mj-lt"/>
              <a:buAutoNum type="arabicPeriod"/>
            </a:pPr>
            <a:endParaRPr lang="en-US" sz="2800" dirty="0"/>
          </a:p>
        </p:txBody>
      </p:sp>
    </p:spTree>
    <p:extLst>
      <p:ext uri="{BB962C8B-B14F-4D97-AF65-F5344CB8AC3E}">
        <p14:creationId xmlns:p14="http://schemas.microsoft.com/office/powerpoint/2010/main" val="13065803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211494" y="1374339"/>
            <a:ext cx="5370971" cy="2971800"/>
            <a:chOff x="432" y="480"/>
            <a:chExt cx="4943" cy="2735"/>
          </a:xfrm>
        </p:grpSpPr>
        <p:sp>
          <p:nvSpPr>
            <p:cNvPr id="4098" name="Rectangle 2"/>
            <p:cNvSpPr>
              <a:spLocks noChangeArrowheads="1"/>
            </p:cNvSpPr>
            <p:nvPr/>
          </p:nvSpPr>
          <p:spPr bwMode="auto">
            <a:xfrm>
              <a:off x="432" y="480"/>
              <a:ext cx="4943" cy="2735"/>
            </a:xfrm>
            <a:prstGeom prst="rect">
              <a:avLst/>
            </a:prstGeom>
            <a:solidFill>
              <a:srgbClr val="FFFFFF"/>
            </a:solidFill>
            <a:ln w="25560">
              <a:solidFill>
                <a:srgbClr val="000000"/>
              </a:solidFill>
              <a:miter lim="800000"/>
              <a:headEnd/>
              <a:tailEnd/>
            </a:ln>
            <a:effectLst/>
          </p:spPr>
          <p:txBody>
            <a:bodyPr wrap="none" anchor="ctr"/>
            <a:lstStyle/>
            <a:p>
              <a:pPr defTabSz="914400"/>
              <a:endParaRPr lang="en-US" sz="1600" dirty="0">
                <a:solidFill>
                  <a:srgbClr val="000000"/>
                </a:solidFill>
              </a:endParaRPr>
            </a:p>
          </p:txBody>
        </p:sp>
        <p:grpSp>
          <p:nvGrpSpPr>
            <p:cNvPr id="3" name="Group 3"/>
            <p:cNvGrpSpPr>
              <a:grpSpLocks/>
            </p:cNvGrpSpPr>
            <p:nvPr/>
          </p:nvGrpSpPr>
          <p:grpSpPr bwMode="auto">
            <a:xfrm>
              <a:off x="528" y="528"/>
              <a:ext cx="4822" cy="2664"/>
              <a:chOff x="528" y="528"/>
              <a:chExt cx="4822" cy="2664"/>
            </a:xfrm>
          </p:grpSpPr>
          <p:pic>
            <p:nvPicPr>
              <p:cNvPr id="4100" name="Picture 4"/>
              <p:cNvPicPr>
                <a:picLocks noChangeAspect="1" noChangeArrowheads="1"/>
              </p:cNvPicPr>
              <p:nvPr/>
            </p:nvPicPr>
            <p:blipFill>
              <a:blip r:embed="rId3" cstate="print"/>
              <a:srcRect t="10922" b="15712"/>
              <a:stretch>
                <a:fillRect/>
              </a:stretch>
            </p:blipFill>
            <p:spPr bwMode="auto">
              <a:xfrm>
                <a:off x="528" y="528"/>
                <a:ext cx="4822" cy="2664"/>
              </a:xfrm>
              <a:prstGeom prst="rect">
                <a:avLst/>
              </a:prstGeom>
              <a:noFill/>
              <a:ln w="9525">
                <a:noFill/>
                <a:round/>
                <a:headEnd/>
                <a:tailEnd/>
              </a:ln>
              <a:effectLst/>
            </p:spPr>
          </p:pic>
          <p:grpSp>
            <p:nvGrpSpPr>
              <p:cNvPr id="4" name="Group 5"/>
              <p:cNvGrpSpPr>
                <a:grpSpLocks/>
              </p:cNvGrpSpPr>
              <p:nvPr/>
            </p:nvGrpSpPr>
            <p:grpSpPr bwMode="auto">
              <a:xfrm>
                <a:off x="923" y="552"/>
                <a:ext cx="3208" cy="2479"/>
                <a:chOff x="923" y="552"/>
                <a:chExt cx="3208" cy="2479"/>
              </a:xfrm>
            </p:grpSpPr>
            <p:sp>
              <p:nvSpPr>
                <p:cNvPr id="4102" name="Text Box 6"/>
                <p:cNvSpPr txBox="1">
                  <a:spLocks noChangeArrowheads="1"/>
                </p:cNvSpPr>
                <p:nvPr/>
              </p:nvSpPr>
              <p:spPr bwMode="auto">
                <a:xfrm>
                  <a:off x="1629" y="2769"/>
                  <a:ext cx="1509" cy="262"/>
                </a:xfrm>
                <a:prstGeom prst="rect">
                  <a:avLst/>
                </a:prstGeom>
                <a:solidFill>
                  <a:srgbClr val="FFFFFF"/>
                </a:solidFill>
                <a:ln w="9525">
                  <a:noFill/>
                  <a:round/>
                  <a:headEnd/>
                  <a:tailEnd/>
                </a:ln>
                <a:effectLst/>
              </p:spPr>
              <p:txBody>
                <a:bodyPr lIns="90000" tIns="46800" rIns="90000" bIns="46800"/>
                <a:lstStyle/>
                <a:p>
                  <a:pPr defTabSz="9144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800" dirty="0">
                      <a:solidFill>
                        <a:srgbClr val="000000"/>
                      </a:solidFill>
                      <a:latin typeface="Arial" charset="0"/>
                      <a:ea typeface="WenQuanYi Zen Hei" charset="0"/>
                      <a:cs typeface="WenQuanYi Zen Hei" charset="0"/>
                    </a:rPr>
                    <a:t>     </a:t>
                  </a:r>
                  <a:r>
                    <a:rPr lang="en-US" sz="1100" dirty="0">
                      <a:solidFill>
                        <a:srgbClr val="000000"/>
                      </a:solidFill>
                      <a:latin typeface="Arial" charset="0"/>
                      <a:ea typeface="WenQuanYi Zen Hei" charset="0"/>
                      <a:cs typeface="WenQuanYi Zen Hei" charset="0"/>
                    </a:rPr>
                    <a:t>Pollutant Hot Spots</a:t>
                  </a:r>
                </a:p>
              </p:txBody>
            </p:sp>
            <p:sp>
              <p:nvSpPr>
                <p:cNvPr id="4103" name="Text Box 7"/>
                <p:cNvSpPr txBox="1">
                  <a:spLocks noChangeArrowheads="1"/>
                </p:cNvSpPr>
                <p:nvPr/>
              </p:nvSpPr>
              <p:spPr bwMode="auto">
                <a:xfrm>
                  <a:off x="2865" y="552"/>
                  <a:ext cx="1266" cy="384"/>
                </a:xfrm>
                <a:prstGeom prst="rect">
                  <a:avLst/>
                </a:prstGeom>
                <a:solidFill>
                  <a:srgbClr val="FFFFFF"/>
                </a:solidFill>
                <a:ln w="9525">
                  <a:noFill/>
                  <a:round/>
                  <a:headEnd/>
                  <a:tailEnd/>
                </a:ln>
                <a:effectLst/>
              </p:spPr>
              <p:txBody>
                <a:bodyPr lIns="90000" tIns="46800" rIns="90000" bIns="46800"/>
                <a:lstStyle/>
                <a:p>
                  <a:pPr algn="ctr" defTabSz="9144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100" dirty="0">
                      <a:solidFill>
                        <a:srgbClr val="000000"/>
                      </a:solidFill>
                      <a:latin typeface="Arial" charset="0"/>
                      <a:ea typeface="WenQuanYi Zen Hei" charset="0"/>
                      <a:cs typeface="WenQuanYi Zen Hei" charset="0"/>
                    </a:rPr>
                    <a:t>Excess Export</a:t>
                  </a:r>
                </a:p>
                <a:p>
                  <a:pPr algn="ctr" defTabSz="9144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100" dirty="0">
                      <a:solidFill>
                        <a:srgbClr val="000000"/>
                      </a:solidFill>
                      <a:latin typeface="Arial" charset="0"/>
                      <a:ea typeface="WenQuanYi Zen Hei" charset="0"/>
                      <a:cs typeface="WenQuanYi Zen Hei" charset="0"/>
                    </a:rPr>
                    <a:t>Causes</a:t>
                  </a:r>
                </a:p>
              </p:txBody>
            </p:sp>
            <p:sp>
              <p:nvSpPr>
                <p:cNvPr id="4104" name="Text Box 8"/>
                <p:cNvSpPr txBox="1">
                  <a:spLocks noChangeArrowheads="1"/>
                </p:cNvSpPr>
                <p:nvPr/>
              </p:nvSpPr>
              <p:spPr bwMode="auto">
                <a:xfrm>
                  <a:off x="923" y="2093"/>
                  <a:ext cx="534" cy="491"/>
                </a:xfrm>
                <a:prstGeom prst="rect">
                  <a:avLst/>
                </a:prstGeom>
                <a:solidFill>
                  <a:srgbClr val="008000"/>
                </a:solidFill>
                <a:ln w="9525">
                  <a:noFill/>
                  <a:round/>
                  <a:headEnd/>
                  <a:tailEnd/>
                </a:ln>
                <a:effectLst/>
              </p:spPr>
              <p:txBody>
                <a:bodyPr lIns="90000" tIns="46800" rIns="90000" bIns="46800"/>
                <a:lstStyle/>
                <a:p>
                  <a:pPr algn="ctr" defTabSz="9144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800" dirty="0" smtClean="0">
                      <a:solidFill>
                        <a:srgbClr val="FFFFFF"/>
                      </a:solidFill>
                      <a:latin typeface="Arial" charset="0"/>
                      <a:ea typeface="WenQuanYi Zen Hei" charset="0"/>
                      <a:cs typeface="WenQuanYi Zen Hei" charset="0"/>
                    </a:rPr>
                    <a:t>Bio-</a:t>
                  </a:r>
                </a:p>
                <a:p>
                  <a:pPr algn="ctr" defTabSz="9144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800" dirty="0" smtClean="0">
                      <a:solidFill>
                        <a:srgbClr val="FFFFFF"/>
                      </a:solidFill>
                      <a:latin typeface="Arial" charset="0"/>
                      <a:ea typeface="WenQuanYi Zen Hei" charset="0"/>
                      <a:cs typeface="WenQuanYi Zen Hei" charset="0"/>
                    </a:rPr>
                    <a:t>Dynamic </a:t>
                  </a:r>
                </a:p>
                <a:p>
                  <a:pPr algn="ctr" defTabSz="9144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800" dirty="0" smtClean="0">
                      <a:solidFill>
                        <a:srgbClr val="FFFFFF"/>
                      </a:solidFill>
                      <a:latin typeface="Arial" charset="0"/>
                      <a:ea typeface="WenQuanYi Zen Hei" charset="0"/>
                      <a:cs typeface="WenQuanYi Zen Hei" charset="0"/>
                    </a:rPr>
                    <a:t>Models</a:t>
                  </a:r>
                  <a:endParaRPr lang="en-US" sz="800" dirty="0">
                    <a:solidFill>
                      <a:srgbClr val="FFFFFF"/>
                    </a:solidFill>
                    <a:latin typeface="Arial" charset="0"/>
                    <a:ea typeface="WenQuanYi Zen Hei" charset="0"/>
                    <a:cs typeface="WenQuanYi Zen Hei" charset="0"/>
                  </a:endParaRPr>
                </a:p>
              </p:txBody>
            </p:sp>
          </p:grpSp>
        </p:grpSp>
      </p:grpSp>
      <p:sp>
        <p:nvSpPr>
          <p:cNvPr id="4105" name="Text Box 9"/>
          <p:cNvSpPr txBox="1">
            <a:spLocks noChangeArrowheads="1"/>
          </p:cNvSpPr>
          <p:nvPr/>
        </p:nvSpPr>
        <p:spPr bwMode="auto">
          <a:xfrm>
            <a:off x="1694064" y="217014"/>
            <a:ext cx="5715000" cy="648512"/>
          </a:xfrm>
          <a:prstGeom prst="rect">
            <a:avLst/>
          </a:prstGeom>
          <a:noFill/>
          <a:ln w="9525">
            <a:noFill/>
            <a:round/>
            <a:headEnd/>
            <a:tailEnd/>
          </a:ln>
          <a:effectLst/>
        </p:spPr>
        <p:txBody>
          <a:bodyPr lIns="90000" tIns="46800" rIns="90000" bIns="46800">
            <a:spAutoFit/>
          </a:bodyPr>
          <a:lstStyle/>
          <a:p>
            <a:pPr algn="ctr" defTabSz="914400">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AU" sz="3600" b="1" dirty="0" smtClean="0">
                <a:solidFill>
                  <a:srgbClr val="000000"/>
                </a:solidFill>
                <a:latin typeface="Calibri Light" panose="020F0302020204030204"/>
                <a:cs typeface="Times New Roman" pitchFamily="16" charset="0"/>
              </a:rPr>
              <a:t>DDSS Development</a:t>
            </a:r>
            <a:endParaRPr lang="en-AU" sz="3600" b="1" dirty="0">
              <a:solidFill>
                <a:srgbClr val="000000"/>
              </a:solidFill>
              <a:latin typeface="Calibri Light" panose="020F0302020204030204"/>
              <a:cs typeface="Times New Roman" pitchFamily="16" charset="0"/>
            </a:endParaRPr>
          </a:p>
        </p:txBody>
      </p:sp>
      <p:sp>
        <p:nvSpPr>
          <p:cNvPr id="4106" name="Text Box 10"/>
          <p:cNvSpPr txBox="1">
            <a:spLocks noChangeArrowheads="1"/>
          </p:cNvSpPr>
          <p:nvPr/>
        </p:nvSpPr>
        <p:spPr bwMode="auto">
          <a:xfrm>
            <a:off x="155970" y="4531483"/>
            <a:ext cx="5691984" cy="1412824"/>
          </a:xfrm>
          <a:prstGeom prst="rect">
            <a:avLst/>
          </a:prstGeom>
          <a:noFill/>
          <a:ln w="9525">
            <a:noFill/>
            <a:round/>
            <a:headEnd/>
            <a:tailEnd/>
          </a:ln>
          <a:effectLst/>
        </p:spPr>
        <p:txBody>
          <a:bodyPr wrap="square" lIns="90000" tIns="46800" rIns="90000" bIns="46800">
            <a:spAutoFit/>
          </a:bodyPr>
          <a:lstStyle/>
          <a:p>
            <a:pPr defTabSz="914400">
              <a:spcBef>
                <a:spcPts val="12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b="1" i="1" dirty="0">
                <a:solidFill>
                  <a:srgbClr val="0070C0"/>
                </a:solidFill>
                <a:latin typeface="Arial" charset="0"/>
                <a:ea typeface="WenQuanYi Zen Hei" charset="0"/>
                <a:cs typeface="WenQuanYi Zen Hei" charset="0"/>
              </a:rPr>
              <a:t>Components</a:t>
            </a:r>
            <a:r>
              <a:rPr lang="en-US" sz="1600" i="1" dirty="0">
                <a:solidFill>
                  <a:srgbClr val="000000"/>
                </a:solidFill>
                <a:latin typeface="Arial" charset="0"/>
                <a:ea typeface="WenQuanYi Zen Hei" charset="0"/>
                <a:cs typeface="WenQuanYi Zen Hei" charset="0"/>
              </a:rPr>
              <a:t>: GIS, Models, Expert Systems</a:t>
            </a:r>
          </a:p>
          <a:p>
            <a:pPr defTabSz="914400">
              <a:spcBef>
                <a:spcPts val="12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b="1" i="1" dirty="0">
                <a:solidFill>
                  <a:srgbClr val="0070C0"/>
                </a:solidFill>
                <a:latin typeface="Arial" charset="0"/>
                <a:ea typeface="WenQuanYi Zen Hei" charset="0"/>
                <a:cs typeface="WenQuanYi Zen Hei" charset="0"/>
              </a:rPr>
              <a:t>Models</a:t>
            </a:r>
            <a:r>
              <a:rPr lang="en-US" sz="1600" i="1" dirty="0">
                <a:solidFill>
                  <a:srgbClr val="000000"/>
                </a:solidFill>
                <a:latin typeface="Arial" charset="0"/>
                <a:ea typeface="WenQuanYi Zen Hei" charset="0"/>
                <a:cs typeface="WenQuanYi Zen Hei" charset="0"/>
              </a:rPr>
              <a:t>: </a:t>
            </a:r>
            <a:r>
              <a:rPr lang="en-US" sz="1600" i="1" dirty="0" smtClean="0">
                <a:solidFill>
                  <a:srgbClr val="000000"/>
                </a:solidFill>
                <a:latin typeface="Arial" charset="0"/>
                <a:ea typeface="WenQuanYi Zen Hei" charset="0"/>
                <a:cs typeface="WenQuanYi Zen Hei" charset="0"/>
              </a:rPr>
              <a:t>SWAT (SUSTAIN, AQUATOX</a:t>
            </a:r>
            <a:r>
              <a:rPr lang="en-US" sz="1600" i="1" dirty="0">
                <a:solidFill>
                  <a:srgbClr val="000000"/>
                </a:solidFill>
                <a:latin typeface="Arial" charset="0"/>
                <a:ea typeface="WenQuanYi Zen Hei" charset="0"/>
                <a:cs typeface="WenQuanYi Zen Hei" charset="0"/>
              </a:rPr>
              <a:t>, </a:t>
            </a:r>
            <a:r>
              <a:rPr lang="en-US" sz="1600" i="1" dirty="0" smtClean="0">
                <a:solidFill>
                  <a:srgbClr val="000000"/>
                </a:solidFill>
                <a:latin typeface="Arial" charset="0"/>
                <a:ea typeface="WenQuanYi Zen Hei" charset="0"/>
                <a:cs typeface="WenQuanYi Zen Hei" charset="0"/>
              </a:rPr>
              <a:t>FIBI, EPA BASINS)</a:t>
            </a:r>
            <a:endParaRPr lang="en-US" sz="1600" i="1" dirty="0">
              <a:solidFill>
                <a:srgbClr val="000000"/>
              </a:solidFill>
              <a:latin typeface="Arial" charset="0"/>
              <a:ea typeface="WenQuanYi Zen Hei" charset="0"/>
              <a:cs typeface="WenQuanYi Zen Hei" charset="0"/>
            </a:endParaRPr>
          </a:p>
          <a:p>
            <a:pPr defTabSz="914400">
              <a:spcBef>
                <a:spcPts val="12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b="1" i="1" dirty="0">
                <a:solidFill>
                  <a:srgbClr val="0070C0"/>
                </a:solidFill>
                <a:latin typeface="Arial" charset="0"/>
                <a:ea typeface="WenQuanYi Zen Hei" charset="0"/>
                <a:cs typeface="WenQuanYi Zen Hei" charset="0"/>
              </a:rPr>
              <a:t>Expert Systems</a:t>
            </a:r>
            <a:r>
              <a:rPr lang="en-US" sz="1600" i="1" dirty="0">
                <a:solidFill>
                  <a:srgbClr val="000000"/>
                </a:solidFill>
                <a:latin typeface="Arial" charset="0"/>
                <a:ea typeface="WenQuanYi Zen Hei" charset="0"/>
                <a:cs typeface="WenQuanYi Zen Hei" charset="0"/>
              </a:rPr>
              <a:t>: </a:t>
            </a:r>
            <a:r>
              <a:rPr lang="en-US" sz="1600" i="1" dirty="0" smtClean="0">
                <a:solidFill>
                  <a:srgbClr val="000000"/>
                </a:solidFill>
                <a:latin typeface="Arial" charset="0"/>
                <a:ea typeface="WenQuanYi Zen Hei" charset="0"/>
                <a:cs typeface="WenQuanYi Zen Hei" charset="0"/>
              </a:rPr>
              <a:t>MATLAB (predicate </a:t>
            </a:r>
            <a:r>
              <a:rPr lang="en-US" sz="1600" i="1" dirty="0">
                <a:solidFill>
                  <a:srgbClr val="000000"/>
                </a:solidFill>
                <a:latin typeface="Arial" charset="0"/>
                <a:ea typeface="WenQuanYi Zen Hei" charset="0"/>
                <a:cs typeface="WenQuanYi Zen Hei" charset="0"/>
              </a:rPr>
              <a:t>calculus to decision </a:t>
            </a:r>
            <a:r>
              <a:rPr lang="en-US" sz="1600" i="1" dirty="0" smtClean="0">
                <a:solidFill>
                  <a:srgbClr val="000000"/>
                </a:solidFill>
                <a:latin typeface="Arial" charset="0"/>
                <a:ea typeface="WenQuanYi Zen Hei" charset="0"/>
                <a:cs typeface="WenQuanYi Zen Hei" charset="0"/>
              </a:rPr>
              <a:t>trees)</a:t>
            </a:r>
            <a:endParaRPr lang="en-US" sz="1600" i="1" dirty="0">
              <a:solidFill>
                <a:srgbClr val="000000"/>
              </a:solidFill>
              <a:latin typeface="Arial" charset="0"/>
              <a:ea typeface="WenQuanYi Zen Hei" charset="0"/>
              <a:cs typeface="WenQuanYi Zen Hei" charset="0"/>
            </a:endParaRPr>
          </a:p>
        </p:txBody>
      </p:sp>
      <p:sp>
        <p:nvSpPr>
          <p:cNvPr id="12" name="Content Placeholder 2"/>
          <p:cNvSpPr txBox="1">
            <a:spLocks/>
          </p:cNvSpPr>
          <p:nvPr/>
        </p:nvSpPr>
        <p:spPr>
          <a:xfrm>
            <a:off x="5847953" y="1374339"/>
            <a:ext cx="3122221" cy="4989139"/>
          </a:xfrm>
          <a:prstGeom prst="rect">
            <a:avLst/>
          </a:prstGeom>
        </p:spPr>
        <p:txBody>
          <a:bodyPr>
            <a:normAutofit/>
          </a:bodyPr>
          <a:lstStyle/>
          <a:p>
            <a:pPr marL="165100" indent="-165100" defTabSz="914400">
              <a:spcBef>
                <a:spcPct val="20000"/>
              </a:spcBef>
              <a:buFont typeface="Arial" pitchFamily="34" charset="0"/>
              <a:buChar char="•"/>
            </a:pPr>
            <a:r>
              <a:rPr lang="en-US" dirty="0" smtClean="0">
                <a:solidFill>
                  <a:srgbClr val="000000"/>
                </a:solidFill>
              </a:rPr>
              <a:t>DDSS will rank environmental causes to pollution and prescribe a BMP allocation plan</a:t>
            </a:r>
          </a:p>
          <a:p>
            <a:pPr marL="165100" indent="-165100" defTabSz="914400">
              <a:spcBef>
                <a:spcPct val="20000"/>
              </a:spcBef>
              <a:buFont typeface="Arial" pitchFamily="34" charset="0"/>
              <a:buChar char="•"/>
            </a:pPr>
            <a:endParaRPr lang="en-US" dirty="0" smtClean="0">
              <a:solidFill>
                <a:srgbClr val="000000"/>
              </a:solidFill>
            </a:endParaRPr>
          </a:p>
          <a:p>
            <a:pPr marL="165100" indent="-165100" defTabSz="914400">
              <a:spcBef>
                <a:spcPct val="20000"/>
              </a:spcBef>
              <a:buFont typeface="Arial" pitchFamily="34" charset="0"/>
              <a:buChar char="•"/>
              <a:defRPr/>
            </a:pPr>
            <a:r>
              <a:rPr lang="en-US" dirty="0" smtClean="0">
                <a:solidFill>
                  <a:srgbClr val="000000"/>
                </a:solidFill>
              </a:rPr>
              <a:t>Geo-referenced biophysical and land management data</a:t>
            </a:r>
          </a:p>
          <a:p>
            <a:pPr marL="165100" indent="-165100" defTabSz="914400">
              <a:spcBef>
                <a:spcPct val="20000"/>
              </a:spcBef>
              <a:defRPr/>
            </a:pPr>
            <a:r>
              <a:rPr lang="en-US" dirty="0" smtClean="0">
                <a:solidFill>
                  <a:srgbClr val="000000"/>
                </a:solidFill>
              </a:rPr>
              <a:t> </a:t>
            </a:r>
          </a:p>
          <a:p>
            <a:pPr marL="165100" indent="-165100" defTabSz="914400">
              <a:spcBef>
                <a:spcPct val="20000"/>
              </a:spcBef>
              <a:buFont typeface="Arial" pitchFamily="34" charset="0"/>
              <a:buChar char="•"/>
              <a:defRPr/>
            </a:pPr>
            <a:r>
              <a:rPr lang="en-US" dirty="0" smtClean="0">
                <a:solidFill>
                  <a:srgbClr val="000000"/>
                </a:solidFill>
              </a:rPr>
              <a:t>Simulate watershed responses to selected stressors </a:t>
            </a:r>
          </a:p>
          <a:p>
            <a:pPr marL="165100" indent="-165100" defTabSz="914400">
              <a:spcBef>
                <a:spcPct val="20000"/>
              </a:spcBef>
              <a:buFont typeface="Arial" pitchFamily="34" charset="0"/>
              <a:buChar char="•"/>
              <a:defRPr/>
            </a:pPr>
            <a:endParaRPr lang="en-US" dirty="0" smtClean="0">
              <a:solidFill>
                <a:srgbClr val="000000"/>
              </a:solidFill>
            </a:endParaRPr>
          </a:p>
          <a:p>
            <a:pPr marL="165100" indent="-165100" defTabSz="914400">
              <a:spcBef>
                <a:spcPct val="20000"/>
              </a:spcBef>
              <a:buFont typeface="Arial" pitchFamily="34" charset="0"/>
              <a:buChar char="•"/>
              <a:defRPr/>
            </a:pPr>
            <a:r>
              <a:rPr lang="en-US" dirty="0" smtClean="0">
                <a:solidFill>
                  <a:srgbClr val="000000"/>
                </a:solidFill>
              </a:rPr>
              <a:t>Identify CSAs &amp; prescribe appropriate BMPs</a:t>
            </a:r>
          </a:p>
          <a:p>
            <a:pPr marL="165100" indent="-165100" defTabSz="914400">
              <a:spcBef>
                <a:spcPct val="20000"/>
              </a:spcBef>
              <a:buFont typeface="Arial" pitchFamily="34" charset="0"/>
              <a:buChar char="•"/>
              <a:defRPr/>
            </a:pPr>
            <a:endParaRPr lang="en-US" dirty="0">
              <a:solidFill>
                <a:srgbClr val="000000"/>
              </a:solidFill>
            </a:endParaRPr>
          </a:p>
          <a:p>
            <a:pPr marL="165100" indent="-165100" defTabSz="914400">
              <a:spcBef>
                <a:spcPct val="20000"/>
              </a:spcBef>
              <a:buFont typeface="Arial" pitchFamily="34" charset="0"/>
              <a:buChar char="•"/>
              <a:defRPr/>
            </a:pPr>
            <a:r>
              <a:rPr lang="en-US" dirty="0" smtClean="0">
                <a:solidFill>
                  <a:srgbClr val="000000"/>
                </a:solidFill>
              </a:rPr>
              <a:t>More “bang for the buck”</a:t>
            </a:r>
          </a:p>
        </p:txBody>
      </p:sp>
    </p:spTree>
    <p:extLst>
      <p:ext uri="{BB962C8B-B14F-4D97-AF65-F5344CB8AC3E}">
        <p14:creationId xmlns:p14="http://schemas.microsoft.com/office/powerpoint/2010/main" val="30254756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574" y="286604"/>
            <a:ext cx="8256104" cy="1450757"/>
          </a:xfrm>
        </p:spPr>
        <p:txBody>
          <a:bodyPr>
            <a:normAutofit/>
          </a:bodyPr>
          <a:lstStyle/>
          <a:p>
            <a:pPr algn="ctr"/>
            <a:r>
              <a:rPr lang="en-US" sz="3600" b="1" dirty="0"/>
              <a:t>Climate </a:t>
            </a:r>
            <a:r>
              <a:rPr lang="en-US" sz="3600" b="1" dirty="0" smtClean="0"/>
              <a:t>Change Forecasts </a:t>
            </a:r>
            <a:r>
              <a:rPr lang="en-US" sz="3600" b="1" dirty="0"/>
              <a:t>for the Northeastern United </a:t>
            </a:r>
            <a:r>
              <a:rPr lang="en-US" sz="3600" b="1" dirty="0" smtClean="0"/>
              <a:t>States</a:t>
            </a:r>
            <a:endParaRPr lang="en-US" sz="3600" b="1" dirty="0"/>
          </a:p>
        </p:txBody>
      </p:sp>
      <p:sp>
        <p:nvSpPr>
          <p:cNvPr id="3" name="Content Placeholder 2"/>
          <p:cNvSpPr>
            <a:spLocks noGrp="1"/>
          </p:cNvSpPr>
          <p:nvPr>
            <p:ph idx="1"/>
          </p:nvPr>
        </p:nvSpPr>
        <p:spPr>
          <a:xfrm>
            <a:off x="721857" y="1845734"/>
            <a:ext cx="7746006" cy="4023360"/>
          </a:xfrm>
        </p:spPr>
        <p:txBody>
          <a:bodyPr>
            <a:normAutofit/>
          </a:bodyPr>
          <a:lstStyle/>
          <a:p>
            <a:pPr>
              <a:buFont typeface="Calibri" panose="020F0502020204030204" pitchFamily="34" charset="0"/>
              <a:buChar char="↑"/>
            </a:pPr>
            <a:r>
              <a:rPr lang="en-US" sz="2400" dirty="0" smtClean="0"/>
              <a:t>  Elevated concentrations of atmospheric CO</a:t>
            </a:r>
            <a:r>
              <a:rPr lang="en-US" sz="2400" baseline="-25000" dirty="0" smtClean="0"/>
              <a:t>2</a:t>
            </a:r>
          </a:p>
          <a:p>
            <a:pPr>
              <a:buFont typeface="Calibri" panose="020F0502020204030204" pitchFamily="34" charset="0"/>
              <a:buChar char="↑"/>
            </a:pPr>
            <a:r>
              <a:rPr lang="en-US" sz="2400" dirty="0" smtClean="0"/>
              <a:t>  Elevated mean temperature</a:t>
            </a:r>
          </a:p>
          <a:p>
            <a:pPr>
              <a:buFont typeface="Calibri" panose="020F0502020204030204" pitchFamily="34" charset="0"/>
              <a:buChar char="↑"/>
            </a:pPr>
            <a:r>
              <a:rPr lang="en-US" sz="2400" dirty="0" smtClean="0"/>
              <a:t>  Increased mean rainfall </a:t>
            </a:r>
          </a:p>
          <a:p>
            <a:pPr>
              <a:buFont typeface="Calibri" panose="020F0502020204030204" pitchFamily="34" charset="0"/>
              <a:buChar char="↑"/>
            </a:pPr>
            <a:r>
              <a:rPr lang="en-US" sz="2400" dirty="0" smtClean="0"/>
              <a:t>  Shift in seasonal rainfall patterns</a:t>
            </a:r>
          </a:p>
          <a:p>
            <a:pPr marL="814705" lvl="2" indent="-182563">
              <a:buFont typeface="Courier New" panose="02070309020205020404" pitchFamily="49" charset="0"/>
              <a:buChar char="o"/>
            </a:pPr>
            <a:r>
              <a:rPr lang="en-US" sz="1600" dirty="0"/>
              <a:t> </a:t>
            </a:r>
            <a:r>
              <a:rPr lang="en-US" sz="1800" dirty="0" smtClean="0"/>
              <a:t>Wetter spring</a:t>
            </a:r>
          </a:p>
          <a:p>
            <a:pPr marL="814705" lvl="2" indent="-182563">
              <a:buFont typeface="Courier New" panose="02070309020205020404" pitchFamily="49" charset="0"/>
              <a:buChar char="o"/>
            </a:pPr>
            <a:r>
              <a:rPr lang="en-US" sz="1800" dirty="0"/>
              <a:t> </a:t>
            </a:r>
            <a:r>
              <a:rPr lang="en-US" sz="1800" dirty="0" smtClean="0"/>
              <a:t>Drier late summer</a:t>
            </a:r>
          </a:p>
          <a:p>
            <a:pPr>
              <a:buFont typeface="Calibri" panose="020F0502020204030204" pitchFamily="34" charset="0"/>
              <a:buChar char="↑"/>
            </a:pPr>
            <a:r>
              <a:rPr lang="en-US" sz="2400" dirty="0"/>
              <a:t> </a:t>
            </a:r>
            <a:r>
              <a:rPr lang="en-US" sz="2400" dirty="0" smtClean="0"/>
              <a:t> </a:t>
            </a:r>
            <a:r>
              <a:rPr lang="en-US" sz="2400" b="1" dirty="0" smtClean="0"/>
              <a:t>Increases in extreme weather events</a:t>
            </a:r>
          </a:p>
          <a:p>
            <a:pPr>
              <a:buFont typeface="Calibri" panose="020F0502020204030204" pitchFamily="34" charset="0"/>
              <a:buChar char="↑"/>
            </a:pPr>
            <a:endParaRPr lang="en-US" sz="2400" dirty="0" smtClean="0"/>
          </a:p>
          <a:p>
            <a:endParaRPr lang="en-US" sz="2400" dirty="0"/>
          </a:p>
        </p:txBody>
      </p:sp>
    </p:spTree>
    <p:extLst>
      <p:ext uri="{BB962C8B-B14F-4D97-AF65-F5344CB8AC3E}">
        <p14:creationId xmlns:p14="http://schemas.microsoft.com/office/powerpoint/2010/main" val="34548781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2DCDB"/>
            </a:gs>
            <a:gs pos="17999">
              <a:srgbClr val="FEE7F2"/>
            </a:gs>
            <a:gs pos="36000">
              <a:srgbClr val="FAC77D"/>
            </a:gs>
            <a:gs pos="61000">
              <a:srgbClr val="FBA97D"/>
            </a:gs>
            <a:gs pos="82001">
              <a:srgbClr val="FBD49C"/>
            </a:gs>
            <a:gs pos="100000">
              <a:srgbClr val="FEE7F2"/>
            </a:gs>
          </a:gsLst>
          <a:lin ang="5400000"/>
        </a:gradFill>
        <a:effectLst/>
      </p:bgPr>
    </p:bg>
    <p:spTree>
      <p:nvGrpSpPr>
        <p:cNvPr id="1" name=""/>
        <p:cNvGrpSpPr/>
        <p:nvPr/>
      </p:nvGrpSpPr>
      <p:grpSpPr>
        <a:xfrm>
          <a:off x="0" y="0"/>
          <a:ext cx="0" cy="0"/>
          <a:chOff x="0" y="0"/>
          <a:chExt cx="0" cy="0"/>
        </a:xfrm>
      </p:grpSpPr>
      <p:pic>
        <p:nvPicPr>
          <p:cNvPr id="148482" name="Picture 1"/>
          <p:cNvPicPr>
            <a:picLocks noChangeAspect="1" noChangeArrowheads="1"/>
          </p:cNvPicPr>
          <p:nvPr/>
        </p:nvPicPr>
        <p:blipFill>
          <a:blip r:embed="rId2">
            <a:extLst>
              <a:ext uri="{28A0092B-C50C-407E-A947-70E740481C1C}">
                <a14:useLocalDpi xmlns:a14="http://schemas.microsoft.com/office/drawing/2010/main" val="0"/>
              </a:ext>
            </a:extLst>
          </a:blip>
          <a:srcRect l="31000" t="41600" r="32500" b="12000"/>
          <a:stretch>
            <a:fillRect/>
          </a:stretch>
        </p:blipFill>
        <p:spPr bwMode="auto">
          <a:xfrm>
            <a:off x="152400" y="457200"/>
            <a:ext cx="8839200" cy="496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3" name="TextBox 2"/>
          <p:cNvSpPr txBox="1">
            <a:spLocks noChangeArrowheads="1"/>
          </p:cNvSpPr>
          <p:nvPr/>
        </p:nvSpPr>
        <p:spPr bwMode="auto">
          <a:xfrm>
            <a:off x="228600" y="6172200"/>
            <a:ext cx="883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1600" smtClean="0">
                <a:solidFill>
                  <a:srgbClr val="000000"/>
                </a:solidFill>
                <a:hlinkClick r:id="rId3"/>
              </a:rPr>
              <a:t>http://www.ncdc.noaa.gov/temp-and-precip/time-series/index.php?parameter=pcp&amp;month=8&amp;year=2002&amp;filter=3&amp;state=18&amp;div=0</a:t>
            </a:r>
            <a:endParaRPr lang="en-US" altLang="en-US" smtClean="0">
              <a:solidFill>
                <a:srgbClr val="000000"/>
              </a:solidFill>
            </a:endParaRPr>
          </a:p>
        </p:txBody>
      </p:sp>
      <p:sp>
        <p:nvSpPr>
          <p:cNvPr id="4" name="Oval 3"/>
          <p:cNvSpPr/>
          <p:nvPr/>
        </p:nvSpPr>
        <p:spPr>
          <a:xfrm>
            <a:off x="1524000" y="76200"/>
            <a:ext cx="60198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en-US" dirty="0">
                <a:solidFill>
                  <a:prstClr val="white"/>
                </a:solidFill>
              </a:rPr>
              <a:t>NOAA – National Climate Date Center</a:t>
            </a:r>
          </a:p>
        </p:txBody>
      </p:sp>
      <p:sp>
        <p:nvSpPr>
          <p:cNvPr id="148485" name="TextBox 5"/>
          <p:cNvSpPr txBox="1">
            <a:spLocks noChangeArrowheads="1"/>
          </p:cNvSpPr>
          <p:nvPr/>
        </p:nvSpPr>
        <p:spPr bwMode="auto">
          <a:xfrm>
            <a:off x="152400" y="5638800"/>
            <a:ext cx="8991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1400" b="1" smtClean="0">
                <a:solidFill>
                  <a:srgbClr val="000000"/>
                </a:solidFill>
                <a:latin typeface="Times New Roman" panose="02020603050405020304" pitchFamily="18" charset="0"/>
                <a:cs typeface="Times New Roman" panose="02020603050405020304" pitchFamily="18" charset="0"/>
              </a:rPr>
              <a:t>Cum. Change in Precipitation for June-August= -1.31” [June (-0.18), July (-0.49), August (-0.65)] per Century </a:t>
            </a:r>
          </a:p>
        </p:txBody>
      </p:sp>
    </p:spTree>
    <p:extLst>
      <p:ext uri="{BB962C8B-B14F-4D97-AF65-F5344CB8AC3E}">
        <p14:creationId xmlns:p14="http://schemas.microsoft.com/office/powerpoint/2010/main" val="3452432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2DCDB"/>
            </a:gs>
            <a:gs pos="17999">
              <a:srgbClr val="FEE7F2"/>
            </a:gs>
            <a:gs pos="36000">
              <a:srgbClr val="FAC77D"/>
            </a:gs>
            <a:gs pos="61000">
              <a:srgbClr val="FBA97D"/>
            </a:gs>
            <a:gs pos="82001">
              <a:srgbClr val="FBD49C"/>
            </a:gs>
            <a:gs pos="100000">
              <a:srgbClr val="FEE7F2"/>
            </a:gs>
          </a:gsLst>
          <a:lin ang="5400000"/>
        </a:gradFill>
        <a:effectLst/>
      </p:bgPr>
    </p:bg>
    <p:spTree>
      <p:nvGrpSpPr>
        <p:cNvPr id="1" name=""/>
        <p:cNvGrpSpPr/>
        <p:nvPr/>
      </p:nvGrpSpPr>
      <p:grpSpPr>
        <a:xfrm>
          <a:off x="0" y="0"/>
          <a:ext cx="0" cy="0"/>
          <a:chOff x="0" y="0"/>
          <a:chExt cx="0" cy="0"/>
        </a:xfrm>
      </p:grpSpPr>
      <p:pic>
        <p:nvPicPr>
          <p:cNvPr id="149506" name="Picture 1"/>
          <p:cNvPicPr>
            <a:picLocks noChangeAspect="1" noChangeArrowheads="1"/>
          </p:cNvPicPr>
          <p:nvPr/>
        </p:nvPicPr>
        <p:blipFill>
          <a:blip r:embed="rId2">
            <a:extLst>
              <a:ext uri="{28A0092B-C50C-407E-A947-70E740481C1C}">
                <a14:useLocalDpi xmlns:a14="http://schemas.microsoft.com/office/drawing/2010/main" val="0"/>
              </a:ext>
            </a:extLst>
          </a:blip>
          <a:srcRect l="31000" t="36000" r="32500" b="16800"/>
          <a:stretch>
            <a:fillRect/>
          </a:stretch>
        </p:blipFill>
        <p:spPr bwMode="auto">
          <a:xfrm>
            <a:off x="120650" y="727075"/>
            <a:ext cx="8839200" cy="491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1447800" y="304800"/>
            <a:ext cx="60198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en-US" dirty="0">
                <a:solidFill>
                  <a:prstClr val="white"/>
                </a:solidFill>
              </a:rPr>
              <a:t>NOAA – National Climate Date Center</a:t>
            </a:r>
          </a:p>
        </p:txBody>
      </p:sp>
      <p:sp>
        <p:nvSpPr>
          <p:cNvPr id="149508" name="TextBox 3"/>
          <p:cNvSpPr txBox="1">
            <a:spLocks noChangeArrowheads="1"/>
          </p:cNvSpPr>
          <p:nvPr/>
        </p:nvSpPr>
        <p:spPr bwMode="auto">
          <a:xfrm>
            <a:off x="76200" y="6159500"/>
            <a:ext cx="86868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1600" smtClean="0">
                <a:solidFill>
                  <a:srgbClr val="000000"/>
                </a:solidFill>
                <a:hlinkClick r:id="rId3"/>
              </a:rPr>
              <a:t>http://www.ncdc.noaa.gov/temp-and-precip/time-series/index.php?parameter=pcp&amp;month=8&amp;year=2002&amp;filter=3&amp;state=18&amp;div=0</a:t>
            </a:r>
            <a:endParaRPr lang="en-US" altLang="en-US" smtClean="0">
              <a:solidFill>
                <a:srgbClr val="000000"/>
              </a:solidFill>
            </a:endParaRPr>
          </a:p>
        </p:txBody>
      </p:sp>
      <p:sp>
        <p:nvSpPr>
          <p:cNvPr id="149509" name="TextBox 4"/>
          <p:cNvSpPr txBox="1">
            <a:spLocks noChangeArrowheads="1"/>
          </p:cNvSpPr>
          <p:nvPr/>
        </p:nvSpPr>
        <p:spPr bwMode="auto">
          <a:xfrm>
            <a:off x="152400" y="5734050"/>
            <a:ext cx="8839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1400" b="1" smtClean="0">
                <a:solidFill>
                  <a:srgbClr val="000000"/>
                </a:solidFill>
              </a:rPr>
              <a:t>Cum. Change in Precipitation for March-May = 1.33” [March (0.47), April (0.18), May (0.67)] per Century</a:t>
            </a:r>
            <a:r>
              <a:rPr lang="en-US" altLang="en-US" sz="1600" b="1" smtClean="0">
                <a:solidFill>
                  <a:srgbClr val="000000"/>
                </a:solidFill>
              </a:rPr>
              <a:t> </a:t>
            </a:r>
          </a:p>
        </p:txBody>
      </p:sp>
    </p:spTree>
    <p:extLst>
      <p:ext uri="{BB962C8B-B14F-4D97-AF65-F5344CB8AC3E}">
        <p14:creationId xmlns:p14="http://schemas.microsoft.com/office/powerpoint/2010/main" val="1005141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085" y="337007"/>
            <a:ext cx="9050915" cy="775864"/>
          </a:xfrm>
        </p:spPr>
        <p:txBody>
          <a:bodyPr>
            <a:normAutofit/>
          </a:bodyPr>
          <a:lstStyle/>
          <a:p>
            <a:pPr algn="ctr"/>
            <a:r>
              <a:rPr lang="en-US" sz="4400" b="1" dirty="0" smtClean="0"/>
              <a:t>Model Construction and Analysis</a:t>
            </a:r>
            <a:endParaRPr lang="en-US" sz="4400" b="1" dirty="0"/>
          </a:p>
        </p:txBody>
      </p:sp>
      <p:graphicFrame>
        <p:nvGraphicFramePr>
          <p:cNvPr id="4" name="Content Placeholder 3"/>
          <p:cNvGraphicFramePr>
            <a:graphicFrameLocks noGrp="1"/>
          </p:cNvGraphicFramePr>
          <p:nvPr>
            <p:ph idx="4294967295"/>
            <p:extLst/>
          </p:nvPr>
        </p:nvGraphicFramePr>
        <p:xfrm>
          <a:off x="5118100" y="1112872"/>
          <a:ext cx="3945384" cy="2917261"/>
        </p:xfrm>
        <a:graphic>
          <a:graphicData uri="http://schemas.openxmlformats.org/drawingml/2006/table">
            <a:tbl>
              <a:tblPr firstRow="1" firstCol="1" bandRow="1">
                <a:tableStyleId>{0660B408-B3CF-4A94-85FC-2B1E0A45F4A2}</a:tableStyleId>
              </a:tblPr>
              <a:tblGrid>
                <a:gridCol w="1158027">
                  <a:extLst>
                    <a:ext uri="{9D8B030D-6E8A-4147-A177-3AD203B41FA5}">
                      <a16:colId xmlns="" xmlns:a16="http://schemas.microsoft.com/office/drawing/2014/main" val="20000"/>
                    </a:ext>
                  </a:extLst>
                </a:gridCol>
                <a:gridCol w="2787357">
                  <a:extLst>
                    <a:ext uri="{9D8B030D-6E8A-4147-A177-3AD203B41FA5}">
                      <a16:colId xmlns="" xmlns:a16="http://schemas.microsoft.com/office/drawing/2014/main" val="20001"/>
                    </a:ext>
                  </a:extLst>
                </a:gridCol>
              </a:tblGrid>
              <a:tr h="316301">
                <a:tc>
                  <a:txBody>
                    <a:bodyPr/>
                    <a:lstStyle/>
                    <a:p>
                      <a:pPr marL="0" marR="0" algn="r">
                        <a:lnSpc>
                          <a:spcPct val="107000"/>
                        </a:lnSpc>
                        <a:spcBef>
                          <a:spcPts val="0"/>
                        </a:spcBef>
                        <a:spcAft>
                          <a:spcPts val="800"/>
                        </a:spcAft>
                      </a:pPr>
                      <a:r>
                        <a:rPr lang="en-US" sz="1800" dirty="0">
                          <a:effectLst/>
                        </a:rPr>
                        <a:t>Software</a:t>
                      </a:r>
                      <a:endParaRPr lang="en-US"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366" marR="48366" marT="0" marB="0"/>
                </a:tc>
                <a:tc>
                  <a:txBody>
                    <a:bodyPr/>
                    <a:lstStyle/>
                    <a:p>
                      <a:pPr marL="0" marR="0">
                        <a:lnSpc>
                          <a:spcPct val="107000"/>
                        </a:lnSpc>
                        <a:spcBef>
                          <a:spcPts val="0"/>
                        </a:spcBef>
                        <a:spcAft>
                          <a:spcPts val="800"/>
                        </a:spcAft>
                      </a:pPr>
                      <a:r>
                        <a:rPr lang="en-US" sz="1800" dirty="0" smtClean="0">
                          <a:effectLst/>
                        </a:rPr>
                        <a:t>Purpose and Progression</a:t>
                      </a:r>
                      <a:endParaRPr lang="en-US"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366" marR="48366" marT="0" marB="0"/>
                </a:tc>
                <a:extLst>
                  <a:ext uri="{0D108BD9-81ED-4DB2-BD59-A6C34878D82A}">
                    <a16:rowId xmlns="" xmlns:a16="http://schemas.microsoft.com/office/drawing/2014/main" val="10000"/>
                  </a:ext>
                </a:extLst>
              </a:tr>
              <a:tr h="640063">
                <a:tc>
                  <a:txBody>
                    <a:bodyPr/>
                    <a:lstStyle/>
                    <a:p>
                      <a:pPr marL="0" marR="0" algn="r">
                        <a:lnSpc>
                          <a:spcPct val="100000"/>
                        </a:lnSpc>
                        <a:spcBef>
                          <a:spcPts val="0"/>
                        </a:spcBef>
                        <a:spcAft>
                          <a:spcPts val="800"/>
                        </a:spcAft>
                      </a:pPr>
                      <a:r>
                        <a:rPr lang="en-US" sz="1800" dirty="0">
                          <a:effectLst/>
                        </a:rPr>
                        <a:t>ArcGIS</a:t>
                      </a:r>
                      <a:endParaRPr lang="en-US"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366" marR="48366" marT="0" marB="0"/>
                </a:tc>
                <a:tc>
                  <a:txBody>
                    <a:bodyPr/>
                    <a:lstStyle/>
                    <a:p>
                      <a:pPr marL="0" marR="0">
                        <a:lnSpc>
                          <a:spcPct val="100000"/>
                        </a:lnSpc>
                        <a:spcBef>
                          <a:spcPts val="0"/>
                        </a:spcBef>
                        <a:spcAft>
                          <a:spcPts val="800"/>
                        </a:spcAft>
                      </a:pPr>
                      <a:r>
                        <a:rPr lang="en-US" sz="1800" dirty="0" smtClean="0">
                          <a:effectLst/>
                        </a:rPr>
                        <a:t>Spatial Data Analysis</a:t>
                      </a:r>
                    </a:p>
                    <a:p>
                      <a:pPr marL="0" marR="0">
                        <a:lnSpc>
                          <a:spcPct val="100000"/>
                        </a:lnSpc>
                        <a:spcBef>
                          <a:spcPts val="0"/>
                        </a:spcBef>
                        <a:spcAft>
                          <a:spcPts val="800"/>
                        </a:spcAft>
                      </a:pPr>
                      <a:r>
                        <a:rPr lang="en-US" sz="1800" kern="1200" dirty="0" smtClean="0">
                          <a:solidFill>
                            <a:schemeClr val="dk1"/>
                          </a:solidFill>
                          <a:effectLst/>
                          <a:latin typeface="+mn-lt"/>
                          <a:ea typeface="+mn-ea"/>
                          <a:cs typeface="+mn-cs"/>
                        </a:rPr>
                        <a:t>(Graphics and Database)</a:t>
                      </a:r>
                      <a:endParaRPr lang="en-US" sz="1800" kern="1200" dirty="0">
                        <a:solidFill>
                          <a:schemeClr val="dk1"/>
                        </a:solidFill>
                        <a:effectLst/>
                        <a:latin typeface="+mn-lt"/>
                        <a:ea typeface="+mn-ea"/>
                        <a:cs typeface="+mn-cs"/>
                      </a:endParaRPr>
                    </a:p>
                  </a:txBody>
                  <a:tcPr marL="48366" marR="48366" marT="0" marB="0"/>
                </a:tc>
                <a:extLst>
                  <a:ext uri="{0D108BD9-81ED-4DB2-BD59-A6C34878D82A}">
                    <a16:rowId xmlns="" xmlns:a16="http://schemas.microsoft.com/office/drawing/2014/main" val="10001"/>
                  </a:ext>
                </a:extLst>
              </a:tr>
              <a:tr h="640063">
                <a:tc>
                  <a:txBody>
                    <a:bodyPr/>
                    <a:lstStyle/>
                    <a:p>
                      <a:pPr marL="0" marR="0" algn="r">
                        <a:lnSpc>
                          <a:spcPct val="100000"/>
                        </a:lnSpc>
                        <a:spcBef>
                          <a:spcPts val="0"/>
                        </a:spcBef>
                        <a:spcAft>
                          <a:spcPts val="800"/>
                        </a:spcAft>
                      </a:pPr>
                      <a:r>
                        <a:rPr lang="en-US" sz="1800" dirty="0">
                          <a:effectLst/>
                        </a:rPr>
                        <a:t>ArcSWAT</a:t>
                      </a:r>
                      <a:endParaRPr lang="en-US"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366" marR="48366" marT="0" marB="0"/>
                </a:tc>
                <a:tc>
                  <a:txBody>
                    <a:bodyPr/>
                    <a:lstStyle/>
                    <a:p>
                      <a:pPr marL="0" marR="0">
                        <a:lnSpc>
                          <a:spcPct val="100000"/>
                        </a:lnSpc>
                        <a:spcBef>
                          <a:spcPts val="0"/>
                        </a:spcBef>
                        <a:spcAft>
                          <a:spcPts val="800"/>
                        </a:spcAft>
                      </a:pPr>
                      <a:r>
                        <a:rPr lang="en-US" sz="1800" dirty="0">
                          <a:effectLst/>
                        </a:rPr>
                        <a:t>Model </a:t>
                      </a:r>
                      <a:r>
                        <a:rPr lang="en-US" sz="1800" dirty="0" smtClean="0">
                          <a:effectLst/>
                        </a:rPr>
                        <a:t>development</a:t>
                      </a:r>
                    </a:p>
                    <a:p>
                      <a:pPr marL="0" marR="0">
                        <a:lnSpc>
                          <a:spcPct val="100000"/>
                        </a:lnSpc>
                        <a:spcBef>
                          <a:spcPts val="0"/>
                        </a:spcBef>
                        <a:spcAft>
                          <a:spcPts val="800"/>
                        </a:spcAft>
                      </a:pPr>
                      <a:r>
                        <a:rPr lang="en-US" sz="1800" kern="1200" dirty="0" smtClean="0">
                          <a:solidFill>
                            <a:schemeClr val="dk1"/>
                          </a:solidFill>
                          <a:effectLst/>
                          <a:latin typeface="+mn-lt"/>
                          <a:ea typeface="+mn-ea"/>
                          <a:cs typeface="+mn-cs"/>
                        </a:rPr>
                        <a:t>SWAT input file Generation</a:t>
                      </a:r>
                      <a:endParaRPr lang="en-US" sz="1800" kern="1200" dirty="0">
                        <a:solidFill>
                          <a:schemeClr val="dk1"/>
                        </a:solidFill>
                        <a:effectLst/>
                        <a:latin typeface="+mn-lt"/>
                        <a:ea typeface="+mn-ea"/>
                        <a:cs typeface="+mn-cs"/>
                      </a:endParaRPr>
                    </a:p>
                  </a:txBody>
                  <a:tcPr marL="48366" marR="48366" marT="0" marB="0"/>
                </a:tc>
                <a:extLst>
                  <a:ext uri="{0D108BD9-81ED-4DB2-BD59-A6C34878D82A}">
                    <a16:rowId xmlns="" xmlns:a16="http://schemas.microsoft.com/office/drawing/2014/main" val="10002"/>
                  </a:ext>
                </a:extLst>
              </a:tr>
              <a:tr h="640063">
                <a:tc>
                  <a:txBody>
                    <a:bodyPr/>
                    <a:lstStyle/>
                    <a:p>
                      <a:pPr marL="0" marR="0" algn="r">
                        <a:lnSpc>
                          <a:spcPct val="100000"/>
                        </a:lnSpc>
                        <a:spcBef>
                          <a:spcPts val="0"/>
                        </a:spcBef>
                        <a:spcAft>
                          <a:spcPts val="800"/>
                        </a:spcAft>
                      </a:pPr>
                      <a:r>
                        <a:rPr lang="en-US" sz="1800" dirty="0">
                          <a:effectLst/>
                        </a:rPr>
                        <a:t>SWAT-CUP</a:t>
                      </a:r>
                      <a:endParaRPr lang="en-US"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366" marR="48366" marT="0" marB="0"/>
                </a:tc>
                <a:tc>
                  <a:txBody>
                    <a:bodyPr/>
                    <a:lstStyle/>
                    <a:p>
                      <a:pPr marL="0" marR="0">
                        <a:lnSpc>
                          <a:spcPct val="100000"/>
                        </a:lnSpc>
                        <a:spcBef>
                          <a:spcPts val="0"/>
                        </a:spcBef>
                        <a:spcAft>
                          <a:spcPts val="800"/>
                        </a:spcAft>
                      </a:pPr>
                      <a:r>
                        <a:rPr lang="en-US" sz="1800" dirty="0">
                          <a:effectLst/>
                        </a:rPr>
                        <a:t>Model </a:t>
                      </a:r>
                      <a:r>
                        <a:rPr lang="en-US" sz="1800" dirty="0" smtClean="0">
                          <a:effectLst/>
                        </a:rPr>
                        <a:t>calibration</a:t>
                      </a:r>
                    </a:p>
                    <a:p>
                      <a:pPr marL="0" marR="0" algn="l" defTabSz="914400" rtl="0" eaLnBrk="1" latinLnBrk="0" hangingPunct="1">
                        <a:lnSpc>
                          <a:spcPct val="100000"/>
                        </a:lnSpc>
                        <a:spcBef>
                          <a:spcPts val="0"/>
                        </a:spcBef>
                        <a:spcAft>
                          <a:spcPts val="800"/>
                        </a:spcAft>
                      </a:pPr>
                      <a:r>
                        <a:rPr lang="en-US" sz="1800" kern="1200" dirty="0" smtClean="0">
                          <a:solidFill>
                            <a:schemeClr val="dk1"/>
                          </a:solidFill>
                          <a:effectLst/>
                          <a:latin typeface="+mn-lt"/>
                          <a:ea typeface="+mn-ea"/>
                          <a:cs typeface="+mn-cs"/>
                        </a:rPr>
                        <a:t>(SUFI-2 Method)</a:t>
                      </a:r>
                      <a:endParaRPr lang="en-US" sz="1800" kern="1200" dirty="0">
                        <a:solidFill>
                          <a:schemeClr val="dk1"/>
                        </a:solidFill>
                        <a:effectLst/>
                        <a:latin typeface="+mn-lt"/>
                        <a:ea typeface="+mn-ea"/>
                        <a:cs typeface="+mn-cs"/>
                      </a:endParaRPr>
                    </a:p>
                  </a:txBody>
                  <a:tcPr marL="48366" marR="48366" marT="0" marB="0"/>
                </a:tc>
                <a:extLst>
                  <a:ext uri="{0D108BD9-81ED-4DB2-BD59-A6C34878D82A}">
                    <a16:rowId xmlns="" xmlns:a16="http://schemas.microsoft.com/office/drawing/2014/main" val="10003"/>
                  </a:ext>
                </a:extLst>
              </a:tr>
              <a:tr h="640063">
                <a:tc>
                  <a:txBody>
                    <a:bodyPr/>
                    <a:lstStyle/>
                    <a:p>
                      <a:pPr marL="0" marR="0" algn="r">
                        <a:lnSpc>
                          <a:spcPct val="100000"/>
                        </a:lnSpc>
                        <a:spcBef>
                          <a:spcPts val="0"/>
                        </a:spcBef>
                        <a:spcAft>
                          <a:spcPts val="800"/>
                        </a:spcAft>
                      </a:pPr>
                      <a:r>
                        <a:rPr lang="en-US" sz="1800" dirty="0">
                          <a:effectLst/>
                        </a:rPr>
                        <a:t>SWAT</a:t>
                      </a:r>
                      <a:endParaRPr lang="en-US"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366" marR="48366" marT="0" marB="0"/>
                </a:tc>
                <a:tc>
                  <a:txBody>
                    <a:bodyPr/>
                    <a:lstStyle/>
                    <a:p>
                      <a:pPr marL="0" marR="0">
                        <a:lnSpc>
                          <a:spcPct val="100000"/>
                        </a:lnSpc>
                        <a:spcBef>
                          <a:spcPts val="0"/>
                        </a:spcBef>
                        <a:spcAft>
                          <a:spcPts val="800"/>
                        </a:spcAft>
                      </a:pPr>
                      <a:r>
                        <a:rPr lang="en-US" sz="1800" dirty="0" smtClean="0">
                          <a:effectLst/>
                        </a:rPr>
                        <a:t>Experimental</a:t>
                      </a:r>
                      <a:r>
                        <a:rPr lang="en-US" sz="1800" baseline="0" dirty="0" smtClean="0">
                          <a:effectLst/>
                        </a:rPr>
                        <a:t> engine</a:t>
                      </a:r>
                    </a:p>
                    <a:p>
                      <a:pPr marL="0" marR="0">
                        <a:lnSpc>
                          <a:spcPct val="100000"/>
                        </a:lnSpc>
                        <a:spcBef>
                          <a:spcPts val="0"/>
                        </a:spcBef>
                        <a:spcAft>
                          <a:spcPts val="800"/>
                        </a:spcAft>
                      </a:pPr>
                      <a:r>
                        <a:rPr lang="en-US" sz="1800" kern="1200" dirty="0" smtClean="0">
                          <a:solidFill>
                            <a:schemeClr val="dk1"/>
                          </a:solidFill>
                          <a:effectLst/>
                          <a:latin typeface="+mn-lt"/>
                          <a:ea typeface="+mn-ea"/>
                          <a:cs typeface="+mn-cs"/>
                        </a:rPr>
                        <a:t>(SWAT.exe)</a:t>
                      </a:r>
                      <a:endParaRPr lang="en-US" sz="1800" kern="1200" dirty="0">
                        <a:solidFill>
                          <a:schemeClr val="dk1"/>
                        </a:solidFill>
                        <a:effectLst/>
                        <a:latin typeface="+mn-lt"/>
                        <a:ea typeface="+mn-ea"/>
                        <a:cs typeface="+mn-cs"/>
                      </a:endParaRPr>
                    </a:p>
                  </a:txBody>
                  <a:tcPr marL="48366" marR="48366" marT="0" marB="0"/>
                </a:tc>
                <a:extLst>
                  <a:ext uri="{0D108BD9-81ED-4DB2-BD59-A6C34878D82A}">
                    <a16:rowId xmlns="" xmlns:a16="http://schemas.microsoft.com/office/drawing/2014/main" val="10004"/>
                  </a:ext>
                </a:extLst>
              </a:tr>
            </a:tbl>
          </a:graphicData>
        </a:graphic>
      </p:graphicFrame>
      <p:sp>
        <p:nvSpPr>
          <p:cNvPr id="5" name="TextBox 4"/>
          <p:cNvSpPr txBox="1"/>
          <p:nvPr/>
        </p:nvSpPr>
        <p:spPr>
          <a:xfrm rot="10800000" flipV="1">
            <a:off x="93085" y="5446610"/>
            <a:ext cx="4845276" cy="769441"/>
          </a:xfrm>
          <a:prstGeom prst="rect">
            <a:avLst/>
          </a:prstGeom>
          <a:noFill/>
        </p:spPr>
        <p:txBody>
          <a:bodyPr wrap="square" rtlCol="0">
            <a:spAutoFit/>
          </a:bodyPr>
          <a:lstStyle/>
          <a:p>
            <a:pPr defTabSz="914400"/>
            <a:r>
              <a:rPr lang="en-US" sz="1600" b="1" dirty="0" smtClean="0">
                <a:solidFill>
                  <a:srgbClr val="000000"/>
                </a:solidFill>
              </a:rPr>
              <a:t>Model Calibration</a:t>
            </a:r>
          </a:p>
          <a:p>
            <a:pPr marL="285750" indent="-285750" defTabSz="914400">
              <a:buFont typeface="Wingdings" panose="05000000000000000000" pitchFamily="2" charset="2"/>
              <a:buChar char="§"/>
            </a:pPr>
            <a:r>
              <a:rPr lang="en-US" sz="1400" dirty="0">
                <a:solidFill>
                  <a:srgbClr val="000000"/>
                </a:solidFill>
              </a:rPr>
              <a:t>Warm-up (3 yrs): 1/1/1990 to 12/31/1992</a:t>
            </a:r>
          </a:p>
          <a:p>
            <a:pPr marL="285750" indent="-285750" defTabSz="914400">
              <a:buFont typeface="Wingdings" panose="05000000000000000000" pitchFamily="2" charset="2"/>
              <a:buChar char="§"/>
            </a:pPr>
            <a:r>
              <a:rPr lang="en-US" sz="1400" dirty="0" smtClean="0">
                <a:solidFill>
                  <a:srgbClr val="000000"/>
                </a:solidFill>
              </a:rPr>
              <a:t>Calibration </a:t>
            </a:r>
            <a:r>
              <a:rPr lang="en-US" sz="1400" dirty="0">
                <a:solidFill>
                  <a:srgbClr val="000000"/>
                </a:solidFill>
              </a:rPr>
              <a:t>Period (</a:t>
            </a:r>
            <a:r>
              <a:rPr lang="en-US" sz="1400" dirty="0" smtClean="0">
                <a:solidFill>
                  <a:srgbClr val="000000"/>
                </a:solidFill>
              </a:rPr>
              <a:t>15 </a:t>
            </a:r>
            <a:r>
              <a:rPr lang="en-US" sz="1400" dirty="0">
                <a:solidFill>
                  <a:srgbClr val="000000"/>
                </a:solidFill>
              </a:rPr>
              <a:t>yrs): </a:t>
            </a:r>
            <a:r>
              <a:rPr lang="en-US" sz="1400" dirty="0" smtClean="0">
                <a:solidFill>
                  <a:srgbClr val="000000"/>
                </a:solidFill>
              </a:rPr>
              <a:t>1/1/1990 </a:t>
            </a:r>
            <a:r>
              <a:rPr lang="en-US" sz="1400" dirty="0">
                <a:solidFill>
                  <a:srgbClr val="000000"/>
                </a:solidFill>
              </a:rPr>
              <a:t>to </a:t>
            </a:r>
            <a:r>
              <a:rPr lang="en-US" sz="1400" dirty="0" smtClean="0">
                <a:solidFill>
                  <a:srgbClr val="000000"/>
                </a:solidFill>
              </a:rPr>
              <a:t>12/31/2004</a:t>
            </a:r>
            <a:endParaRPr lang="en-US" sz="1400" dirty="0">
              <a:solidFill>
                <a:srgbClr val="000000"/>
              </a:solidFill>
            </a:endParaRPr>
          </a:p>
        </p:txBody>
      </p:sp>
      <p:graphicFrame>
        <p:nvGraphicFramePr>
          <p:cNvPr id="6" name="Table 5"/>
          <p:cNvGraphicFramePr>
            <a:graphicFrameLocks noGrp="1"/>
          </p:cNvGraphicFramePr>
          <p:nvPr>
            <p:extLst/>
          </p:nvPr>
        </p:nvGraphicFramePr>
        <p:xfrm>
          <a:off x="93085" y="1112871"/>
          <a:ext cx="4878760" cy="2917262"/>
        </p:xfrm>
        <a:graphic>
          <a:graphicData uri="http://schemas.openxmlformats.org/drawingml/2006/table">
            <a:tbl>
              <a:tblPr firstRow="1" firstCol="1" bandRow="1">
                <a:tableStyleId>{0660B408-B3CF-4A94-85FC-2B1E0A45F4A2}</a:tableStyleId>
              </a:tblPr>
              <a:tblGrid>
                <a:gridCol w="2644267">
                  <a:extLst>
                    <a:ext uri="{9D8B030D-6E8A-4147-A177-3AD203B41FA5}">
                      <a16:colId xmlns="" xmlns:a16="http://schemas.microsoft.com/office/drawing/2014/main" val="20000"/>
                    </a:ext>
                  </a:extLst>
                </a:gridCol>
                <a:gridCol w="2234493">
                  <a:extLst>
                    <a:ext uri="{9D8B030D-6E8A-4147-A177-3AD203B41FA5}">
                      <a16:colId xmlns="" xmlns:a16="http://schemas.microsoft.com/office/drawing/2014/main" val="20001"/>
                    </a:ext>
                  </a:extLst>
                </a:gridCol>
              </a:tblGrid>
              <a:tr h="302109">
                <a:tc>
                  <a:txBody>
                    <a:bodyPr/>
                    <a:lstStyle/>
                    <a:p>
                      <a:pPr marL="0" marR="0" algn="r">
                        <a:lnSpc>
                          <a:spcPct val="107000"/>
                        </a:lnSpc>
                        <a:spcBef>
                          <a:spcPts val="0"/>
                        </a:spcBef>
                        <a:spcAft>
                          <a:spcPts val="800"/>
                        </a:spcAft>
                      </a:pPr>
                      <a:r>
                        <a:rPr lang="en-US" sz="1800" dirty="0">
                          <a:effectLst/>
                        </a:rPr>
                        <a:t>Data Type</a:t>
                      </a:r>
                      <a:endParaRPr lang="en-US"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800"/>
                        </a:spcAft>
                      </a:pPr>
                      <a:r>
                        <a:rPr lang="en-US" sz="1800" dirty="0">
                          <a:effectLst/>
                        </a:rPr>
                        <a:t>Characteristics</a:t>
                      </a:r>
                      <a:endParaRPr lang="en-US"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0"/>
                  </a:ext>
                </a:extLst>
              </a:tr>
              <a:tr h="302109">
                <a:tc>
                  <a:txBody>
                    <a:bodyPr/>
                    <a:lstStyle/>
                    <a:p>
                      <a:pPr marL="0" marR="0" algn="r">
                        <a:lnSpc>
                          <a:spcPct val="107000"/>
                        </a:lnSpc>
                        <a:spcBef>
                          <a:spcPts val="0"/>
                        </a:spcBef>
                        <a:spcAft>
                          <a:spcPts val="800"/>
                        </a:spcAft>
                      </a:pPr>
                      <a:r>
                        <a:rPr lang="en-US" sz="1800" dirty="0">
                          <a:effectLst/>
                        </a:rPr>
                        <a:t>Topography/DEM</a:t>
                      </a:r>
                      <a:endParaRPr lang="en-US"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800"/>
                        </a:spcAft>
                      </a:pPr>
                      <a:r>
                        <a:rPr lang="en-US" sz="1800" dirty="0">
                          <a:effectLst/>
                        </a:rPr>
                        <a:t>10 meter</a:t>
                      </a:r>
                      <a:endParaRPr lang="en-US"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1"/>
                  </a:ext>
                </a:extLst>
              </a:tr>
              <a:tr h="307797">
                <a:tc>
                  <a:txBody>
                    <a:bodyPr/>
                    <a:lstStyle/>
                    <a:p>
                      <a:pPr marL="0" marR="0" algn="r">
                        <a:lnSpc>
                          <a:spcPct val="107000"/>
                        </a:lnSpc>
                        <a:spcBef>
                          <a:spcPts val="0"/>
                        </a:spcBef>
                        <a:spcAft>
                          <a:spcPts val="800"/>
                        </a:spcAft>
                      </a:pPr>
                      <a:r>
                        <a:rPr lang="en-US" sz="1800" dirty="0">
                          <a:effectLst/>
                        </a:rPr>
                        <a:t>Landuse/Land Cover</a:t>
                      </a:r>
                      <a:endParaRPr lang="en-US"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800"/>
                        </a:spcAft>
                      </a:pPr>
                      <a:r>
                        <a:rPr lang="en-US" sz="1800" dirty="0">
                          <a:effectLst/>
                        </a:rPr>
                        <a:t> </a:t>
                      </a:r>
                      <a:r>
                        <a:rPr lang="en-US" sz="1800" dirty="0" smtClean="0">
                          <a:effectLst/>
                        </a:rPr>
                        <a:t>NLCD 2006            HRU</a:t>
                      </a:r>
                      <a:endParaRPr lang="en-US"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2"/>
                  </a:ext>
                </a:extLst>
              </a:tr>
              <a:tr h="302109">
                <a:tc>
                  <a:txBody>
                    <a:bodyPr/>
                    <a:lstStyle/>
                    <a:p>
                      <a:pPr marL="0" marR="0" algn="r">
                        <a:lnSpc>
                          <a:spcPct val="107000"/>
                        </a:lnSpc>
                        <a:spcBef>
                          <a:spcPts val="0"/>
                        </a:spcBef>
                        <a:spcAft>
                          <a:spcPts val="800"/>
                        </a:spcAft>
                      </a:pPr>
                      <a:r>
                        <a:rPr lang="en-US" sz="1800" dirty="0">
                          <a:effectLst/>
                        </a:rPr>
                        <a:t>Soils</a:t>
                      </a:r>
                      <a:endParaRPr lang="en-US"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800"/>
                        </a:spcAft>
                      </a:pPr>
                      <a:r>
                        <a:rPr lang="en-US" sz="1800" dirty="0">
                          <a:effectLst/>
                        </a:rPr>
                        <a:t> </a:t>
                      </a:r>
                      <a:r>
                        <a:rPr lang="en-US" sz="1800" dirty="0" smtClean="0">
                          <a:effectLst/>
                        </a:rPr>
                        <a:t>NRCS SSURGO</a:t>
                      </a:r>
                      <a:endParaRPr lang="en-US"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3"/>
                  </a:ext>
                </a:extLst>
              </a:tr>
              <a:tr h="390123">
                <a:tc>
                  <a:txBody>
                    <a:bodyPr/>
                    <a:lstStyle/>
                    <a:p>
                      <a:pPr marL="0" marR="0" algn="r">
                        <a:lnSpc>
                          <a:spcPct val="107000"/>
                        </a:lnSpc>
                        <a:spcBef>
                          <a:spcPts val="0"/>
                        </a:spcBef>
                        <a:spcAft>
                          <a:spcPts val="800"/>
                        </a:spcAft>
                      </a:pPr>
                      <a:r>
                        <a:rPr lang="en-US" sz="1800" dirty="0" smtClean="0">
                          <a:effectLst/>
                        </a:rPr>
                        <a:t>Weather (Calibration)</a:t>
                      </a:r>
                      <a:endParaRPr lang="en-US"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800"/>
                        </a:spcAft>
                      </a:pPr>
                      <a:r>
                        <a:rPr lang="en-US" sz="1800" dirty="0">
                          <a:effectLst/>
                        </a:rPr>
                        <a:t>3 </a:t>
                      </a:r>
                      <a:r>
                        <a:rPr lang="en-US" sz="1800" dirty="0" smtClean="0">
                          <a:effectLst/>
                        </a:rPr>
                        <a:t>stations NCEP CFSR</a:t>
                      </a:r>
                    </a:p>
                  </a:txBody>
                  <a:tcPr marL="51435" marR="51435" marT="0" marB="0"/>
                </a:tc>
                <a:extLst>
                  <a:ext uri="{0D108BD9-81ED-4DB2-BD59-A6C34878D82A}">
                    <a16:rowId xmlns="" xmlns:a16="http://schemas.microsoft.com/office/drawing/2014/main" val="10004"/>
                  </a:ext>
                </a:extLst>
              </a:tr>
              <a:tr h="604217">
                <a:tc>
                  <a:txBody>
                    <a:bodyPr/>
                    <a:lstStyle/>
                    <a:p>
                      <a:pPr marL="0" marR="0" algn="r">
                        <a:lnSpc>
                          <a:spcPct val="107000"/>
                        </a:lnSpc>
                        <a:spcBef>
                          <a:spcPts val="0"/>
                        </a:spcBef>
                        <a:spcAft>
                          <a:spcPts val="800"/>
                        </a:spcAft>
                      </a:pPr>
                      <a:r>
                        <a:rPr lang="en-US" sz="1800" dirty="0" smtClean="0">
                          <a:effectLst/>
                        </a:rPr>
                        <a:t>Flow, Nutrients </a:t>
                      </a:r>
                      <a:r>
                        <a:rPr lang="en-US" sz="1800" dirty="0">
                          <a:effectLst/>
                        </a:rPr>
                        <a:t>and Sediment</a:t>
                      </a:r>
                      <a:endParaRPr lang="en-US"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800"/>
                        </a:spcAft>
                      </a:pPr>
                      <a:r>
                        <a:rPr lang="en-US" sz="1800" dirty="0">
                          <a:effectLst/>
                        </a:rPr>
                        <a:t>1 </a:t>
                      </a:r>
                      <a:r>
                        <a:rPr lang="en-US" sz="1800" dirty="0" smtClean="0">
                          <a:effectLst/>
                        </a:rPr>
                        <a:t>USGS Gauging Station </a:t>
                      </a:r>
                      <a:r>
                        <a:rPr lang="en-US" sz="1800" dirty="0">
                          <a:effectLst/>
                        </a:rPr>
                        <a:t>Greensboro</a:t>
                      </a:r>
                      <a:endParaRPr lang="en-US"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5"/>
                  </a:ext>
                </a:extLst>
              </a:tr>
              <a:tr h="708798">
                <a:tc>
                  <a:txBody>
                    <a:bodyPr/>
                    <a:lstStyle/>
                    <a:p>
                      <a:pPr marL="0" marR="0" algn="r">
                        <a:lnSpc>
                          <a:spcPct val="107000"/>
                        </a:lnSpc>
                        <a:spcBef>
                          <a:spcPts val="0"/>
                        </a:spcBef>
                        <a:spcAft>
                          <a:spcPts val="800"/>
                        </a:spcAft>
                      </a:pPr>
                      <a:r>
                        <a:rPr lang="en-US" sz="1800" dirty="0">
                          <a:effectLst/>
                        </a:rPr>
                        <a:t>Climate </a:t>
                      </a:r>
                      <a:r>
                        <a:rPr lang="en-US" sz="1800" dirty="0" smtClean="0">
                          <a:effectLst/>
                        </a:rPr>
                        <a:t>Change</a:t>
                      </a:r>
                    </a:p>
                    <a:p>
                      <a:pPr marL="0" marR="0" algn="r">
                        <a:lnSpc>
                          <a:spcPct val="107000"/>
                        </a:lnSpc>
                        <a:spcBef>
                          <a:spcPts val="0"/>
                        </a:spcBef>
                        <a:spcAft>
                          <a:spcPts val="800"/>
                        </a:spcAft>
                      </a:pPr>
                      <a:r>
                        <a:rPr lang="en-US" sz="1800" kern="1200" dirty="0" smtClean="0">
                          <a:effectLst/>
                        </a:rPr>
                        <a:t>GFDL-CM2.1</a:t>
                      </a:r>
                      <a:endParaRPr lang="en-US" sz="1800" b="1" kern="1200" dirty="0">
                        <a:solidFill>
                          <a:schemeClr val="lt1"/>
                        </a:solidFill>
                        <a:effectLst/>
                        <a:latin typeface="+mn-lt"/>
                        <a:ea typeface="+mn-ea"/>
                        <a:cs typeface="+mn-cs"/>
                      </a:endParaRPr>
                    </a:p>
                  </a:txBody>
                  <a:tcPr marL="51435" marR="51435" marT="0" marB="0"/>
                </a:tc>
                <a:tc>
                  <a:txBody>
                    <a:bodyPr/>
                    <a:lstStyle/>
                    <a:p>
                      <a:pPr marL="0" marR="0">
                        <a:lnSpc>
                          <a:spcPct val="107000"/>
                        </a:lnSpc>
                        <a:spcBef>
                          <a:spcPts val="0"/>
                        </a:spcBef>
                        <a:spcAft>
                          <a:spcPts val="800"/>
                        </a:spcAft>
                      </a:pPr>
                      <a:r>
                        <a:rPr lang="en-US" sz="1800" dirty="0" smtClean="0">
                          <a:effectLst/>
                        </a:rPr>
                        <a:t>CMIP3 </a:t>
                      </a:r>
                      <a:r>
                        <a:rPr lang="en-US" sz="1800" dirty="0">
                          <a:effectLst/>
                        </a:rPr>
                        <a:t>(B1, A1B, A2)</a:t>
                      </a:r>
                    </a:p>
                    <a:p>
                      <a:pPr marL="0" marR="0">
                        <a:lnSpc>
                          <a:spcPct val="107000"/>
                        </a:lnSpc>
                        <a:spcBef>
                          <a:spcPts val="0"/>
                        </a:spcBef>
                        <a:spcAft>
                          <a:spcPts val="800"/>
                        </a:spcAft>
                      </a:pPr>
                      <a:r>
                        <a:rPr lang="en-US" sz="1800" dirty="0" smtClean="0">
                          <a:effectLst/>
                        </a:rPr>
                        <a:t>(Mid and End Century)</a:t>
                      </a:r>
                      <a:endParaRPr lang="en-US"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6"/>
                  </a:ext>
                </a:extLst>
              </a:tr>
            </a:tbl>
          </a:graphicData>
        </a:graphic>
      </p:graphicFrame>
      <p:sp>
        <p:nvSpPr>
          <p:cNvPr id="7" name="TextBox 6"/>
          <p:cNvSpPr txBox="1"/>
          <p:nvPr/>
        </p:nvSpPr>
        <p:spPr>
          <a:xfrm rot="10800000" flipV="1">
            <a:off x="5118100" y="5338888"/>
            <a:ext cx="4025900" cy="984885"/>
          </a:xfrm>
          <a:prstGeom prst="rect">
            <a:avLst/>
          </a:prstGeom>
          <a:noFill/>
        </p:spPr>
        <p:txBody>
          <a:bodyPr wrap="square" rtlCol="0">
            <a:spAutoFit/>
          </a:bodyPr>
          <a:lstStyle/>
          <a:p>
            <a:pPr defTabSz="914400"/>
            <a:r>
              <a:rPr lang="en-US" sz="1600" b="1" dirty="0" smtClean="0">
                <a:solidFill>
                  <a:srgbClr val="000000"/>
                </a:solidFill>
              </a:rPr>
              <a:t>Model Validation</a:t>
            </a:r>
          </a:p>
          <a:p>
            <a:pPr marL="285750" indent="-285750" defTabSz="914400">
              <a:buFont typeface="Wingdings" panose="05000000000000000000" pitchFamily="2" charset="2"/>
              <a:buChar char="§"/>
            </a:pPr>
            <a:r>
              <a:rPr lang="en-US" sz="1400" dirty="0">
                <a:solidFill>
                  <a:srgbClr val="000000"/>
                </a:solidFill>
              </a:rPr>
              <a:t>Warm-up </a:t>
            </a:r>
            <a:r>
              <a:rPr lang="en-US" sz="1400" dirty="0" smtClean="0">
                <a:solidFill>
                  <a:srgbClr val="000000"/>
                </a:solidFill>
              </a:rPr>
              <a:t>(2 </a:t>
            </a:r>
            <a:r>
              <a:rPr lang="en-US" sz="1400" dirty="0">
                <a:solidFill>
                  <a:srgbClr val="000000"/>
                </a:solidFill>
              </a:rPr>
              <a:t>yrs): </a:t>
            </a:r>
            <a:r>
              <a:rPr lang="en-US" sz="1400" dirty="0" smtClean="0">
                <a:solidFill>
                  <a:srgbClr val="000000"/>
                </a:solidFill>
              </a:rPr>
              <a:t>1/1/2005 </a:t>
            </a:r>
            <a:r>
              <a:rPr lang="en-US" sz="1400" dirty="0">
                <a:solidFill>
                  <a:srgbClr val="000000"/>
                </a:solidFill>
              </a:rPr>
              <a:t>to </a:t>
            </a:r>
            <a:r>
              <a:rPr lang="en-US" sz="1400" dirty="0" smtClean="0">
                <a:solidFill>
                  <a:srgbClr val="000000"/>
                </a:solidFill>
              </a:rPr>
              <a:t>12/31/2006</a:t>
            </a:r>
            <a:endParaRPr lang="en-US" sz="1400" dirty="0">
              <a:solidFill>
                <a:srgbClr val="000000"/>
              </a:solidFill>
            </a:endParaRPr>
          </a:p>
          <a:p>
            <a:pPr marL="285750" indent="-285750" defTabSz="914400">
              <a:buFont typeface="Wingdings" panose="05000000000000000000" pitchFamily="2" charset="2"/>
              <a:buChar char="§"/>
            </a:pPr>
            <a:r>
              <a:rPr lang="en-US" sz="1400" dirty="0" smtClean="0">
                <a:solidFill>
                  <a:srgbClr val="000000"/>
                </a:solidFill>
              </a:rPr>
              <a:t>Validation </a:t>
            </a:r>
            <a:r>
              <a:rPr lang="en-US" sz="1400" dirty="0">
                <a:solidFill>
                  <a:srgbClr val="000000"/>
                </a:solidFill>
              </a:rPr>
              <a:t>Period (6 yrs): 1/1/2005 to 12/31/2010</a:t>
            </a:r>
          </a:p>
        </p:txBody>
      </p:sp>
      <p:sp>
        <p:nvSpPr>
          <p:cNvPr id="10" name="Curved Up Arrow 9"/>
          <p:cNvSpPr/>
          <p:nvPr/>
        </p:nvSpPr>
        <p:spPr>
          <a:xfrm rot="16200000">
            <a:off x="8579777" y="3172431"/>
            <a:ext cx="580138" cy="387276"/>
          </a:xfrm>
          <a:prstGeom prst="curvedUp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914400"/>
            <a:endParaRPr lang="en-US" dirty="0">
              <a:solidFill>
                <a:srgbClr val="000000"/>
              </a:solidFill>
            </a:endParaRPr>
          </a:p>
        </p:txBody>
      </p:sp>
      <p:sp>
        <p:nvSpPr>
          <p:cNvPr id="11" name="Curved Up Arrow 10"/>
          <p:cNvSpPr/>
          <p:nvPr/>
        </p:nvSpPr>
        <p:spPr>
          <a:xfrm rot="5400000">
            <a:off x="8119374" y="3172431"/>
            <a:ext cx="580138" cy="387276"/>
          </a:xfrm>
          <a:prstGeom prst="curvedUp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914400"/>
            <a:endParaRPr lang="en-US" dirty="0">
              <a:solidFill>
                <a:srgbClr val="000000"/>
              </a:solidFill>
            </a:endParaRPr>
          </a:p>
        </p:txBody>
      </p:sp>
      <p:sp>
        <p:nvSpPr>
          <p:cNvPr id="17" name="Right Brace 16"/>
          <p:cNvSpPr/>
          <p:nvPr/>
        </p:nvSpPr>
        <p:spPr>
          <a:xfrm>
            <a:off x="4225364" y="1477236"/>
            <a:ext cx="172122" cy="806801"/>
          </a:xfrm>
          <a:prstGeom prst="rightBrace">
            <a:avLst/>
          </a:prstGeom>
          <a:ln w="38100"/>
        </p:spPr>
        <p:style>
          <a:lnRef idx="3">
            <a:schemeClr val="accent1"/>
          </a:lnRef>
          <a:fillRef idx="0">
            <a:schemeClr val="accent1"/>
          </a:fillRef>
          <a:effectRef idx="2">
            <a:schemeClr val="accent1"/>
          </a:effectRef>
          <a:fontRef idx="minor">
            <a:schemeClr val="tx1"/>
          </a:fontRef>
        </p:style>
        <p:txBody>
          <a:bodyPr rtlCol="0" anchor="ctr"/>
          <a:lstStyle/>
          <a:p>
            <a:pPr algn="ctr" defTabSz="914400"/>
            <a:endParaRPr lang="en-US" dirty="0">
              <a:solidFill>
                <a:srgbClr val="000000"/>
              </a:solidFill>
            </a:endParaRPr>
          </a:p>
        </p:txBody>
      </p:sp>
      <p:sp>
        <p:nvSpPr>
          <p:cNvPr id="12" name="TextBox 11"/>
          <p:cNvSpPr txBox="1"/>
          <p:nvPr/>
        </p:nvSpPr>
        <p:spPr>
          <a:xfrm rot="10800000" flipV="1">
            <a:off x="249779" y="4312818"/>
            <a:ext cx="8737525" cy="769441"/>
          </a:xfrm>
          <a:prstGeom prst="rect">
            <a:avLst/>
          </a:prstGeom>
          <a:noFill/>
        </p:spPr>
        <p:txBody>
          <a:bodyPr wrap="square" rtlCol="0">
            <a:spAutoFit/>
          </a:bodyPr>
          <a:lstStyle/>
          <a:p>
            <a:pPr algn="ctr" defTabSz="914400"/>
            <a:r>
              <a:rPr lang="en-US" sz="2200" b="1" dirty="0" smtClean="0">
                <a:solidFill>
                  <a:srgbClr val="000000"/>
                </a:solidFill>
              </a:rPr>
              <a:t>Downscaled climate predictions from global model based around 3 IPCC scenarios that lead to low, medium, and high future levels of CO</a:t>
            </a:r>
            <a:r>
              <a:rPr lang="en-US" sz="2200" b="1" baseline="-25000" dirty="0" smtClean="0">
                <a:solidFill>
                  <a:srgbClr val="000000"/>
                </a:solidFill>
              </a:rPr>
              <a:t>2</a:t>
            </a:r>
            <a:endParaRPr lang="en-US" sz="2200" b="1" baseline="-25000" dirty="0">
              <a:solidFill>
                <a:srgbClr val="000000"/>
              </a:solidFill>
            </a:endParaRPr>
          </a:p>
        </p:txBody>
      </p:sp>
    </p:spTree>
    <p:extLst>
      <p:ext uri="{BB962C8B-B14F-4D97-AF65-F5344CB8AC3E}">
        <p14:creationId xmlns:p14="http://schemas.microsoft.com/office/powerpoint/2010/main" val="24540466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22959" y="758952"/>
            <a:ext cx="7779619" cy="2188785"/>
          </a:xfrm>
        </p:spPr>
        <p:txBody>
          <a:bodyPr>
            <a:normAutofit/>
          </a:bodyPr>
          <a:lstStyle/>
          <a:p>
            <a:pPr algn="ctr"/>
            <a:r>
              <a:rPr lang="en-US" sz="4400" b="1" dirty="0"/>
              <a:t>Impacts of Climate Change on </a:t>
            </a:r>
            <a:r>
              <a:rPr lang="en-US" sz="4400" b="1" dirty="0" smtClean="0"/>
              <a:t>Pollution CSAs</a:t>
            </a:r>
            <a:endParaRPr lang="en-US" sz="44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42" y="5170459"/>
            <a:ext cx="725370" cy="109039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199" y="5162075"/>
            <a:ext cx="769489" cy="1090395"/>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4375" y="5170459"/>
            <a:ext cx="910425" cy="1122152"/>
          </a:xfrm>
          <a:prstGeom prst="rect">
            <a:avLst/>
          </a:prstGeom>
        </p:spPr>
      </p:pic>
      <p:sp>
        <p:nvSpPr>
          <p:cNvPr id="2" name="TextBox 1"/>
          <p:cNvSpPr txBox="1"/>
          <p:nvPr/>
        </p:nvSpPr>
        <p:spPr>
          <a:xfrm>
            <a:off x="90142" y="3309640"/>
            <a:ext cx="9053858" cy="707886"/>
          </a:xfrm>
          <a:prstGeom prst="rect">
            <a:avLst/>
          </a:prstGeom>
          <a:noFill/>
        </p:spPr>
        <p:txBody>
          <a:bodyPr wrap="square" rtlCol="0">
            <a:spAutoFit/>
          </a:bodyPr>
          <a:lstStyle/>
          <a:p>
            <a:pPr defTabSz="914400"/>
            <a:r>
              <a:rPr lang="en-US" sz="2000" b="1" dirty="0" err="1" smtClean="0">
                <a:solidFill>
                  <a:srgbClr val="000000"/>
                </a:solidFill>
              </a:rPr>
              <a:t>Renkenberger</a:t>
            </a:r>
            <a:r>
              <a:rPr lang="en-US" sz="2000" b="1" dirty="0" smtClean="0">
                <a:solidFill>
                  <a:srgbClr val="000000"/>
                </a:solidFill>
              </a:rPr>
              <a:t> et al</a:t>
            </a:r>
            <a:r>
              <a:rPr lang="en-US" sz="2000" dirty="0" smtClean="0">
                <a:solidFill>
                  <a:srgbClr val="000000"/>
                </a:solidFill>
              </a:rPr>
              <a:t>., 2016. </a:t>
            </a:r>
            <a:r>
              <a:rPr lang="en-US" sz="2000" dirty="0">
                <a:solidFill>
                  <a:srgbClr val="000000"/>
                </a:solidFill>
              </a:rPr>
              <a:t>Climate change impact on critical source area identification in a Maryland watershed. Transactions of </a:t>
            </a:r>
            <a:r>
              <a:rPr lang="en-US" sz="2000" dirty="0" smtClean="0">
                <a:solidFill>
                  <a:srgbClr val="000000"/>
                </a:solidFill>
              </a:rPr>
              <a:t>ASABE, Vol 59 (</a:t>
            </a:r>
            <a:r>
              <a:rPr lang="en-US" sz="2000" dirty="0">
                <a:solidFill>
                  <a:srgbClr val="000000"/>
                </a:solidFill>
              </a:rPr>
              <a:t>6): 1803-1819. </a:t>
            </a:r>
          </a:p>
        </p:txBody>
      </p:sp>
    </p:spTree>
    <p:extLst>
      <p:ext uri="{BB962C8B-B14F-4D97-AF65-F5344CB8AC3E}">
        <p14:creationId xmlns:p14="http://schemas.microsoft.com/office/powerpoint/2010/main" val="19723970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6604"/>
            <a:ext cx="9144000" cy="1450757"/>
          </a:xfrm>
        </p:spPr>
        <p:txBody>
          <a:bodyPr>
            <a:normAutofit/>
          </a:bodyPr>
          <a:lstStyle/>
          <a:p>
            <a:pPr algn="ctr"/>
            <a:r>
              <a:rPr lang="en-US" sz="4000" b="1" dirty="0" smtClean="0"/>
              <a:t>Definition of a Critical Source Area (CSA)</a:t>
            </a:r>
            <a:endParaRPr lang="en-US" sz="4000" b="1" dirty="0"/>
          </a:p>
        </p:txBody>
      </p:sp>
      <p:graphicFrame>
        <p:nvGraphicFramePr>
          <p:cNvPr id="4" name="Content Placeholder 3"/>
          <p:cNvGraphicFramePr>
            <a:graphicFrameLocks noGrp="1"/>
          </p:cNvGraphicFramePr>
          <p:nvPr>
            <p:ph idx="4294967295"/>
            <p:extLst/>
          </p:nvPr>
        </p:nvGraphicFramePr>
        <p:xfrm>
          <a:off x="573393" y="3092138"/>
          <a:ext cx="7997212" cy="1243196"/>
        </p:xfrm>
        <a:graphic>
          <a:graphicData uri="http://schemas.openxmlformats.org/drawingml/2006/table">
            <a:tbl>
              <a:tblPr firstRow="1" firstCol="1">
                <a:tableStyleId>{0660B408-B3CF-4A94-85FC-2B1E0A45F4A2}</a:tableStyleId>
              </a:tblPr>
              <a:tblGrid>
                <a:gridCol w="1063737">
                  <a:extLst>
                    <a:ext uri="{9D8B030D-6E8A-4147-A177-3AD203B41FA5}">
                      <a16:colId xmlns="" xmlns:a16="http://schemas.microsoft.com/office/drawing/2014/main" val="20000"/>
                    </a:ext>
                  </a:extLst>
                </a:gridCol>
                <a:gridCol w="1638201">
                  <a:extLst>
                    <a:ext uri="{9D8B030D-6E8A-4147-A177-3AD203B41FA5}">
                      <a16:colId xmlns="" xmlns:a16="http://schemas.microsoft.com/office/drawing/2014/main" val="20001"/>
                    </a:ext>
                  </a:extLst>
                </a:gridCol>
                <a:gridCol w="2096390">
                  <a:extLst>
                    <a:ext uri="{9D8B030D-6E8A-4147-A177-3AD203B41FA5}">
                      <a16:colId xmlns="" xmlns:a16="http://schemas.microsoft.com/office/drawing/2014/main" val="20002"/>
                    </a:ext>
                  </a:extLst>
                </a:gridCol>
                <a:gridCol w="1599442">
                  <a:extLst>
                    <a:ext uri="{9D8B030D-6E8A-4147-A177-3AD203B41FA5}">
                      <a16:colId xmlns="" xmlns:a16="http://schemas.microsoft.com/office/drawing/2014/main" val="20003"/>
                    </a:ext>
                  </a:extLst>
                </a:gridCol>
                <a:gridCol w="1599442">
                  <a:extLst>
                    <a:ext uri="{9D8B030D-6E8A-4147-A177-3AD203B41FA5}">
                      <a16:colId xmlns="" xmlns:a16="http://schemas.microsoft.com/office/drawing/2014/main" val="20004"/>
                    </a:ext>
                  </a:extLst>
                </a:gridCol>
              </a:tblGrid>
              <a:tr h="490136">
                <a:tc>
                  <a:txBody>
                    <a:bodyPr/>
                    <a:lstStyle/>
                    <a:p>
                      <a:pPr marL="0" marR="0" algn="ctr" defTabSz="914400" rtl="0" eaLnBrk="1" latinLnBrk="0" hangingPunct="1">
                        <a:lnSpc>
                          <a:spcPct val="100000"/>
                        </a:lnSpc>
                        <a:spcBef>
                          <a:spcPts val="0"/>
                        </a:spcBef>
                        <a:spcAft>
                          <a:spcPts val="0"/>
                        </a:spcAft>
                      </a:pPr>
                      <a:r>
                        <a:rPr lang="en-US" sz="1800" kern="1200" dirty="0">
                          <a:effectLst/>
                        </a:rPr>
                        <a:t>Rank</a:t>
                      </a:r>
                      <a:endParaRPr lang="en-US" sz="1800" kern="1200" dirty="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0"/>
                        </a:spcBef>
                        <a:spcAft>
                          <a:spcPts val="0"/>
                        </a:spcAft>
                      </a:pPr>
                      <a:r>
                        <a:rPr lang="en-US" sz="1800" kern="1200" dirty="0" err="1">
                          <a:effectLst/>
                        </a:rPr>
                        <a:t>SurQ</a:t>
                      </a:r>
                      <a:r>
                        <a:rPr lang="en-US" sz="1800" kern="1200" dirty="0">
                          <a:effectLst/>
                        </a:rPr>
                        <a:t> (mm H20)</a:t>
                      </a:r>
                      <a:endParaRPr lang="en-US" sz="1800" kern="1200" dirty="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0"/>
                        </a:spcBef>
                        <a:spcAft>
                          <a:spcPts val="0"/>
                        </a:spcAft>
                      </a:pPr>
                      <a:r>
                        <a:rPr lang="en-US" sz="1800" kern="1200" dirty="0">
                          <a:effectLst/>
                        </a:rPr>
                        <a:t>TSS (</a:t>
                      </a:r>
                      <a:r>
                        <a:rPr lang="en-US" sz="1800" kern="1200" dirty="0" err="1">
                          <a:effectLst/>
                        </a:rPr>
                        <a:t>tonnes</a:t>
                      </a:r>
                      <a:r>
                        <a:rPr lang="en-US" sz="1800" kern="1200" dirty="0">
                          <a:effectLst/>
                        </a:rPr>
                        <a:t>/ha/</a:t>
                      </a:r>
                      <a:r>
                        <a:rPr lang="en-US" sz="1800" kern="1200" dirty="0" err="1">
                          <a:effectLst/>
                        </a:rPr>
                        <a:t>yr</a:t>
                      </a:r>
                      <a:r>
                        <a:rPr lang="en-US" sz="1800" kern="1200" dirty="0">
                          <a:effectLst/>
                        </a:rPr>
                        <a:t>)</a:t>
                      </a:r>
                      <a:endParaRPr lang="en-US" sz="1800" kern="1200" dirty="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0"/>
                        </a:spcBef>
                        <a:spcAft>
                          <a:spcPts val="0"/>
                        </a:spcAft>
                      </a:pPr>
                      <a:r>
                        <a:rPr lang="en-US" sz="1800" kern="1200">
                          <a:effectLst/>
                        </a:rPr>
                        <a:t>TN (kg/ha/yr)</a:t>
                      </a:r>
                      <a:endParaRPr lang="en-US" sz="1800" kern="120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0"/>
                        </a:spcBef>
                        <a:spcAft>
                          <a:spcPts val="0"/>
                        </a:spcAft>
                      </a:pPr>
                      <a:r>
                        <a:rPr lang="en-US" sz="1800" kern="1200">
                          <a:effectLst/>
                        </a:rPr>
                        <a:t>TP (kg/ha/yr)</a:t>
                      </a:r>
                      <a:endParaRPr lang="en-US" sz="1800" kern="1200">
                        <a:solidFill>
                          <a:schemeClr val="dk1"/>
                        </a:solidFill>
                        <a:effectLst/>
                        <a:latin typeface="+mn-lt"/>
                        <a:ea typeface="+mn-ea"/>
                        <a:cs typeface="+mn-cs"/>
                      </a:endParaRPr>
                    </a:p>
                  </a:txBody>
                  <a:tcPr marL="51435" marR="51435" marT="0" marB="0"/>
                </a:tc>
                <a:extLst>
                  <a:ext uri="{0D108BD9-81ED-4DB2-BD59-A6C34878D82A}">
                    <a16:rowId xmlns="" xmlns:a16="http://schemas.microsoft.com/office/drawing/2014/main" val="10000"/>
                  </a:ext>
                </a:extLst>
              </a:tr>
              <a:tr h="376530">
                <a:tc>
                  <a:txBody>
                    <a:bodyPr/>
                    <a:lstStyle/>
                    <a:p>
                      <a:pPr marL="0" marR="0" algn="ctr" defTabSz="914400" rtl="0" eaLnBrk="1" latinLnBrk="0" hangingPunct="1">
                        <a:lnSpc>
                          <a:spcPct val="100000"/>
                        </a:lnSpc>
                        <a:spcBef>
                          <a:spcPts val="0"/>
                        </a:spcBef>
                        <a:spcAft>
                          <a:spcPts val="0"/>
                        </a:spcAft>
                      </a:pPr>
                      <a:r>
                        <a:rPr lang="en-US" sz="1800" kern="1200" dirty="0">
                          <a:effectLst/>
                        </a:rPr>
                        <a:t>Top 10%</a:t>
                      </a:r>
                      <a:endParaRPr lang="en-US" sz="1800" kern="1200" dirty="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0"/>
                        </a:spcBef>
                        <a:spcAft>
                          <a:spcPts val="0"/>
                        </a:spcAft>
                      </a:pPr>
                      <a:r>
                        <a:rPr lang="en-US" sz="1800" kern="1200" dirty="0" smtClean="0">
                          <a:effectLst/>
                        </a:rPr>
                        <a:t>&gt;406</a:t>
                      </a:r>
                      <a:endParaRPr lang="en-US" sz="1800" kern="1200" dirty="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0"/>
                        </a:spcBef>
                        <a:spcAft>
                          <a:spcPts val="0"/>
                        </a:spcAft>
                      </a:pPr>
                      <a:r>
                        <a:rPr lang="en-US" sz="1800" kern="1200" dirty="0" smtClean="0">
                          <a:effectLst/>
                        </a:rPr>
                        <a:t>&gt;1.03</a:t>
                      </a:r>
                      <a:endParaRPr lang="en-US" sz="1800" kern="1200" dirty="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0"/>
                        </a:spcBef>
                        <a:spcAft>
                          <a:spcPts val="0"/>
                        </a:spcAft>
                      </a:pPr>
                      <a:r>
                        <a:rPr lang="en-US" sz="1800" kern="1200" dirty="0">
                          <a:effectLst/>
                        </a:rPr>
                        <a:t>&gt;</a:t>
                      </a:r>
                      <a:r>
                        <a:rPr lang="en-US" sz="1800" kern="1200" dirty="0" smtClean="0">
                          <a:effectLst/>
                        </a:rPr>
                        <a:t>24</a:t>
                      </a:r>
                      <a:endParaRPr lang="en-US" sz="1800" kern="1200" dirty="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0"/>
                        </a:spcBef>
                        <a:spcAft>
                          <a:spcPts val="0"/>
                        </a:spcAft>
                      </a:pPr>
                      <a:r>
                        <a:rPr lang="en-US" sz="1800" kern="1200" dirty="0">
                          <a:effectLst/>
                        </a:rPr>
                        <a:t>&gt;</a:t>
                      </a:r>
                      <a:r>
                        <a:rPr lang="en-US" sz="1800" kern="1200" dirty="0" smtClean="0">
                          <a:effectLst/>
                        </a:rPr>
                        <a:t>1.9</a:t>
                      </a:r>
                      <a:endParaRPr lang="en-US" sz="1800" kern="1200" dirty="0">
                        <a:solidFill>
                          <a:schemeClr val="dk1"/>
                        </a:solidFill>
                        <a:effectLst/>
                        <a:latin typeface="+mn-lt"/>
                        <a:ea typeface="+mn-ea"/>
                        <a:cs typeface="+mn-cs"/>
                      </a:endParaRPr>
                    </a:p>
                  </a:txBody>
                  <a:tcPr marL="51435" marR="51435" marT="0" marB="0"/>
                </a:tc>
                <a:extLst>
                  <a:ext uri="{0D108BD9-81ED-4DB2-BD59-A6C34878D82A}">
                    <a16:rowId xmlns="" xmlns:a16="http://schemas.microsoft.com/office/drawing/2014/main" val="10001"/>
                  </a:ext>
                </a:extLst>
              </a:tr>
              <a:tr h="376530">
                <a:tc>
                  <a:txBody>
                    <a:bodyPr/>
                    <a:lstStyle/>
                    <a:p>
                      <a:pPr marL="0" marR="0" algn="ctr" defTabSz="914400" rtl="0" eaLnBrk="1" latinLnBrk="0" hangingPunct="1">
                        <a:lnSpc>
                          <a:spcPct val="100000"/>
                        </a:lnSpc>
                        <a:spcBef>
                          <a:spcPts val="0"/>
                        </a:spcBef>
                        <a:spcAft>
                          <a:spcPts val="0"/>
                        </a:spcAft>
                      </a:pPr>
                      <a:r>
                        <a:rPr lang="en-US" sz="1800" kern="1200" dirty="0">
                          <a:effectLst/>
                        </a:rPr>
                        <a:t>Top 20%</a:t>
                      </a:r>
                      <a:endParaRPr lang="en-US" sz="1800" kern="1200" dirty="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0"/>
                        </a:spcBef>
                        <a:spcAft>
                          <a:spcPts val="0"/>
                        </a:spcAft>
                      </a:pPr>
                      <a:r>
                        <a:rPr lang="en-US" sz="1800" kern="1200" dirty="0" smtClean="0">
                          <a:effectLst/>
                        </a:rPr>
                        <a:t>&gt;359</a:t>
                      </a:r>
                      <a:endParaRPr lang="en-US" sz="1800" kern="1200" dirty="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0"/>
                        </a:spcBef>
                        <a:spcAft>
                          <a:spcPts val="0"/>
                        </a:spcAft>
                      </a:pPr>
                      <a:r>
                        <a:rPr lang="en-US" sz="1800" kern="1200" dirty="0" smtClean="0">
                          <a:effectLst/>
                        </a:rPr>
                        <a:t>&gt;0.73</a:t>
                      </a:r>
                      <a:endParaRPr lang="en-US" sz="1800" kern="1200" dirty="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0"/>
                        </a:spcBef>
                        <a:spcAft>
                          <a:spcPts val="0"/>
                        </a:spcAft>
                      </a:pPr>
                      <a:r>
                        <a:rPr lang="en-US" sz="1800" kern="1200" dirty="0">
                          <a:effectLst/>
                        </a:rPr>
                        <a:t>&gt;16</a:t>
                      </a:r>
                      <a:endParaRPr lang="en-US" sz="1800" kern="1200" dirty="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0"/>
                        </a:spcBef>
                        <a:spcAft>
                          <a:spcPts val="0"/>
                        </a:spcAft>
                      </a:pPr>
                      <a:r>
                        <a:rPr lang="en-US" sz="1800" kern="1200" dirty="0" smtClean="0">
                          <a:effectLst/>
                        </a:rPr>
                        <a:t>&gt;1.6</a:t>
                      </a:r>
                      <a:endParaRPr lang="en-US" sz="1800" kern="1200" dirty="0">
                        <a:solidFill>
                          <a:schemeClr val="dk1"/>
                        </a:solidFill>
                        <a:effectLst/>
                        <a:latin typeface="+mn-lt"/>
                        <a:ea typeface="+mn-ea"/>
                        <a:cs typeface="+mn-cs"/>
                      </a:endParaRPr>
                    </a:p>
                  </a:txBody>
                  <a:tcPr marL="51435" marR="51435" marT="0" marB="0"/>
                </a:tc>
                <a:extLst>
                  <a:ext uri="{0D108BD9-81ED-4DB2-BD59-A6C34878D82A}">
                    <a16:rowId xmlns="" xmlns:a16="http://schemas.microsoft.com/office/drawing/2014/main" val="10002"/>
                  </a:ext>
                </a:extLst>
              </a:tr>
            </a:tbl>
          </a:graphicData>
        </a:graphic>
      </p:graphicFrame>
      <p:sp>
        <p:nvSpPr>
          <p:cNvPr id="5" name="Rectangle 4"/>
          <p:cNvSpPr/>
          <p:nvPr/>
        </p:nvSpPr>
        <p:spPr>
          <a:xfrm>
            <a:off x="566078" y="4335334"/>
            <a:ext cx="8004527" cy="712631"/>
          </a:xfrm>
          <a:prstGeom prst="rect">
            <a:avLst/>
          </a:prstGeom>
        </p:spPr>
        <p:txBody>
          <a:bodyPr wrap="square">
            <a:spAutoFit/>
          </a:bodyPr>
          <a:lstStyle/>
          <a:p>
            <a:pPr algn="ctr" defTabSz="914400">
              <a:lnSpc>
                <a:spcPct val="107000"/>
              </a:lnSpc>
              <a:spcAft>
                <a:spcPts val="600"/>
              </a:spcAft>
              <a:defRPr/>
            </a:pPr>
            <a:r>
              <a:rPr lang="en-US" sz="1650" dirty="0">
                <a:solidFill>
                  <a:srgbClr val="000000"/>
                </a:solidFill>
              </a:rPr>
              <a:t>Top 10%: Value for which the top ~770 HRUs is separated from the other 7705 HRUs</a:t>
            </a:r>
          </a:p>
          <a:p>
            <a:pPr algn="ctr" defTabSz="914400">
              <a:lnSpc>
                <a:spcPct val="107000"/>
              </a:lnSpc>
              <a:spcAft>
                <a:spcPts val="600"/>
              </a:spcAft>
              <a:defRPr/>
            </a:pPr>
            <a:r>
              <a:rPr lang="en-US" sz="1650" dirty="0" smtClean="0">
                <a:solidFill>
                  <a:srgbClr val="000000"/>
                </a:solidFill>
              </a:rPr>
              <a:t>Top </a:t>
            </a:r>
            <a:r>
              <a:rPr lang="en-US" sz="1650" dirty="0">
                <a:solidFill>
                  <a:srgbClr val="000000"/>
                </a:solidFill>
              </a:rPr>
              <a:t>20%: Value for which the top </a:t>
            </a:r>
            <a:r>
              <a:rPr lang="en-US" sz="1650" dirty="0" smtClean="0">
                <a:solidFill>
                  <a:srgbClr val="000000"/>
                </a:solidFill>
              </a:rPr>
              <a:t>~1540 </a:t>
            </a:r>
            <a:r>
              <a:rPr lang="en-US" sz="1650" dirty="0">
                <a:solidFill>
                  <a:srgbClr val="000000"/>
                </a:solidFill>
              </a:rPr>
              <a:t>HRUs is separated from the other </a:t>
            </a:r>
            <a:r>
              <a:rPr lang="en-US" sz="1650" dirty="0" smtClean="0">
                <a:solidFill>
                  <a:srgbClr val="000000"/>
                </a:solidFill>
              </a:rPr>
              <a:t>7705 HRUs</a:t>
            </a:r>
            <a:endParaRPr lang="en-US" sz="1650" dirty="0">
              <a:solidFill>
                <a:srgbClr val="000000"/>
              </a:solidFill>
            </a:endParaRPr>
          </a:p>
        </p:txBody>
      </p:sp>
      <p:sp>
        <p:nvSpPr>
          <p:cNvPr id="3" name="TextBox 2"/>
          <p:cNvSpPr txBox="1"/>
          <p:nvPr/>
        </p:nvSpPr>
        <p:spPr>
          <a:xfrm>
            <a:off x="424709" y="1844613"/>
            <a:ext cx="8172413" cy="830997"/>
          </a:xfrm>
          <a:prstGeom prst="rect">
            <a:avLst/>
          </a:prstGeom>
          <a:noFill/>
        </p:spPr>
        <p:txBody>
          <a:bodyPr wrap="square" rtlCol="0">
            <a:spAutoFit/>
          </a:bodyPr>
          <a:lstStyle/>
          <a:p>
            <a:pPr algn="ctr" defTabSz="914400">
              <a:defRPr/>
            </a:pPr>
            <a:r>
              <a:rPr lang="en-US" sz="2400" b="1" dirty="0" smtClean="0">
                <a:solidFill>
                  <a:srgbClr val="000000"/>
                </a:solidFill>
              </a:rPr>
              <a:t>An area that exports a target pollutant at concentrations significantly above average</a:t>
            </a:r>
            <a:endParaRPr lang="en-US" sz="2400" b="1" dirty="0">
              <a:solidFill>
                <a:srgbClr val="000000"/>
              </a:solidFill>
            </a:endParaRPr>
          </a:p>
        </p:txBody>
      </p:sp>
      <p:sp>
        <p:nvSpPr>
          <p:cNvPr id="8" name="Rectangle 7"/>
          <p:cNvSpPr/>
          <p:nvPr/>
        </p:nvSpPr>
        <p:spPr>
          <a:xfrm>
            <a:off x="424709" y="5405538"/>
            <a:ext cx="8004527" cy="882678"/>
          </a:xfrm>
          <a:prstGeom prst="rect">
            <a:avLst/>
          </a:prstGeom>
        </p:spPr>
        <p:txBody>
          <a:bodyPr wrap="square">
            <a:spAutoFit/>
          </a:bodyPr>
          <a:lstStyle/>
          <a:p>
            <a:pPr algn="ctr" defTabSz="914400">
              <a:lnSpc>
                <a:spcPct val="107000"/>
              </a:lnSpc>
              <a:spcAft>
                <a:spcPts val="600"/>
              </a:spcAft>
              <a:defRPr/>
            </a:pPr>
            <a:r>
              <a:rPr lang="en-US" sz="2400" b="1" dirty="0" smtClean="0">
                <a:solidFill>
                  <a:srgbClr val="000000"/>
                </a:solidFill>
              </a:rPr>
              <a:t>Always defined a watershed area (or HRU) a CSA if it exported a given pollutant at or above these fixed thresholds</a:t>
            </a:r>
            <a:endParaRPr lang="en-US" sz="2400" b="1" dirty="0">
              <a:solidFill>
                <a:srgbClr val="000000"/>
              </a:solidFill>
            </a:endParaRPr>
          </a:p>
        </p:txBody>
      </p:sp>
    </p:spTree>
    <p:extLst>
      <p:ext uri="{BB962C8B-B14F-4D97-AF65-F5344CB8AC3E}">
        <p14:creationId xmlns:p14="http://schemas.microsoft.com/office/powerpoint/2010/main" val="4479082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35000" contrast="20000"/>
                    </a14:imgEffect>
                  </a14:imgLayer>
                </a14:imgProps>
              </a:ext>
              <a:ext uri="{28A0092B-C50C-407E-A947-70E740481C1C}">
                <a14:useLocalDpi xmlns:a14="http://schemas.microsoft.com/office/drawing/2010/main" val="0"/>
              </a:ext>
            </a:extLst>
          </a:blip>
          <a:srcRect l="17649" t="1" r="24472" b="42222"/>
          <a:stretch/>
        </p:blipFill>
        <p:spPr>
          <a:xfrm>
            <a:off x="0" y="-2922"/>
            <a:ext cx="9163878" cy="6860922"/>
          </a:xfrm>
          <a:prstGeom prst="rect">
            <a:avLst/>
          </a:prstGeom>
        </p:spPr>
      </p:pic>
      <p:sp>
        <p:nvSpPr>
          <p:cNvPr id="3" name="Rectangle 1026"/>
          <p:cNvSpPr txBox="1">
            <a:spLocks noChangeArrowheads="1"/>
          </p:cNvSpPr>
          <p:nvPr/>
        </p:nvSpPr>
        <p:spPr>
          <a:xfrm>
            <a:off x="0" y="0"/>
            <a:ext cx="9144001" cy="118744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900" dirty="0" smtClean="0">
                <a:solidFill>
                  <a:srgbClr val="FFFF00"/>
                </a:solidFill>
                <a:effectLst>
                  <a:outerShdw blurRad="38100" dist="38100" dir="2700000" algn="tl">
                    <a:srgbClr val="000000">
                      <a:alpha val="43137"/>
                    </a:srgbClr>
                  </a:outerShdw>
                </a:effectLst>
              </a:rPr>
              <a:t>Case in point: Tropical Storm Lee in 2011</a:t>
            </a:r>
          </a:p>
          <a:p>
            <a:pPr>
              <a:defRPr/>
            </a:pPr>
            <a:r>
              <a:rPr lang="en-US" sz="2800" i="1" dirty="0" smtClean="0">
                <a:solidFill>
                  <a:schemeClr val="bg1"/>
                </a:solidFill>
                <a:effectLst>
                  <a:outerShdw blurRad="38100" dist="38100" dir="2700000" algn="tl">
                    <a:srgbClr val="000000">
                      <a:alpha val="43137"/>
                    </a:srgbClr>
                  </a:outerShdw>
                </a:effectLst>
              </a:rPr>
              <a:t>Lee contributed significantly to 2011 and decadal P loss</a:t>
            </a:r>
            <a:endParaRPr lang="en-US" sz="2800" i="1" dirty="0">
              <a:solidFill>
                <a:schemeClr val="bg1"/>
              </a:solidFill>
              <a:effectLst>
                <a:outerShdw blurRad="38100" dist="38100" dir="2700000" algn="tl">
                  <a:srgbClr val="000000">
                    <a:alpha val="43137"/>
                  </a:srgbClr>
                </a:outerShdw>
              </a:effectLst>
            </a:endParaRPr>
          </a:p>
        </p:txBody>
      </p:sp>
      <p:grpSp>
        <p:nvGrpSpPr>
          <p:cNvPr id="4" name="Group 3"/>
          <p:cNvGrpSpPr/>
          <p:nvPr/>
        </p:nvGrpSpPr>
        <p:grpSpPr>
          <a:xfrm>
            <a:off x="2036446" y="4765935"/>
            <a:ext cx="1706770" cy="1404489"/>
            <a:chOff x="2002538" y="3850136"/>
            <a:chExt cx="1402459" cy="1280160"/>
          </a:xfrm>
        </p:grpSpPr>
        <p:sp>
          <p:nvSpPr>
            <p:cNvPr id="5" name="Cube 4"/>
            <p:cNvSpPr/>
            <p:nvPr/>
          </p:nvSpPr>
          <p:spPr>
            <a:xfrm>
              <a:off x="2002538" y="3850136"/>
              <a:ext cx="1402459" cy="1280160"/>
            </a:xfrm>
            <a:prstGeom prst="cube">
              <a:avLst>
                <a:gd name="adj" fmla="val 24286"/>
              </a:avLst>
            </a:prstGeom>
            <a:solidFill>
              <a:srgbClr val="5C9CD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295960" y="4470344"/>
              <a:ext cx="533727" cy="392744"/>
            </a:xfrm>
            <a:prstGeom prst="rect">
              <a:avLst/>
            </a:prstGeom>
            <a:noFill/>
          </p:spPr>
          <p:txBody>
            <a:bodyPr wrap="none" rtlCol="0">
              <a:spAutoFit/>
            </a:bodyPr>
            <a:lstStyle/>
            <a:p>
              <a:pPr algn="ctr"/>
              <a:r>
                <a:rPr lang="en-US" sz="2200" dirty="0" smtClean="0"/>
                <a:t>Lee </a:t>
              </a:r>
            </a:p>
          </p:txBody>
        </p:sp>
      </p:grpSp>
      <p:grpSp>
        <p:nvGrpSpPr>
          <p:cNvPr id="7" name="Group 6"/>
          <p:cNvGrpSpPr/>
          <p:nvPr/>
        </p:nvGrpSpPr>
        <p:grpSpPr>
          <a:xfrm>
            <a:off x="2036444" y="4166013"/>
            <a:ext cx="1702600" cy="937222"/>
            <a:chOff x="2002537" y="3000256"/>
            <a:chExt cx="1399032" cy="1161288"/>
          </a:xfrm>
        </p:grpSpPr>
        <p:sp>
          <p:nvSpPr>
            <p:cNvPr id="8" name="Cube 7"/>
            <p:cNvSpPr/>
            <p:nvPr/>
          </p:nvSpPr>
          <p:spPr>
            <a:xfrm>
              <a:off x="2002537" y="3000256"/>
              <a:ext cx="1399032" cy="1161288"/>
            </a:xfrm>
            <a:prstGeom prst="cube">
              <a:avLst>
                <a:gd name="adj" fmla="val 36817"/>
              </a:avLst>
            </a:prstGeom>
            <a:solidFill>
              <a:schemeClr val="accent1">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23103" y="3488785"/>
              <a:ext cx="673349" cy="533901"/>
            </a:xfrm>
            <a:prstGeom prst="rect">
              <a:avLst/>
            </a:prstGeom>
            <a:noFill/>
          </p:spPr>
          <p:txBody>
            <a:bodyPr wrap="none" rtlCol="0">
              <a:spAutoFit/>
            </a:bodyPr>
            <a:lstStyle/>
            <a:p>
              <a:pPr algn="ctr"/>
              <a:r>
                <a:rPr lang="en-US" sz="2200" dirty="0" smtClean="0"/>
                <a:t>2011 </a:t>
              </a:r>
            </a:p>
          </p:txBody>
        </p:sp>
      </p:grpSp>
      <p:grpSp>
        <p:nvGrpSpPr>
          <p:cNvPr id="10" name="Group 9"/>
          <p:cNvGrpSpPr/>
          <p:nvPr/>
        </p:nvGrpSpPr>
        <p:grpSpPr>
          <a:xfrm>
            <a:off x="2005929" y="1345072"/>
            <a:ext cx="1733115" cy="3157227"/>
            <a:chOff x="1977462" y="1858993"/>
            <a:chExt cx="1424107" cy="1418353"/>
          </a:xfrm>
        </p:grpSpPr>
        <p:sp>
          <p:nvSpPr>
            <p:cNvPr id="11" name="Cube 10"/>
            <p:cNvSpPr/>
            <p:nvPr/>
          </p:nvSpPr>
          <p:spPr>
            <a:xfrm>
              <a:off x="2002537" y="1858993"/>
              <a:ext cx="1399032" cy="1418353"/>
            </a:xfrm>
            <a:prstGeom prst="cube">
              <a:avLst>
                <a:gd name="adj" fmla="val 18464"/>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977462" y="2504228"/>
              <a:ext cx="1213398" cy="192837"/>
            </a:xfrm>
            <a:prstGeom prst="rect">
              <a:avLst/>
            </a:prstGeom>
            <a:noFill/>
          </p:spPr>
          <p:txBody>
            <a:bodyPr wrap="none" rtlCol="0">
              <a:spAutoFit/>
            </a:bodyPr>
            <a:lstStyle/>
            <a:p>
              <a:pPr algn="ctr"/>
              <a:r>
                <a:rPr lang="en-US" sz="2200" dirty="0" smtClean="0"/>
                <a:t>2007-2016 </a:t>
              </a:r>
            </a:p>
          </p:txBody>
        </p:sp>
      </p:grpSp>
      <p:grpSp>
        <p:nvGrpSpPr>
          <p:cNvPr id="13" name="Group 12"/>
          <p:cNvGrpSpPr/>
          <p:nvPr/>
        </p:nvGrpSpPr>
        <p:grpSpPr>
          <a:xfrm>
            <a:off x="4209904" y="4026687"/>
            <a:ext cx="4824030" cy="1163176"/>
            <a:chOff x="3808477" y="3018288"/>
            <a:chExt cx="3963922" cy="886456"/>
          </a:xfrm>
        </p:grpSpPr>
        <p:sp>
          <p:nvSpPr>
            <p:cNvPr id="14" name="Rounded Rectangle 13"/>
            <p:cNvSpPr/>
            <p:nvPr/>
          </p:nvSpPr>
          <p:spPr>
            <a:xfrm>
              <a:off x="3808477" y="3018288"/>
              <a:ext cx="3963922" cy="886456"/>
            </a:xfrm>
            <a:prstGeom prst="roundRect">
              <a:avLst/>
            </a:prstGeom>
            <a:solidFill>
              <a:schemeClr val="accent1">
                <a:lumMod val="40000"/>
                <a:lumOff val="60000"/>
              </a:schemeClr>
            </a:solidFill>
            <a:scene3d>
              <a:camera prst="orthographicFront"/>
              <a:lightRig rig="threePt" dir="t"/>
            </a:scene3d>
            <a:sp3d>
              <a:bevelT w="1143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866770" y="3135153"/>
              <a:ext cx="3805048" cy="586391"/>
            </a:xfrm>
            <a:prstGeom prst="rect">
              <a:avLst/>
            </a:prstGeom>
            <a:noFill/>
          </p:spPr>
          <p:txBody>
            <a:bodyPr wrap="square" rtlCol="0">
              <a:spAutoFit/>
            </a:bodyPr>
            <a:lstStyle/>
            <a:p>
              <a:pPr algn="ctr"/>
              <a:r>
                <a:rPr lang="en-US" sz="2200" dirty="0" smtClean="0"/>
                <a:t>Tropical Storm Lee accounted for 63% of the P loss in 2011.</a:t>
              </a:r>
              <a:endParaRPr lang="en-US" sz="2200" dirty="0"/>
            </a:p>
          </p:txBody>
        </p:sp>
      </p:grpSp>
      <p:grpSp>
        <p:nvGrpSpPr>
          <p:cNvPr id="16" name="Group 15"/>
          <p:cNvGrpSpPr/>
          <p:nvPr/>
        </p:nvGrpSpPr>
        <p:grpSpPr>
          <a:xfrm>
            <a:off x="4234245" y="1953645"/>
            <a:ext cx="4824030" cy="1163176"/>
            <a:chOff x="3808477" y="1916692"/>
            <a:chExt cx="3963922" cy="886456"/>
          </a:xfrm>
        </p:grpSpPr>
        <p:sp>
          <p:nvSpPr>
            <p:cNvPr id="17" name="Rounded Rectangle 16"/>
            <p:cNvSpPr/>
            <p:nvPr/>
          </p:nvSpPr>
          <p:spPr>
            <a:xfrm>
              <a:off x="3808477" y="1916692"/>
              <a:ext cx="3963922" cy="886456"/>
            </a:xfrm>
            <a:prstGeom prst="roundRect">
              <a:avLst/>
            </a:prstGeom>
            <a:solidFill>
              <a:schemeClr val="bg1"/>
            </a:solidFill>
            <a:scene3d>
              <a:camera prst="orthographicFront"/>
              <a:lightRig rig="threePt" dir="t"/>
            </a:scene3d>
            <a:sp3d>
              <a:bevelT w="1143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869057" y="2018871"/>
              <a:ext cx="3802760" cy="586391"/>
            </a:xfrm>
            <a:prstGeom prst="rect">
              <a:avLst/>
            </a:prstGeom>
            <a:noFill/>
          </p:spPr>
          <p:txBody>
            <a:bodyPr wrap="square" rtlCol="0">
              <a:spAutoFit/>
            </a:bodyPr>
            <a:lstStyle/>
            <a:p>
              <a:pPr algn="ctr"/>
              <a:r>
                <a:rPr lang="en-US" sz="2200" dirty="0" smtClean="0"/>
                <a:t>Tropical Storm Lee accounted for 21% of the P loss over the past decade.</a:t>
              </a:r>
              <a:endParaRPr lang="en-US" sz="2200" dirty="0"/>
            </a:p>
          </p:txBody>
        </p:sp>
      </p:grpSp>
      <p:grpSp>
        <p:nvGrpSpPr>
          <p:cNvPr id="19" name="Group 18"/>
          <p:cNvGrpSpPr/>
          <p:nvPr/>
        </p:nvGrpSpPr>
        <p:grpSpPr>
          <a:xfrm>
            <a:off x="1064589" y="1430370"/>
            <a:ext cx="240022" cy="4740054"/>
            <a:chOff x="1203960" y="2103120"/>
            <a:chExt cx="213360" cy="3027176"/>
          </a:xfrm>
        </p:grpSpPr>
        <p:cxnSp>
          <p:nvCxnSpPr>
            <p:cNvPr id="20" name="Straight Connector 19"/>
            <p:cNvCxnSpPr/>
            <p:nvPr/>
          </p:nvCxnSpPr>
          <p:spPr>
            <a:xfrm flipH="1">
              <a:off x="1392250" y="2103120"/>
              <a:ext cx="18288" cy="302717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234440" y="2103120"/>
              <a:ext cx="18288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209370" y="5121152"/>
              <a:ext cx="18288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203960" y="3608832"/>
              <a:ext cx="18288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219200" y="2846832"/>
              <a:ext cx="18288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16152" y="4352544"/>
              <a:ext cx="18288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rot="16200000">
            <a:off x="-2145291" y="3584953"/>
            <a:ext cx="4740054" cy="430887"/>
          </a:xfrm>
          <a:prstGeom prst="rect">
            <a:avLst/>
          </a:prstGeom>
          <a:noFill/>
        </p:spPr>
        <p:txBody>
          <a:bodyPr wrap="square" rtlCol="0">
            <a:spAutoFit/>
          </a:bodyPr>
          <a:lstStyle/>
          <a:p>
            <a:pPr algn="ctr"/>
            <a:r>
              <a:rPr lang="en-US" sz="2200" dirty="0" smtClean="0">
                <a:solidFill>
                  <a:schemeClr val="bg1"/>
                </a:solidFill>
                <a:effectLst>
                  <a:outerShdw blurRad="38100" dist="38100" dir="2700000" algn="tl">
                    <a:srgbClr val="000000">
                      <a:alpha val="43137"/>
                    </a:srgbClr>
                  </a:outerShdw>
                </a:effectLst>
              </a:rPr>
              <a:t>P loss (kg)</a:t>
            </a:r>
            <a:endParaRPr lang="en-US" sz="2200" dirty="0">
              <a:solidFill>
                <a:schemeClr val="bg1"/>
              </a:solidFill>
              <a:effectLst>
                <a:outerShdw blurRad="38100" dist="38100" dir="2700000" algn="tl">
                  <a:srgbClr val="000000">
                    <a:alpha val="43137"/>
                  </a:srgbClr>
                </a:outerShdw>
              </a:effectLst>
            </a:endParaRPr>
          </a:p>
        </p:txBody>
      </p:sp>
      <p:sp>
        <p:nvSpPr>
          <p:cNvPr id="27" name="TextBox 26"/>
          <p:cNvSpPr txBox="1"/>
          <p:nvPr/>
        </p:nvSpPr>
        <p:spPr>
          <a:xfrm>
            <a:off x="557986" y="5937511"/>
            <a:ext cx="508473" cy="400111"/>
          </a:xfrm>
          <a:prstGeom prst="rect">
            <a:avLst/>
          </a:prstGeom>
          <a:noFill/>
        </p:spPr>
        <p:txBody>
          <a:bodyPr wrap="none" rtlCol="0">
            <a:spAutoFit/>
          </a:bodyPr>
          <a:lstStyle/>
          <a:p>
            <a:r>
              <a:rPr lang="en-US" sz="2000" dirty="0" smtClean="0">
                <a:solidFill>
                  <a:schemeClr val="bg1"/>
                </a:solidFill>
                <a:effectLst>
                  <a:outerShdw blurRad="38100" dist="38100" dir="2700000" algn="tl">
                    <a:srgbClr val="000000">
                      <a:alpha val="43137"/>
                    </a:srgbClr>
                  </a:outerShdw>
                </a:effectLst>
              </a:rPr>
              <a:t>0.0</a:t>
            </a:r>
            <a:endParaRPr lang="en-US" sz="2000" dirty="0">
              <a:solidFill>
                <a:schemeClr val="bg1"/>
              </a:solidFill>
              <a:effectLst>
                <a:outerShdw blurRad="38100" dist="38100" dir="2700000" algn="tl">
                  <a:srgbClr val="000000">
                    <a:alpha val="43137"/>
                  </a:srgbClr>
                </a:outerShdw>
              </a:effectLst>
            </a:endParaRPr>
          </a:p>
        </p:txBody>
      </p:sp>
      <p:sp>
        <p:nvSpPr>
          <p:cNvPr id="28" name="TextBox 27"/>
          <p:cNvSpPr txBox="1"/>
          <p:nvPr/>
        </p:nvSpPr>
        <p:spPr>
          <a:xfrm>
            <a:off x="431868" y="3598395"/>
            <a:ext cx="638315" cy="400111"/>
          </a:xfrm>
          <a:prstGeom prst="rect">
            <a:avLst/>
          </a:prstGeom>
          <a:noFill/>
        </p:spPr>
        <p:txBody>
          <a:bodyPr wrap="none" rtlCol="0">
            <a:spAutoFit/>
          </a:bodyPr>
          <a:lstStyle/>
          <a:p>
            <a:r>
              <a:rPr lang="en-US" sz="2000" dirty="0" smtClean="0">
                <a:solidFill>
                  <a:schemeClr val="bg1"/>
                </a:solidFill>
                <a:effectLst>
                  <a:outerShdw blurRad="38100" dist="38100" dir="2700000" algn="tl">
                    <a:srgbClr val="000000">
                      <a:alpha val="43137"/>
                    </a:srgbClr>
                  </a:outerShdw>
                </a:effectLst>
              </a:rPr>
              <a:t>15.0</a:t>
            </a:r>
            <a:endParaRPr lang="en-US" sz="2000" dirty="0">
              <a:solidFill>
                <a:schemeClr val="bg1"/>
              </a:solidFill>
              <a:effectLst>
                <a:outerShdw blurRad="38100" dist="38100" dir="2700000" algn="tl">
                  <a:srgbClr val="000000">
                    <a:alpha val="43137"/>
                  </a:srgbClr>
                </a:outerShdw>
              </a:effectLst>
            </a:endParaRPr>
          </a:p>
        </p:txBody>
      </p:sp>
      <p:sp>
        <p:nvSpPr>
          <p:cNvPr id="29" name="TextBox 28"/>
          <p:cNvSpPr txBox="1"/>
          <p:nvPr/>
        </p:nvSpPr>
        <p:spPr>
          <a:xfrm>
            <a:off x="424449" y="1215075"/>
            <a:ext cx="638315" cy="400111"/>
          </a:xfrm>
          <a:prstGeom prst="rect">
            <a:avLst/>
          </a:prstGeom>
          <a:noFill/>
        </p:spPr>
        <p:txBody>
          <a:bodyPr wrap="none" rtlCol="0">
            <a:spAutoFit/>
          </a:bodyPr>
          <a:lstStyle/>
          <a:p>
            <a:r>
              <a:rPr lang="en-US" sz="2000" dirty="0" smtClean="0">
                <a:solidFill>
                  <a:schemeClr val="bg1"/>
                </a:solidFill>
                <a:effectLst>
                  <a:outerShdw blurRad="38100" dist="38100" dir="2700000" algn="tl">
                    <a:srgbClr val="000000">
                      <a:alpha val="43137"/>
                    </a:srgbClr>
                  </a:outerShdw>
                </a:effectLst>
              </a:rPr>
              <a:t>30.0</a:t>
            </a:r>
            <a:endParaRPr lang="en-US" sz="2000" dirty="0">
              <a:solidFill>
                <a:schemeClr val="bg1"/>
              </a:solidFill>
              <a:effectLst>
                <a:outerShdw blurRad="38100" dist="38100" dir="2700000" algn="tl">
                  <a:srgbClr val="000000">
                    <a:alpha val="43137"/>
                  </a:srgbClr>
                </a:outerShdw>
              </a:effectLst>
            </a:endParaRPr>
          </a:p>
        </p:txBody>
      </p:sp>
      <p:grpSp>
        <p:nvGrpSpPr>
          <p:cNvPr id="30" name="Group 29"/>
          <p:cNvGrpSpPr/>
          <p:nvPr/>
        </p:nvGrpSpPr>
        <p:grpSpPr>
          <a:xfrm>
            <a:off x="554306" y="4304673"/>
            <a:ext cx="1482138" cy="400109"/>
            <a:chOff x="784659" y="3708409"/>
            <a:chExt cx="1217878" cy="304923"/>
          </a:xfrm>
        </p:grpSpPr>
        <p:cxnSp>
          <p:nvCxnSpPr>
            <p:cNvPr id="31" name="Straight Connector 30"/>
            <p:cNvCxnSpPr/>
            <p:nvPr/>
          </p:nvCxnSpPr>
          <p:spPr>
            <a:xfrm flipH="1">
              <a:off x="1215230" y="3859019"/>
              <a:ext cx="787307"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784659" y="3708409"/>
              <a:ext cx="417814" cy="304923"/>
            </a:xfrm>
            <a:prstGeom prst="rect">
              <a:avLst/>
            </a:prstGeom>
            <a:noFill/>
          </p:spPr>
          <p:txBody>
            <a:bodyPr wrap="none" rtlCol="0">
              <a:spAutoFit/>
            </a:bodyPr>
            <a:lstStyle/>
            <a:p>
              <a:r>
                <a:rPr lang="en-US" sz="2000" dirty="0" smtClean="0">
                  <a:solidFill>
                    <a:srgbClr val="FFFF00"/>
                  </a:solidFill>
                  <a:effectLst>
                    <a:outerShdw blurRad="38100" dist="38100" dir="2700000" algn="tl">
                      <a:srgbClr val="000000">
                        <a:alpha val="43137"/>
                      </a:srgbClr>
                    </a:outerShdw>
                  </a:effectLst>
                </a:rPr>
                <a:t>9.8</a:t>
              </a:r>
              <a:endParaRPr lang="en-US" sz="2000" dirty="0">
                <a:solidFill>
                  <a:srgbClr val="FFFF00"/>
                </a:solidFill>
                <a:effectLst>
                  <a:outerShdw blurRad="38100" dist="38100" dir="2700000" algn="tl">
                    <a:srgbClr val="000000">
                      <a:alpha val="43137"/>
                    </a:srgbClr>
                  </a:outerShdw>
                </a:effectLst>
              </a:endParaRPr>
            </a:p>
          </p:txBody>
        </p:sp>
      </p:grpSp>
      <p:grpSp>
        <p:nvGrpSpPr>
          <p:cNvPr id="33" name="Group 32"/>
          <p:cNvGrpSpPr/>
          <p:nvPr/>
        </p:nvGrpSpPr>
        <p:grpSpPr>
          <a:xfrm>
            <a:off x="550597" y="4922119"/>
            <a:ext cx="1482138" cy="400109"/>
            <a:chOff x="781611" y="4178964"/>
            <a:chExt cx="1217878" cy="304923"/>
          </a:xfrm>
        </p:grpSpPr>
        <p:cxnSp>
          <p:nvCxnSpPr>
            <p:cNvPr id="34" name="Straight Connector 33"/>
            <p:cNvCxnSpPr/>
            <p:nvPr/>
          </p:nvCxnSpPr>
          <p:spPr>
            <a:xfrm flipH="1">
              <a:off x="1212182" y="4322315"/>
              <a:ext cx="787307"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81611" y="4178964"/>
              <a:ext cx="417814" cy="304923"/>
            </a:xfrm>
            <a:prstGeom prst="rect">
              <a:avLst/>
            </a:prstGeom>
            <a:noFill/>
          </p:spPr>
          <p:txBody>
            <a:bodyPr wrap="none" rtlCol="0">
              <a:spAutoFit/>
            </a:bodyPr>
            <a:lstStyle/>
            <a:p>
              <a:r>
                <a:rPr lang="en-US" sz="2000" dirty="0" smtClean="0">
                  <a:solidFill>
                    <a:srgbClr val="FFFF00"/>
                  </a:solidFill>
                  <a:effectLst>
                    <a:outerShdw blurRad="38100" dist="38100" dir="2700000" algn="tl">
                      <a:srgbClr val="000000">
                        <a:alpha val="43137"/>
                      </a:srgbClr>
                    </a:outerShdw>
                  </a:effectLst>
                </a:rPr>
                <a:t>6.1</a:t>
              </a:r>
              <a:endParaRPr lang="en-US" sz="2000" dirty="0">
                <a:solidFill>
                  <a:srgbClr val="FFFF00"/>
                </a:solidFill>
                <a:effectLst>
                  <a:outerShdw blurRad="38100" dist="38100" dir="2700000" algn="tl">
                    <a:srgbClr val="000000">
                      <a:alpha val="43137"/>
                    </a:srgbClr>
                  </a:outerShdw>
                </a:effectLst>
              </a:endParaRPr>
            </a:p>
          </p:txBody>
        </p:sp>
      </p:grpSp>
      <p:grpSp>
        <p:nvGrpSpPr>
          <p:cNvPr id="36" name="Group 35"/>
          <p:cNvGrpSpPr/>
          <p:nvPr/>
        </p:nvGrpSpPr>
        <p:grpSpPr>
          <a:xfrm>
            <a:off x="424478" y="1484094"/>
            <a:ext cx="1604547" cy="400109"/>
            <a:chOff x="677979" y="1558847"/>
            <a:chExt cx="1318462" cy="304923"/>
          </a:xfrm>
        </p:grpSpPr>
        <p:cxnSp>
          <p:nvCxnSpPr>
            <p:cNvPr id="37" name="Straight Connector 36"/>
            <p:cNvCxnSpPr/>
            <p:nvPr/>
          </p:nvCxnSpPr>
          <p:spPr>
            <a:xfrm flipH="1">
              <a:off x="1209134" y="1694939"/>
              <a:ext cx="787307"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77979" y="1558847"/>
              <a:ext cx="524507" cy="304923"/>
            </a:xfrm>
            <a:prstGeom prst="rect">
              <a:avLst/>
            </a:prstGeom>
            <a:noFill/>
          </p:spPr>
          <p:txBody>
            <a:bodyPr wrap="none" rtlCol="0">
              <a:spAutoFit/>
            </a:bodyPr>
            <a:lstStyle/>
            <a:p>
              <a:r>
                <a:rPr lang="en-US" sz="2000" dirty="0" smtClean="0">
                  <a:solidFill>
                    <a:srgbClr val="FFFF00"/>
                  </a:solidFill>
                  <a:effectLst>
                    <a:outerShdw blurRad="38100" dist="38100" dir="2700000" algn="tl">
                      <a:srgbClr val="000000">
                        <a:alpha val="43137"/>
                      </a:srgbClr>
                    </a:outerShdw>
                  </a:effectLst>
                </a:rPr>
                <a:t>29.5</a:t>
              </a:r>
              <a:endParaRPr lang="en-US" sz="2000" dirty="0">
                <a:solidFill>
                  <a:srgbClr val="FFFF00"/>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79313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right)">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par>
                          <p:cTn id="17" fill="hold">
                            <p:stCondLst>
                              <p:cond delay="500"/>
                            </p:stCondLst>
                            <p:childTnLst>
                              <p:par>
                                <p:cTn id="18" presetID="22" presetClass="entr" presetSubtype="2" fill="hold"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right)">
                                      <p:cBhvr>
                                        <p:cTn id="20" dur="500"/>
                                        <p:tgtEl>
                                          <p:spTgt spid="30"/>
                                        </p:tgtEl>
                                      </p:cBhvr>
                                    </p:animEffect>
                                  </p:childTnLst>
                                </p:cTn>
                              </p:par>
                            </p:childTnLst>
                          </p:cTn>
                        </p:par>
                        <p:par>
                          <p:cTn id="21" fill="hold">
                            <p:stCondLst>
                              <p:cond delay="1000"/>
                            </p:stCondLst>
                            <p:childTnLst>
                              <p:par>
                                <p:cTn id="22" presetID="1"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par>
                          <p:cTn id="29" fill="hold">
                            <p:stCondLst>
                              <p:cond delay="500"/>
                            </p:stCondLst>
                            <p:childTnLst>
                              <p:par>
                                <p:cTn id="30" presetID="22" presetClass="entr" presetSubtype="2" fill="hold"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right)">
                                      <p:cBhvr>
                                        <p:cTn id="32" dur="500"/>
                                        <p:tgtEl>
                                          <p:spTgt spid="36"/>
                                        </p:tgtEl>
                                      </p:cBhvr>
                                    </p:animEffect>
                                  </p:childTnLst>
                                </p:cTn>
                              </p:par>
                            </p:childTnLst>
                          </p:cTn>
                        </p:par>
                        <p:par>
                          <p:cTn id="33" fill="hold">
                            <p:stCondLst>
                              <p:cond delay="1000"/>
                            </p:stCondLst>
                            <p:childTnLst>
                              <p:par>
                                <p:cTn id="34" presetID="1"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580" y="361742"/>
            <a:ext cx="7879812" cy="318268"/>
          </a:xfrm>
        </p:spPr>
        <p:txBody>
          <a:bodyPr>
            <a:normAutofit fontScale="90000"/>
          </a:bodyPr>
          <a:lstStyle/>
          <a:p>
            <a:pPr algn="ctr"/>
            <a:r>
              <a:rPr lang="en-US" sz="3200" b="1" dirty="0" smtClean="0"/>
              <a:t>Surface Runoff &amp; Total Suspended Solids</a:t>
            </a:r>
            <a:endParaRPr lang="en-US" sz="3200" b="1" dirty="0"/>
          </a:p>
        </p:txBody>
      </p:sp>
      <p:graphicFrame>
        <p:nvGraphicFramePr>
          <p:cNvPr id="6" name="Diagram 5"/>
          <p:cNvGraphicFramePr/>
          <p:nvPr>
            <p:extLst/>
          </p:nvPr>
        </p:nvGraphicFramePr>
        <p:xfrm>
          <a:off x="1085976" y="1870856"/>
          <a:ext cx="6992573" cy="4222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647666"/>
            <a:ext cx="4503761" cy="3686051"/>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12943" y="2647667"/>
            <a:ext cx="4531057" cy="3686050"/>
          </a:xfrm>
          <a:prstGeom prst="rect">
            <a:avLst/>
          </a:prstGeom>
        </p:spPr>
      </p:pic>
      <p:sp>
        <p:nvSpPr>
          <p:cNvPr id="3" name="TextBox 2"/>
          <p:cNvSpPr txBox="1"/>
          <p:nvPr/>
        </p:nvSpPr>
        <p:spPr>
          <a:xfrm>
            <a:off x="3690735" y="2278334"/>
            <a:ext cx="1844416" cy="369332"/>
          </a:xfrm>
          <a:prstGeom prst="rect">
            <a:avLst/>
          </a:prstGeom>
          <a:noFill/>
        </p:spPr>
        <p:txBody>
          <a:bodyPr wrap="none" rtlCol="0">
            <a:spAutoFit/>
          </a:bodyPr>
          <a:lstStyle/>
          <a:p>
            <a:pPr defTabSz="914400"/>
            <a:r>
              <a:rPr lang="en-US" dirty="0" smtClean="0">
                <a:solidFill>
                  <a:srgbClr val="000000"/>
                </a:solidFill>
              </a:rPr>
              <a:t>25-30% ↑ rainfall</a:t>
            </a:r>
            <a:endParaRPr lang="en-US" dirty="0">
              <a:solidFill>
                <a:srgbClr val="000000"/>
              </a:solidFill>
            </a:endParaRPr>
          </a:p>
        </p:txBody>
      </p:sp>
      <p:sp>
        <p:nvSpPr>
          <p:cNvPr id="7" name="TextBox 6"/>
          <p:cNvSpPr txBox="1"/>
          <p:nvPr/>
        </p:nvSpPr>
        <p:spPr>
          <a:xfrm>
            <a:off x="1711507" y="3276032"/>
            <a:ext cx="1080745" cy="461665"/>
          </a:xfrm>
          <a:prstGeom prst="rect">
            <a:avLst/>
          </a:prstGeom>
          <a:noFill/>
        </p:spPr>
        <p:txBody>
          <a:bodyPr wrap="none" rtlCol="0">
            <a:spAutoFit/>
          </a:bodyPr>
          <a:lstStyle/>
          <a:p>
            <a:pPr defTabSz="914400"/>
            <a:r>
              <a:rPr lang="en-US" sz="2400" dirty="0" smtClean="0">
                <a:solidFill>
                  <a:srgbClr val="000000"/>
                </a:solidFill>
              </a:rPr>
              <a:t>3.9X ↑</a:t>
            </a:r>
            <a:endParaRPr lang="en-US" sz="2400" dirty="0">
              <a:solidFill>
                <a:srgbClr val="000000"/>
              </a:solidFill>
            </a:endParaRPr>
          </a:p>
        </p:txBody>
      </p:sp>
      <p:sp>
        <p:nvSpPr>
          <p:cNvPr id="8" name="TextBox 7"/>
          <p:cNvSpPr txBox="1"/>
          <p:nvPr/>
        </p:nvSpPr>
        <p:spPr>
          <a:xfrm>
            <a:off x="6465098" y="3276031"/>
            <a:ext cx="1080745" cy="461665"/>
          </a:xfrm>
          <a:prstGeom prst="rect">
            <a:avLst/>
          </a:prstGeom>
          <a:noFill/>
        </p:spPr>
        <p:txBody>
          <a:bodyPr wrap="none" rtlCol="0">
            <a:spAutoFit/>
          </a:bodyPr>
          <a:lstStyle/>
          <a:p>
            <a:pPr defTabSz="914400"/>
            <a:r>
              <a:rPr lang="en-US" sz="2400" dirty="0" smtClean="0">
                <a:solidFill>
                  <a:srgbClr val="000000"/>
                </a:solidFill>
              </a:rPr>
              <a:t>3.0X ↑</a:t>
            </a:r>
            <a:endParaRPr lang="en-US" sz="2400" dirty="0">
              <a:solidFill>
                <a:srgbClr val="000000"/>
              </a:solidFill>
            </a:endParaRPr>
          </a:p>
        </p:txBody>
      </p:sp>
      <p:sp>
        <p:nvSpPr>
          <p:cNvPr id="4" name="TextBox 3"/>
          <p:cNvSpPr txBox="1"/>
          <p:nvPr/>
        </p:nvSpPr>
        <p:spPr>
          <a:xfrm>
            <a:off x="276725" y="680009"/>
            <a:ext cx="8758991" cy="1015663"/>
          </a:xfrm>
          <a:prstGeom prst="rect">
            <a:avLst/>
          </a:prstGeom>
          <a:noFill/>
        </p:spPr>
        <p:txBody>
          <a:bodyPr wrap="square" rtlCol="0">
            <a:spAutoFit/>
          </a:bodyPr>
          <a:lstStyle/>
          <a:p>
            <a:pPr defTabSz="914400"/>
            <a:r>
              <a:rPr lang="en-US" sz="2000" dirty="0" smtClean="0">
                <a:solidFill>
                  <a:srgbClr val="000000"/>
                </a:solidFill>
              </a:rPr>
              <a:t>% Change in Area: </a:t>
            </a:r>
            <a:r>
              <a:rPr lang="en-US" sz="2000" dirty="0" err="1" smtClean="0">
                <a:solidFill>
                  <a:srgbClr val="000000"/>
                </a:solidFill>
              </a:rPr>
              <a:t>SurQ</a:t>
            </a:r>
            <a:r>
              <a:rPr lang="en-US" sz="2000" dirty="0" smtClean="0">
                <a:solidFill>
                  <a:srgbClr val="000000"/>
                </a:solidFill>
              </a:rPr>
              <a:t>: 21%-81% (3.9x), TSS: 18%-45% (2.5x)</a:t>
            </a:r>
          </a:p>
          <a:p>
            <a:pPr defTabSz="914400"/>
            <a:endParaRPr lang="en-US" sz="2000" dirty="0">
              <a:solidFill>
                <a:srgbClr val="000000"/>
              </a:solidFill>
            </a:endParaRPr>
          </a:p>
          <a:p>
            <a:pPr defTabSz="914400"/>
            <a:r>
              <a:rPr lang="en-US" sz="2000" dirty="0" smtClean="0">
                <a:solidFill>
                  <a:srgbClr val="000000"/>
                </a:solidFill>
              </a:rPr>
              <a:t>% Change on Export: </a:t>
            </a:r>
            <a:r>
              <a:rPr lang="en-US" sz="2000" dirty="0" err="1" smtClean="0">
                <a:solidFill>
                  <a:srgbClr val="000000"/>
                </a:solidFill>
              </a:rPr>
              <a:t>SurQ</a:t>
            </a:r>
            <a:r>
              <a:rPr lang="en-US" sz="2000" dirty="0" smtClean="0">
                <a:solidFill>
                  <a:srgbClr val="000000"/>
                </a:solidFill>
              </a:rPr>
              <a:t>: 31%-89% (3x), TSS: 46%-81% (1.5x)</a:t>
            </a:r>
            <a:endParaRPr lang="en-US" sz="2000" dirty="0">
              <a:solidFill>
                <a:srgbClr val="000000"/>
              </a:solidFill>
            </a:endParaRPr>
          </a:p>
        </p:txBody>
      </p:sp>
    </p:spTree>
    <p:extLst>
      <p:ext uri="{BB962C8B-B14F-4D97-AF65-F5344CB8AC3E}">
        <p14:creationId xmlns:p14="http://schemas.microsoft.com/office/powerpoint/2010/main" val="34636284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nvPr>
        </p:nvGraphicFramePr>
        <p:xfrm>
          <a:off x="1085975" y="1820168"/>
          <a:ext cx="6992573" cy="4222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593075"/>
            <a:ext cx="4517409" cy="3722044"/>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26591" y="2593075"/>
            <a:ext cx="4517409" cy="3722043"/>
          </a:xfrm>
          <a:prstGeom prst="rect">
            <a:avLst/>
          </a:prstGeom>
        </p:spPr>
      </p:pic>
      <p:sp>
        <p:nvSpPr>
          <p:cNvPr id="7" name="Title 1"/>
          <p:cNvSpPr txBox="1">
            <a:spLocks/>
          </p:cNvSpPr>
          <p:nvPr/>
        </p:nvSpPr>
        <p:spPr>
          <a:xfrm>
            <a:off x="505326" y="457200"/>
            <a:ext cx="7781617" cy="48904"/>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200" b="1" dirty="0" smtClean="0">
                <a:solidFill>
                  <a:srgbClr val="000000">
                    <a:lumMod val="75000"/>
                    <a:lumOff val="25000"/>
                  </a:srgbClr>
                </a:solidFill>
              </a:rPr>
              <a:t>Nitrogen &amp; Phosphorous</a:t>
            </a:r>
            <a:endParaRPr lang="en-US" sz="3200" b="1" dirty="0">
              <a:solidFill>
                <a:srgbClr val="000000">
                  <a:lumMod val="75000"/>
                  <a:lumOff val="25000"/>
                </a:srgbClr>
              </a:solidFill>
            </a:endParaRPr>
          </a:p>
        </p:txBody>
      </p:sp>
      <p:sp>
        <p:nvSpPr>
          <p:cNvPr id="8" name="TextBox 7"/>
          <p:cNvSpPr txBox="1"/>
          <p:nvPr/>
        </p:nvSpPr>
        <p:spPr>
          <a:xfrm>
            <a:off x="3660053" y="2223743"/>
            <a:ext cx="1844416" cy="369332"/>
          </a:xfrm>
          <a:prstGeom prst="rect">
            <a:avLst/>
          </a:prstGeom>
          <a:noFill/>
        </p:spPr>
        <p:txBody>
          <a:bodyPr wrap="none" rtlCol="0">
            <a:spAutoFit/>
          </a:bodyPr>
          <a:lstStyle/>
          <a:p>
            <a:pPr defTabSz="914400"/>
            <a:r>
              <a:rPr lang="en-US" dirty="0" smtClean="0">
                <a:solidFill>
                  <a:srgbClr val="000000"/>
                </a:solidFill>
              </a:rPr>
              <a:t>25-30% ↑ rainfall</a:t>
            </a:r>
            <a:endParaRPr lang="en-US" dirty="0">
              <a:solidFill>
                <a:srgbClr val="000000"/>
              </a:solidFill>
            </a:endParaRPr>
          </a:p>
        </p:txBody>
      </p:sp>
      <p:sp>
        <p:nvSpPr>
          <p:cNvPr id="9" name="TextBox 8"/>
          <p:cNvSpPr txBox="1"/>
          <p:nvPr/>
        </p:nvSpPr>
        <p:spPr>
          <a:xfrm>
            <a:off x="1711507" y="3276032"/>
            <a:ext cx="1080745" cy="461665"/>
          </a:xfrm>
          <a:prstGeom prst="rect">
            <a:avLst/>
          </a:prstGeom>
          <a:noFill/>
        </p:spPr>
        <p:txBody>
          <a:bodyPr wrap="none" rtlCol="0">
            <a:spAutoFit/>
          </a:bodyPr>
          <a:lstStyle/>
          <a:p>
            <a:pPr defTabSz="914400"/>
            <a:r>
              <a:rPr lang="en-US" sz="2400" dirty="0" smtClean="0">
                <a:solidFill>
                  <a:srgbClr val="000000"/>
                </a:solidFill>
              </a:rPr>
              <a:t>3.7X ↑</a:t>
            </a:r>
            <a:endParaRPr lang="en-US" sz="2400" dirty="0">
              <a:solidFill>
                <a:srgbClr val="000000"/>
              </a:solidFill>
            </a:endParaRPr>
          </a:p>
        </p:txBody>
      </p:sp>
      <p:sp>
        <p:nvSpPr>
          <p:cNvPr id="10" name="TextBox 9"/>
          <p:cNvSpPr txBox="1"/>
          <p:nvPr/>
        </p:nvSpPr>
        <p:spPr>
          <a:xfrm>
            <a:off x="6465098" y="3276031"/>
            <a:ext cx="1080745" cy="461665"/>
          </a:xfrm>
          <a:prstGeom prst="rect">
            <a:avLst/>
          </a:prstGeom>
          <a:noFill/>
        </p:spPr>
        <p:txBody>
          <a:bodyPr wrap="none" rtlCol="0">
            <a:spAutoFit/>
          </a:bodyPr>
          <a:lstStyle/>
          <a:p>
            <a:pPr defTabSz="914400"/>
            <a:r>
              <a:rPr lang="en-US" sz="2400" dirty="0" smtClean="0">
                <a:solidFill>
                  <a:srgbClr val="000000"/>
                </a:solidFill>
              </a:rPr>
              <a:t>2.5X ↑</a:t>
            </a:r>
            <a:endParaRPr lang="en-US" sz="2400" dirty="0">
              <a:solidFill>
                <a:srgbClr val="000000"/>
              </a:solidFill>
            </a:endParaRPr>
          </a:p>
        </p:txBody>
      </p:sp>
      <p:sp>
        <p:nvSpPr>
          <p:cNvPr id="2" name="TextBox 1"/>
          <p:cNvSpPr txBox="1"/>
          <p:nvPr/>
        </p:nvSpPr>
        <p:spPr>
          <a:xfrm>
            <a:off x="336884" y="697832"/>
            <a:ext cx="8566484" cy="1015663"/>
          </a:xfrm>
          <a:prstGeom prst="rect">
            <a:avLst/>
          </a:prstGeom>
          <a:noFill/>
        </p:spPr>
        <p:txBody>
          <a:bodyPr wrap="square" rtlCol="0">
            <a:spAutoFit/>
          </a:bodyPr>
          <a:lstStyle/>
          <a:p>
            <a:pPr defTabSz="914400"/>
            <a:r>
              <a:rPr lang="en-US" sz="2000" dirty="0" smtClean="0">
                <a:solidFill>
                  <a:srgbClr val="000000"/>
                </a:solidFill>
              </a:rPr>
              <a:t>% Change in Area: TN: 11%-41% (3.7x), TP: 13%-32% (2.46x)</a:t>
            </a:r>
          </a:p>
          <a:p>
            <a:pPr defTabSz="914400"/>
            <a:endParaRPr lang="en-US" sz="2000" dirty="0">
              <a:solidFill>
                <a:srgbClr val="000000"/>
              </a:solidFill>
            </a:endParaRPr>
          </a:p>
          <a:p>
            <a:pPr defTabSz="914400"/>
            <a:r>
              <a:rPr lang="en-US" sz="2000" dirty="0" smtClean="0">
                <a:solidFill>
                  <a:srgbClr val="000000"/>
                </a:solidFill>
              </a:rPr>
              <a:t>% Change in Export: TN: 31%-72% (2.3x), TP: 39%-66% (1.7x)</a:t>
            </a:r>
            <a:endParaRPr lang="en-US" sz="2000" dirty="0">
              <a:solidFill>
                <a:srgbClr val="000000"/>
              </a:solidFill>
            </a:endParaRPr>
          </a:p>
        </p:txBody>
      </p:sp>
    </p:spTree>
    <p:extLst>
      <p:ext uri="{BB962C8B-B14F-4D97-AF65-F5344CB8AC3E}">
        <p14:creationId xmlns:p14="http://schemas.microsoft.com/office/powerpoint/2010/main" val="4495639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sz="4400" b="1" dirty="0"/>
              <a:t>Impacts of Climate Change on </a:t>
            </a:r>
            <a:r>
              <a:rPr lang="en-US" sz="4400" b="1" dirty="0" smtClean="0"/>
              <a:t>BMP Effectiveness</a:t>
            </a:r>
            <a:endParaRPr lang="en-US" sz="4400" b="1" dirty="0"/>
          </a:p>
        </p:txBody>
      </p:sp>
      <p:sp>
        <p:nvSpPr>
          <p:cNvPr id="4" name="TextBox 3"/>
          <p:cNvSpPr txBox="1"/>
          <p:nvPr/>
        </p:nvSpPr>
        <p:spPr>
          <a:xfrm>
            <a:off x="944478" y="5396163"/>
            <a:ext cx="7772399" cy="707886"/>
          </a:xfrm>
          <a:prstGeom prst="rect">
            <a:avLst/>
          </a:prstGeom>
          <a:noFill/>
        </p:spPr>
        <p:txBody>
          <a:bodyPr wrap="square" rtlCol="0">
            <a:spAutoFit/>
          </a:bodyPr>
          <a:lstStyle/>
          <a:p>
            <a:pPr defTabSz="914400"/>
            <a:r>
              <a:rPr lang="en-US" sz="2000" b="1" dirty="0" err="1" smtClean="0">
                <a:solidFill>
                  <a:srgbClr val="000000"/>
                </a:solidFill>
              </a:rPr>
              <a:t>Renkenberger</a:t>
            </a:r>
            <a:r>
              <a:rPr lang="en-US" sz="2000" b="1" dirty="0" smtClean="0">
                <a:solidFill>
                  <a:srgbClr val="000000"/>
                </a:solidFill>
              </a:rPr>
              <a:t> et al</a:t>
            </a:r>
            <a:r>
              <a:rPr lang="en-US" sz="2000" dirty="0" smtClean="0">
                <a:solidFill>
                  <a:srgbClr val="000000"/>
                </a:solidFill>
              </a:rPr>
              <a:t>., 2017. Effectiveness of BMPs with Changing Climate in a Maryland Watershed.  Transactions of ASABE, Vol 60 (3):769-789. </a:t>
            </a:r>
            <a:endParaRPr lang="en-US" dirty="0">
              <a:solidFill>
                <a:srgbClr val="000000"/>
              </a:solidFill>
            </a:endParaRPr>
          </a:p>
        </p:txBody>
      </p:sp>
    </p:spTree>
    <p:extLst>
      <p:ext uri="{BB962C8B-B14F-4D97-AF65-F5344CB8AC3E}">
        <p14:creationId xmlns:p14="http://schemas.microsoft.com/office/powerpoint/2010/main" val="7908182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951163" y="270644"/>
            <a:ext cx="7645400" cy="822325"/>
          </a:xfrm>
        </p:spPr>
        <p:txBody>
          <a:bodyPr>
            <a:normAutofit/>
          </a:bodyPr>
          <a:lstStyle/>
          <a:p>
            <a:pPr algn="ctr"/>
            <a:r>
              <a:rPr lang="en-US" sz="4000" b="1" dirty="0" smtClean="0"/>
              <a:t>Targeting Method: Dense CSAs</a:t>
            </a:r>
            <a:endParaRPr lang="en-US" sz="4000" b="1" dirty="0"/>
          </a:p>
        </p:txBody>
      </p:sp>
      <mc:AlternateContent xmlns:mc="http://schemas.openxmlformats.org/markup-compatibility/2006" xmlns:a14="http://schemas.microsoft.com/office/drawing/2010/main">
        <mc:Choice Requires="a14">
          <p:sp>
            <p:nvSpPr>
              <p:cNvPr id="9" name="TextBox 8"/>
              <p:cNvSpPr txBox="1"/>
              <p:nvPr/>
            </p:nvSpPr>
            <p:spPr>
              <a:xfrm>
                <a:off x="1582219" y="1222508"/>
                <a:ext cx="5979560" cy="400110"/>
              </a:xfrm>
              <a:prstGeom prst="rect">
                <a:avLst/>
              </a:prstGeom>
              <a:noFill/>
            </p:spPr>
            <p:txBody>
              <a:bodyPr wrap="square" rtlCol="0">
                <a:spAutoFit/>
              </a:bodyPr>
              <a:lstStyle/>
              <a:p>
                <a:pPr algn="r" defTabSz="914400"/>
                <a14:m>
                  <m:oMathPara xmlns:m="http://schemas.openxmlformats.org/officeDocument/2006/math">
                    <m:oMathParaPr>
                      <m:jc m:val="centerGroup"/>
                    </m:oMathParaPr>
                    <m:oMath xmlns:m="http://schemas.openxmlformats.org/officeDocument/2006/math">
                      <m:r>
                        <a:rPr lang="en-US" sz="2000" i="1" smtClean="0">
                          <a:solidFill>
                            <a:srgbClr val="000000"/>
                          </a:solidFill>
                          <a:latin typeface="Cambria Math" panose="02040503050406030204" pitchFamily="18" charset="0"/>
                        </a:rPr>
                        <m:t>𝐶𝑟𝑖𝑡𝑖𝑐𝑎𝑙𝑙𝑦</m:t>
                      </m:r>
                      <m:r>
                        <a:rPr lang="en-US" sz="2000" i="1" smtClean="0">
                          <a:solidFill>
                            <a:srgbClr val="000000"/>
                          </a:solidFill>
                          <a:latin typeface="Cambria Math" panose="02040503050406030204" pitchFamily="18" charset="0"/>
                        </a:rPr>
                        <m:t> </m:t>
                      </m:r>
                      <m:r>
                        <a:rPr lang="en-US" sz="2000" i="1" smtClean="0">
                          <a:solidFill>
                            <a:srgbClr val="000000"/>
                          </a:solidFill>
                          <a:latin typeface="Cambria Math" panose="02040503050406030204" pitchFamily="18" charset="0"/>
                        </a:rPr>
                        <m:t>𝐷𝑒𝑛𝑠𝑒</m:t>
                      </m:r>
                      <m:r>
                        <a:rPr lang="en-US" sz="2000" i="1" smtClean="0">
                          <a:solidFill>
                            <a:srgbClr val="000000"/>
                          </a:solidFill>
                          <a:latin typeface="Cambria Math" panose="02040503050406030204" pitchFamily="18" charset="0"/>
                        </a:rPr>
                        <m:t> </m:t>
                      </m:r>
                      <m:r>
                        <a:rPr lang="en-US" sz="2000" i="1" smtClean="0">
                          <a:solidFill>
                            <a:srgbClr val="000000"/>
                          </a:solidFill>
                          <a:latin typeface="Cambria Math" panose="02040503050406030204" pitchFamily="18" charset="0"/>
                        </a:rPr>
                        <m:t>𝐴𝑟𝑒𝑎𝑠</m:t>
                      </m:r>
                      <m:r>
                        <a:rPr lang="en-US" sz="2000" i="1" smtClean="0">
                          <a:solidFill>
                            <a:srgbClr val="000000"/>
                          </a:solidFill>
                          <a:latin typeface="Cambria Math" panose="02040503050406030204" pitchFamily="18" charset="0"/>
                        </a:rPr>
                        <m:t> </m:t>
                      </m:r>
                      <m:r>
                        <a:rPr lang="en-US" sz="2000" i="1">
                          <a:solidFill>
                            <a:srgbClr val="000000"/>
                          </a:solidFill>
                          <a:latin typeface="Cambria Math" panose="02040503050406030204" pitchFamily="18" charset="0"/>
                        </a:rPr>
                        <m:t>𝑎𝑡</m:t>
                      </m:r>
                      <m:r>
                        <a:rPr lang="en-US" sz="2000" i="1" smtClean="0">
                          <a:solidFill>
                            <a:srgbClr val="000000"/>
                          </a:solidFill>
                          <a:latin typeface="Cambria Math" panose="02040503050406030204" pitchFamily="18" charset="0"/>
                        </a:rPr>
                        <m:t> </m:t>
                      </m:r>
                      <m:r>
                        <a:rPr lang="en-US" sz="2000" i="1" smtClean="0">
                          <a:solidFill>
                            <a:srgbClr val="000000"/>
                          </a:solidFill>
                          <a:latin typeface="Cambria Math" panose="02040503050406030204" pitchFamily="18" charset="0"/>
                        </a:rPr>
                        <m:t>𝑡h𝑒</m:t>
                      </m:r>
                      <m:r>
                        <a:rPr lang="en-US" sz="2000" i="1" smtClean="0">
                          <a:solidFill>
                            <a:srgbClr val="000000"/>
                          </a:solidFill>
                          <a:latin typeface="Cambria Math" panose="02040503050406030204" pitchFamily="18" charset="0"/>
                        </a:rPr>
                        <m:t> </m:t>
                      </m:r>
                      <m:r>
                        <a:rPr lang="en-US" sz="2000" i="1" smtClean="0">
                          <a:solidFill>
                            <a:srgbClr val="000000"/>
                          </a:solidFill>
                          <a:latin typeface="Cambria Math" panose="02040503050406030204" pitchFamily="18" charset="0"/>
                        </a:rPr>
                        <m:t>𝑡𝑜𝑝</m:t>
                      </m:r>
                      <m:r>
                        <a:rPr lang="en-US" sz="2000" i="1">
                          <a:solidFill>
                            <a:srgbClr val="000000"/>
                          </a:solidFill>
                          <a:latin typeface="Cambria Math" panose="02040503050406030204" pitchFamily="18" charset="0"/>
                        </a:rPr>
                        <m:t> 20% </m:t>
                      </m:r>
                      <m:r>
                        <a:rPr lang="en-US" sz="2000" i="1">
                          <a:solidFill>
                            <a:srgbClr val="000000"/>
                          </a:solidFill>
                          <a:latin typeface="Cambria Math" panose="02040503050406030204" pitchFamily="18" charset="0"/>
                        </a:rPr>
                        <m:t>𝐵𝑟𝑒𝑎𝑘𝑝𝑜𝑖𝑛𝑡</m:t>
                      </m:r>
                      <m:r>
                        <a:rPr lang="en-US" sz="2000" i="1">
                          <a:solidFill>
                            <a:srgbClr val="000000"/>
                          </a:solidFill>
                          <a:latin typeface="Cambria Math" panose="02040503050406030204" pitchFamily="18" charset="0"/>
                        </a:rPr>
                        <m:t> </m:t>
                      </m:r>
                      <m:r>
                        <a:rPr lang="en-US" sz="2000" i="1">
                          <a:solidFill>
                            <a:srgbClr val="000000"/>
                          </a:solidFill>
                          <a:latin typeface="Cambria Math" panose="02040503050406030204" pitchFamily="18" charset="0"/>
                        </a:rPr>
                        <m:t>𝑉𝑎𝑙𝑢𝑒</m:t>
                      </m:r>
                    </m:oMath>
                  </m:oMathPara>
                </a14:m>
                <a:endParaRPr lang="en-US" sz="2000" i="1" dirty="0">
                  <a:solidFill>
                    <a:srgbClr val="000000"/>
                  </a:solidFill>
                  <a:latin typeface="Cambria Math" panose="02040503050406030204" pitchFamily="18"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582219" y="1222508"/>
                <a:ext cx="5979560" cy="400110"/>
              </a:xfrm>
              <a:prstGeom prst="rect">
                <a:avLst/>
              </a:prstGeom>
              <a:blipFill>
                <a:blip r:embed="rId3"/>
                <a:stretch>
                  <a:fillRect l="-510" r="-9796" b="-18462"/>
                </a:stretch>
              </a:blipFill>
            </p:spPr>
            <p:txBody>
              <a:bodyPr/>
              <a:lstStyle/>
              <a:p>
                <a:r>
                  <a:rPr lang="en-US">
                    <a:noFill/>
                  </a:rPr>
                  <a:t> </a:t>
                </a:r>
              </a:p>
            </p:txBody>
          </p:sp>
        </mc:Fallback>
      </mc:AlternateContent>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707899"/>
            <a:ext cx="9144000" cy="4256314"/>
          </a:xfrm>
          <a:prstGeom prst="rect">
            <a:avLst/>
          </a:prstGeom>
        </p:spPr>
      </p:pic>
      <p:graphicFrame>
        <p:nvGraphicFramePr>
          <p:cNvPr id="7" name="Content Placeholder 3"/>
          <p:cNvGraphicFramePr>
            <a:graphicFrameLocks/>
          </p:cNvGraphicFramePr>
          <p:nvPr>
            <p:extLst/>
          </p:nvPr>
        </p:nvGraphicFramePr>
        <p:xfrm>
          <a:off x="0" y="5964213"/>
          <a:ext cx="9143999" cy="893787"/>
        </p:xfrm>
        <a:graphic>
          <a:graphicData uri="http://schemas.openxmlformats.org/drawingml/2006/table">
            <a:tbl>
              <a:tblPr firstRow="1" firstCol="1">
                <a:tableStyleId>{0660B408-B3CF-4A94-85FC-2B1E0A45F4A2}</a:tableStyleId>
              </a:tblPr>
              <a:tblGrid>
                <a:gridCol w="1216274">
                  <a:extLst>
                    <a:ext uri="{9D8B030D-6E8A-4147-A177-3AD203B41FA5}">
                      <a16:colId xmlns="" xmlns:a16="http://schemas.microsoft.com/office/drawing/2014/main" val="20000"/>
                    </a:ext>
                  </a:extLst>
                </a:gridCol>
                <a:gridCol w="1873116">
                  <a:extLst>
                    <a:ext uri="{9D8B030D-6E8A-4147-A177-3AD203B41FA5}">
                      <a16:colId xmlns="" xmlns:a16="http://schemas.microsoft.com/office/drawing/2014/main" val="20001"/>
                    </a:ext>
                  </a:extLst>
                </a:gridCol>
                <a:gridCol w="2397009">
                  <a:extLst>
                    <a:ext uri="{9D8B030D-6E8A-4147-A177-3AD203B41FA5}">
                      <a16:colId xmlns="" xmlns:a16="http://schemas.microsoft.com/office/drawing/2014/main" val="20002"/>
                    </a:ext>
                  </a:extLst>
                </a:gridCol>
                <a:gridCol w="1828800">
                  <a:extLst>
                    <a:ext uri="{9D8B030D-6E8A-4147-A177-3AD203B41FA5}">
                      <a16:colId xmlns="" xmlns:a16="http://schemas.microsoft.com/office/drawing/2014/main" val="20003"/>
                    </a:ext>
                  </a:extLst>
                </a:gridCol>
                <a:gridCol w="1828800">
                  <a:extLst>
                    <a:ext uri="{9D8B030D-6E8A-4147-A177-3AD203B41FA5}">
                      <a16:colId xmlns="" xmlns:a16="http://schemas.microsoft.com/office/drawing/2014/main" val="20004"/>
                    </a:ext>
                  </a:extLst>
                </a:gridCol>
              </a:tblGrid>
              <a:tr h="345147">
                <a:tc>
                  <a:txBody>
                    <a:bodyPr/>
                    <a:lstStyle/>
                    <a:p>
                      <a:pPr marL="0" marR="0" algn="ctr" defTabSz="914400" rtl="0" eaLnBrk="1" latinLnBrk="0" hangingPunct="1">
                        <a:lnSpc>
                          <a:spcPct val="100000"/>
                        </a:lnSpc>
                        <a:spcBef>
                          <a:spcPts val="0"/>
                        </a:spcBef>
                        <a:spcAft>
                          <a:spcPts val="0"/>
                        </a:spcAft>
                      </a:pPr>
                      <a:r>
                        <a:rPr lang="en-US" sz="1800" kern="1200" dirty="0">
                          <a:effectLst/>
                        </a:rPr>
                        <a:t>Rank</a:t>
                      </a:r>
                      <a:endParaRPr lang="en-US" sz="1800" kern="1200" dirty="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0"/>
                        </a:spcBef>
                        <a:spcAft>
                          <a:spcPts val="0"/>
                        </a:spcAft>
                      </a:pPr>
                      <a:r>
                        <a:rPr lang="en-US" sz="1800" kern="1200" dirty="0" err="1">
                          <a:effectLst/>
                        </a:rPr>
                        <a:t>SurQ</a:t>
                      </a:r>
                      <a:r>
                        <a:rPr lang="en-US" sz="1800" kern="1200" dirty="0">
                          <a:effectLst/>
                        </a:rPr>
                        <a:t> (mm H20)</a:t>
                      </a:r>
                      <a:endParaRPr lang="en-US" sz="1800" kern="1200" dirty="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0"/>
                        </a:spcBef>
                        <a:spcAft>
                          <a:spcPts val="0"/>
                        </a:spcAft>
                      </a:pPr>
                      <a:r>
                        <a:rPr lang="en-US" sz="1800" kern="1200" dirty="0">
                          <a:effectLst/>
                        </a:rPr>
                        <a:t>TSS (</a:t>
                      </a:r>
                      <a:r>
                        <a:rPr lang="en-US" sz="1800" kern="1200" dirty="0" err="1">
                          <a:effectLst/>
                        </a:rPr>
                        <a:t>tonnes</a:t>
                      </a:r>
                      <a:r>
                        <a:rPr lang="en-US" sz="1800" kern="1200" dirty="0">
                          <a:effectLst/>
                        </a:rPr>
                        <a:t>/ha/</a:t>
                      </a:r>
                      <a:r>
                        <a:rPr lang="en-US" sz="1800" kern="1200" dirty="0" err="1">
                          <a:effectLst/>
                        </a:rPr>
                        <a:t>yr</a:t>
                      </a:r>
                      <a:r>
                        <a:rPr lang="en-US" sz="1800" kern="1200" dirty="0">
                          <a:effectLst/>
                        </a:rPr>
                        <a:t>)</a:t>
                      </a:r>
                      <a:endParaRPr lang="en-US" sz="1800" kern="1200" dirty="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0"/>
                        </a:spcBef>
                        <a:spcAft>
                          <a:spcPts val="0"/>
                        </a:spcAft>
                      </a:pPr>
                      <a:r>
                        <a:rPr lang="en-US" sz="1800" kern="1200">
                          <a:effectLst/>
                        </a:rPr>
                        <a:t>TN (kg/ha/yr)</a:t>
                      </a:r>
                      <a:endParaRPr lang="en-US" sz="1800" kern="120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0"/>
                        </a:spcBef>
                        <a:spcAft>
                          <a:spcPts val="0"/>
                        </a:spcAft>
                      </a:pPr>
                      <a:r>
                        <a:rPr lang="en-US" sz="1800" kern="1200">
                          <a:effectLst/>
                        </a:rPr>
                        <a:t>TP (kg/ha/yr)</a:t>
                      </a:r>
                      <a:endParaRPr lang="en-US" sz="1800" kern="1200">
                        <a:solidFill>
                          <a:schemeClr val="dk1"/>
                        </a:solidFill>
                        <a:effectLst/>
                        <a:latin typeface="+mn-lt"/>
                        <a:ea typeface="+mn-ea"/>
                        <a:cs typeface="+mn-cs"/>
                      </a:endParaRPr>
                    </a:p>
                  </a:txBody>
                  <a:tcPr marL="51435" marR="51435" marT="0" marB="0"/>
                </a:tc>
                <a:extLst>
                  <a:ext uri="{0D108BD9-81ED-4DB2-BD59-A6C34878D82A}">
                    <a16:rowId xmlns="" xmlns:a16="http://schemas.microsoft.com/office/drawing/2014/main" val="10000"/>
                  </a:ext>
                </a:extLst>
              </a:tr>
              <a:tr h="265147">
                <a:tc>
                  <a:txBody>
                    <a:bodyPr/>
                    <a:lstStyle/>
                    <a:p>
                      <a:pPr marL="0" marR="0" algn="ctr" defTabSz="914400" rtl="0" eaLnBrk="1" latinLnBrk="0" hangingPunct="1">
                        <a:lnSpc>
                          <a:spcPct val="100000"/>
                        </a:lnSpc>
                        <a:spcBef>
                          <a:spcPts val="0"/>
                        </a:spcBef>
                        <a:spcAft>
                          <a:spcPts val="0"/>
                        </a:spcAft>
                      </a:pPr>
                      <a:r>
                        <a:rPr lang="en-US" sz="1800" kern="1200" dirty="0">
                          <a:effectLst/>
                        </a:rPr>
                        <a:t>Top 10%</a:t>
                      </a:r>
                      <a:endParaRPr lang="en-US" sz="1800" kern="1200" dirty="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0"/>
                        </a:spcBef>
                        <a:spcAft>
                          <a:spcPts val="0"/>
                        </a:spcAft>
                      </a:pPr>
                      <a:r>
                        <a:rPr lang="en-US" sz="1800" kern="1200" dirty="0" smtClean="0">
                          <a:effectLst/>
                        </a:rPr>
                        <a:t>&gt;406</a:t>
                      </a:r>
                      <a:endParaRPr lang="en-US" sz="1800" kern="1200" dirty="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0"/>
                        </a:spcBef>
                        <a:spcAft>
                          <a:spcPts val="0"/>
                        </a:spcAft>
                      </a:pPr>
                      <a:r>
                        <a:rPr lang="en-US" sz="1800" kern="1200" dirty="0" smtClean="0">
                          <a:effectLst/>
                        </a:rPr>
                        <a:t>&gt;1.03</a:t>
                      </a:r>
                      <a:endParaRPr lang="en-US" sz="1800" kern="1200" dirty="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0"/>
                        </a:spcBef>
                        <a:spcAft>
                          <a:spcPts val="0"/>
                        </a:spcAft>
                      </a:pPr>
                      <a:r>
                        <a:rPr lang="en-US" sz="1800" kern="1200" dirty="0">
                          <a:effectLst/>
                        </a:rPr>
                        <a:t>&gt;</a:t>
                      </a:r>
                      <a:r>
                        <a:rPr lang="en-US" sz="1800" kern="1200" dirty="0" smtClean="0">
                          <a:effectLst/>
                        </a:rPr>
                        <a:t>24</a:t>
                      </a:r>
                      <a:endParaRPr lang="en-US" sz="1800" kern="1200" dirty="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0"/>
                        </a:spcBef>
                        <a:spcAft>
                          <a:spcPts val="0"/>
                        </a:spcAft>
                      </a:pPr>
                      <a:r>
                        <a:rPr lang="en-US" sz="1800" kern="1200" dirty="0">
                          <a:effectLst/>
                        </a:rPr>
                        <a:t>&gt;</a:t>
                      </a:r>
                      <a:r>
                        <a:rPr lang="en-US" sz="1800" kern="1200" dirty="0" smtClean="0">
                          <a:effectLst/>
                        </a:rPr>
                        <a:t>1.9</a:t>
                      </a:r>
                      <a:endParaRPr lang="en-US" sz="1800" kern="1200" dirty="0">
                        <a:solidFill>
                          <a:schemeClr val="dk1"/>
                        </a:solidFill>
                        <a:effectLst/>
                        <a:latin typeface="+mn-lt"/>
                        <a:ea typeface="+mn-ea"/>
                        <a:cs typeface="+mn-cs"/>
                      </a:endParaRPr>
                    </a:p>
                  </a:txBody>
                  <a:tcPr marL="51435" marR="51435" marT="0" marB="0"/>
                </a:tc>
                <a:extLst>
                  <a:ext uri="{0D108BD9-81ED-4DB2-BD59-A6C34878D82A}">
                    <a16:rowId xmlns="" xmlns:a16="http://schemas.microsoft.com/office/drawing/2014/main" val="10001"/>
                  </a:ext>
                </a:extLst>
              </a:tr>
              <a:tr h="265147">
                <a:tc>
                  <a:txBody>
                    <a:bodyPr/>
                    <a:lstStyle/>
                    <a:p>
                      <a:pPr marL="0" marR="0" algn="ctr" defTabSz="914400" rtl="0" eaLnBrk="1" latinLnBrk="0" hangingPunct="1">
                        <a:lnSpc>
                          <a:spcPct val="100000"/>
                        </a:lnSpc>
                        <a:spcBef>
                          <a:spcPts val="0"/>
                        </a:spcBef>
                        <a:spcAft>
                          <a:spcPts val="0"/>
                        </a:spcAft>
                      </a:pPr>
                      <a:r>
                        <a:rPr lang="en-US" sz="1800" kern="1200" dirty="0">
                          <a:effectLst/>
                        </a:rPr>
                        <a:t>Top 20%</a:t>
                      </a:r>
                      <a:endParaRPr lang="en-US" sz="1800" kern="1200" dirty="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0"/>
                        </a:spcBef>
                        <a:spcAft>
                          <a:spcPts val="0"/>
                        </a:spcAft>
                      </a:pPr>
                      <a:r>
                        <a:rPr lang="en-US" sz="1800" kern="1200" dirty="0" smtClean="0">
                          <a:effectLst/>
                        </a:rPr>
                        <a:t>&gt;359</a:t>
                      </a:r>
                      <a:endParaRPr lang="en-US" sz="1800" kern="1200" dirty="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0"/>
                        </a:spcBef>
                        <a:spcAft>
                          <a:spcPts val="0"/>
                        </a:spcAft>
                      </a:pPr>
                      <a:r>
                        <a:rPr lang="en-US" sz="1800" kern="1200" dirty="0" smtClean="0">
                          <a:effectLst/>
                        </a:rPr>
                        <a:t>&gt;0.73</a:t>
                      </a:r>
                      <a:endParaRPr lang="en-US" sz="1800" kern="1200" dirty="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0"/>
                        </a:spcBef>
                        <a:spcAft>
                          <a:spcPts val="0"/>
                        </a:spcAft>
                      </a:pPr>
                      <a:r>
                        <a:rPr lang="en-US" sz="1800" kern="1200" dirty="0">
                          <a:effectLst/>
                        </a:rPr>
                        <a:t>&gt;16</a:t>
                      </a:r>
                      <a:endParaRPr lang="en-US" sz="1800" kern="1200" dirty="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0"/>
                        </a:spcBef>
                        <a:spcAft>
                          <a:spcPts val="0"/>
                        </a:spcAft>
                      </a:pPr>
                      <a:r>
                        <a:rPr lang="en-US" sz="1800" kern="1200" dirty="0" smtClean="0">
                          <a:effectLst/>
                        </a:rPr>
                        <a:t>&gt;1.6</a:t>
                      </a:r>
                      <a:endParaRPr lang="en-US" sz="1800" kern="1200" dirty="0">
                        <a:solidFill>
                          <a:schemeClr val="dk1"/>
                        </a:solidFill>
                        <a:effectLst/>
                        <a:latin typeface="+mn-lt"/>
                        <a:ea typeface="+mn-ea"/>
                        <a:cs typeface="+mn-cs"/>
                      </a:endParaRPr>
                    </a:p>
                  </a:txBody>
                  <a:tcPr marL="51435" marR="51435" marT="0" marB="0"/>
                </a:tc>
                <a:extLst>
                  <a:ext uri="{0D108BD9-81ED-4DB2-BD59-A6C34878D82A}">
                    <a16:rowId xmlns="" xmlns:a16="http://schemas.microsoft.com/office/drawing/2014/main" val="10002"/>
                  </a:ext>
                </a:extLst>
              </a:tr>
            </a:tbl>
          </a:graphicData>
        </a:graphic>
      </p:graphicFrame>
      <p:sp>
        <p:nvSpPr>
          <p:cNvPr id="3" name="TextBox 2"/>
          <p:cNvSpPr txBox="1"/>
          <p:nvPr/>
        </p:nvSpPr>
        <p:spPr>
          <a:xfrm>
            <a:off x="5678905" y="5342021"/>
            <a:ext cx="2917658" cy="738664"/>
          </a:xfrm>
          <a:prstGeom prst="rect">
            <a:avLst/>
          </a:prstGeom>
          <a:noFill/>
        </p:spPr>
        <p:txBody>
          <a:bodyPr wrap="square" rtlCol="0">
            <a:spAutoFit/>
          </a:bodyPr>
          <a:lstStyle/>
          <a:p>
            <a:pPr defTabSz="914400"/>
            <a:r>
              <a:rPr lang="en-US" sz="1200" dirty="0">
                <a:solidFill>
                  <a:prstClr val="black"/>
                </a:solidFill>
              </a:rPr>
              <a:t>BMPs at the 20% CBV need to be applied to all CSAs</a:t>
            </a:r>
          </a:p>
          <a:p>
            <a:pPr defTabSz="914400"/>
            <a:endParaRPr lang="en-US" dirty="0">
              <a:solidFill>
                <a:srgbClr val="000000"/>
              </a:solidFill>
            </a:endParaRPr>
          </a:p>
        </p:txBody>
      </p:sp>
    </p:spTree>
    <p:extLst>
      <p:ext uri="{BB962C8B-B14F-4D97-AF65-F5344CB8AC3E}">
        <p14:creationId xmlns:p14="http://schemas.microsoft.com/office/powerpoint/2010/main" val="16711878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7492" y="173352"/>
            <a:ext cx="8660071" cy="560574"/>
          </a:xfrm>
        </p:spPr>
        <p:txBody>
          <a:bodyPr>
            <a:normAutofit/>
          </a:bodyPr>
          <a:lstStyle/>
          <a:p>
            <a:pPr algn="ctr"/>
            <a:r>
              <a:rPr lang="en-US" sz="3200" b="1" dirty="0" smtClean="0"/>
              <a:t>Targeting Dense CSAs of Today</a:t>
            </a:r>
            <a:endParaRPr lang="en-US" sz="3200" b="1" dirty="0"/>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0" y="2190384"/>
            <a:ext cx="9144000" cy="4667616"/>
          </a:xfrm>
          <a:prstGeom prst="rect">
            <a:avLst/>
          </a:prstGeom>
        </p:spPr>
      </p:pic>
      <p:sp>
        <p:nvSpPr>
          <p:cNvPr id="8" name="TextBox 7"/>
          <p:cNvSpPr txBox="1"/>
          <p:nvPr/>
        </p:nvSpPr>
        <p:spPr>
          <a:xfrm>
            <a:off x="208046" y="1851830"/>
            <a:ext cx="8727907" cy="338554"/>
          </a:xfrm>
          <a:prstGeom prst="rect">
            <a:avLst/>
          </a:prstGeom>
          <a:noFill/>
        </p:spPr>
        <p:txBody>
          <a:bodyPr wrap="square" rtlCol="0">
            <a:spAutoFit/>
          </a:bodyPr>
          <a:lstStyle/>
          <a:p>
            <a:pPr defTabSz="914400"/>
            <a:r>
              <a:rPr lang="en-US" sz="1600" b="1" i="1" dirty="0">
                <a:solidFill>
                  <a:srgbClr val="000000"/>
                </a:solidFill>
              </a:rPr>
              <a:t>Residual CSA Density with Baseline BMP Design Subjected to Current, A1B and A2 Climate Conditions</a:t>
            </a:r>
            <a:endParaRPr lang="en-US" sz="1600" b="1" dirty="0">
              <a:solidFill>
                <a:srgbClr val="000000"/>
              </a:solidFill>
            </a:endParaRPr>
          </a:p>
        </p:txBody>
      </p:sp>
      <p:sp>
        <p:nvSpPr>
          <p:cNvPr id="2" name="TextBox 1"/>
          <p:cNvSpPr txBox="1"/>
          <p:nvPr/>
        </p:nvSpPr>
        <p:spPr>
          <a:xfrm>
            <a:off x="525546" y="6045200"/>
            <a:ext cx="1865511" cy="369332"/>
          </a:xfrm>
          <a:prstGeom prst="rect">
            <a:avLst/>
          </a:prstGeom>
          <a:noFill/>
        </p:spPr>
        <p:txBody>
          <a:bodyPr wrap="none" rtlCol="0">
            <a:spAutoFit/>
          </a:bodyPr>
          <a:lstStyle/>
          <a:p>
            <a:pPr defTabSz="914400"/>
            <a:r>
              <a:rPr lang="en-US" dirty="0" smtClean="0">
                <a:solidFill>
                  <a:srgbClr val="000000"/>
                </a:solidFill>
              </a:rPr>
              <a:t>TMDL targets met</a:t>
            </a:r>
            <a:endParaRPr lang="en-US" dirty="0">
              <a:solidFill>
                <a:srgbClr val="000000"/>
              </a:solidFill>
            </a:endParaRPr>
          </a:p>
        </p:txBody>
      </p:sp>
      <p:sp>
        <p:nvSpPr>
          <p:cNvPr id="4" name="Rectangle 3"/>
          <p:cNvSpPr/>
          <p:nvPr/>
        </p:nvSpPr>
        <p:spPr>
          <a:xfrm>
            <a:off x="5487728" y="6045200"/>
            <a:ext cx="3172343" cy="646331"/>
          </a:xfrm>
          <a:prstGeom prst="rect">
            <a:avLst/>
          </a:prstGeom>
        </p:spPr>
        <p:txBody>
          <a:bodyPr wrap="none">
            <a:spAutoFit/>
          </a:bodyPr>
          <a:lstStyle/>
          <a:p>
            <a:pPr defTabSz="914400"/>
            <a:r>
              <a:rPr lang="en-US" b="1" dirty="0" smtClean="0">
                <a:solidFill>
                  <a:srgbClr val="000000"/>
                </a:solidFill>
              </a:rPr>
              <a:t>Future Scenarios</a:t>
            </a:r>
            <a:r>
              <a:rPr lang="en-US" dirty="0" smtClean="0">
                <a:solidFill>
                  <a:srgbClr val="000000"/>
                </a:solidFill>
              </a:rPr>
              <a:t>:</a:t>
            </a:r>
          </a:p>
          <a:p>
            <a:pPr defTabSz="914400"/>
            <a:r>
              <a:rPr lang="en-US" dirty="0" smtClean="0">
                <a:solidFill>
                  <a:srgbClr val="000000"/>
                </a:solidFill>
              </a:rPr>
              <a:t>64</a:t>
            </a:r>
            <a:r>
              <a:rPr lang="en-US" dirty="0">
                <a:solidFill>
                  <a:srgbClr val="000000"/>
                </a:solidFill>
              </a:rPr>
              <a:t>%-143% above TMDL Targets </a:t>
            </a:r>
          </a:p>
        </p:txBody>
      </p:sp>
      <p:sp>
        <p:nvSpPr>
          <p:cNvPr id="5" name="TextBox 4"/>
          <p:cNvSpPr txBox="1"/>
          <p:nvPr/>
        </p:nvSpPr>
        <p:spPr>
          <a:xfrm>
            <a:off x="187492" y="900530"/>
            <a:ext cx="8956508" cy="1015663"/>
          </a:xfrm>
          <a:prstGeom prst="rect">
            <a:avLst/>
          </a:prstGeom>
          <a:noFill/>
        </p:spPr>
        <p:txBody>
          <a:bodyPr wrap="square" rtlCol="0">
            <a:spAutoFit/>
          </a:bodyPr>
          <a:lstStyle/>
          <a:p>
            <a:pPr defTabSz="914400"/>
            <a:r>
              <a:rPr lang="en-US" sz="2000" dirty="0">
                <a:solidFill>
                  <a:prstClr val="black"/>
                </a:solidFill>
              </a:rPr>
              <a:t>W</a:t>
            </a:r>
            <a:r>
              <a:rPr lang="en-US" sz="2000" dirty="0" smtClean="0">
                <a:solidFill>
                  <a:prstClr val="black"/>
                </a:solidFill>
              </a:rPr>
              <a:t>e </a:t>
            </a:r>
            <a:r>
              <a:rPr lang="en-US" sz="2000" dirty="0">
                <a:solidFill>
                  <a:prstClr val="black"/>
                </a:solidFill>
              </a:rPr>
              <a:t>will </a:t>
            </a:r>
            <a:r>
              <a:rPr lang="en-US" sz="2000" b="1" i="1" dirty="0">
                <a:solidFill>
                  <a:prstClr val="black"/>
                </a:solidFill>
              </a:rPr>
              <a:t>meet</a:t>
            </a:r>
            <a:r>
              <a:rPr lang="en-US" sz="2000" dirty="0">
                <a:solidFill>
                  <a:prstClr val="black"/>
                </a:solidFill>
              </a:rPr>
              <a:t> TMDL targets if we ignore </a:t>
            </a:r>
            <a:r>
              <a:rPr lang="en-US" sz="2000" dirty="0" smtClean="0">
                <a:solidFill>
                  <a:prstClr val="black"/>
                </a:solidFill>
              </a:rPr>
              <a:t>CC, </a:t>
            </a:r>
            <a:r>
              <a:rPr lang="en-US" sz="2000" b="1" i="1" dirty="0" smtClean="0">
                <a:solidFill>
                  <a:prstClr val="black"/>
                </a:solidFill>
              </a:rPr>
              <a:t>but </a:t>
            </a:r>
            <a:r>
              <a:rPr lang="en-US" sz="2000" b="1" i="1" dirty="0">
                <a:solidFill>
                  <a:prstClr val="black"/>
                </a:solidFill>
              </a:rPr>
              <a:t>miss </a:t>
            </a:r>
            <a:r>
              <a:rPr lang="en-US" sz="2000" dirty="0">
                <a:solidFill>
                  <a:prstClr val="black"/>
                </a:solidFill>
              </a:rPr>
              <a:t>TMDL targets by </a:t>
            </a:r>
            <a:r>
              <a:rPr lang="en-US" sz="2000" b="1" dirty="0">
                <a:solidFill>
                  <a:prstClr val="black"/>
                </a:solidFill>
              </a:rPr>
              <a:t>64-143%</a:t>
            </a:r>
            <a:r>
              <a:rPr lang="en-US" sz="2000" dirty="0">
                <a:solidFill>
                  <a:prstClr val="black"/>
                </a:solidFill>
              </a:rPr>
              <a:t> under </a:t>
            </a:r>
            <a:r>
              <a:rPr lang="en-US" sz="2000" dirty="0" smtClean="0">
                <a:solidFill>
                  <a:prstClr val="black"/>
                </a:solidFill>
              </a:rPr>
              <a:t>Future Scenarios. We target 31% of area with  </a:t>
            </a:r>
            <a:r>
              <a:rPr lang="en-US" sz="1600" dirty="0">
                <a:solidFill>
                  <a:prstClr val="black"/>
                </a:solidFill>
              </a:rPr>
              <a:t>BMP Eff% TSS = 61%; TN = 79%; TP = 43%</a:t>
            </a:r>
          </a:p>
          <a:p>
            <a:pPr defTabSz="914400">
              <a:defRPr/>
            </a:pPr>
            <a:endParaRPr lang="en-US" sz="2000" dirty="0">
              <a:solidFill>
                <a:prstClr val="black"/>
              </a:solidFill>
            </a:endParaRPr>
          </a:p>
        </p:txBody>
      </p:sp>
    </p:spTree>
    <p:extLst>
      <p:ext uri="{BB962C8B-B14F-4D97-AF65-F5344CB8AC3E}">
        <p14:creationId xmlns:p14="http://schemas.microsoft.com/office/powerpoint/2010/main" val="31992793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759" y="32559"/>
            <a:ext cx="9143999" cy="627768"/>
          </a:xfrm>
        </p:spPr>
        <p:txBody>
          <a:bodyPr>
            <a:normAutofit/>
          </a:bodyPr>
          <a:lstStyle/>
          <a:p>
            <a:pPr algn="ctr"/>
            <a:r>
              <a:rPr lang="en-US" sz="3200" b="1" dirty="0" smtClean="0"/>
              <a:t>Targeting Dense CSAs of the Future</a:t>
            </a:r>
            <a:endParaRPr lang="en-US" sz="3200" b="1" dirty="0"/>
          </a:p>
        </p:txBody>
      </p:sp>
      <p:pic>
        <p:nvPicPr>
          <p:cNvPr id="4" name="Content Placeholder 3"/>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241795"/>
            <a:ext cx="9144000" cy="4616205"/>
          </a:xfrm>
          <a:prstGeom prst="rect">
            <a:avLst/>
          </a:prstGeom>
        </p:spPr>
      </p:pic>
      <p:sp>
        <p:nvSpPr>
          <p:cNvPr id="5" name="TextBox 4"/>
          <p:cNvSpPr txBox="1"/>
          <p:nvPr/>
        </p:nvSpPr>
        <p:spPr>
          <a:xfrm>
            <a:off x="413938" y="1856518"/>
            <a:ext cx="8316123" cy="338554"/>
          </a:xfrm>
          <a:prstGeom prst="rect">
            <a:avLst/>
          </a:prstGeom>
          <a:noFill/>
        </p:spPr>
        <p:txBody>
          <a:bodyPr wrap="none" rtlCol="0">
            <a:spAutoFit/>
          </a:bodyPr>
          <a:lstStyle/>
          <a:p>
            <a:pPr defTabSz="914400"/>
            <a:r>
              <a:rPr lang="en-US" sz="1600" b="1" i="1" dirty="0">
                <a:solidFill>
                  <a:srgbClr val="000000"/>
                </a:solidFill>
              </a:rPr>
              <a:t>Residual CSA Density with A2 BMP Design Subjected to Current, A1B and A2 Climate Conditions.</a:t>
            </a:r>
            <a:endParaRPr lang="en-US" sz="1600" dirty="0">
              <a:solidFill>
                <a:srgbClr val="000000"/>
              </a:solidFill>
            </a:endParaRPr>
          </a:p>
        </p:txBody>
      </p:sp>
      <p:sp>
        <p:nvSpPr>
          <p:cNvPr id="7" name="TextBox 6"/>
          <p:cNvSpPr txBox="1"/>
          <p:nvPr/>
        </p:nvSpPr>
        <p:spPr>
          <a:xfrm>
            <a:off x="525546" y="6045200"/>
            <a:ext cx="1865511" cy="369332"/>
          </a:xfrm>
          <a:prstGeom prst="rect">
            <a:avLst/>
          </a:prstGeom>
          <a:noFill/>
        </p:spPr>
        <p:txBody>
          <a:bodyPr wrap="none" rtlCol="0">
            <a:spAutoFit/>
          </a:bodyPr>
          <a:lstStyle/>
          <a:p>
            <a:pPr defTabSz="914400"/>
            <a:r>
              <a:rPr lang="en-US" dirty="0" smtClean="0">
                <a:solidFill>
                  <a:srgbClr val="000000"/>
                </a:solidFill>
              </a:rPr>
              <a:t>TMDL targets met</a:t>
            </a:r>
            <a:endParaRPr lang="en-US" dirty="0">
              <a:solidFill>
                <a:srgbClr val="000000"/>
              </a:solidFill>
            </a:endParaRPr>
          </a:p>
        </p:txBody>
      </p:sp>
      <p:sp>
        <p:nvSpPr>
          <p:cNvPr id="8" name="Rectangle 7"/>
          <p:cNvSpPr/>
          <p:nvPr/>
        </p:nvSpPr>
        <p:spPr>
          <a:xfrm>
            <a:off x="5957628" y="6032500"/>
            <a:ext cx="1865511" cy="369332"/>
          </a:xfrm>
          <a:prstGeom prst="rect">
            <a:avLst/>
          </a:prstGeom>
        </p:spPr>
        <p:txBody>
          <a:bodyPr wrap="none">
            <a:spAutoFit/>
          </a:bodyPr>
          <a:lstStyle/>
          <a:p>
            <a:pPr defTabSz="914400"/>
            <a:r>
              <a:rPr lang="en-US" dirty="0" smtClean="0">
                <a:solidFill>
                  <a:srgbClr val="000000"/>
                </a:solidFill>
              </a:rPr>
              <a:t>TMDL targets met</a:t>
            </a:r>
            <a:endParaRPr lang="en-US" dirty="0">
              <a:solidFill>
                <a:srgbClr val="000000"/>
              </a:solidFill>
            </a:endParaRPr>
          </a:p>
        </p:txBody>
      </p:sp>
      <p:sp>
        <p:nvSpPr>
          <p:cNvPr id="3" name="TextBox 2"/>
          <p:cNvSpPr txBox="1"/>
          <p:nvPr/>
        </p:nvSpPr>
        <p:spPr>
          <a:xfrm>
            <a:off x="288760" y="707050"/>
            <a:ext cx="8734924" cy="1292662"/>
          </a:xfrm>
          <a:prstGeom prst="rect">
            <a:avLst/>
          </a:prstGeom>
          <a:noFill/>
        </p:spPr>
        <p:txBody>
          <a:bodyPr wrap="square" rtlCol="0">
            <a:spAutoFit/>
          </a:bodyPr>
          <a:lstStyle/>
          <a:p>
            <a:pPr defTabSz="914400"/>
            <a:r>
              <a:rPr lang="en-US" sz="2000" dirty="0" smtClean="0">
                <a:solidFill>
                  <a:srgbClr val="000000"/>
                </a:solidFill>
              </a:rPr>
              <a:t>If we target CDA under high emissions, we address CSAs now and in future and meet TMDLs. Under this option we target 58% of watershed area instead of 31 %.</a:t>
            </a:r>
          </a:p>
          <a:p>
            <a:pPr defTabSz="914400"/>
            <a:r>
              <a:rPr lang="en-US" sz="2000" dirty="0">
                <a:solidFill>
                  <a:srgbClr val="000000"/>
                </a:solidFill>
              </a:rPr>
              <a:t>BMP </a:t>
            </a:r>
            <a:r>
              <a:rPr lang="en-US" sz="2000" dirty="0" smtClean="0">
                <a:solidFill>
                  <a:srgbClr val="000000"/>
                </a:solidFill>
              </a:rPr>
              <a:t>eff. </a:t>
            </a:r>
            <a:r>
              <a:rPr lang="en-US" sz="2000" dirty="0">
                <a:solidFill>
                  <a:srgbClr val="000000"/>
                </a:solidFill>
              </a:rPr>
              <a:t>of 82%, 74% and 72% for TSS, TN and </a:t>
            </a:r>
            <a:r>
              <a:rPr lang="en-US" sz="2000" dirty="0" smtClean="0">
                <a:solidFill>
                  <a:srgbClr val="000000"/>
                </a:solidFill>
              </a:rPr>
              <a:t>TP, </a:t>
            </a:r>
            <a:r>
              <a:rPr lang="en-US" sz="2000" dirty="0">
                <a:solidFill>
                  <a:srgbClr val="000000"/>
                </a:solidFill>
              </a:rPr>
              <a:t>respectively</a:t>
            </a:r>
          </a:p>
          <a:p>
            <a:pPr defTabSz="914400"/>
            <a:endParaRPr lang="en-US" dirty="0">
              <a:solidFill>
                <a:srgbClr val="000000"/>
              </a:solidFill>
            </a:endParaRPr>
          </a:p>
        </p:txBody>
      </p:sp>
    </p:spTree>
    <p:extLst>
      <p:ext uri="{BB962C8B-B14F-4D97-AF65-F5344CB8AC3E}">
        <p14:creationId xmlns:p14="http://schemas.microsoft.com/office/powerpoint/2010/main" val="10353306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993"/>
            <a:ext cx="9144000" cy="6842014"/>
          </a:xfrm>
          <a:prstGeom prst="rect">
            <a:avLst/>
          </a:prstGeom>
        </p:spPr>
      </p:pic>
      <p:sp>
        <p:nvSpPr>
          <p:cNvPr id="3" name="Rectangle 1026"/>
          <p:cNvSpPr txBox="1">
            <a:spLocks noChangeArrowheads="1"/>
          </p:cNvSpPr>
          <p:nvPr/>
        </p:nvSpPr>
        <p:spPr>
          <a:xfrm>
            <a:off x="0" y="0"/>
            <a:ext cx="9144001" cy="14668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900" dirty="0" smtClean="0">
                <a:solidFill>
                  <a:srgbClr val="0070C0"/>
                </a:solidFill>
                <a:effectLst>
                  <a:outerShdw blurRad="38100" dist="38100" dir="2700000" algn="tl">
                    <a:srgbClr val="000000">
                      <a:alpha val="43137"/>
                    </a:srgbClr>
                  </a:outerShdw>
                </a:effectLst>
              </a:rPr>
              <a:t>Extreme rainfall greatly affects N and P loss</a:t>
            </a:r>
          </a:p>
          <a:p>
            <a:pPr>
              <a:defRPr/>
            </a:pPr>
            <a:r>
              <a:rPr lang="en-US" sz="2800" i="1" dirty="0" smtClean="0"/>
              <a:t>BMPs need to be assessed in the context of weather extremes</a:t>
            </a:r>
            <a:endParaRPr lang="en-US" sz="2800" i="1" dirty="0"/>
          </a:p>
        </p:txBody>
      </p:sp>
      <p:sp>
        <p:nvSpPr>
          <p:cNvPr id="11" name="Rectangle 10"/>
          <p:cNvSpPr/>
          <p:nvPr/>
        </p:nvSpPr>
        <p:spPr>
          <a:xfrm>
            <a:off x="4801449" y="4522348"/>
            <a:ext cx="4113876" cy="20919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a:srcRect r="6400" b="54869"/>
          <a:stretch/>
        </p:blipFill>
        <p:spPr>
          <a:xfrm>
            <a:off x="4848631" y="5316977"/>
            <a:ext cx="3980701" cy="1198123"/>
          </a:xfrm>
          <a:prstGeom prst="rect">
            <a:avLst/>
          </a:prstGeom>
        </p:spPr>
      </p:pic>
      <p:sp>
        <p:nvSpPr>
          <p:cNvPr id="12" name="Rectangle 11"/>
          <p:cNvSpPr/>
          <p:nvPr/>
        </p:nvSpPr>
        <p:spPr>
          <a:xfrm>
            <a:off x="4801449" y="4522348"/>
            <a:ext cx="4113876" cy="506852"/>
          </a:xfrm>
          <a:prstGeom prst="rect">
            <a:avLst/>
          </a:prstGeom>
          <a:solidFill>
            <a:srgbClr val="D139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6129" y="4591050"/>
            <a:ext cx="1452563" cy="581025"/>
          </a:xfrm>
          <a:prstGeom prst="rect">
            <a:avLst/>
          </a:prstGeom>
        </p:spPr>
      </p:pic>
      <p:sp>
        <p:nvSpPr>
          <p:cNvPr id="15" name="Rectangle 14"/>
          <p:cNvSpPr/>
          <p:nvPr/>
        </p:nvSpPr>
        <p:spPr>
          <a:xfrm>
            <a:off x="186624" y="1821072"/>
            <a:ext cx="4113876" cy="20919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86622" y="4535963"/>
            <a:ext cx="4113876" cy="20919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5"/>
          <a:srcRect t="26435"/>
          <a:stretch/>
        </p:blipFill>
        <p:spPr>
          <a:xfrm>
            <a:off x="186624" y="5076825"/>
            <a:ext cx="4113876" cy="1543050"/>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515" y="4522347"/>
            <a:ext cx="4099983" cy="954527"/>
          </a:xfrm>
          <a:prstGeom prst="rect">
            <a:avLst/>
          </a:prstGeom>
        </p:spPr>
      </p:pic>
      <p:pic>
        <p:nvPicPr>
          <p:cNvPr id="22" name="Picture 21"/>
          <p:cNvPicPr>
            <a:picLocks noChangeAspect="1"/>
          </p:cNvPicPr>
          <p:nvPr/>
        </p:nvPicPr>
        <p:blipFill rotWithShape="1">
          <a:blip r:embed="rId7"/>
          <a:srcRect l="3671" t="35548" r="34022" b="58639"/>
          <a:stretch/>
        </p:blipFill>
        <p:spPr>
          <a:xfrm>
            <a:off x="243339" y="3587604"/>
            <a:ext cx="4028584" cy="230206"/>
          </a:xfrm>
          <a:prstGeom prst="rect">
            <a:avLst/>
          </a:prstGeom>
        </p:spPr>
      </p:pic>
      <p:sp>
        <p:nvSpPr>
          <p:cNvPr id="23" name="TextBox 22"/>
          <p:cNvSpPr txBox="1"/>
          <p:nvPr/>
        </p:nvSpPr>
        <p:spPr>
          <a:xfrm>
            <a:off x="188801" y="3022312"/>
            <a:ext cx="4144917" cy="553998"/>
          </a:xfrm>
          <a:prstGeom prst="rect">
            <a:avLst/>
          </a:prstGeom>
          <a:noFill/>
        </p:spPr>
        <p:txBody>
          <a:bodyPr wrap="none" rtlCol="0">
            <a:spAutoFit/>
          </a:bodyPr>
          <a:lstStyle/>
          <a:p>
            <a:r>
              <a:rPr lang="en-US" sz="1500" b="1" dirty="0" smtClean="0"/>
              <a:t>Extreme precipitation and phosphorus loads from</a:t>
            </a:r>
          </a:p>
          <a:p>
            <a:r>
              <a:rPr lang="en-US" sz="1500" b="1" dirty="0"/>
              <a:t>t</a:t>
            </a:r>
            <a:r>
              <a:rPr lang="en-US" sz="1500" b="1" dirty="0" smtClean="0"/>
              <a:t>wo agricultural watersheds</a:t>
            </a:r>
            <a:endParaRPr lang="en-US" sz="1500" b="1" dirty="0"/>
          </a:p>
        </p:txBody>
      </p:sp>
      <p:pic>
        <p:nvPicPr>
          <p:cNvPr id="24" name="Picture 23"/>
          <p:cNvPicPr>
            <a:picLocks noChangeAspect="1"/>
          </p:cNvPicPr>
          <p:nvPr/>
        </p:nvPicPr>
        <p:blipFill rotWithShape="1">
          <a:blip r:embed="rId8">
            <a:extLst>
              <a:ext uri="{28A0092B-C50C-407E-A947-70E740481C1C}">
                <a14:useLocalDpi xmlns:a14="http://schemas.microsoft.com/office/drawing/2010/main" val="0"/>
              </a:ext>
            </a:extLst>
          </a:blip>
          <a:srcRect t="7639" b="69722"/>
          <a:stretch/>
        </p:blipFill>
        <p:spPr>
          <a:xfrm>
            <a:off x="186622" y="1804086"/>
            <a:ext cx="4113876" cy="1202140"/>
          </a:xfrm>
          <a:prstGeom prst="rect">
            <a:avLst/>
          </a:prstGeom>
        </p:spPr>
      </p:pic>
      <p:sp>
        <p:nvSpPr>
          <p:cNvPr id="25" name="Rectangle 24"/>
          <p:cNvSpPr/>
          <p:nvPr/>
        </p:nvSpPr>
        <p:spPr>
          <a:xfrm>
            <a:off x="4810974" y="1826773"/>
            <a:ext cx="4113876" cy="20919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rotWithShape="1">
          <a:blip r:embed="rId9"/>
          <a:srcRect l="3224" t="37707" r="30099" b="7843"/>
          <a:stretch/>
        </p:blipFill>
        <p:spPr>
          <a:xfrm>
            <a:off x="4953000" y="2623251"/>
            <a:ext cx="3857625" cy="1151019"/>
          </a:xfrm>
          <a:prstGeom prst="rect">
            <a:avLst/>
          </a:prstGeom>
        </p:spPr>
      </p:pic>
      <p:pic>
        <p:nvPicPr>
          <p:cNvPr id="28" name="Picture 27"/>
          <p:cNvPicPr>
            <a:picLocks noChangeAspect="1"/>
          </p:cNvPicPr>
          <p:nvPr/>
        </p:nvPicPr>
        <p:blipFill rotWithShape="1">
          <a:blip r:embed="rId10">
            <a:extLst>
              <a:ext uri="{28A0092B-C50C-407E-A947-70E740481C1C}">
                <a14:useLocalDpi xmlns:a14="http://schemas.microsoft.com/office/drawing/2010/main" val="0"/>
              </a:ext>
            </a:extLst>
          </a:blip>
          <a:srcRect l="42143" t="47917" r="12291" b="47361"/>
          <a:stretch/>
        </p:blipFill>
        <p:spPr>
          <a:xfrm>
            <a:off x="4813102" y="1821071"/>
            <a:ext cx="4111823" cy="602595"/>
          </a:xfrm>
          <a:prstGeom prst="rect">
            <a:avLst/>
          </a:prstGeom>
        </p:spPr>
      </p:pic>
    </p:spTree>
    <p:extLst>
      <p:ext uri="{BB962C8B-B14F-4D97-AF65-F5344CB8AC3E}">
        <p14:creationId xmlns:p14="http://schemas.microsoft.com/office/powerpoint/2010/main" val="12582956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hesapeakestormwater.net/wp-content/uploads/2012/03/ed-pond.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5411" y="3900961"/>
            <a:ext cx="1407719" cy="8849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2752627" y="239260"/>
            <a:ext cx="5934172" cy="1039858"/>
          </a:xfrm>
        </p:spPr>
        <p:txBody>
          <a:bodyPr>
            <a:normAutofit/>
          </a:bodyPr>
          <a:lstStyle/>
          <a:p>
            <a:r>
              <a:rPr lang="en-US" sz="2400" dirty="0"/>
              <a:t>Resilient BMPs for a Changing Climate</a:t>
            </a:r>
          </a:p>
        </p:txBody>
      </p:sp>
      <p:pic>
        <p:nvPicPr>
          <p:cNvPr id="7" name="Picture 6">
            <a:extLst>
              <a:ext uri="{FF2B5EF4-FFF2-40B4-BE49-F238E27FC236}">
                <a16:creationId xmlns:a16="http://schemas.microsoft.com/office/drawing/2014/main" xmlns="" id="{5A4E74B3-5E51-408D-BB9E-8BDDDD7CF2AF}"/>
              </a:ext>
            </a:extLst>
          </p:cNvPr>
          <p:cNvPicPr>
            <a:picLocks noChangeAspect="1"/>
          </p:cNvPicPr>
          <p:nvPr/>
        </p:nvPicPr>
        <p:blipFill>
          <a:blip r:embed="rId4"/>
          <a:stretch>
            <a:fillRect/>
          </a:stretch>
        </p:blipFill>
        <p:spPr>
          <a:xfrm>
            <a:off x="149711" y="538266"/>
            <a:ext cx="3626625" cy="3279467"/>
          </a:xfrm>
          <a:prstGeom prst="rect">
            <a:avLst/>
          </a:prstGeom>
        </p:spPr>
      </p:pic>
      <p:pic>
        <p:nvPicPr>
          <p:cNvPr id="9" name="Picture 8">
            <a:extLst>
              <a:ext uri="{FF2B5EF4-FFF2-40B4-BE49-F238E27FC236}">
                <a16:creationId xmlns:a16="http://schemas.microsoft.com/office/drawing/2014/main" xmlns="" id="{1939BBC1-7845-4BE5-9332-829422B2FAA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340597" y="3900961"/>
            <a:ext cx="1335857" cy="884959"/>
          </a:xfrm>
          <a:prstGeom prst="rect">
            <a:avLst/>
          </a:prstGeom>
        </p:spPr>
      </p:pic>
      <p:sp>
        <p:nvSpPr>
          <p:cNvPr id="8" name="TextBox 7">
            <a:extLst>
              <a:ext uri="{FF2B5EF4-FFF2-40B4-BE49-F238E27FC236}">
                <a16:creationId xmlns:a16="http://schemas.microsoft.com/office/drawing/2014/main" xmlns="" id="{3A843F40-89E7-457C-9F73-071FEC75C130}"/>
              </a:ext>
            </a:extLst>
          </p:cNvPr>
          <p:cNvSpPr txBox="1"/>
          <p:nvPr/>
        </p:nvSpPr>
        <p:spPr>
          <a:xfrm>
            <a:off x="4357800" y="973591"/>
            <a:ext cx="4487158" cy="289310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262626"/>
                </a:solidFill>
              </a:rPr>
              <a:t>BMPs work by a variety of physical and biological mechanisms</a:t>
            </a:r>
          </a:p>
          <a:p>
            <a:pPr marL="285750" indent="-285750">
              <a:buFont typeface="Arial" panose="020B0604020202020204" pitchFamily="34" charset="0"/>
              <a:buChar char="•"/>
            </a:pPr>
            <a:r>
              <a:rPr lang="en-US" dirty="0">
                <a:solidFill>
                  <a:srgbClr val="262626"/>
                </a:solidFill>
              </a:rPr>
              <a:t>These mechanisms determine how BMPs are sensitive to climate drivers (e.g., rainfall volume and intensity, temperature, soil moisture</a:t>
            </a:r>
          </a:p>
          <a:p>
            <a:pPr marL="285750" indent="-285750">
              <a:buFont typeface="Arial" panose="020B0604020202020204" pitchFamily="34" charset="0"/>
              <a:buChar char="•"/>
            </a:pPr>
            <a:r>
              <a:rPr lang="en-US" dirty="0">
                <a:solidFill>
                  <a:srgbClr val="262626"/>
                </a:solidFill>
              </a:rPr>
              <a:t>Evaluate climate response:</a:t>
            </a:r>
          </a:p>
          <a:p>
            <a:pPr marL="742950" lvl="1" indent="-285750">
              <a:buFont typeface="Arial" panose="020B0604020202020204" pitchFamily="34" charset="0"/>
              <a:buChar char="•"/>
            </a:pPr>
            <a:r>
              <a:rPr lang="en-US" dirty="0">
                <a:solidFill>
                  <a:srgbClr val="262626"/>
                </a:solidFill>
              </a:rPr>
              <a:t>Simulation models</a:t>
            </a:r>
          </a:p>
          <a:p>
            <a:pPr marL="742950" lvl="1" indent="-285750">
              <a:buFont typeface="Arial" panose="020B0604020202020204" pitchFamily="34" charset="0"/>
              <a:buChar char="•"/>
            </a:pPr>
            <a:r>
              <a:rPr lang="en-US" dirty="0">
                <a:solidFill>
                  <a:srgbClr val="262626"/>
                </a:solidFill>
              </a:rPr>
              <a:t>Space for time substitution</a:t>
            </a:r>
          </a:p>
          <a:p>
            <a:pPr marL="742950" lvl="1" indent="-285750">
              <a:buFont typeface="Arial" panose="020B0604020202020204" pitchFamily="34" charset="0"/>
              <a:buChar char="•"/>
            </a:pPr>
            <a:r>
              <a:rPr lang="en-US" dirty="0">
                <a:solidFill>
                  <a:srgbClr val="262626"/>
                </a:solidFill>
              </a:rPr>
              <a:t>Field experiments (rare to date)</a:t>
            </a:r>
          </a:p>
        </p:txBody>
      </p:sp>
      <p:sp>
        <p:nvSpPr>
          <p:cNvPr id="10" name="TextBox 9">
            <a:extLst>
              <a:ext uri="{FF2B5EF4-FFF2-40B4-BE49-F238E27FC236}">
                <a16:creationId xmlns:a16="http://schemas.microsoft.com/office/drawing/2014/main" xmlns="" id="{45D3CE89-AA19-49C0-BD53-58366FB14A4D}"/>
              </a:ext>
            </a:extLst>
          </p:cNvPr>
          <p:cNvSpPr txBox="1"/>
          <p:nvPr/>
        </p:nvSpPr>
        <p:spPr>
          <a:xfrm>
            <a:off x="185411" y="5015060"/>
            <a:ext cx="4148465"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262626"/>
                </a:solidFill>
              </a:rPr>
              <a:t>Research sponsored by EPA ORD over the last four years</a:t>
            </a:r>
          </a:p>
        </p:txBody>
      </p:sp>
      <p:sp>
        <p:nvSpPr>
          <p:cNvPr id="11" name="TextBox 10">
            <a:extLst>
              <a:ext uri="{FF2B5EF4-FFF2-40B4-BE49-F238E27FC236}">
                <a16:creationId xmlns:a16="http://schemas.microsoft.com/office/drawing/2014/main" xmlns="" id="{4749A7A8-DD83-4591-AE10-D0EC3C0A0BF2}"/>
              </a:ext>
            </a:extLst>
          </p:cNvPr>
          <p:cNvSpPr txBox="1"/>
          <p:nvPr/>
        </p:nvSpPr>
        <p:spPr>
          <a:xfrm>
            <a:off x="4350864" y="3985273"/>
            <a:ext cx="4521135" cy="2308324"/>
          </a:xfrm>
          <a:prstGeom prst="rect">
            <a:avLst/>
          </a:prstGeom>
          <a:noFill/>
          <a:ln>
            <a:solidFill>
              <a:schemeClr val="accent1"/>
            </a:solidFill>
          </a:ln>
          <a:scene3d>
            <a:camera prst="orthographicFront"/>
            <a:lightRig rig="threePt" dir="t"/>
          </a:scene3d>
          <a:sp3d extrusionH="6350" contourW="12700">
            <a:bevelT w="12700"/>
          </a:sp3d>
        </p:spPr>
        <p:txBody>
          <a:bodyPr wrap="square" rtlCol="0">
            <a:spAutoFit/>
          </a:bodyPr>
          <a:lstStyle/>
          <a:p>
            <a:r>
              <a:rPr lang="en-US" b="1" i="1" dirty="0">
                <a:solidFill>
                  <a:srgbClr val="262626"/>
                </a:solidFill>
              </a:rPr>
              <a:t>Sensitivity</a:t>
            </a:r>
            <a:r>
              <a:rPr lang="en-US" dirty="0">
                <a:solidFill>
                  <a:srgbClr val="262626"/>
                </a:solidFill>
              </a:rPr>
              <a:t> -  Is the practice and its performance sensitive to the range of potential change?</a:t>
            </a:r>
          </a:p>
          <a:p>
            <a:r>
              <a:rPr lang="en-US" b="1" i="1" dirty="0">
                <a:solidFill>
                  <a:srgbClr val="262626"/>
                </a:solidFill>
              </a:rPr>
              <a:t>Adaptability</a:t>
            </a:r>
            <a:r>
              <a:rPr lang="en-US" dirty="0">
                <a:solidFill>
                  <a:srgbClr val="262626"/>
                </a:solidFill>
              </a:rPr>
              <a:t> – Can the practice be modified to be resilient to potential changes as they emerge?</a:t>
            </a:r>
          </a:p>
          <a:p>
            <a:r>
              <a:rPr lang="en-US" b="1" i="1" dirty="0">
                <a:solidFill>
                  <a:srgbClr val="262626"/>
                </a:solidFill>
              </a:rPr>
              <a:t>Timeliness</a:t>
            </a:r>
            <a:r>
              <a:rPr lang="en-US" dirty="0">
                <a:solidFill>
                  <a:srgbClr val="262626"/>
                </a:solidFill>
              </a:rPr>
              <a:t> – How short is the time line to adapt to changes?</a:t>
            </a:r>
          </a:p>
        </p:txBody>
      </p:sp>
      <p:sp>
        <p:nvSpPr>
          <p:cNvPr id="2" name="TextBox 1"/>
          <p:cNvSpPr txBox="1"/>
          <p:nvPr/>
        </p:nvSpPr>
        <p:spPr>
          <a:xfrm>
            <a:off x="1096940" y="80986"/>
            <a:ext cx="1732166" cy="307777"/>
          </a:xfrm>
          <a:prstGeom prst="rect">
            <a:avLst/>
          </a:prstGeom>
          <a:noFill/>
        </p:spPr>
        <p:txBody>
          <a:bodyPr wrap="square" rtlCol="0">
            <a:spAutoFit/>
          </a:bodyPr>
          <a:lstStyle/>
          <a:p>
            <a:r>
              <a:rPr lang="en-US" sz="1400" dirty="0" smtClean="0">
                <a:solidFill>
                  <a:schemeClr val="bg1"/>
                </a:solidFill>
              </a:rPr>
              <a:t>Jon Butcher</a:t>
            </a:r>
            <a:endParaRPr lang="en-US" sz="1400" dirty="0">
              <a:solidFill>
                <a:schemeClr val="bg1"/>
              </a:solidFill>
            </a:endParaRPr>
          </a:p>
        </p:txBody>
      </p:sp>
    </p:spTree>
    <p:extLst>
      <p:ext uri="{BB962C8B-B14F-4D97-AF65-F5344CB8AC3E}">
        <p14:creationId xmlns:p14="http://schemas.microsoft.com/office/powerpoint/2010/main" val="1143196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3C0EFE-95F8-43B5-9C9C-E02CC5A5E309}"/>
              </a:ext>
            </a:extLst>
          </p:cNvPr>
          <p:cNvSpPr>
            <a:spLocks noGrp="1"/>
          </p:cNvSpPr>
          <p:nvPr>
            <p:ph type="title"/>
          </p:nvPr>
        </p:nvSpPr>
        <p:spPr/>
        <p:txBody>
          <a:bodyPr/>
          <a:lstStyle/>
          <a:p>
            <a:r>
              <a:rPr lang="en-US" dirty="0"/>
              <a:t>Urban BMPs</a:t>
            </a:r>
          </a:p>
        </p:txBody>
      </p:sp>
      <p:pic>
        <p:nvPicPr>
          <p:cNvPr id="73" name="Picture 72">
            <a:extLst>
              <a:ext uri="{FF2B5EF4-FFF2-40B4-BE49-F238E27FC236}">
                <a16:creationId xmlns:a16="http://schemas.microsoft.com/office/drawing/2014/main" xmlns="" id="{54E0FF58-AEA5-4666-86BB-A8B5B54BD2CE}"/>
              </a:ext>
            </a:extLst>
          </p:cNvPr>
          <p:cNvPicPr>
            <a:picLocks noChangeAspect="1"/>
          </p:cNvPicPr>
          <p:nvPr/>
        </p:nvPicPr>
        <p:blipFill>
          <a:blip r:embed="rId3"/>
          <a:stretch>
            <a:fillRect/>
          </a:stretch>
        </p:blipFill>
        <p:spPr>
          <a:xfrm>
            <a:off x="537155" y="3766440"/>
            <a:ext cx="3240366" cy="2756670"/>
          </a:xfrm>
          <a:prstGeom prst="rect">
            <a:avLst/>
          </a:prstGeom>
        </p:spPr>
      </p:pic>
      <p:pic>
        <p:nvPicPr>
          <p:cNvPr id="74" name="Picture 73">
            <a:extLst>
              <a:ext uri="{FF2B5EF4-FFF2-40B4-BE49-F238E27FC236}">
                <a16:creationId xmlns:a16="http://schemas.microsoft.com/office/drawing/2014/main" xmlns="" id="{597748EB-BEE8-4433-96FA-BEF9BF26F751}"/>
              </a:ext>
            </a:extLst>
          </p:cNvPr>
          <p:cNvPicPr>
            <a:picLocks noChangeAspect="1"/>
          </p:cNvPicPr>
          <p:nvPr/>
        </p:nvPicPr>
        <p:blipFill>
          <a:blip r:embed="rId4"/>
          <a:stretch>
            <a:fillRect/>
          </a:stretch>
        </p:blipFill>
        <p:spPr>
          <a:xfrm>
            <a:off x="537155" y="357155"/>
            <a:ext cx="5389725" cy="3429350"/>
          </a:xfrm>
          <a:prstGeom prst="rect">
            <a:avLst/>
          </a:prstGeom>
        </p:spPr>
      </p:pic>
      <p:sp>
        <p:nvSpPr>
          <p:cNvPr id="75" name="TextBox 74">
            <a:extLst>
              <a:ext uri="{FF2B5EF4-FFF2-40B4-BE49-F238E27FC236}">
                <a16:creationId xmlns:a16="http://schemas.microsoft.com/office/drawing/2014/main" xmlns="" id="{02AD4A2B-79A8-4713-ADE5-76CBD0976E80}"/>
              </a:ext>
            </a:extLst>
          </p:cNvPr>
          <p:cNvSpPr txBox="1"/>
          <p:nvPr/>
        </p:nvSpPr>
        <p:spPr>
          <a:xfrm>
            <a:off x="1777629" y="443450"/>
            <a:ext cx="3959431" cy="369332"/>
          </a:xfrm>
          <a:prstGeom prst="rect">
            <a:avLst/>
          </a:prstGeom>
          <a:noFill/>
        </p:spPr>
        <p:txBody>
          <a:bodyPr wrap="square" rtlCol="0">
            <a:spAutoFit/>
          </a:bodyPr>
          <a:lstStyle/>
          <a:p>
            <a:r>
              <a:rPr lang="en-US" dirty="0">
                <a:solidFill>
                  <a:srgbClr val="262626"/>
                </a:solidFill>
              </a:rPr>
              <a:t>Dauphin Co. PA 2085, 25-yr event</a:t>
            </a:r>
          </a:p>
        </p:txBody>
      </p:sp>
      <p:pic>
        <p:nvPicPr>
          <p:cNvPr id="5" name="Picture 4">
            <a:extLst>
              <a:ext uri="{FF2B5EF4-FFF2-40B4-BE49-F238E27FC236}">
                <a16:creationId xmlns:a16="http://schemas.microsoft.com/office/drawing/2014/main" xmlns="" id="{CFBA40BC-8B40-42D2-94F1-E76EBDB01B9C}"/>
              </a:ext>
            </a:extLst>
          </p:cNvPr>
          <p:cNvPicPr>
            <a:picLocks noChangeAspect="1"/>
          </p:cNvPicPr>
          <p:nvPr/>
        </p:nvPicPr>
        <p:blipFill>
          <a:blip r:embed="rId5"/>
          <a:stretch>
            <a:fillRect/>
          </a:stretch>
        </p:blipFill>
        <p:spPr>
          <a:xfrm>
            <a:off x="4451967" y="3872800"/>
            <a:ext cx="3275462" cy="2463414"/>
          </a:xfrm>
          <a:prstGeom prst="rect">
            <a:avLst/>
          </a:prstGeom>
        </p:spPr>
      </p:pic>
    </p:spTree>
    <p:extLst>
      <p:ext uri="{BB962C8B-B14F-4D97-AF65-F5344CB8AC3E}">
        <p14:creationId xmlns:p14="http://schemas.microsoft.com/office/powerpoint/2010/main" val="139753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232A70-6F18-4510-AB97-2F852806BB9A}"/>
              </a:ext>
            </a:extLst>
          </p:cNvPr>
          <p:cNvSpPr>
            <a:spLocks noGrp="1"/>
          </p:cNvSpPr>
          <p:nvPr>
            <p:ph type="title"/>
          </p:nvPr>
        </p:nvSpPr>
        <p:spPr/>
        <p:txBody>
          <a:bodyPr/>
          <a:lstStyle/>
          <a:p>
            <a:r>
              <a:rPr lang="en-US" dirty="0"/>
              <a:t>Rural BMPs</a:t>
            </a:r>
          </a:p>
        </p:txBody>
      </p:sp>
      <p:pic>
        <p:nvPicPr>
          <p:cNvPr id="5" name="Picture 4">
            <a:extLst>
              <a:ext uri="{FF2B5EF4-FFF2-40B4-BE49-F238E27FC236}">
                <a16:creationId xmlns:a16="http://schemas.microsoft.com/office/drawing/2014/main" xmlns="" id="{8C7F911D-C5BE-45DB-8521-DFED512C5AFC}"/>
              </a:ext>
            </a:extLst>
          </p:cNvPr>
          <p:cNvPicPr>
            <a:picLocks noChangeAspect="1"/>
          </p:cNvPicPr>
          <p:nvPr/>
        </p:nvPicPr>
        <p:blipFill>
          <a:blip r:embed="rId3"/>
          <a:stretch>
            <a:fillRect/>
          </a:stretch>
        </p:blipFill>
        <p:spPr>
          <a:xfrm>
            <a:off x="3953075" y="1100504"/>
            <a:ext cx="4758332" cy="2175133"/>
          </a:xfrm>
          <a:prstGeom prst="rect">
            <a:avLst/>
          </a:prstGeom>
        </p:spPr>
      </p:pic>
      <p:sp>
        <p:nvSpPr>
          <p:cNvPr id="6" name="TextBox 5">
            <a:extLst>
              <a:ext uri="{FF2B5EF4-FFF2-40B4-BE49-F238E27FC236}">
                <a16:creationId xmlns:a16="http://schemas.microsoft.com/office/drawing/2014/main" xmlns="" id="{19456DA1-3D54-4862-A7B6-ACCB82713AAD}"/>
              </a:ext>
            </a:extLst>
          </p:cNvPr>
          <p:cNvSpPr txBox="1"/>
          <p:nvPr/>
        </p:nvSpPr>
        <p:spPr>
          <a:xfrm>
            <a:off x="615141" y="3344556"/>
            <a:ext cx="8151781" cy="646331"/>
          </a:xfrm>
          <a:prstGeom prst="rect">
            <a:avLst/>
          </a:prstGeom>
          <a:noFill/>
        </p:spPr>
        <p:txBody>
          <a:bodyPr wrap="square" rtlCol="0">
            <a:spAutoFit/>
          </a:bodyPr>
          <a:lstStyle/>
          <a:p>
            <a:r>
              <a:rPr lang="en-US" dirty="0">
                <a:solidFill>
                  <a:srgbClr val="262626"/>
                </a:solidFill>
              </a:rPr>
              <a:t>Example: No-till on GA coastal plain: SWAT suggests little change in future TN load, but practice effectiveness decreases due to changes in water balance</a:t>
            </a:r>
          </a:p>
        </p:txBody>
      </p:sp>
      <p:pic>
        <p:nvPicPr>
          <p:cNvPr id="10" name="Picture 9">
            <a:extLst>
              <a:ext uri="{FF2B5EF4-FFF2-40B4-BE49-F238E27FC236}">
                <a16:creationId xmlns:a16="http://schemas.microsoft.com/office/drawing/2014/main" xmlns="" id="{A2EFDF43-C13D-4545-A18C-C96E520321F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98680" y="1098380"/>
            <a:ext cx="2504020" cy="1958437"/>
          </a:xfrm>
          <a:prstGeom prst="rect">
            <a:avLst/>
          </a:prstGeom>
        </p:spPr>
      </p:pic>
      <p:cxnSp>
        <p:nvCxnSpPr>
          <p:cNvPr id="12" name="Straight Connector 11">
            <a:extLst>
              <a:ext uri="{FF2B5EF4-FFF2-40B4-BE49-F238E27FC236}">
                <a16:creationId xmlns:a16="http://schemas.microsoft.com/office/drawing/2014/main" xmlns="" id="{97F61E37-8DFD-4021-BE9A-467F68C25A8A}"/>
              </a:ext>
            </a:extLst>
          </p:cNvPr>
          <p:cNvCxnSpPr/>
          <p:nvPr/>
        </p:nvCxnSpPr>
        <p:spPr>
          <a:xfrm flipV="1">
            <a:off x="838986" y="3975375"/>
            <a:ext cx="7847813" cy="5871"/>
          </a:xfrm>
          <a:prstGeom prst="line">
            <a:avLst/>
          </a:prstGeom>
        </p:spPr>
        <p:style>
          <a:lnRef idx="2">
            <a:schemeClr val="accent1"/>
          </a:lnRef>
          <a:fillRef idx="0">
            <a:schemeClr val="accent1"/>
          </a:fillRef>
          <a:effectRef idx="1">
            <a:schemeClr val="accent1"/>
          </a:effectRef>
          <a:fontRef idx="minor">
            <a:schemeClr val="tx1"/>
          </a:fontRef>
        </p:style>
      </p:cxnSp>
      <p:pic>
        <p:nvPicPr>
          <p:cNvPr id="20" name="Picture 19">
            <a:extLst>
              <a:ext uri="{FF2B5EF4-FFF2-40B4-BE49-F238E27FC236}">
                <a16:creationId xmlns:a16="http://schemas.microsoft.com/office/drawing/2014/main" xmlns="" id="{EEECE857-514A-4ED2-BD33-B3E940A1DACF}"/>
              </a:ext>
            </a:extLst>
          </p:cNvPr>
          <p:cNvPicPr>
            <a:picLocks noChangeAspect="1"/>
          </p:cNvPicPr>
          <p:nvPr/>
        </p:nvPicPr>
        <p:blipFill>
          <a:blip r:embed="rId5"/>
          <a:stretch>
            <a:fillRect/>
          </a:stretch>
        </p:blipFill>
        <p:spPr>
          <a:xfrm>
            <a:off x="2588889" y="4050710"/>
            <a:ext cx="6096953" cy="1608216"/>
          </a:xfrm>
          <a:prstGeom prst="rect">
            <a:avLst/>
          </a:prstGeom>
        </p:spPr>
      </p:pic>
      <p:grpSp>
        <p:nvGrpSpPr>
          <p:cNvPr id="21" name="Group 20">
            <a:extLst>
              <a:ext uri="{FF2B5EF4-FFF2-40B4-BE49-F238E27FC236}">
                <a16:creationId xmlns:a16="http://schemas.microsoft.com/office/drawing/2014/main" xmlns="" id="{D30DAF6F-2965-4FE7-8E91-4C23C3D176B2}"/>
              </a:ext>
            </a:extLst>
          </p:cNvPr>
          <p:cNvGrpSpPr/>
          <p:nvPr/>
        </p:nvGrpSpPr>
        <p:grpSpPr>
          <a:xfrm>
            <a:off x="2598014" y="4261016"/>
            <a:ext cx="6078703" cy="1278375"/>
            <a:chOff x="1162049" y="2838450"/>
            <a:chExt cx="6078703" cy="1278375"/>
          </a:xfrm>
          <a:solidFill>
            <a:schemeClr val="bg1"/>
          </a:solidFill>
        </p:grpSpPr>
        <p:pic>
          <p:nvPicPr>
            <p:cNvPr id="22" name="Picture 21">
              <a:extLst>
                <a:ext uri="{FF2B5EF4-FFF2-40B4-BE49-F238E27FC236}">
                  <a16:creationId xmlns:a16="http://schemas.microsoft.com/office/drawing/2014/main" xmlns="" id="{763FE947-FB90-4C40-ADB2-8485A6EA0E93}"/>
                </a:ext>
              </a:extLst>
            </p:cNvPr>
            <p:cNvPicPr>
              <a:picLocks noChangeAspect="1"/>
            </p:cNvPicPr>
            <p:nvPr/>
          </p:nvPicPr>
          <p:blipFill>
            <a:blip r:embed="rId6"/>
            <a:stretch>
              <a:fillRect/>
            </a:stretch>
          </p:blipFill>
          <p:spPr>
            <a:xfrm>
              <a:off x="1162049" y="2979641"/>
              <a:ext cx="6078703" cy="1137184"/>
            </a:xfrm>
            <a:prstGeom prst="rect">
              <a:avLst/>
            </a:prstGeom>
            <a:grpFill/>
          </p:spPr>
        </p:pic>
        <p:cxnSp>
          <p:nvCxnSpPr>
            <p:cNvPr id="23" name="Straight Arrow Connector 22">
              <a:extLst>
                <a:ext uri="{FF2B5EF4-FFF2-40B4-BE49-F238E27FC236}">
                  <a16:creationId xmlns:a16="http://schemas.microsoft.com/office/drawing/2014/main" xmlns="" id="{460FCF37-465D-4D68-B121-511B53D2E507}"/>
                </a:ext>
              </a:extLst>
            </p:cNvPr>
            <p:cNvCxnSpPr/>
            <p:nvPr/>
          </p:nvCxnSpPr>
          <p:spPr>
            <a:xfrm>
              <a:off x="3771900" y="2838450"/>
              <a:ext cx="323849" cy="399913"/>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grpSp>
        <p:nvGrpSpPr>
          <p:cNvPr id="24" name="Group 23">
            <a:extLst>
              <a:ext uri="{FF2B5EF4-FFF2-40B4-BE49-F238E27FC236}">
                <a16:creationId xmlns:a16="http://schemas.microsoft.com/office/drawing/2014/main" xmlns="" id="{22194653-F658-4004-973A-31BD5427F62D}"/>
              </a:ext>
            </a:extLst>
          </p:cNvPr>
          <p:cNvGrpSpPr/>
          <p:nvPr/>
        </p:nvGrpSpPr>
        <p:grpSpPr>
          <a:xfrm>
            <a:off x="2588089" y="4640048"/>
            <a:ext cx="6078703" cy="2069419"/>
            <a:chOff x="2139314" y="3952875"/>
            <a:chExt cx="6078703" cy="2069419"/>
          </a:xfrm>
          <a:solidFill>
            <a:schemeClr val="bg1"/>
          </a:solidFill>
        </p:grpSpPr>
        <p:pic>
          <p:nvPicPr>
            <p:cNvPr id="25" name="Picture 24">
              <a:extLst>
                <a:ext uri="{FF2B5EF4-FFF2-40B4-BE49-F238E27FC236}">
                  <a16:creationId xmlns:a16="http://schemas.microsoft.com/office/drawing/2014/main" xmlns="" id="{B9531212-9432-42ED-B759-796B0DC4F81D}"/>
                </a:ext>
              </a:extLst>
            </p:cNvPr>
            <p:cNvPicPr>
              <a:picLocks noChangeAspect="1"/>
            </p:cNvPicPr>
            <p:nvPr/>
          </p:nvPicPr>
          <p:blipFill>
            <a:blip r:embed="rId7"/>
            <a:stretch>
              <a:fillRect/>
            </a:stretch>
          </p:blipFill>
          <p:spPr>
            <a:xfrm>
              <a:off x="2139314" y="4116825"/>
              <a:ext cx="6078703" cy="1905469"/>
            </a:xfrm>
            <a:prstGeom prst="rect">
              <a:avLst/>
            </a:prstGeom>
            <a:grpFill/>
          </p:spPr>
        </p:pic>
        <p:cxnSp>
          <p:nvCxnSpPr>
            <p:cNvPr id="26" name="Straight Arrow Connector 25">
              <a:extLst>
                <a:ext uri="{FF2B5EF4-FFF2-40B4-BE49-F238E27FC236}">
                  <a16:creationId xmlns:a16="http://schemas.microsoft.com/office/drawing/2014/main" xmlns="" id="{ABC637F3-7C7A-4769-BAE5-B1182F527052}"/>
                </a:ext>
              </a:extLst>
            </p:cNvPr>
            <p:cNvCxnSpPr/>
            <p:nvPr/>
          </p:nvCxnSpPr>
          <p:spPr>
            <a:xfrm>
              <a:off x="4572000" y="3952875"/>
              <a:ext cx="409575" cy="466725"/>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
        <p:nvSpPr>
          <p:cNvPr id="7" name="TextBox 6">
            <a:extLst>
              <a:ext uri="{FF2B5EF4-FFF2-40B4-BE49-F238E27FC236}">
                <a16:creationId xmlns:a16="http://schemas.microsoft.com/office/drawing/2014/main" xmlns="" id="{4F62CEE0-B851-4CCF-9EAB-DAF35EEF3B68}"/>
              </a:ext>
            </a:extLst>
          </p:cNvPr>
          <p:cNvSpPr txBox="1"/>
          <p:nvPr/>
        </p:nvSpPr>
        <p:spPr>
          <a:xfrm>
            <a:off x="457200" y="4660929"/>
            <a:ext cx="2009775" cy="923330"/>
          </a:xfrm>
          <a:prstGeom prst="rect">
            <a:avLst/>
          </a:prstGeom>
          <a:noFill/>
        </p:spPr>
        <p:txBody>
          <a:bodyPr wrap="square" rtlCol="0">
            <a:spAutoFit/>
          </a:bodyPr>
          <a:lstStyle/>
          <a:p>
            <a:r>
              <a:rPr lang="en-US" dirty="0">
                <a:solidFill>
                  <a:srgbClr val="262626"/>
                </a:solidFill>
              </a:rPr>
              <a:t>Climate resilience summary for riparian buffers</a:t>
            </a:r>
          </a:p>
        </p:txBody>
      </p:sp>
    </p:spTree>
    <p:extLst>
      <p:ext uri="{BB962C8B-B14F-4D97-AF65-F5344CB8AC3E}">
        <p14:creationId xmlns:p14="http://schemas.microsoft.com/office/powerpoint/2010/main" val="2448974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81000"/>
            <a:ext cx="7772400" cy="1470025"/>
          </a:xfrm>
        </p:spPr>
        <p:txBody>
          <a:bodyPr>
            <a:normAutofit/>
          </a:bodyPr>
          <a:lstStyle/>
          <a:p>
            <a:pPr algn="ctr"/>
            <a:r>
              <a:rPr lang="en-US" sz="3600" dirty="0" smtClean="0"/>
              <a:t>Ag Management Actions In Response to Climate Change</a:t>
            </a:r>
            <a:endParaRPr lang="en-US" sz="3600" dirty="0"/>
          </a:p>
        </p:txBody>
      </p:sp>
      <p:sp>
        <p:nvSpPr>
          <p:cNvPr id="5" name="Subtitle 2"/>
          <p:cNvSpPr txBox="1">
            <a:spLocks/>
          </p:cNvSpPr>
          <p:nvPr/>
        </p:nvSpPr>
        <p:spPr>
          <a:xfrm>
            <a:off x="419100" y="2133600"/>
            <a:ext cx="8458200" cy="2133600"/>
          </a:xfrm>
          <a:prstGeom prst="rect">
            <a:avLst/>
          </a:prstGeom>
        </p:spPr>
        <p:txBody>
          <a:bodyPr vert="horz" lIns="0" rIns="18288">
            <a:normAutofit lnSpcReduction="10000"/>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ctr" defTabSz="914400">
              <a:buClr>
                <a:srgbClr val="0BD0D9"/>
              </a:buClr>
            </a:pPr>
            <a:r>
              <a:rPr lang="en-US" dirty="0" smtClean="0">
                <a:solidFill>
                  <a:prstClr val="white"/>
                </a:solidFill>
              </a:rPr>
              <a:t>Curtis Dell, Soil Scientist, </a:t>
            </a:r>
          </a:p>
          <a:p>
            <a:pPr algn="ctr" defTabSz="914400">
              <a:buClr>
                <a:srgbClr val="0BD0D9"/>
              </a:buClr>
            </a:pPr>
            <a:r>
              <a:rPr lang="en-US" dirty="0" smtClean="0">
                <a:solidFill>
                  <a:prstClr val="white"/>
                </a:solidFill>
              </a:rPr>
              <a:t>USDA-ARS, University Park, PA</a:t>
            </a:r>
          </a:p>
          <a:p>
            <a:pPr algn="ctr" defTabSz="914400">
              <a:buClr>
                <a:srgbClr val="0BD0D9"/>
              </a:buClr>
            </a:pPr>
            <a:r>
              <a:rPr lang="en-US" dirty="0" smtClean="0">
                <a:solidFill>
                  <a:prstClr val="white"/>
                </a:solidFill>
              </a:rPr>
              <a:t>and</a:t>
            </a:r>
          </a:p>
          <a:p>
            <a:pPr algn="ctr" defTabSz="914400">
              <a:buClr>
                <a:srgbClr val="0BD0D9"/>
              </a:buClr>
            </a:pPr>
            <a:r>
              <a:rPr lang="en-US" dirty="0" smtClean="0">
                <a:solidFill>
                  <a:prstClr val="white"/>
                </a:solidFill>
              </a:rPr>
              <a:t>Agriculture Workgroup’s Agriculture Modelling Subcommittee Chair </a:t>
            </a:r>
          </a:p>
          <a:p>
            <a:pPr algn="ctr" defTabSz="914400">
              <a:buClr>
                <a:srgbClr val="0BD0D9"/>
              </a:buClr>
            </a:pPr>
            <a:endParaRPr lang="en-US" dirty="0" smtClean="0">
              <a:solidFill>
                <a:prstClr val="white"/>
              </a:solidFill>
            </a:endParaRPr>
          </a:p>
          <a:p>
            <a:pPr algn="ctr" defTabSz="914400">
              <a:buClr>
                <a:srgbClr val="0BD0D9"/>
              </a:buClr>
            </a:pPr>
            <a:endParaRPr lang="en-US" dirty="0" smtClean="0">
              <a:solidFill>
                <a:prstClr val="white"/>
              </a:solidFill>
            </a:endParaRPr>
          </a:p>
        </p:txBody>
      </p:sp>
    </p:spTree>
    <p:extLst>
      <p:ext uri="{BB962C8B-B14F-4D97-AF65-F5344CB8AC3E}">
        <p14:creationId xmlns:p14="http://schemas.microsoft.com/office/powerpoint/2010/main" val="1597703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Anticipated changes in Bay watershed agricultural systems in response to changing climate </a:t>
            </a:r>
            <a:endParaRPr lang="en-US" sz="3200" dirty="0"/>
          </a:p>
        </p:txBody>
      </p:sp>
      <p:sp>
        <p:nvSpPr>
          <p:cNvPr id="3" name="Content Placeholder 2"/>
          <p:cNvSpPr>
            <a:spLocks noGrp="1"/>
          </p:cNvSpPr>
          <p:nvPr>
            <p:ph idx="1"/>
          </p:nvPr>
        </p:nvSpPr>
        <p:spPr>
          <a:xfrm>
            <a:off x="457200" y="1935480"/>
            <a:ext cx="8229600" cy="4617720"/>
          </a:xfrm>
        </p:spPr>
        <p:txBody>
          <a:bodyPr>
            <a:normAutofit/>
          </a:bodyPr>
          <a:lstStyle/>
          <a:p>
            <a:r>
              <a:rPr lang="en-US" dirty="0" smtClean="0"/>
              <a:t>Expanding use of winter cover crops </a:t>
            </a:r>
          </a:p>
          <a:p>
            <a:pPr lvl="1"/>
            <a:r>
              <a:rPr lang="en-US" dirty="0" smtClean="0"/>
              <a:t>Better window for establishment after summer crop harvest </a:t>
            </a:r>
            <a:endParaRPr lang="en-US" dirty="0"/>
          </a:p>
          <a:p>
            <a:r>
              <a:rPr lang="en-US" dirty="0" smtClean="0"/>
              <a:t>More double cropping</a:t>
            </a:r>
          </a:p>
          <a:p>
            <a:pPr lvl="1"/>
            <a:r>
              <a:rPr lang="en-US" dirty="0" smtClean="0"/>
              <a:t>Soybeans after small grains </a:t>
            </a:r>
          </a:p>
          <a:p>
            <a:pPr lvl="1"/>
            <a:r>
              <a:rPr lang="en-US" dirty="0" smtClean="0"/>
              <a:t>Harvesting winter covers crops, like rye, for dairy forage</a:t>
            </a:r>
          </a:p>
          <a:p>
            <a:r>
              <a:rPr lang="en-US" dirty="0" smtClean="0"/>
              <a:t>Greater diversity of crops grown</a:t>
            </a:r>
          </a:p>
          <a:p>
            <a:pPr lvl="1"/>
            <a:r>
              <a:rPr lang="en-US" dirty="0" smtClean="0"/>
              <a:t>Limited based on markets for crops or feed need for livestock/poultry</a:t>
            </a:r>
          </a:p>
          <a:p>
            <a:r>
              <a:rPr lang="en-US" dirty="0" smtClean="0"/>
              <a:t>Expanded use of irrigation  </a:t>
            </a:r>
          </a:p>
        </p:txBody>
      </p:sp>
    </p:spTree>
    <p:extLst>
      <p:ext uri="{BB962C8B-B14F-4D97-AF65-F5344CB8AC3E}">
        <p14:creationId xmlns:p14="http://schemas.microsoft.com/office/powerpoint/2010/main" val="2785902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75944"/>
            <a:ext cx="8229600" cy="438912"/>
          </a:xfrm>
        </p:spPr>
        <p:txBody>
          <a:bodyPr>
            <a:normAutofit fontScale="90000"/>
          </a:bodyPr>
          <a:lstStyle/>
          <a:p>
            <a:r>
              <a:rPr lang="en-US" sz="3200" dirty="0" smtClean="0"/>
              <a:t>Possible impacts on current BMP efficiencies</a:t>
            </a:r>
            <a:endParaRPr lang="en-US" sz="3200" dirty="0"/>
          </a:p>
        </p:txBody>
      </p:sp>
      <p:sp>
        <p:nvSpPr>
          <p:cNvPr id="3" name="Content Placeholder 2"/>
          <p:cNvSpPr>
            <a:spLocks noGrp="1"/>
          </p:cNvSpPr>
          <p:nvPr>
            <p:ph idx="1"/>
          </p:nvPr>
        </p:nvSpPr>
        <p:spPr>
          <a:xfrm>
            <a:off x="457200" y="1295400"/>
            <a:ext cx="8229600" cy="4389120"/>
          </a:xfrm>
        </p:spPr>
        <p:txBody>
          <a:bodyPr>
            <a:normAutofit lnSpcReduction="10000"/>
          </a:bodyPr>
          <a:lstStyle/>
          <a:p>
            <a:endParaRPr lang="en-US" dirty="0" smtClean="0"/>
          </a:p>
          <a:p>
            <a:r>
              <a:rPr lang="en-US" dirty="0" smtClean="0"/>
              <a:t>Annual management practices (largest group of ag BMPs) most flexible for adaptation to climate change. </a:t>
            </a:r>
          </a:p>
          <a:p>
            <a:pPr lvl="1"/>
            <a:r>
              <a:rPr lang="en-US" dirty="0" smtClean="0"/>
              <a:t>For example: Nutrient management BMP give credit for adaptive approaches that improve timing and efficiency of nutrient inputs  </a:t>
            </a:r>
          </a:p>
          <a:p>
            <a:r>
              <a:rPr lang="en-US" dirty="0" smtClean="0"/>
              <a:t>Efficiencies of structural BMPs (such as grassed waterways,  barnyard runoff control) and vegetative buffers may be altered by changing rainfall intensities  and temperature cycles. </a:t>
            </a:r>
          </a:p>
          <a:p>
            <a:pPr lvl="1"/>
            <a:r>
              <a:rPr lang="en-US" dirty="0" smtClean="0"/>
              <a:t>  Maybe biggest challenge for modeling ag BMPs</a:t>
            </a:r>
          </a:p>
        </p:txBody>
      </p:sp>
    </p:spTree>
    <p:extLst>
      <p:ext uri="{BB962C8B-B14F-4D97-AF65-F5344CB8AC3E}">
        <p14:creationId xmlns:p14="http://schemas.microsoft.com/office/powerpoint/2010/main" val="831738122"/>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t_Blue_PPT_Template_ENG">
  <a:themeElements>
    <a:clrScheme name="Custom 2">
      <a:dk1>
        <a:srgbClr val="262626"/>
      </a:dk1>
      <a:lt1>
        <a:sysClr val="window" lastClr="FFFFFF"/>
      </a:lt1>
      <a:dk2>
        <a:srgbClr val="003478"/>
      </a:dk2>
      <a:lt2>
        <a:srgbClr val="F2F2F2"/>
      </a:lt2>
      <a:accent1>
        <a:srgbClr val="675C53"/>
      </a:accent1>
      <a:accent2>
        <a:srgbClr val="5482AB"/>
      </a:accent2>
      <a:accent3>
        <a:srgbClr val="69923A"/>
      </a:accent3>
      <a:accent4>
        <a:srgbClr val="CA7700"/>
      </a:accent4>
      <a:accent5>
        <a:srgbClr val="B3995D"/>
      </a:accent5>
      <a:accent6>
        <a:srgbClr val="004165"/>
      </a:accent6>
      <a:hlink>
        <a:srgbClr val="CA7700"/>
      </a:hlink>
      <a:folHlink>
        <a:srgbClr val="B3995D"/>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2478</TotalTime>
  <Words>2926</Words>
  <Application>Microsoft Office PowerPoint</Application>
  <PresentationFormat>On-screen Show (4:3)</PresentationFormat>
  <Paragraphs>382</Paragraphs>
  <Slides>25</Slides>
  <Notes>17</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25</vt:i4>
      </vt:variant>
    </vt:vector>
  </HeadingPairs>
  <TitlesOfParts>
    <vt:vector size="44" baseType="lpstr">
      <vt:lpstr>Arial</vt:lpstr>
      <vt:lpstr>Calibri</vt:lpstr>
      <vt:lpstr>Calibri Light</vt:lpstr>
      <vt:lpstr>Cambria Math</vt:lpstr>
      <vt:lpstr>Century Gothic</vt:lpstr>
      <vt:lpstr>Constantia</vt:lpstr>
      <vt:lpstr>Courier New</vt:lpstr>
      <vt:lpstr>Franklin Gothic Book</vt:lpstr>
      <vt:lpstr>Franklin Gothic Medium</vt:lpstr>
      <vt:lpstr>Georgia</vt:lpstr>
      <vt:lpstr>Times New Roman</vt:lpstr>
      <vt:lpstr>WenQuanYi Zen Hei</vt:lpstr>
      <vt:lpstr>Wingdings</vt:lpstr>
      <vt:lpstr>Wingdings 2</vt:lpstr>
      <vt:lpstr>Office Theme</vt:lpstr>
      <vt:lpstr>Tt_Blue_PPT_Template_ENG</vt:lpstr>
      <vt:lpstr>Flow</vt:lpstr>
      <vt:lpstr>Retrospect</vt:lpstr>
      <vt:lpstr>3_Office Theme</vt:lpstr>
      <vt:lpstr>PowerPoint Presentation</vt:lpstr>
      <vt:lpstr>PowerPoint Presentation</vt:lpstr>
      <vt:lpstr>PowerPoint Presentation</vt:lpstr>
      <vt:lpstr>Resilient BMPs for a Changing Climate</vt:lpstr>
      <vt:lpstr>Urban BMPs</vt:lpstr>
      <vt:lpstr>Rural BMPs</vt:lpstr>
      <vt:lpstr>Ag Management Actions In Response to Climate Change</vt:lpstr>
      <vt:lpstr>Anticipated changes in Bay watershed agricultural systems in response to changing climate </vt:lpstr>
      <vt:lpstr>Possible impacts on current BMP efficiencies</vt:lpstr>
      <vt:lpstr>Watershed Diagnostics for Improved Adoption of Management Practices:  Integrating Biophysical and Social Factors </vt:lpstr>
      <vt:lpstr>PowerPoint Presentation</vt:lpstr>
      <vt:lpstr>Talk Outline</vt:lpstr>
      <vt:lpstr>PowerPoint Presentation</vt:lpstr>
      <vt:lpstr>Climate Change Forecasts for the Northeastern United States</vt:lpstr>
      <vt:lpstr>PowerPoint Presentation</vt:lpstr>
      <vt:lpstr>PowerPoint Presentation</vt:lpstr>
      <vt:lpstr>Model Construction and Analysis</vt:lpstr>
      <vt:lpstr>Impacts of Climate Change on Pollution CSAs</vt:lpstr>
      <vt:lpstr>Definition of a Critical Source Area (CSA)</vt:lpstr>
      <vt:lpstr>Surface Runoff &amp; Total Suspended Solids</vt:lpstr>
      <vt:lpstr>PowerPoint Presentation</vt:lpstr>
      <vt:lpstr>Impacts of Climate Change on BMP Effectiveness</vt:lpstr>
      <vt:lpstr>Targeting Method: Dense CSAs</vt:lpstr>
      <vt:lpstr>Targeting Dense CSAs of Today</vt:lpstr>
      <vt:lpstr>Targeting Dense CSAs of the Future</vt:lpstr>
    </vt:vector>
  </TitlesOfParts>
  <Company>USDA-ARS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usda\anthony.buda</dc:creator>
  <cp:lastModifiedBy>Dixon, Rachel</cp:lastModifiedBy>
  <cp:revision>149</cp:revision>
  <dcterms:created xsi:type="dcterms:W3CDTF">2017-10-13T13:19:47Z</dcterms:created>
  <dcterms:modified xsi:type="dcterms:W3CDTF">2018-10-04T16:33:55Z</dcterms:modified>
</cp:coreProperties>
</file>