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7" r:id="rId4"/>
    <p:sldId id="256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8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1CC1-85CE-4213-BD29-8864A6A620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60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F8AF-0318-409C-942C-549763A919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97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A9EA-DAAE-4233-9178-EB0754908C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32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C125-7887-4048-98EF-52F0A613BE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33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B80-F82D-486E-BFE9-697D3B5DB5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97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278-5671-4854-9FD8-C9184ED82C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62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B7A-DDCB-49E5-A61D-59FC211B40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24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8959-BB99-4600-8378-9BD4B3A9B2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2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5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90D4-8A88-4A39-AF6F-A777230696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17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B4C-20D8-4391-8959-64FBE8F524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48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0857-BCEA-40F5-ABDC-20438F2837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4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9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4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0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8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CD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7AE5-8C21-4C6E-B87B-B8AC9EF709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1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-13636"/>
            <a:ext cx="9144000" cy="1232836"/>
            <a:chOff x="0" y="-13636"/>
            <a:chExt cx="9144000" cy="1232836"/>
          </a:xfrm>
        </p:grpSpPr>
        <p:sp>
          <p:nvSpPr>
            <p:cNvPr id="4" name="Rectangle 3"/>
            <p:cNvSpPr/>
            <p:nvPr/>
          </p:nvSpPr>
          <p:spPr>
            <a:xfrm>
              <a:off x="0" y="685800"/>
              <a:ext cx="9144000" cy="533400"/>
            </a:xfrm>
            <a:prstGeom prst="rect">
              <a:avLst/>
            </a:prstGeom>
            <a:solidFill>
              <a:schemeClr val="accent1">
                <a:lumMod val="75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FF66"/>
                  </a:solidFill>
                </a:rPr>
                <a:t>Synthesis Process and Lessons Learned 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-13636"/>
              <a:ext cx="91440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prstClr val="white"/>
                  </a:solidFill>
                </a:rPr>
                <a:t>Explaining Trends in Tidal Waters</a:t>
              </a:r>
            </a:p>
          </p:txBody>
        </p:sp>
        <p:pic>
          <p:nvPicPr>
            <p:cNvPr id="6" name="Picture 5" descr="ID-M-VXW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6" y="87803"/>
              <a:ext cx="1371600" cy="552450"/>
            </a:xfrm>
            <a:prstGeom prst="rect">
              <a:avLst/>
            </a:prstGeom>
            <a:noFill/>
          </p:spPr>
        </p:pic>
      </p:grpSp>
      <p:pic>
        <p:nvPicPr>
          <p:cNvPr id="10" name="Picture 9" descr="FullSizeRender-9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1240" y="1488513"/>
            <a:ext cx="2468880" cy="1367862"/>
          </a:xfrm>
          <a:prstGeom prst="rect">
            <a:avLst/>
          </a:prstGeom>
        </p:spPr>
      </p:pic>
      <p:pic>
        <p:nvPicPr>
          <p:cNvPr id="14" name="Picture 13" descr="IMG_9280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9" b="17047"/>
          <a:stretch/>
        </p:blipFill>
        <p:spPr>
          <a:xfrm>
            <a:off x="6019800" y="2825720"/>
            <a:ext cx="2651760" cy="1400001"/>
          </a:xfrm>
          <a:prstGeom prst="rect">
            <a:avLst/>
          </a:prstGeom>
        </p:spPr>
      </p:pic>
      <p:pic>
        <p:nvPicPr>
          <p:cNvPr id="13" name="Picture 12" descr="IMG_0957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49"/>
          <a:stretch/>
        </p:blipFill>
        <p:spPr>
          <a:xfrm>
            <a:off x="5791200" y="4169369"/>
            <a:ext cx="3108960" cy="139323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2608" y="1264747"/>
            <a:ext cx="606959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Experienced leadership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One or 2 leaders who’ve been through process before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At least one “champion” – preferably two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Early-career 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Limited size (≤ 12)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380" y="3048000"/>
            <a:ext cx="54792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Topic is ripe for synthesis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Clear research AND management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Multiple products; co-authorship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380" y="4057471"/>
            <a:ext cx="57078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Multiple immersive workshops: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4 multi-day workshops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Minimal </a:t>
            </a:r>
            <a:r>
              <a:rPr lang="en-US" dirty="0" err="1">
                <a:solidFill>
                  <a:srgbClr val="002060"/>
                </a:solidFill>
              </a:rPr>
              <a:t>powerpoints</a:t>
            </a:r>
            <a:r>
              <a:rPr lang="en-US" dirty="0">
                <a:solidFill>
                  <a:srgbClr val="002060"/>
                </a:solidFill>
              </a:rPr>
              <a:t>; focus on breakouts and schedule flexibility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Conducive location (‘walkability’, good IT, whiteboards, break outs, food, drinks, photo ops)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846" y="5867400"/>
            <a:ext cx="6068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Regular communication in between workshops (leader emails, conference calls, offline collaboration) </a:t>
            </a:r>
          </a:p>
        </p:txBody>
      </p:sp>
    </p:spTree>
    <p:extLst>
      <p:ext uri="{BB962C8B-B14F-4D97-AF65-F5344CB8AC3E}">
        <p14:creationId xmlns:p14="http://schemas.microsoft.com/office/powerpoint/2010/main" val="157367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54628"/>
            <a:ext cx="7886700" cy="5522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+mj-lt"/>
              </a:rPr>
              <a:t>Needs for successful synthesis:</a:t>
            </a:r>
          </a:p>
          <a:p>
            <a:pPr marL="0" indent="0">
              <a:buNone/>
            </a:pP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Time – resources to hire a dedicated individual with the technical </a:t>
            </a:r>
            <a:r>
              <a:rPr lang="en-US" dirty="0" smtClean="0"/>
              <a:t>competence </a:t>
            </a:r>
            <a:r>
              <a:rPr lang="en-US" dirty="0"/>
              <a:t>(e.g</a:t>
            </a:r>
            <a:r>
              <a:rPr lang="en-US" dirty="0" smtClean="0"/>
              <a:t>., </a:t>
            </a:r>
            <a:r>
              <a:rPr lang="en-US" dirty="0"/>
              <a:t>a postdoc).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Engagement of relevant expertise – resources to engage relevant members of the science community (e.g., travel support).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Payoff – to both the CBP Partnership and SS participants. 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F</a:t>
            </a:r>
            <a:r>
              <a:rPr lang="en-US" dirty="0" smtClean="0"/>
              <a:t>ocused </a:t>
            </a:r>
            <a:r>
              <a:rPr lang="en-US" dirty="0"/>
              <a:t>effort of and engaged SS cohort to address a specific need. 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Findings that inform management decisions.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Publishable work and synergies that may result in additional collaborations. </a:t>
            </a:r>
          </a:p>
          <a:p>
            <a:pPr lvl="2">
              <a:lnSpc>
                <a:spcPct val="11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49" y="189310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STAC Synthesis - Background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402773"/>
            <a:ext cx="8184371" cy="508217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Summer 2017</a:t>
            </a:r>
          </a:p>
          <a:p>
            <a:pPr lvl="1">
              <a:lnSpc>
                <a:spcPct val="130000"/>
              </a:lnSpc>
              <a:spcAft>
                <a:spcPts val="1200"/>
              </a:spcAft>
            </a:pPr>
            <a:r>
              <a:rPr lang="en-US" dirty="0" smtClean="0"/>
              <a:t>Rich Batiuk (et al) proposed STAC consider taking on ‘science synthesis’ </a:t>
            </a:r>
            <a:r>
              <a:rPr lang="en-US" dirty="0"/>
              <a:t>(SS) </a:t>
            </a:r>
            <a:r>
              <a:rPr lang="en-US" dirty="0" smtClean="0"/>
              <a:t>topics </a:t>
            </a:r>
            <a:r>
              <a:rPr lang="en-US" dirty="0"/>
              <a:t>as a way to provide a more in-depth information to decision </a:t>
            </a:r>
            <a:r>
              <a:rPr lang="en-US" dirty="0" smtClean="0"/>
              <a:t>makers. </a:t>
            </a:r>
            <a:r>
              <a:rPr lang="en-US" dirty="0"/>
              <a:t>Example used was submerged aquatic vegetation (SAV) effort. </a:t>
            </a:r>
            <a:endParaRPr lang="en-US" dirty="0" smtClean="0"/>
          </a:p>
          <a:p>
            <a:pPr lvl="1">
              <a:lnSpc>
                <a:spcPct val="130000"/>
              </a:lnSpc>
              <a:spcAft>
                <a:spcPts val="1200"/>
              </a:spcAft>
            </a:pPr>
            <a:r>
              <a:rPr lang="en-US" dirty="0" smtClean="0"/>
              <a:t>Deep-dive; beyond a 2-3 day workshop. Support among STAC members</a:t>
            </a:r>
            <a:endParaRPr lang="en-US" dirty="0"/>
          </a:p>
          <a:p>
            <a:pPr lvl="1">
              <a:lnSpc>
                <a:spcPct val="130000"/>
              </a:lnSpc>
              <a:spcAft>
                <a:spcPts val="1200"/>
              </a:spcAft>
            </a:pPr>
            <a:r>
              <a:rPr lang="en-US" dirty="0" smtClean="0"/>
              <a:t>Identified importance of linking </a:t>
            </a:r>
            <a:r>
              <a:rPr lang="en-US" dirty="0"/>
              <a:t>SS effort with </a:t>
            </a:r>
            <a:r>
              <a:rPr lang="en-US" dirty="0" smtClean="0"/>
              <a:t>partnership needs</a:t>
            </a:r>
            <a:endParaRPr lang="en-US" dirty="0"/>
          </a:p>
          <a:p>
            <a:r>
              <a:rPr lang="en-US" dirty="0" smtClean="0"/>
              <a:t>Fall 2018</a:t>
            </a:r>
            <a:endParaRPr lang="en-US" dirty="0"/>
          </a:p>
          <a:p>
            <a:pPr lvl="1">
              <a:lnSpc>
                <a:spcPct val="130000"/>
              </a:lnSpc>
            </a:pPr>
            <a:r>
              <a:rPr lang="en-US" dirty="0" smtClean="0"/>
              <a:t>First STAC </a:t>
            </a:r>
            <a:r>
              <a:rPr lang="en-US" dirty="0"/>
              <a:t>led </a:t>
            </a:r>
            <a:r>
              <a:rPr lang="en-US" dirty="0" smtClean="0"/>
              <a:t>SS effort </a:t>
            </a:r>
            <a:r>
              <a:rPr lang="en-US" dirty="0"/>
              <a:t>focusing on climate change </a:t>
            </a:r>
            <a:r>
              <a:rPr lang="en-US" dirty="0" smtClean="0"/>
              <a:t>- based on STAC’s </a:t>
            </a:r>
            <a:r>
              <a:rPr lang="en-US" dirty="0"/>
              <a:t>long record of encouraging the </a:t>
            </a:r>
            <a:r>
              <a:rPr lang="en-US" dirty="0" smtClean="0"/>
              <a:t>CBP </a:t>
            </a:r>
            <a:r>
              <a:rPr lang="en-US" dirty="0"/>
              <a:t>to address </a:t>
            </a:r>
            <a:r>
              <a:rPr lang="en-US" dirty="0" smtClean="0"/>
              <a:t>climate, </a:t>
            </a:r>
            <a:r>
              <a:rPr lang="en-US" dirty="0"/>
              <a:t>the need to build on recent and forthcoming </a:t>
            </a:r>
            <a:r>
              <a:rPr lang="en-US" dirty="0" smtClean="0"/>
              <a:t>STAC climate chance (CC) </a:t>
            </a:r>
            <a:r>
              <a:rPr lang="en-US" dirty="0"/>
              <a:t>efforts </a:t>
            </a:r>
            <a:r>
              <a:rPr lang="en-US" dirty="0" smtClean="0"/>
              <a:t>(including this workshop), </a:t>
            </a:r>
            <a:r>
              <a:rPr lang="en-US" dirty="0"/>
              <a:t>and the </a:t>
            </a:r>
            <a:r>
              <a:rPr lang="en-US" dirty="0" smtClean="0"/>
              <a:t>recent decisions </a:t>
            </a:r>
            <a:r>
              <a:rPr lang="en-US" dirty="0"/>
              <a:t>taken by the </a:t>
            </a:r>
            <a:r>
              <a:rPr lang="en-US" dirty="0" smtClean="0"/>
              <a:t>PSC. 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Subcommittee of STAC members formed to develop overall ‘mechanism’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$125,000 added to STAC’s budget to fund 1-2 SS efforts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7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8720"/>
            <a:ext cx="8453642" cy="6166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+mj-lt"/>
              </a:rPr>
              <a:t>(DRAFT) </a:t>
            </a:r>
            <a:r>
              <a:rPr lang="en-US" sz="3200" b="1" dirty="0" smtClean="0">
                <a:latin typeface="+mj-lt"/>
              </a:rPr>
              <a:t>General STAC </a:t>
            </a:r>
            <a:r>
              <a:rPr lang="en-US" sz="3200" b="1" dirty="0">
                <a:latin typeface="+mj-lt"/>
              </a:rPr>
              <a:t>s</a:t>
            </a:r>
            <a:r>
              <a:rPr lang="en-US" sz="3200" b="1" dirty="0" smtClean="0">
                <a:latin typeface="+mj-lt"/>
              </a:rPr>
              <a:t>cience </a:t>
            </a:r>
            <a:r>
              <a:rPr lang="en-US" sz="3200" b="1" dirty="0">
                <a:latin typeface="+mj-lt"/>
              </a:rPr>
              <a:t>s</a:t>
            </a:r>
            <a:r>
              <a:rPr lang="en-US" sz="3200" b="1" dirty="0" smtClean="0">
                <a:latin typeface="+mj-lt"/>
              </a:rPr>
              <a:t>ynthesis </a:t>
            </a:r>
            <a:r>
              <a:rPr lang="en-US" sz="3200" b="1" dirty="0">
                <a:latin typeface="+mj-lt"/>
              </a:rPr>
              <a:t>m</a:t>
            </a:r>
            <a:r>
              <a:rPr lang="en-US" sz="3200" b="1" dirty="0" smtClean="0">
                <a:latin typeface="+mj-lt"/>
              </a:rPr>
              <a:t>odel</a:t>
            </a:r>
          </a:p>
          <a:p>
            <a:pPr marL="0" indent="0">
              <a:buNone/>
            </a:pP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I</a:t>
            </a:r>
            <a:r>
              <a:rPr lang="en-US" dirty="0" smtClean="0"/>
              <a:t>ncludes </a:t>
            </a:r>
            <a:r>
              <a:rPr lang="en-US" dirty="0"/>
              <a:t>a </a:t>
            </a:r>
            <a:r>
              <a:rPr lang="en-US" dirty="0" smtClean="0"/>
              <a:t>research scientist </a:t>
            </a:r>
            <a:r>
              <a:rPr lang="en-US" dirty="0"/>
              <a:t>and Advisory Committee. The </a:t>
            </a:r>
            <a:r>
              <a:rPr lang="en-US" dirty="0" smtClean="0"/>
              <a:t>scientist </a:t>
            </a:r>
            <a:r>
              <a:rPr lang="en-US" dirty="0"/>
              <a:t>will be </a:t>
            </a:r>
            <a:r>
              <a:rPr lang="en-US" dirty="0" smtClean="0"/>
              <a:t>employed by the Chesapeake </a:t>
            </a:r>
            <a:r>
              <a:rPr lang="en-US" dirty="0"/>
              <a:t>Research Consortium (CRC) </a:t>
            </a:r>
            <a:r>
              <a:rPr lang="en-US" dirty="0" smtClean="0"/>
              <a:t>and located as appropriate for the work. 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Advisory </a:t>
            </a:r>
            <a:r>
              <a:rPr lang="en-US" dirty="0"/>
              <a:t>Committees (AC) </a:t>
            </a:r>
            <a:r>
              <a:rPr lang="en-US" dirty="0" smtClean="0"/>
              <a:t>composed </a:t>
            </a:r>
            <a:r>
              <a:rPr lang="en-US" dirty="0"/>
              <a:t>of 4 to 6 </a:t>
            </a:r>
            <a:r>
              <a:rPr lang="en-US" dirty="0" smtClean="0"/>
              <a:t>members… 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one </a:t>
            </a:r>
            <a:r>
              <a:rPr lang="en-US" sz="2200" dirty="0"/>
              <a:t>AC member being a current STAC member or STAC-approved designee. 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each </a:t>
            </a:r>
            <a:r>
              <a:rPr lang="en-US" sz="2200" dirty="0"/>
              <a:t>AC should include in individual that is specifically interested and/or engaged in the SS topics and is involved in making decisions related to Bay recovery management. 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AC led </a:t>
            </a:r>
            <a:r>
              <a:rPr lang="en-US" sz="2200" dirty="0"/>
              <a:t>by one or more researchers currently active in the area of the proposed SS project. </a:t>
            </a:r>
          </a:p>
        </p:txBody>
      </p:sp>
    </p:spTree>
    <p:extLst>
      <p:ext uri="{BB962C8B-B14F-4D97-AF65-F5344CB8AC3E}">
        <p14:creationId xmlns:p14="http://schemas.microsoft.com/office/powerpoint/2010/main" val="49615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8720"/>
            <a:ext cx="8453642" cy="6166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+mj-lt"/>
              </a:rPr>
              <a:t>(DRAFT) </a:t>
            </a:r>
            <a:r>
              <a:rPr lang="en-US" sz="3200" b="1" dirty="0" smtClean="0">
                <a:latin typeface="+mj-lt"/>
              </a:rPr>
              <a:t>General STAC </a:t>
            </a:r>
            <a:r>
              <a:rPr lang="en-US" sz="3200" b="1" dirty="0">
                <a:latin typeface="+mj-lt"/>
              </a:rPr>
              <a:t>s</a:t>
            </a:r>
            <a:r>
              <a:rPr lang="en-US" sz="3200" b="1" dirty="0" smtClean="0">
                <a:latin typeface="+mj-lt"/>
              </a:rPr>
              <a:t>cience </a:t>
            </a:r>
            <a:r>
              <a:rPr lang="en-US" sz="3200" b="1" dirty="0">
                <a:latin typeface="+mj-lt"/>
              </a:rPr>
              <a:t>s</a:t>
            </a:r>
            <a:r>
              <a:rPr lang="en-US" sz="3200" b="1" dirty="0" smtClean="0">
                <a:latin typeface="+mj-lt"/>
              </a:rPr>
              <a:t>ynthesis </a:t>
            </a:r>
            <a:r>
              <a:rPr lang="en-US" sz="3200" b="1" dirty="0">
                <a:latin typeface="+mj-lt"/>
              </a:rPr>
              <a:t>m</a:t>
            </a:r>
            <a:r>
              <a:rPr lang="en-US" sz="3200" b="1" dirty="0" smtClean="0">
                <a:latin typeface="+mj-lt"/>
              </a:rPr>
              <a:t>odel</a:t>
            </a:r>
          </a:p>
          <a:p>
            <a:pPr marL="0" indent="0">
              <a:buNone/>
            </a:pP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Potential SS topics may be responsive (a request from the Chesapeake Bay Program, e.g., GITs, Workgroups, STAR) or proactive (an issue that STAC believes requires attention). 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Some </a:t>
            </a:r>
            <a:r>
              <a:rPr lang="en-US" dirty="0"/>
              <a:t>topics may be a mix of both responsive and proactive. Topics may also be identified using the outputs from future (or past) STAC-sponsored workshops. 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/>
              <a:t>SS </a:t>
            </a:r>
            <a:r>
              <a:rPr lang="en-US" dirty="0" smtClean="0"/>
              <a:t>products </a:t>
            </a:r>
            <a:r>
              <a:rPr lang="en-US" dirty="0"/>
              <a:t>are expected to capture the “state of the </a:t>
            </a:r>
            <a:r>
              <a:rPr lang="en-US" dirty="0" smtClean="0"/>
              <a:t>science.”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Findings </a:t>
            </a:r>
            <a:r>
              <a:rPr lang="en-US" dirty="0"/>
              <a:t>should provide the CBP Partnership with a good foundation on which to build future research and make informed policy/management decisions.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326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260" y="90546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potential SS  topics </a:t>
            </a:r>
            <a:r>
              <a:rPr lang="en-US" sz="3200" b="1" dirty="0"/>
              <a:t>h</a:t>
            </a:r>
            <a:r>
              <a:rPr lang="en-US" sz="3200" b="1" dirty="0" smtClean="0"/>
              <a:t>eard </a:t>
            </a:r>
            <a:r>
              <a:rPr lang="en-US" sz="3200" b="1" dirty="0"/>
              <a:t>t</a:t>
            </a:r>
            <a:r>
              <a:rPr lang="en-US" sz="3200" b="1" dirty="0" smtClean="0"/>
              <a:t>oday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02" y="1416109"/>
            <a:ext cx="8184371" cy="485566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</a:t>
            </a:r>
            <a:r>
              <a:rPr lang="en-US" dirty="0" smtClean="0"/>
              <a:t>utrient speciation methodology and WQ impacts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Multi-model comparison and skill assessment for estuarine models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BMP performance and resiliency </a:t>
            </a:r>
            <a:r>
              <a:rPr lang="en-US" dirty="0" smtClean="0"/>
              <a:t>under </a:t>
            </a:r>
            <a:r>
              <a:rPr lang="en-US" dirty="0"/>
              <a:t>future climate conditions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Holistic assessment of regional resilience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Resilience </a:t>
            </a:r>
            <a:r>
              <a:rPr lang="en-US" dirty="0"/>
              <a:t>to extremes? Flooding?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Coupling </a:t>
            </a:r>
            <a:r>
              <a:rPr lang="en-US" dirty="0"/>
              <a:t>local concerns with broader Bay resiliency across the </a:t>
            </a:r>
            <a:r>
              <a:rPr lang="en-US" dirty="0" smtClean="0"/>
              <a:t>watershed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Assess ability to meet current Bay Agreement goals and water </a:t>
            </a:r>
            <a:r>
              <a:rPr lang="en-US" dirty="0"/>
              <a:t>quality </a:t>
            </a:r>
            <a:r>
              <a:rPr lang="en-US" dirty="0" smtClean="0"/>
              <a:t>standards under future climate conditions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0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eisman_USG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nthesisEffortsOverview" id="{99A4E9B3-D8C0-43E5-9CAA-8D7AF74E2BF1}" vid="{CCF0E485-23E5-4F14-A6C5-81700C9A28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612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Keisman_USGS</vt:lpstr>
      <vt:lpstr>PowerPoint Presentation</vt:lpstr>
      <vt:lpstr>PowerPoint Presentation</vt:lpstr>
      <vt:lpstr>STAC Synthesis - Background</vt:lpstr>
      <vt:lpstr>PowerPoint Presentation</vt:lpstr>
      <vt:lpstr>PowerPoint Presentation</vt:lpstr>
      <vt:lpstr>Some potential SS  topics heard today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 Synthesis - Background</dc:title>
  <dc:creator>Dixon, Rachel</dc:creator>
  <cp:lastModifiedBy>Dixon, Rachel</cp:lastModifiedBy>
  <cp:revision>11</cp:revision>
  <dcterms:created xsi:type="dcterms:W3CDTF">2018-09-25T16:27:35Z</dcterms:created>
  <dcterms:modified xsi:type="dcterms:W3CDTF">2018-09-25T17:27:20Z</dcterms:modified>
</cp:coreProperties>
</file>