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960" r:id="rId2"/>
    <p:sldId id="608" r:id="rId3"/>
    <p:sldId id="256" r:id="rId4"/>
    <p:sldId id="258" r:id="rId5"/>
    <p:sldId id="955" r:id="rId6"/>
    <p:sldId id="257" r:id="rId7"/>
    <p:sldId id="260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81" r:id="rId22"/>
    <p:sldId id="278" r:id="rId23"/>
    <p:sldId id="277" r:id="rId24"/>
    <p:sldId id="961" r:id="rId25"/>
    <p:sldId id="280" r:id="rId26"/>
    <p:sldId id="959" r:id="rId27"/>
    <p:sldId id="282" r:id="rId28"/>
    <p:sldId id="283" r:id="rId29"/>
    <p:sldId id="286" r:id="rId30"/>
    <p:sldId id="284" r:id="rId31"/>
    <p:sldId id="285" r:id="rId32"/>
    <p:sldId id="563" r:id="rId33"/>
    <p:sldId id="957" r:id="rId34"/>
    <p:sldId id="565" r:id="rId35"/>
    <p:sldId id="564" r:id="rId36"/>
    <p:sldId id="566" r:id="rId37"/>
    <p:sldId id="949" r:id="rId38"/>
    <p:sldId id="950" r:id="rId39"/>
    <p:sldId id="953" r:id="rId40"/>
    <p:sldId id="95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E349-2357-4E60-99FD-CA5116D88948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67E76-0814-453E-A284-F3E2776F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8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4327-E15B-4514-BD5C-A204F5CB7A07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33B0-119D-4B0B-AC77-C054EF6A5999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A89C-D44D-4DE3-ABD6-26CE2F08A5EA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1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CFEB-433F-49A9-A165-E628AB2E34CF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D495-1FAC-4020-8075-7400A5DF5CED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B29A-808A-4CFE-B96F-890AF5032E27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1D0E-94C1-49ED-BED7-9B94D29CB757}" type="datetime1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0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1058-7DF7-4B6B-82A2-1CB9EBDF3054}" type="datetime1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0F8A-DEA2-4E81-A34D-F83E61B28350}" type="datetime1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A7BD-55F6-4BE1-86A0-07BA743A3204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FA2-DEFE-48BD-ABF4-24E4103A8DB5}" type="datetime1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A6A3F-2ABA-4816-BC49-65AEA870A7D3}" type="datetime1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8350-4552-420E-BD14-6B061262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E05D74-682C-425A-BA37-CD8A46D3E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 of Climate Impact Assessment Framework and Implementation 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A28B9790-2092-4B2F-893A-8E6C76E8D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1" y="3602038"/>
            <a:ext cx="7386918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Gary Shenk CBPO</a:t>
            </a:r>
          </a:p>
          <a:p>
            <a:r>
              <a:rPr lang="en-US" dirty="0"/>
              <a:t>STAC Workshop </a:t>
            </a:r>
          </a:p>
          <a:p>
            <a:r>
              <a:rPr lang="en-US" dirty="0"/>
              <a:t> </a:t>
            </a:r>
            <a:r>
              <a:rPr lang="en-US" b="1" dirty="0"/>
              <a:t>Chesapeake Bay Program Climate Change Modeling 2.0</a:t>
            </a:r>
          </a:p>
          <a:p>
            <a:r>
              <a:rPr lang="en-US" b="1" dirty="0"/>
              <a:t>9/24/2018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6428A4-DD71-4BA8-8C42-D11710B4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65D06-66CB-4683-BCCC-B2CC12140A5D}"/>
              </a:ext>
            </a:extLst>
          </p:cNvPr>
          <p:cNvSpPr txBox="1"/>
          <p:nvPr/>
        </p:nvSpPr>
        <p:spPr>
          <a:xfrm>
            <a:off x="212870" y="3202348"/>
            <a:ext cx="8427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Downscaling 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Bias Corrected Spatial Disaggregation (BCSD) - used for runs in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Investigating Multivariate Adaptive Constructed Analogs (MACA)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Investigating Localized Constructed Analogs (LOCA)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Literature exists to support the idea that all are reasonable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1BDB076-599A-43E0-A2DD-01CF6FC1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10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687F3F-C9F7-45E3-BFCC-C356C219EB37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1502656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F8B68D-EC30-451A-A842-8D689162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" y="3256442"/>
            <a:ext cx="3429000" cy="3177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C6B3F0-4D18-4AB7-B043-A6CECC521E26}"/>
              </a:ext>
            </a:extLst>
          </p:cNvPr>
          <p:cNvSpPr/>
          <p:nvPr/>
        </p:nvSpPr>
        <p:spPr>
          <a:xfrm>
            <a:off x="1124713" y="4462272"/>
            <a:ext cx="1280159" cy="694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40A0AB-5257-4D9B-B92B-DE2D3B6F23E5}"/>
              </a:ext>
            </a:extLst>
          </p:cNvPr>
          <p:cNvSpPr txBox="1"/>
          <p:nvPr/>
        </p:nvSpPr>
        <p:spPr>
          <a:xfrm>
            <a:off x="3927692" y="3365716"/>
            <a:ext cx="4678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Ensemble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the median temperature and precipitation change from the ensemble for each month for the primary run.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the corners of the 90</a:t>
            </a:r>
            <a:r>
              <a:rPr lang="en-US" sz="2000" baseline="30000" dirty="0"/>
              <a:t>th</a:t>
            </a:r>
            <a:r>
              <a:rPr lang="en-US" sz="2000" dirty="0"/>
              <a:t> percentile ‘box’ to investigate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786A83-C896-4499-817C-5F326B031232}"/>
              </a:ext>
            </a:extLst>
          </p:cNvPr>
          <p:cNvSpPr txBox="1"/>
          <p:nvPr/>
        </p:nvSpPr>
        <p:spPr>
          <a:xfrm rot="16200000">
            <a:off x="-1048874" y="4545105"/>
            <a:ext cx="240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Difference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81C750-90AF-4A40-B6F2-0DA1379B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11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DB9D8D-3CFB-402A-B5BA-F251AF5835F7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309588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65D06-66CB-4683-BCCC-B2CC12140A5D}"/>
              </a:ext>
            </a:extLst>
          </p:cNvPr>
          <p:cNvSpPr txBox="1"/>
          <p:nvPr/>
        </p:nvSpPr>
        <p:spPr>
          <a:xfrm>
            <a:off x="212870" y="3202348"/>
            <a:ext cx="8427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Literature shows that the increases in precipitation over the previous century have primarily occurred in the highest precipitation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002CDA-1185-42EA-A2B5-A7855867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1" y="3878199"/>
            <a:ext cx="5494020" cy="2933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80C7C-C78C-4B96-B964-01FFBC4751DB}"/>
              </a:ext>
            </a:extLst>
          </p:cNvPr>
          <p:cNvSpPr txBox="1"/>
          <p:nvPr/>
        </p:nvSpPr>
        <p:spPr>
          <a:xfrm>
            <a:off x="5627251" y="3878199"/>
            <a:ext cx="3509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methods of rainfall addition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Multiply all rainfall events by the same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Multiply rainfall events within a decile by a factor such that the top decile increases a greater percentage as shown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67B6F4-8B41-4BCD-9C67-10E4949C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12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9E6979-6E88-4A04-AA20-A5C20338288A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76896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80C7C-C78C-4B96-B964-01FFBC4751DB}"/>
              </a:ext>
            </a:extLst>
          </p:cNvPr>
          <p:cNvSpPr txBox="1"/>
          <p:nvPr/>
        </p:nvSpPr>
        <p:spPr>
          <a:xfrm>
            <a:off x="571157" y="3510945"/>
            <a:ext cx="761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</a:t>
            </a:r>
            <a:r>
              <a:rPr lang="en-US" sz="2000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IPCC 5 Working Group 1</a:t>
            </a:r>
            <a:endParaRPr lang="en-US" sz="2000" baseline="-25000" dirty="0"/>
          </a:p>
          <a:p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2EB7B2B-8B58-4746-BAA9-ED5F1BACC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5094"/>
              </p:ext>
            </p:extLst>
          </p:nvPr>
        </p:nvGraphicFramePr>
        <p:xfrm>
          <a:off x="1990134" y="4517371"/>
          <a:ext cx="4616856" cy="1391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214">
                  <a:extLst>
                    <a:ext uri="{9D8B030D-6E8A-4147-A177-3AD203B41FA5}">
                      <a16:colId xmlns:a16="http://schemas.microsoft.com/office/drawing/2014/main" xmlns="" val="3207681414"/>
                    </a:ext>
                  </a:extLst>
                </a:gridCol>
                <a:gridCol w="1154214">
                  <a:extLst>
                    <a:ext uri="{9D8B030D-6E8A-4147-A177-3AD203B41FA5}">
                      <a16:colId xmlns:a16="http://schemas.microsoft.com/office/drawing/2014/main" xmlns="" val="4200508091"/>
                    </a:ext>
                  </a:extLst>
                </a:gridCol>
                <a:gridCol w="1154214">
                  <a:extLst>
                    <a:ext uri="{9D8B030D-6E8A-4147-A177-3AD203B41FA5}">
                      <a16:colId xmlns:a16="http://schemas.microsoft.com/office/drawing/2014/main" xmlns="" val="3084435350"/>
                    </a:ext>
                  </a:extLst>
                </a:gridCol>
                <a:gridCol w="1154214">
                  <a:extLst>
                    <a:ext uri="{9D8B030D-6E8A-4147-A177-3AD203B41FA5}">
                      <a16:colId xmlns:a16="http://schemas.microsoft.com/office/drawing/2014/main" xmlns="" val="907979171"/>
                    </a:ext>
                  </a:extLst>
                </a:gridCol>
              </a:tblGrid>
              <a:tr h="44827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RCP 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RCP 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RCP 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19081843"/>
                  </a:ext>
                </a:extLst>
              </a:tr>
              <a:tr h="24975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6112132"/>
                  </a:ext>
                </a:extLst>
              </a:tr>
              <a:tr h="24975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700937"/>
                  </a:ext>
                </a:extLst>
              </a:tr>
              <a:tr h="24975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83164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627E56-1431-4139-B86C-32D23AB6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672A70-B06F-41D6-91E9-F2C51805D66B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56944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80C7C-C78C-4B96-B964-01FFBC4751DB}"/>
              </a:ext>
            </a:extLst>
          </p:cNvPr>
          <p:cNvSpPr txBox="1"/>
          <p:nvPr/>
        </p:nvSpPr>
        <p:spPr>
          <a:xfrm>
            <a:off x="571157" y="3510945"/>
            <a:ext cx="7613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</a:t>
            </a:r>
            <a:endParaRPr lang="en-US" sz="20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Hargreaves-Samani to calculate change in 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Function of temperature and extraterrestrial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the change in PET to the Base PET used in the Phase 6 model  </a:t>
            </a:r>
            <a:endParaRPr lang="en-US" sz="2000" baseline="-25000" dirty="0"/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929E91-511D-4E85-B9F3-A37876ED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26E547-1FE0-49D5-9750-9F2B084ACB69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60140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DD3A81-744F-426F-9F88-D4107A545086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1426C819-4C17-42FF-AEC1-2A526CF94FEA}"/>
              </a:ext>
            </a:extLst>
          </p:cNvPr>
          <p:cNvCxnSpPr>
            <a:cxnSpLocks/>
            <a:stCxn id="8" idx="6"/>
            <a:endCxn id="101" idx="2"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34A7A87E-5476-4C64-8750-7EE3BB565D9C}"/>
              </a:ext>
            </a:extLst>
          </p:cNvPr>
          <p:cNvCxnSpPr>
            <a:cxnSpLocks/>
            <a:stCxn id="7" idx="4"/>
            <a:endCxn id="101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95C1D8DD-C6F2-4B21-A9FA-942C958D8598}"/>
              </a:ext>
            </a:extLst>
          </p:cNvPr>
          <p:cNvCxnSpPr>
            <a:cxnSpLocks/>
            <a:stCxn id="11" idx="4"/>
            <a:endCxn id="28" idx="0"/>
          </p:cNvCxnSpPr>
          <p:nvPr/>
        </p:nvCxnSpPr>
        <p:spPr>
          <a:xfrm rot="5400000">
            <a:off x="4932240" y="4327332"/>
            <a:ext cx="367151" cy="8713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477959" y="4946589"/>
            <a:ext cx="2404349" cy="725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Estuarine Process-based model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3B2CA7A-1905-4A3D-A1E5-C35932BC2558}"/>
              </a:ext>
            </a:extLst>
          </p:cNvPr>
          <p:cNvCxnSpPr>
            <a:cxnSpLocks/>
            <a:stCxn id="10" idx="3"/>
            <a:endCxn id="28" idx="2"/>
          </p:cNvCxnSpPr>
          <p:nvPr/>
        </p:nvCxnSpPr>
        <p:spPr>
          <a:xfrm rot="16200000" flipH="1">
            <a:off x="2138039" y="3969320"/>
            <a:ext cx="875233" cy="18046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1032871" y="5950225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5253FDF0-7991-43A5-8D02-58DF063BB1FE}"/>
              </a:ext>
            </a:extLst>
          </p:cNvPr>
          <p:cNvCxnSpPr>
            <a:cxnSpLocks/>
            <a:stCxn id="28" idx="3"/>
            <a:endCxn id="33" idx="7"/>
          </p:cNvCxnSpPr>
          <p:nvPr/>
        </p:nvCxnSpPr>
        <p:spPr>
          <a:xfrm rot="5400000">
            <a:off x="3169727" y="5404026"/>
            <a:ext cx="498693" cy="8219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6865686" y="296831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F77D7EEA-C4FB-46ED-8AFC-32C9D29CFC54}"/>
              </a:ext>
            </a:extLst>
          </p:cNvPr>
          <p:cNvCxnSpPr>
            <a:cxnSpLocks/>
            <a:stCxn id="52" idx="4"/>
            <a:endCxn id="51" idx="0"/>
          </p:cNvCxnSpPr>
          <p:nvPr/>
        </p:nvCxnSpPr>
        <p:spPr>
          <a:xfrm rot="16200000" flipH="1">
            <a:off x="6847521" y="1886487"/>
            <a:ext cx="1918079" cy="2455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861E20CC-0C47-4710-A90C-9C680850CEFE}"/>
              </a:ext>
            </a:extLst>
          </p:cNvPr>
          <p:cNvCxnSpPr>
            <a:cxnSpLocks/>
            <a:stCxn id="51" idx="2"/>
            <a:endCxn id="10" idx="7"/>
          </p:cNvCxnSpPr>
          <p:nvPr/>
        </p:nvCxnSpPr>
        <p:spPr>
          <a:xfrm rot="10800000" flipV="1">
            <a:off x="3291964" y="3385700"/>
            <a:ext cx="3573722" cy="3653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xmlns="" id="{447F4E02-94F8-40A5-9CB0-58386EED5825}"/>
              </a:ext>
            </a:extLst>
          </p:cNvPr>
          <p:cNvCxnSpPr>
            <a:cxnSpLocks/>
            <a:stCxn id="51" idx="3"/>
            <a:endCxn id="11" idx="6"/>
          </p:cNvCxnSpPr>
          <p:nvPr/>
        </p:nvCxnSpPr>
        <p:spPr>
          <a:xfrm rot="5400000">
            <a:off x="6712501" y="3631755"/>
            <a:ext cx="415642" cy="51380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BF906CBE-CA26-4A5A-8D42-F417C52DB3C5}"/>
              </a:ext>
            </a:extLst>
          </p:cNvPr>
          <p:cNvCxnSpPr>
            <a:cxnSpLocks/>
            <a:stCxn id="51" idx="4"/>
            <a:endCxn id="28" idx="6"/>
          </p:cNvCxnSpPr>
          <p:nvPr/>
        </p:nvCxnSpPr>
        <p:spPr>
          <a:xfrm rot="5400000">
            <a:off x="6152750" y="3532646"/>
            <a:ext cx="1506154" cy="20470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05A784B-5E62-4607-BD97-69F9EBCAA5B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773525EC-344C-480D-8C7A-92C8681F5ACF}"/>
              </a:ext>
            </a:extLst>
          </p:cNvPr>
          <p:cNvCxnSpPr>
            <a:cxnSpLocks/>
            <a:stCxn id="10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5105963" y="5963477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>
            <a:off x="3346970" y="6339935"/>
            <a:ext cx="1758993" cy="46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769A0FC-2677-4505-8EE7-2CFC2A6F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15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49AD3D-88F9-458E-B6F7-8AD30C47166B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26638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A6CC4B4-7A61-4FFE-BA60-F609356C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25FEDA-975A-49AB-8199-B52567EF3A15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294643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9552101-A54D-43E0-A4E7-30A18FED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72ED19-26D5-4625-81CF-EE1E1EB9568E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1835011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" y="2276507"/>
            <a:ext cx="3517329" cy="3833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HSPF simulation of hydrology is sensitive to:</a:t>
            </a:r>
          </a:p>
          <a:p>
            <a:r>
              <a:rPr lang="en-US" dirty="0"/>
              <a:t>Precipitation</a:t>
            </a:r>
          </a:p>
          <a:p>
            <a:r>
              <a:rPr lang="en-US" dirty="0"/>
              <a:t>PET</a:t>
            </a:r>
          </a:p>
          <a:p>
            <a:r>
              <a:rPr lang="en-US" dirty="0"/>
              <a:t>CO2</a:t>
            </a:r>
          </a:p>
          <a:p>
            <a:r>
              <a:rPr lang="en-US" dirty="0"/>
              <a:t>Temperature (snowfall and snowmelt)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C1CA42-234D-4753-8F67-D225A190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63681"/>
            <a:ext cx="5410200" cy="4371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B56AFA-EFEA-4974-91E3-758A8163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405AF3-7547-42FA-9E9A-7F34A509F1F5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82646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" y="2276507"/>
            <a:ext cx="3517329" cy="3833721"/>
          </a:xfrm>
        </p:spPr>
        <p:txBody>
          <a:bodyPr>
            <a:normAutofit/>
          </a:bodyPr>
          <a:lstStyle/>
          <a:p>
            <a:r>
              <a:rPr lang="en-US" dirty="0"/>
              <a:t>HSPF simulation of sediment is sensitive to:</a:t>
            </a:r>
          </a:p>
          <a:p>
            <a:r>
              <a:rPr lang="en-US" dirty="0"/>
              <a:t>Precipitation</a:t>
            </a:r>
          </a:p>
          <a:p>
            <a:r>
              <a:rPr lang="en-US" dirty="0"/>
              <a:t>Runoff</a:t>
            </a:r>
          </a:p>
          <a:p>
            <a:pPr lvl="1"/>
            <a:r>
              <a:rPr lang="en-US" dirty="0"/>
              <a:t>PET, temperature, CO2,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DBB802-50DE-45D6-9E82-EF3044AAA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211" y="3022899"/>
            <a:ext cx="5189714" cy="36466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5BF566-9C65-4413-88A5-0F71AE0B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9B0C55-4517-4874-A44F-21DB59C15261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406495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Accounting for Changing Conditions</a:t>
            </a:r>
            <a:br>
              <a:rPr lang="en-US" b="1" dirty="0">
                <a:latin typeface="+mn-lt"/>
              </a:rPr>
            </a:br>
            <a:r>
              <a:rPr lang="en-US" sz="2100" dirty="0">
                <a:latin typeface="+mn-lt"/>
              </a:rPr>
              <a:t>Cumulative Assessment of Bay Low Dissolved Oxygen Impacts</a:t>
            </a:r>
            <a:endParaRPr lang="en-US" sz="27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51" y="2042716"/>
            <a:ext cx="6221737" cy="39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1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3" y="2445957"/>
            <a:ext cx="3636960" cy="3833721"/>
          </a:xfrm>
        </p:spPr>
        <p:txBody>
          <a:bodyPr>
            <a:normAutofit/>
          </a:bodyPr>
          <a:lstStyle/>
          <a:p>
            <a:r>
              <a:rPr lang="en-US" dirty="0"/>
              <a:t>Phase 6 model is time-averaged for N and P from the land</a:t>
            </a:r>
          </a:p>
          <a:p>
            <a:r>
              <a:rPr lang="en-US" dirty="0"/>
              <a:t>Sensitivity to climate must be specified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47AE2C-474B-4ABC-86C9-1C7B8FEB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87" y="2138931"/>
            <a:ext cx="4591065" cy="47032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456AB3D-6CF5-4A10-B86D-EE0555FF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35F778-9874-430C-88E3-D358D6BA91CC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169163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4" y="2016886"/>
            <a:ext cx="3777103" cy="4339465"/>
          </a:xfrm>
        </p:spPr>
        <p:txBody>
          <a:bodyPr>
            <a:normAutofit/>
          </a:bodyPr>
          <a:lstStyle/>
          <a:p>
            <a:r>
              <a:rPr lang="en-US" sz="2400" dirty="0"/>
              <a:t>Nitrogen Sensitivities</a:t>
            </a:r>
          </a:p>
          <a:p>
            <a:r>
              <a:rPr lang="en-US" sz="2400" dirty="0"/>
              <a:t>Agriculture</a:t>
            </a:r>
          </a:p>
          <a:p>
            <a:pPr lvl="1"/>
            <a:r>
              <a:rPr lang="en-US" sz="2000" dirty="0"/>
              <a:t>Fertilizer</a:t>
            </a:r>
          </a:p>
          <a:p>
            <a:pPr lvl="1"/>
            <a:r>
              <a:rPr lang="en-US" sz="2000" dirty="0"/>
              <a:t>Manure</a:t>
            </a:r>
          </a:p>
          <a:p>
            <a:pPr lvl="1"/>
            <a:r>
              <a:rPr lang="en-US" sz="2000" dirty="0"/>
              <a:t>Atmospheric Deposition</a:t>
            </a:r>
          </a:p>
          <a:p>
            <a:pPr lvl="1"/>
            <a:r>
              <a:rPr lang="en-US" sz="2000" dirty="0"/>
              <a:t>Fixation</a:t>
            </a:r>
          </a:p>
          <a:p>
            <a:pPr lvl="1"/>
            <a:r>
              <a:rPr lang="en-US" sz="2000" dirty="0"/>
              <a:t>Crop Cover</a:t>
            </a:r>
          </a:p>
          <a:p>
            <a:pPr lvl="1"/>
            <a:r>
              <a:rPr lang="en-US" sz="2000" dirty="0"/>
              <a:t>Uptake</a:t>
            </a:r>
          </a:p>
          <a:p>
            <a:pPr lvl="1"/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CF40311-31B7-4805-997B-49CB7F78EDC8}"/>
              </a:ext>
            </a:extLst>
          </p:cNvPr>
          <p:cNvSpPr txBox="1">
            <a:spLocks/>
          </p:cNvSpPr>
          <p:nvPr/>
        </p:nvSpPr>
        <p:spPr>
          <a:xfrm>
            <a:off x="5499186" y="2171985"/>
            <a:ext cx="3644814" cy="433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Nitrogen Sensitivities</a:t>
            </a:r>
          </a:p>
          <a:p>
            <a:r>
              <a:rPr lang="en-US" sz="2400" dirty="0"/>
              <a:t>Developed</a:t>
            </a:r>
          </a:p>
          <a:p>
            <a:pPr lvl="1"/>
            <a:r>
              <a:rPr lang="en-US" sz="2000" dirty="0"/>
              <a:t>Fertilizer</a:t>
            </a:r>
          </a:p>
          <a:p>
            <a:pPr lvl="1"/>
            <a:r>
              <a:rPr lang="en-US" sz="2000" dirty="0"/>
              <a:t>Atmospheric Deposition</a:t>
            </a:r>
          </a:p>
          <a:p>
            <a:pPr lvl="1"/>
            <a:r>
              <a:rPr lang="en-US" sz="2000" dirty="0"/>
              <a:t>Crop Cover</a:t>
            </a:r>
          </a:p>
          <a:p>
            <a:pPr lvl="1"/>
            <a:r>
              <a:rPr lang="en-US" sz="2000" dirty="0"/>
              <a:t>Uptake</a:t>
            </a:r>
          </a:p>
          <a:p>
            <a:r>
              <a:rPr lang="en-US" sz="2400" dirty="0"/>
              <a:t>Natural</a:t>
            </a:r>
          </a:p>
          <a:p>
            <a:pPr lvl="1"/>
            <a:r>
              <a:rPr lang="en-US" sz="2000" dirty="0"/>
              <a:t>Atmospheric Deposition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069EBA-115B-452B-9F2F-E7C796D3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AC6825-A80F-4134-94AF-DFBE12D378F8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506745A-E7F6-47C5-B4A6-AC5A498B9C19}"/>
              </a:ext>
            </a:extLst>
          </p:cNvPr>
          <p:cNvSpPr txBox="1">
            <a:spLocks/>
          </p:cNvSpPr>
          <p:nvPr/>
        </p:nvSpPr>
        <p:spPr>
          <a:xfrm>
            <a:off x="2108375" y="5069052"/>
            <a:ext cx="3644814" cy="16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Delivery</a:t>
            </a:r>
          </a:p>
          <a:p>
            <a:pPr lvl="1"/>
            <a:r>
              <a:rPr lang="en-US" sz="2000" dirty="0"/>
              <a:t>Available water capacity</a:t>
            </a:r>
          </a:p>
          <a:p>
            <a:pPr lvl="1"/>
            <a:r>
              <a:rPr lang="en-US" sz="2000" dirty="0"/>
              <a:t>Groundwater recharge</a:t>
            </a:r>
          </a:p>
          <a:p>
            <a:pPr lvl="1"/>
            <a:r>
              <a:rPr lang="en-US" sz="2000" dirty="0"/>
              <a:t>Piedmont carbonate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524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3" y="2445957"/>
            <a:ext cx="3636960" cy="3833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Nitrogen assumption: </a:t>
            </a:r>
          </a:p>
          <a:p>
            <a:pPr lvl="1"/>
            <a:r>
              <a:rPr lang="en-US" dirty="0"/>
              <a:t>No changes to the concentrations</a:t>
            </a:r>
          </a:p>
          <a:p>
            <a:pPr lvl="1"/>
            <a:r>
              <a:rPr lang="en-US" dirty="0"/>
              <a:t> proportional change in load to a change in flow.</a:t>
            </a:r>
          </a:p>
          <a:p>
            <a:pPr lvl="1"/>
            <a:endParaRPr lang="en-US" dirty="0"/>
          </a:p>
          <a:p>
            <a:r>
              <a:rPr lang="en-US" dirty="0"/>
              <a:t>Phase 5.3.2</a:t>
            </a:r>
          </a:p>
          <a:p>
            <a:pPr lvl="1"/>
            <a:r>
              <a:rPr lang="en-US" dirty="0"/>
              <a:t>Nitrogen change = 64% of flow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38A49E-A2D0-4F44-8873-F62D075F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07" y="2851909"/>
            <a:ext cx="5471160" cy="36423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7061565-FBEE-4571-AB67-07721054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F5BECA-8315-49CE-8057-EE1FADCBB4A4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54008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3" y="2445957"/>
            <a:ext cx="3636960" cy="3833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Nitrogen assumption: </a:t>
            </a:r>
          </a:p>
          <a:p>
            <a:pPr lvl="1"/>
            <a:r>
              <a:rPr lang="en-US" dirty="0"/>
              <a:t>No changes to the concentrations</a:t>
            </a:r>
          </a:p>
          <a:p>
            <a:pPr lvl="1"/>
            <a:r>
              <a:rPr lang="en-US" dirty="0"/>
              <a:t> proportional change in load to a change in flow.</a:t>
            </a:r>
          </a:p>
          <a:p>
            <a:pPr lvl="1"/>
            <a:endParaRPr lang="en-US" dirty="0"/>
          </a:p>
          <a:p>
            <a:r>
              <a:rPr lang="en-US" dirty="0"/>
              <a:t>‘20 watersheds’ study</a:t>
            </a:r>
          </a:p>
          <a:p>
            <a:pPr lvl="1"/>
            <a:r>
              <a:rPr lang="en-US" dirty="0"/>
              <a:t>Nitrogen change = 115% of flow change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105EF0-0037-401B-9E6F-5D4A589A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30" y="2670697"/>
            <a:ext cx="5242095" cy="36089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30B17B-A0BE-4F4B-A53E-9B5C25F9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0F1CEF-9CCB-4B5D-8CE3-D09DDF7D5E80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152532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3" y="2445957"/>
            <a:ext cx="3636960" cy="3833721"/>
          </a:xfrm>
        </p:spPr>
        <p:txBody>
          <a:bodyPr>
            <a:normAutofit fontScale="92500"/>
          </a:bodyPr>
          <a:lstStyle/>
          <a:p>
            <a:r>
              <a:rPr lang="en-US" dirty="0"/>
              <a:t>Nitrogen assumption: </a:t>
            </a:r>
          </a:p>
          <a:p>
            <a:pPr lvl="1"/>
            <a:r>
              <a:rPr lang="en-US" dirty="0"/>
              <a:t>No changes to the concentrations</a:t>
            </a:r>
          </a:p>
          <a:p>
            <a:pPr lvl="1"/>
            <a:r>
              <a:rPr lang="en-US" dirty="0"/>
              <a:t> proportional change in load to a change in flow.</a:t>
            </a:r>
          </a:p>
          <a:p>
            <a:pPr lvl="1"/>
            <a:endParaRPr lang="en-US" dirty="0"/>
          </a:p>
          <a:p>
            <a:r>
              <a:rPr lang="en-US" dirty="0"/>
              <a:t>CBPO literature review</a:t>
            </a:r>
          </a:p>
          <a:p>
            <a:pPr lvl="1"/>
            <a:r>
              <a:rPr lang="en-US" dirty="0"/>
              <a:t>Nitrate change = 100% of flow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30B17B-A0BE-4F4B-A53E-9B5C25F9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0F1CEF-9CCB-4B5D-8CE3-D09DDF7D5E80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C6118C-AC8D-4264-9619-770FDBEC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68" y="2205318"/>
            <a:ext cx="5396832" cy="46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1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93" y="2445959"/>
            <a:ext cx="6613067" cy="43394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Phosphorus Sensitivities</a:t>
            </a:r>
          </a:p>
          <a:p>
            <a:r>
              <a:rPr lang="en-US" dirty="0"/>
              <a:t>Agriculture</a:t>
            </a:r>
          </a:p>
          <a:p>
            <a:pPr lvl="1"/>
            <a:r>
              <a:rPr lang="en-US" dirty="0"/>
              <a:t>Soil P</a:t>
            </a:r>
          </a:p>
          <a:p>
            <a:pPr lvl="1"/>
            <a:r>
              <a:rPr lang="en-US" dirty="0"/>
              <a:t>Applied Water Extractable 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Stormflow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Sediment Washoff</a:t>
            </a:r>
          </a:p>
          <a:p>
            <a:r>
              <a:rPr lang="en-US" dirty="0"/>
              <a:t>Developed</a:t>
            </a:r>
          </a:p>
          <a:p>
            <a:pPr lvl="1"/>
            <a:r>
              <a:rPr lang="en-US" dirty="0"/>
              <a:t>Fertilizer</a:t>
            </a:r>
          </a:p>
          <a:p>
            <a:r>
              <a:rPr lang="en-US" dirty="0"/>
              <a:t>Natural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Stormflow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Sediment Washoff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0A2CE8F-CCA8-4146-A40E-FC20B6C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B1BC4A-DB9B-40E6-837C-9CD643492ABA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2441592-C93F-463E-86CF-F0DABCF570E4}"/>
              </a:ext>
            </a:extLst>
          </p:cNvPr>
          <p:cNvSpPr txBox="1">
            <a:spLocks/>
          </p:cNvSpPr>
          <p:nvPr/>
        </p:nvSpPr>
        <p:spPr>
          <a:xfrm>
            <a:off x="5161177" y="4963836"/>
            <a:ext cx="3644814" cy="88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Delivery</a:t>
            </a:r>
          </a:p>
          <a:p>
            <a:pPr lvl="1"/>
            <a:r>
              <a:rPr lang="en-US" sz="2000" dirty="0"/>
              <a:t>Well-drained soils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0349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2989563" y="1014802"/>
            <a:ext cx="2289062" cy="9659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6851079" y="1014803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278625" y="1497762"/>
            <a:ext cx="157245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F30348-D7A5-4140-B44A-D58166732C9B}"/>
              </a:ext>
            </a:extLst>
          </p:cNvPr>
          <p:cNvSpPr/>
          <p:nvPr/>
        </p:nvSpPr>
        <p:spPr>
          <a:xfrm>
            <a:off x="4889228" y="72576"/>
            <a:ext cx="1961851" cy="91853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504045FB-C8BF-4A2E-8E8B-1945E8E7C9A3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rot="5400000">
            <a:off x="4576210" y="414477"/>
            <a:ext cx="158209" cy="1042440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3" y="2445957"/>
            <a:ext cx="3636960" cy="3833721"/>
          </a:xfrm>
        </p:spPr>
        <p:txBody>
          <a:bodyPr>
            <a:normAutofit/>
          </a:bodyPr>
          <a:lstStyle/>
          <a:p>
            <a:r>
              <a:rPr lang="en-US" dirty="0"/>
              <a:t>River Delivery is simulated by HSPF</a:t>
            </a:r>
          </a:p>
          <a:p>
            <a:r>
              <a:rPr lang="en-US" dirty="0"/>
              <a:t>Scour and deposition of sediment nutrients simulated in rivers greater than 100 </a:t>
            </a:r>
            <a:r>
              <a:rPr lang="en-US" dirty="0" err="1"/>
              <a:t>cfs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47AE2C-474B-4ABC-86C9-1C7B8FEB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87" y="2138931"/>
            <a:ext cx="4591065" cy="47032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456AB3D-6CF5-4A10-B86D-EE0555FF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35F778-9874-430C-88E3-D358D6BA91CC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61997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DD3A81-744F-426F-9F88-D4107A545086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1426C819-4C17-42FF-AEC1-2A526CF94FEA}"/>
              </a:ext>
            </a:extLst>
          </p:cNvPr>
          <p:cNvCxnSpPr>
            <a:cxnSpLocks/>
            <a:stCxn id="8" idx="6"/>
            <a:endCxn id="101" idx="2"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34A7A87E-5476-4C64-8750-7EE3BB565D9C}"/>
              </a:ext>
            </a:extLst>
          </p:cNvPr>
          <p:cNvCxnSpPr>
            <a:cxnSpLocks/>
            <a:stCxn id="7" idx="4"/>
            <a:endCxn id="101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95C1D8DD-C6F2-4B21-A9FA-942C958D8598}"/>
              </a:ext>
            </a:extLst>
          </p:cNvPr>
          <p:cNvCxnSpPr>
            <a:cxnSpLocks/>
            <a:stCxn id="11" idx="4"/>
            <a:endCxn id="28" idx="0"/>
          </p:cNvCxnSpPr>
          <p:nvPr/>
        </p:nvCxnSpPr>
        <p:spPr>
          <a:xfrm rot="5400000">
            <a:off x="4932240" y="4327332"/>
            <a:ext cx="367151" cy="8713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477959" y="4946589"/>
            <a:ext cx="2404349" cy="725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Estuarine Process-based model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3B2CA7A-1905-4A3D-A1E5-C35932BC2558}"/>
              </a:ext>
            </a:extLst>
          </p:cNvPr>
          <p:cNvCxnSpPr>
            <a:cxnSpLocks/>
            <a:stCxn id="10" idx="3"/>
            <a:endCxn id="28" idx="2"/>
          </p:cNvCxnSpPr>
          <p:nvPr/>
        </p:nvCxnSpPr>
        <p:spPr>
          <a:xfrm rot="16200000" flipH="1">
            <a:off x="2138039" y="3969320"/>
            <a:ext cx="875233" cy="18046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1032871" y="5950225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5253FDF0-7991-43A5-8D02-58DF063BB1FE}"/>
              </a:ext>
            </a:extLst>
          </p:cNvPr>
          <p:cNvCxnSpPr>
            <a:cxnSpLocks/>
            <a:stCxn id="28" idx="3"/>
            <a:endCxn id="33" idx="7"/>
          </p:cNvCxnSpPr>
          <p:nvPr/>
        </p:nvCxnSpPr>
        <p:spPr>
          <a:xfrm rot="5400000">
            <a:off x="3169727" y="5404026"/>
            <a:ext cx="498693" cy="8219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6865686" y="296831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F77D7EEA-C4FB-46ED-8AFC-32C9D29CFC54}"/>
              </a:ext>
            </a:extLst>
          </p:cNvPr>
          <p:cNvCxnSpPr>
            <a:cxnSpLocks/>
            <a:stCxn id="52" idx="4"/>
            <a:endCxn id="51" idx="0"/>
          </p:cNvCxnSpPr>
          <p:nvPr/>
        </p:nvCxnSpPr>
        <p:spPr>
          <a:xfrm rot="16200000" flipH="1">
            <a:off x="6847521" y="1886487"/>
            <a:ext cx="1918079" cy="2455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861E20CC-0C47-4710-A90C-9C680850CEFE}"/>
              </a:ext>
            </a:extLst>
          </p:cNvPr>
          <p:cNvCxnSpPr>
            <a:cxnSpLocks/>
            <a:stCxn id="51" idx="2"/>
            <a:endCxn id="10" idx="7"/>
          </p:cNvCxnSpPr>
          <p:nvPr/>
        </p:nvCxnSpPr>
        <p:spPr>
          <a:xfrm rot="10800000" flipV="1">
            <a:off x="3291964" y="3385700"/>
            <a:ext cx="3573722" cy="3653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xmlns="" id="{447F4E02-94F8-40A5-9CB0-58386EED5825}"/>
              </a:ext>
            </a:extLst>
          </p:cNvPr>
          <p:cNvCxnSpPr>
            <a:cxnSpLocks/>
            <a:stCxn id="51" idx="3"/>
            <a:endCxn id="11" idx="6"/>
          </p:cNvCxnSpPr>
          <p:nvPr/>
        </p:nvCxnSpPr>
        <p:spPr>
          <a:xfrm rot="5400000">
            <a:off x="6712501" y="3631755"/>
            <a:ext cx="415642" cy="51380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BF906CBE-CA26-4A5A-8D42-F417C52DB3C5}"/>
              </a:ext>
            </a:extLst>
          </p:cNvPr>
          <p:cNvCxnSpPr>
            <a:cxnSpLocks/>
            <a:stCxn id="51" idx="4"/>
            <a:endCxn id="28" idx="6"/>
          </p:cNvCxnSpPr>
          <p:nvPr/>
        </p:nvCxnSpPr>
        <p:spPr>
          <a:xfrm rot="5400000">
            <a:off x="6152750" y="3532646"/>
            <a:ext cx="1506154" cy="20470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05A784B-5E62-4607-BD97-69F9EBCAA5B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773525EC-344C-480D-8C7A-92C8681F5ACF}"/>
              </a:ext>
            </a:extLst>
          </p:cNvPr>
          <p:cNvCxnSpPr>
            <a:cxnSpLocks/>
            <a:stCxn id="10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5105963" y="5963477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>
            <a:off x="3346970" y="6339935"/>
            <a:ext cx="1758993" cy="46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78DFF51-B927-4D8B-957E-64C3F5C2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27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E58618D-D78E-4F9C-81FC-F9F0F8736961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70527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742122" y="2199686"/>
            <a:ext cx="7628030" cy="39358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F44383-0334-4273-B6D0-8336A2CC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A921A9-4C59-431A-8FBF-9D8BD9F832B4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941965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8A165-3D7F-4FAF-88C1-65F7D780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8" y="2300566"/>
            <a:ext cx="2747953" cy="4339465"/>
          </a:xfrm>
        </p:spPr>
        <p:txBody>
          <a:bodyPr>
            <a:normAutofit/>
          </a:bodyPr>
          <a:lstStyle/>
          <a:p>
            <a:r>
              <a:rPr lang="en-US" sz="2000" dirty="0"/>
              <a:t>Nitrogen Sensitivities</a:t>
            </a:r>
          </a:p>
          <a:p>
            <a:r>
              <a:rPr lang="en-US" sz="2000" dirty="0"/>
              <a:t>Agriculture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Fertilizer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Manure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Atmospheric Deposition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Fixation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Crop Cover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Uptake</a:t>
            </a:r>
          </a:p>
          <a:p>
            <a:pPr lvl="1"/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CF40311-31B7-4805-997B-49CB7F78EDC8}"/>
              </a:ext>
            </a:extLst>
          </p:cNvPr>
          <p:cNvSpPr txBox="1">
            <a:spLocks/>
          </p:cNvSpPr>
          <p:nvPr/>
        </p:nvSpPr>
        <p:spPr>
          <a:xfrm>
            <a:off x="2766762" y="2300567"/>
            <a:ext cx="2747953" cy="433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Nitrogen Sensitivities</a:t>
            </a:r>
          </a:p>
          <a:p>
            <a:r>
              <a:rPr lang="en-US" sz="2000" dirty="0"/>
              <a:t>Developed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Fertilizer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Atmospheric Deposition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Crop Cover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Uptake</a:t>
            </a:r>
          </a:p>
          <a:p>
            <a:r>
              <a:rPr lang="en-US" sz="2000" dirty="0"/>
              <a:t>Natural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Atmospheric Deposition</a:t>
            </a:r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EF38E28-2283-42B9-854C-BF626D4ACC50}"/>
              </a:ext>
            </a:extLst>
          </p:cNvPr>
          <p:cNvSpPr txBox="1">
            <a:spLocks/>
          </p:cNvSpPr>
          <p:nvPr/>
        </p:nvSpPr>
        <p:spPr>
          <a:xfrm>
            <a:off x="5514715" y="2300566"/>
            <a:ext cx="3283654" cy="433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Phosphorus Sensitivities</a:t>
            </a:r>
          </a:p>
          <a:p>
            <a:r>
              <a:rPr lang="en-US" sz="2000" dirty="0"/>
              <a:t>Agriculture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Soil P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Applied Water Extractable P</a:t>
            </a:r>
          </a:p>
          <a:p>
            <a:pPr lvl="1"/>
            <a:r>
              <a:rPr lang="en-US" sz="1800" dirty="0"/>
              <a:t>Stormflow</a:t>
            </a:r>
          </a:p>
          <a:p>
            <a:pPr lvl="1"/>
            <a:r>
              <a:rPr lang="en-US" sz="1800" dirty="0"/>
              <a:t>Sediment Washoff</a:t>
            </a:r>
          </a:p>
          <a:p>
            <a:r>
              <a:rPr lang="en-US" sz="2000" dirty="0"/>
              <a:t>Developed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Fertilizer</a:t>
            </a:r>
          </a:p>
          <a:p>
            <a:r>
              <a:rPr lang="en-US" sz="2000" dirty="0"/>
              <a:t>Natural</a:t>
            </a:r>
          </a:p>
          <a:p>
            <a:pPr lvl="1"/>
            <a:r>
              <a:rPr lang="en-US" sz="1800" dirty="0"/>
              <a:t>Stormflow</a:t>
            </a:r>
          </a:p>
          <a:p>
            <a:pPr lvl="1"/>
            <a:r>
              <a:rPr lang="en-US" sz="1800" dirty="0"/>
              <a:t>Sediment Washoff</a:t>
            </a:r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44AEAA0-9E09-4347-BCD0-8713BE2D3025}"/>
              </a:ext>
            </a:extLst>
          </p:cNvPr>
          <p:cNvSpPr/>
          <p:nvPr/>
        </p:nvSpPr>
        <p:spPr>
          <a:xfrm>
            <a:off x="3898368" y="26822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C4AAE97-6771-4D30-8EBA-2C2188F66CC9}"/>
              </a:ext>
            </a:extLst>
          </p:cNvPr>
          <p:cNvSpPr txBox="1">
            <a:spLocks/>
          </p:cNvSpPr>
          <p:nvPr/>
        </p:nvSpPr>
        <p:spPr>
          <a:xfrm>
            <a:off x="3297218" y="1342397"/>
            <a:ext cx="5456935" cy="72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Sensitivities are built in, but need to know how they change in response to human actions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37609D-6740-4838-A01D-13EF4DE3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29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D3ABE6-6581-4EC3-8285-982446B1A8D0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144771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DD3A81-744F-426F-9F88-D4107A545086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1426C819-4C17-42FF-AEC1-2A526CF94FEA}"/>
              </a:ext>
            </a:extLst>
          </p:cNvPr>
          <p:cNvCxnSpPr>
            <a:cxnSpLocks/>
            <a:stCxn id="8" idx="6"/>
            <a:endCxn id="101" idx="2"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34A7A87E-5476-4C64-8750-7EE3BB565D9C}"/>
              </a:ext>
            </a:extLst>
          </p:cNvPr>
          <p:cNvCxnSpPr>
            <a:cxnSpLocks/>
            <a:stCxn id="7" idx="4"/>
            <a:endCxn id="101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95C1D8DD-C6F2-4B21-A9FA-942C958D8598}"/>
              </a:ext>
            </a:extLst>
          </p:cNvPr>
          <p:cNvCxnSpPr>
            <a:cxnSpLocks/>
            <a:stCxn id="11" idx="4"/>
            <a:endCxn id="28" idx="0"/>
          </p:cNvCxnSpPr>
          <p:nvPr/>
        </p:nvCxnSpPr>
        <p:spPr>
          <a:xfrm rot="5400000">
            <a:off x="4932240" y="4327332"/>
            <a:ext cx="367151" cy="8713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477959" y="4946589"/>
            <a:ext cx="2404349" cy="725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Estuarine Process-based model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3B2CA7A-1905-4A3D-A1E5-C35932BC2558}"/>
              </a:ext>
            </a:extLst>
          </p:cNvPr>
          <p:cNvCxnSpPr>
            <a:cxnSpLocks/>
            <a:stCxn id="10" idx="3"/>
            <a:endCxn id="28" idx="2"/>
          </p:cNvCxnSpPr>
          <p:nvPr/>
        </p:nvCxnSpPr>
        <p:spPr>
          <a:xfrm rot="16200000" flipH="1">
            <a:off x="2138039" y="3969320"/>
            <a:ext cx="875233" cy="18046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1032871" y="5950225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5253FDF0-7991-43A5-8D02-58DF063BB1FE}"/>
              </a:ext>
            </a:extLst>
          </p:cNvPr>
          <p:cNvCxnSpPr>
            <a:cxnSpLocks/>
            <a:stCxn id="28" idx="3"/>
            <a:endCxn id="33" idx="7"/>
          </p:cNvCxnSpPr>
          <p:nvPr/>
        </p:nvCxnSpPr>
        <p:spPr>
          <a:xfrm rot="5400000">
            <a:off x="3169727" y="5404026"/>
            <a:ext cx="498693" cy="8219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6865686" y="296831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F77D7EEA-C4FB-46ED-8AFC-32C9D29CFC54}"/>
              </a:ext>
            </a:extLst>
          </p:cNvPr>
          <p:cNvCxnSpPr>
            <a:cxnSpLocks/>
            <a:stCxn id="52" idx="4"/>
            <a:endCxn id="51" idx="0"/>
          </p:cNvCxnSpPr>
          <p:nvPr/>
        </p:nvCxnSpPr>
        <p:spPr>
          <a:xfrm rot="16200000" flipH="1">
            <a:off x="6847521" y="1886487"/>
            <a:ext cx="1918079" cy="2455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861E20CC-0C47-4710-A90C-9C680850CEFE}"/>
              </a:ext>
            </a:extLst>
          </p:cNvPr>
          <p:cNvCxnSpPr>
            <a:cxnSpLocks/>
            <a:stCxn id="51" idx="2"/>
            <a:endCxn id="10" idx="7"/>
          </p:cNvCxnSpPr>
          <p:nvPr/>
        </p:nvCxnSpPr>
        <p:spPr>
          <a:xfrm rot="10800000" flipV="1">
            <a:off x="3291964" y="3385700"/>
            <a:ext cx="3573722" cy="3653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xmlns="" id="{447F4E02-94F8-40A5-9CB0-58386EED5825}"/>
              </a:ext>
            </a:extLst>
          </p:cNvPr>
          <p:cNvCxnSpPr>
            <a:cxnSpLocks/>
            <a:stCxn id="51" idx="3"/>
            <a:endCxn id="11" idx="6"/>
          </p:cNvCxnSpPr>
          <p:nvPr/>
        </p:nvCxnSpPr>
        <p:spPr>
          <a:xfrm rot="5400000">
            <a:off x="6712501" y="3631755"/>
            <a:ext cx="415642" cy="51380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BF906CBE-CA26-4A5A-8D42-F417C52DB3C5}"/>
              </a:ext>
            </a:extLst>
          </p:cNvPr>
          <p:cNvCxnSpPr>
            <a:cxnSpLocks/>
            <a:stCxn id="51" idx="4"/>
            <a:endCxn id="28" idx="6"/>
          </p:cNvCxnSpPr>
          <p:nvPr/>
        </p:nvCxnSpPr>
        <p:spPr>
          <a:xfrm rot="5400000">
            <a:off x="6152750" y="3532646"/>
            <a:ext cx="1506154" cy="20470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05A784B-5E62-4607-BD97-69F9EBCAA5B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773525EC-344C-480D-8C7A-92C8681F5ACF}"/>
              </a:ext>
            </a:extLst>
          </p:cNvPr>
          <p:cNvCxnSpPr>
            <a:cxnSpLocks/>
            <a:stCxn id="10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5105963" y="5963477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>
            <a:off x="3346970" y="6339935"/>
            <a:ext cx="1758993" cy="46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44C259-0278-4A7F-A32C-D6697C09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1F43FA-7585-49D3-BA5F-12FAB35E7EF7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514349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DD3A81-744F-426F-9F88-D4107A545086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1426C819-4C17-42FF-AEC1-2A526CF94FEA}"/>
              </a:ext>
            </a:extLst>
          </p:cNvPr>
          <p:cNvCxnSpPr>
            <a:cxnSpLocks/>
            <a:stCxn id="8" idx="6"/>
            <a:endCxn id="101" idx="2"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34A7A87E-5476-4C64-8750-7EE3BB565D9C}"/>
              </a:ext>
            </a:extLst>
          </p:cNvPr>
          <p:cNvCxnSpPr>
            <a:cxnSpLocks/>
            <a:stCxn id="7" idx="4"/>
            <a:endCxn id="101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95C1D8DD-C6F2-4B21-A9FA-942C958D8598}"/>
              </a:ext>
            </a:extLst>
          </p:cNvPr>
          <p:cNvCxnSpPr>
            <a:cxnSpLocks/>
            <a:stCxn id="11" idx="4"/>
            <a:endCxn id="28" idx="0"/>
          </p:cNvCxnSpPr>
          <p:nvPr/>
        </p:nvCxnSpPr>
        <p:spPr>
          <a:xfrm rot="5400000">
            <a:off x="4932240" y="4327332"/>
            <a:ext cx="367151" cy="8713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477959" y="4946589"/>
            <a:ext cx="2404349" cy="725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Estuarine Process-based model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3B2CA7A-1905-4A3D-A1E5-C35932BC2558}"/>
              </a:ext>
            </a:extLst>
          </p:cNvPr>
          <p:cNvCxnSpPr>
            <a:cxnSpLocks/>
            <a:stCxn id="10" idx="3"/>
            <a:endCxn id="28" idx="2"/>
          </p:cNvCxnSpPr>
          <p:nvPr/>
        </p:nvCxnSpPr>
        <p:spPr>
          <a:xfrm rot="16200000" flipH="1">
            <a:off x="2138039" y="3969320"/>
            <a:ext cx="875233" cy="18046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1032871" y="5950225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5253FDF0-7991-43A5-8D02-58DF063BB1FE}"/>
              </a:ext>
            </a:extLst>
          </p:cNvPr>
          <p:cNvCxnSpPr>
            <a:cxnSpLocks/>
            <a:stCxn id="28" idx="3"/>
            <a:endCxn id="33" idx="7"/>
          </p:cNvCxnSpPr>
          <p:nvPr/>
        </p:nvCxnSpPr>
        <p:spPr>
          <a:xfrm rot="5400000">
            <a:off x="3169727" y="5404026"/>
            <a:ext cx="498693" cy="8219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6865686" y="296831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F77D7EEA-C4FB-46ED-8AFC-32C9D29CFC54}"/>
              </a:ext>
            </a:extLst>
          </p:cNvPr>
          <p:cNvCxnSpPr>
            <a:cxnSpLocks/>
            <a:stCxn id="52" idx="4"/>
            <a:endCxn id="51" idx="0"/>
          </p:cNvCxnSpPr>
          <p:nvPr/>
        </p:nvCxnSpPr>
        <p:spPr>
          <a:xfrm rot="16200000" flipH="1">
            <a:off x="6847521" y="1886487"/>
            <a:ext cx="1918079" cy="2455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861E20CC-0C47-4710-A90C-9C680850CEFE}"/>
              </a:ext>
            </a:extLst>
          </p:cNvPr>
          <p:cNvCxnSpPr>
            <a:cxnSpLocks/>
            <a:stCxn id="51" idx="2"/>
            <a:endCxn id="10" idx="7"/>
          </p:cNvCxnSpPr>
          <p:nvPr/>
        </p:nvCxnSpPr>
        <p:spPr>
          <a:xfrm rot="10800000" flipV="1">
            <a:off x="3291964" y="3385700"/>
            <a:ext cx="3573722" cy="3653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xmlns="" id="{447F4E02-94F8-40A5-9CB0-58386EED5825}"/>
              </a:ext>
            </a:extLst>
          </p:cNvPr>
          <p:cNvCxnSpPr>
            <a:cxnSpLocks/>
            <a:stCxn id="51" idx="3"/>
            <a:endCxn id="11" idx="6"/>
          </p:cNvCxnSpPr>
          <p:nvPr/>
        </p:nvCxnSpPr>
        <p:spPr>
          <a:xfrm rot="5400000">
            <a:off x="6712501" y="3631755"/>
            <a:ext cx="415642" cy="51380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BF906CBE-CA26-4A5A-8D42-F417C52DB3C5}"/>
              </a:ext>
            </a:extLst>
          </p:cNvPr>
          <p:cNvCxnSpPr>
            <a:cxnSpLocks/>
            <a:stCxn id="51" idx="4"/>
            <a:endCxn id="28" idx="6"/>
          </p:cNvCxnSpPr>
          <p:nvPr/>
        </p:nvCxnSpPr>
        <p:spPr>
          <a:xfrm rot="5400000">
            <a:off x="6152750" y="3532646"/>
            <a:ext cx="1506154" cy="20470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05A784B-5E62-4607-BD97-69F9EBCAA5B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773525EC-344C-480D-8C7A-92C8681F5ACF}"/>
              </a:ext>
            </a:extLst>
          </p:cNvPr>
          <p:cNvCxnSpPr>
            <a:cxnSpLocks/>
            <a:stCxn id="10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5105963" y="5963477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>
            <a:off x="3346970" y="6339935"/>
            <a:ext cx="1758993" cy="46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E56583-2D40-43B1-9132-DDE64852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30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FCE70CE-0517-48BF-8703-5AEE2AE61138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951744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239420" y="310684"/>
            <a:ext cx="3797484" cy="14571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Estuarine Process-based model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4295948A-22CA-4744-B311-A3F9C60F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27142"/>
            <a:ext cx="3810000" cy="493085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0D31475-62D1-4A61-A9EB-571870D52CC9}"/>
              </a:ext>
            </a:extLst>
          </p:cNvPr>
          <p:cNvSpPr txBox="1">
            <a:spLocks/>
          </p:cNvSpPr>
          <p:nvPr/>
        </p:nvSpPr>
        <p:spPr>
          <a:xfrm>
            <a:off x="488577" y="2338263"/>
            <a:ext cx="3810000" cy="41488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CH3D hydrodynamic</a:t>
            </a:r>
          </a:p>
          <a:p>
            <a:r>
              <a:rPr lang="en-US" dirty="0"/>
              <a:t>CE-QUAL-ICM WQ</a:t>
            </a:r>
          </a:p>
          <a:p>
            <a:pPr lvl="1"/>
            <a:r>
              <a:rPr lang="en-US" dirty="0"/>
              <a:t>Sediment biogeochemistry</a:t>
            </a:r>
          </a:p>
          <a:p>
            <a:pPr lvl="1"/>
            <a:r>
              <a:rPr lang="en-US" dirty="0"/>
              <a:t>Sediment Transport</a:t>
            </a:r>
          </a:p>
          <a:p>
            <a:pPr lvl="1"/>
            <a:r>
              <a:rPr lang="en-US" dirty="0"/>
              <a:t>Living Resources</a:t>
            </a:r>
          </a:p>
          <a:p>
            <a:pPr lvl="2"/>
            <a:r>
              <a:rPr lang="en-US" dirty="0"/>
              <a:t>SAV</a:t>
            </a:r>
          </a:p>
          <a:p>
            <a:pPr lvl="2"/>
            <a:r>
              <a:rPr lang="en-US" dirty="0"/>
              <a:t>Oysters</a:t>
            </a:r>
          </a:p>
          <a:p>
            <a:pPr lvl="2"/>
            <a:r>
              <a:rPr lang="en-US" dirty="0"/>
              <a:t>Menhaden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B00D0AA-D8D3-4A24-A57B-7648CE5D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939C80-1683-409F-9B84-804ABB4038C5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2609550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239420" y="310684"/>
            <a:ext cx="3797484" cy="14571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Estuarine Process-based model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E3E765-C90A-45D5-91A3-CD553B28B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2" y="1944123"/>
            <a:ext cx="6843620" cy="4745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BF4221-A70B-448F-8C79-CEE9F867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2C61C6-5E66-4537-9B26-342CA02C9A8A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510370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239420" y="310684"/>
            <a:ext cx="3797484" cy="14571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Estuarine Process-based model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0CA4AA7-3D97-4196-9DC5-7A062F8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Sea level Rise</a:t>
            </a:r>
          </a:p>
          <a:p>
            <a:pPr lvl="1"/>
            <a:r>
              <a:rPr lang="en-US" dirty="0"/>
              <a:t>Surface Temperature</a:t>
            </a:r>
          </a:p>
          <a:p>
            <a:pPr lvl="1"/>
            <a:r>
              <a:rPr lang="en-US" dirty="0"/>
              <a:t>Ocean Boundary Condition</a:t>
            </a:r>
          </a:p>
          <a:p>
            <a:pPr lvl="1"/>
            <a:r>
              <a:rPr lang="en-US" dirty="0"/>
              <a:t>Flow, Nutrients, Sediment, Heat from the watershed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BF4221-A70B-448F-8C79-CEE9F867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2C61C6-5E66-4537-9B26-342CA02C9A8A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398093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DD3A81-744F-426F-9F88-D4107A545086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1426C819-4C17-42FF-AEC1-2A526CF94FEA}"/>
              </a:ext>
            </a:extLst>
          </p:cNvPr>
          <p:cNvCxnSpPr>
            <a:cxnSpLocks/>
            <a:stCxn id="8" idx="6"/>
            <a:endCxn id="101" idx="2"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34A7A87E-5476-4C64-8750-7EE3BB565D9C}"/>
              </a:ext>
            </a:extLst>
          </p:cNvPr>
          <p:cNvCxnSpPr>
            <a:cxnSpLocks/>
            <a:stCxn id="7" idx="4"/>
            <a:endCxn id="101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95C1D8DD-C6F2-4B21-A9FA-942C958D8598}"/>
              </a:ext>
            </a:extLst>
          </p:cNvPr>
          <p:cNvCxnSpPr>
            <a:cxnSpLocks/>
            <a:stCxn id="11" idx="4"/>
            <a:endCxn id="28" idx="0"/>
          </p:cNvCxnSpPr>
          <p:nvPr/>
        </p:nvCxnSpPr>
        <p:spPr>
          <a:xfrm rot="5400000">
            <a:off x="4932240" y="4327332"/>
            <a:ext cx="367151" cy="8713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477959" y="4946589"/>
            <a:ext cx="2404349" cy="725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Estuarine Process-based model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3B2CA7A-1905-4A3D-A1E5-C35932BC2558}"/>
              </a:ext>
            </a:extLst>
          </p:cNvPr>
          <p:cNvCxnSpPr>
            <a:cxnSpLocks/>
            <a:stCxn id="10" idx="3"/>
            <a:endCxn id="28" idx="2"/>
          </p:cNvCxnSpPr>
          <p:nvPr/>
        </p:nvCxnSpPr>
        <p:spPr>
          <a:xfrm rot="16200000" flipH="1">
            <a:off x="2138039" y="3969320"/>
            <a:ext cx="875233" cy="18046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1032871" y="5950225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5253FDF0-7991-43A5-8D02-58DF063BB1FE}"/>
              </a:ext>
            </a:extLst>
          </p:cNvPr>
          <p:cNvCxnSpPr>
            <a:cxnSpLocks/>
            <a:stCxn id="28" idx="3"/>
            <a:endCxn id="33" idx="7"/>
          </p:cNvCxnSpPr>
          <p:nvPr/>
        </p:nvCxnSpPr>
        <p:spPr>
          <a:xfrm rot="5400000">
            <a:off x="3169727" y="5404026"/>
            <a:ext cx="498693" cy="8219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6865686" y="296831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F77D7EEA-C4FB-46ED-8AFC-32C9D29CFC54}"/>
              </a:ext>
            </a:extLst>
          </p:cNvPr>
          <p:cNvCxnSpPr>
            <a:cxnSpLocks/>
            <a:stCxn id="52" idx="4"/>
            <a:endCxn id="51" idx="0"/>
          </p:cNvCxnSpPr>
          <p:nvPr/>
        </p:nvCxnSpPr>
        <p:spPr>
          <a:xfrm rot="16200000" flipH="1">
            <a:off x="6847521" y="1886487"/>
            <a:ext cx="1918079" cy="2455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861E20CC-0C47-4710-A90C-9C680850CEFE}"/>
              </a:ext>
            </a:extLst>
          </p:cNvPr>
          <p:cNvCxnSpPr>
            <a:cxnSpLocks/>
            <a:stCxn id="51" idx="2"/>
            <a:endCxn id="10" idx="7"/>
          </p:cNvCxnSpPr>
          <p:nvPr/>
        </p:nvCxnSpPr>
        <p:spPr>
          <a:xfrm rot="10800000" flipV="1">
            <a:off x="3291964" y="3385700"/>
            <a:ext cx="3573722" cy="3653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xmlns="" id="{447F4E02-94F8-40A5-9CB0-58386EED5825}"/>
              </a:ext>
            </a:extLst>
          </p:cNvPr>
          <p:cNvCxnSpPr>
            <a:cxnSpLocks/>
            <a:stCxn id="51" idx="3"/>
            <a:endCxn id="11" idx="6"/>
          </p:cNvCxnSpPr>
          <p:nvPr/>
        </p:nvCxnSpPr>
        <p:spPr>
          <a:xfrm rot="5400000">
            <a:off x="6712501" y="3631755"/>
            <a:ext cx="415642" cy="51380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BF906CBE-CA26-4A5A-8D42-F417C52DB3C5}"/>
              </a:ext>
            </a:extLst>
          </p:cNvPr>
          <p:cNvCxnSpPr>
            <a:cxnSpLocks/>
            <a:stCxn id="51" idx="4"/>
            <a:endCxn id="28" idx="6"/>
          </p:cNvCxnSpPr>
          <p:nvPr/>
        </p:nvCxnSpPr>
        <p:spPr>
          <a:xfrm rot="5400000">
            <a:off x="6152750" y="3532646"/>
            <a:ext cx="1506154" cy="20470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05A784B-5E62-4607-BD97-69F9EBCAA5B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773525EC-344C-480D-8C7A-92C8681F5ACF}"/>
              </a:ext>
            </a:extLst>
          </p:cNvPr>
          <p:cNvCxnSpPr>
            <a:cxnSpLocks/>
            <a:stCxn id="10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5105963" y="5963477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>
            <a:off x="3346970" y="6339935"/>
            <a:ext cx="1758993" cy="46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C6BD425-B165-450B-A1AC-01A4A2DF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34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99725A7-120E-475E-B5F6-6956BE0B3F4D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2076033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3345766" y="500722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6621000" y="500722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 flipV="1">
            <a:off x="5659865" y="877645"/>
            <a:ext cx="961135" cy="1278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3CE4D6-F4E9-4630-AE3F-7D4937E9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11" y="1921353"/>
            <a:ext cx="6162563" cy="49366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3C3C65-25CD-4096-996C-8287904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5645E4-3133-412B-9A7F-9AFBEC627BE1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748273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Object 3">
            <a:extLst>
              <a:ext uri="{FF2B5EF4-FFF2-40B4-BE49-F238E27FC236}">
                <a16:creationId xmlns:a16="http://schemas.microsoft.com/office/drawing/2014/main" xmlns="" id="{E8F8C278-5A6A-4E71-B9BB-F87EABBEF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4413"/>
          <a:ext cx="9144000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3" imgW="28580952" imgH="14295238" progId="PSP6.Image">
                  <p:embed/>
                </p:oleObj>
              </mc:Choice>
              <mc:Fallback>
                <p:oleObj name="Image" r:id="rId3" imgW="28580952" imgH="14295238" progId="PSP6.Image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4413"/>
                        <a:ext cx="9144000" cy="457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3345766" y="500722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6621000" y="500722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 flipV="1">
            <a:off x="5659865" y="877645"/>
            <a:ext cx="961135" cy="1278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ECECEE15-1289-406B-8D69-2935B9EF644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429000"/>
            <a:ext cx="152400" cy="457200"/>
            <a:chOff x="1008" y="2160"/>
            <a:chExt cx="96" cy="288"/>
          </a:xfrm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xmlns="" id="{00365190-FF5D-40A3-86E0-02D1D76EF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xmlns="" id="{E497F8A8-0E21-46F2-88DA-BF6FA6812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96" cy="96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E4F52FC5-1AE3-4F8B-B391-9D408A2B161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733800"/>
            <a:ext cx="152400" cy="457200"/>
            <a:chOff x="1008" y="2160"/>
            <a:chExt cx="96" cy="288"/>
          </a:xfrm>
        </p:grpSpPr>
        <p:sp>
          <p:nvSpPr>
            <p:cNvPr id="15" name="Line 8">
              <a:extLst>
                <a:ext uri="{FF2B5EF4-FFF2-40B4-BE49-F238E27FC236}">
                  <a16:creationId xmlns:a16="http://schemas.microsoft.com/office/drawing/2014/main" xmlns="" id="{776C48DD-4A7F-49A7-BD4B-E11278C68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xmlns="" id="{0E730FCD-BB6C-4F29-8B17-7E2B8677A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96" cy="96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xmlns="" id="{3EF2E545-55EB-41F3-8537-13A144DFCD6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810000"/>
            <a:ext cx="152400" cy="457200"/>
            <a:chOff x="1008" y="2160"/>
            <a:chExt cx="96" cy="288"/>
          </a:xfrm>
        </p:grpSpPr>
        <p:sp>
          <p:nvSpPr>
            <p:cNvPr id="18" name="Line 11">
              <a:extLst>
                <a:ext uri="{FF2B5EF4-FFF2-40B4-BE49-F238E27FC236}">
                  <a16:creationId xmlns:a16="http://schemas.microsoft.com/office/drawing/2014/main" xmlns="" id="{28A06B75-48C6-4969-A367-5F1EA5628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xmlns="" id="{804E8FA6-56CD-46D6-BF28-7C44BCCD0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96" cy="96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xmlns="" id="{2A7CA553-27EA-4045-8D07-23C6046102A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00400"/>
            <a:ext cx="152400" cy="457200"/>
            <a:chOff x="1008" y="2160"/>
            <a:chExt cx="96" cy="288"/>
          </a:xfrm>
        </p:grpSpPr>
        <p:sp>
          <p:nvSpPr>
            <p:cNvPr id="21" name="Line 14">
              <a:extLst>
                <a:ext uri="{FF2B5EF4-FFF2-40B4-BE49-F238E27FC236}">
                  <a16:creationId xmlns:a16="http://schemas.microsoft.com/office/drawing/2014/main" xmlns="" id="{D63E849D-57D5-4913-8911-16404B76E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xmlns="" id="{C028A5C5-832F-4C8B-A3CC-16391A31D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96" cy="96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xmlns="" id="{DCD35E97-6D30-4A28-B181-7B2922323FF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352800"/>
            <a:ext cx="152400" cy="457200"/>
            <a:chOff x="1008" y="2160"/>
            <a:chExt cx="96" cy="288"/>
          </a:xfrm>
        </p:grpSpPr>
        <p:sp>
          <p:nvSpPr>
            <p:cNvPr id="24" name="Line 17">
              <a:extLst>
                <a:ext uri="{FF2B5EF4-FFF2-40B4-BE49-F238E27FC236}">
                  <a16:creationId xmlns:a16="http://schemas.microsoft.com/office/drawing/2014/main" xmlns="" id="{77AEED0D-9AD7-4070-92AC-8943F8F30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xmlns="" id="{6E7BC0FD-E1C9-4364-972A-97E7BA503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96" cy="96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xmlns="" id="{590DD686-D51D-4A65-A4A1-3BAF08450C45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352800"/>
            <a:ext cx="152400" cy="457200"/>
            <a:chOff x="1008" y="2160"/>
            <a:chExt cx="96" cy="288"/>
          </a:xfrm>
        </p:grpSpPr>
        <p:sp>
          <p:nvSpPr>
            <p:cNvPr id="27" name="Line 20">
              <a:extLst>
                <a:ext uri="{FF2B5EF4-FFF2-40B4-BE49-F238E27FC236}">
                  <a16:creationId xmlns:a16="http://schemas.microsoft.com/office/drawing/2014/main" xmlns="" id="{12FACC5D-8395-42DD-BD82-EC71B02E6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1">
              <a:extLst>
                <a:ext uri="{FF2B5EF4-FFF2-40B4-BE49-F238E27FC236}">
                  <a16:creationId xmlns:a16="http://schemas.microsoft.com/office/drawing/2014/main" xmlns="" id="{CCEC42A2-2DC8-4330-8DC8-991798841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60"/>
              <a:ext cx="96" cy="96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xmlns="" id="{3BB8901A-8DAE-4CCE-8D99-D0224975F4BE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971800"/>
            <a:ext cx="685800" cy="381000"/>
            <a:chOff x="4032" y="1392"/>
            <a:chExt cx="1152" cy="576"/>
          </a:xfrm>
        </p:grpSpPr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xmlns="" id="{D43139CA-8440-4A2E-A75D-3DC070AC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4">
              <a:extLst>
                <a:ext uri="{FF2B5EF4-FFF2-40B4-BE49-F238E27FC236}">
                  <a16:creationId xmlns:a16="http://schemas.microsoft.com/office/drawing/2014/main" xmlns="" id="{A1220621-3FA3-492F-B744-1CC252CEC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5">
              <a:extLst>
                <a:ext uri="{FF2B5EF4-FFF2-40B4-BE49-F238E27FC236}">
                  <a16:creationId xmlns:a16="http://schemas.microsoft.com/office/drawing/2014/main" xmlns="" id="{0ED6007A-7E01-4E53-A104-2A7A6AF10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xmlns="" id="{F8BD721A-F592-4FFF-AB54-A14A6E59B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xmlns="" id="{176BD1C4-2FFC-4E25-953B-4355E0971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xmlns="" id="{22283F3F-7A6A-4F33-8E9F-10E47849F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xmlns="" id="{E01A47FD-5D60-4A34-86DB-0139B9A6D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xmlns="" id="{C9836173-F3C9-41A4-AA31-574FCCC00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xmlns="" id="{F795D5C5-77CE-4C96-B573-C9F8DC217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53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32">
            <a:extLst>
              <a:ext uri="{FF2B5EF4-FFF2-40B4-BE49-F238E27FC236}">
                <a16:creationId xmlns:a16="http://schemas.microsoft.com/office/drawing/2014/main" xmlns="" id="{CD5C9690-2B13-4761-97B0-2A793ADBA022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33800"/>
            <a:ext cx="685800" cy="381000"/>
            <a:chOff x="4032" y="1392"/>
            <a:chExt cx="1152" cy="576"/>
          </a:xfrm>
        </p:grpSpPr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xmlns="" id="{A4E0A4D9-CD49-4BDF-9BF4-E95536938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xmlns="" id="{9B3482D5-B2F4-43D6-B210-D876CF63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xmlns="" id="{5A40FA44-4AE6-4483-9CF8-BBE91E820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xmlns="" id="{41A14BA5-3576-418E-B362-A2B9D6324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xmlns="" id="{B439F244-9B1F-43F1-8C21-B2AE11E2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xmlns="" id="{90C6518C-F4DE-49F2-A61D-78CBCB08C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xmlns="" id="{BFB910F4-FBF3-4C13-9D21-1CF97A512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xmlns="" id="{D00764F0-5268-4AFC-A583-2FFDEBF48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1">
              <a:extLst>
                <a:ext uri="{FF2B5EF4-FFF2-40B4-BE49-F238E27FC236}">
                  <a16:creationId xmlns:a16="http://schemas.microsoft.com/office/drawing/2014/main" xmlns="" id="{F66B239C-6E8B-442F-90AD-9FFDE2F73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53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2">
            <a:extLst>
              <a:ext uri="{FF2B5EF4-FFF2-40B4-BE49-F238E27FC236}">
                <a16:creationId xmlns:a16="http://schemas.microsoft.com/office/drawing/2014/main" xmlns="" id="{636C333F-3B89-4EF4-AD6A-41B76B4CD149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95600"/>
            <a:ext cx="685800" cy="381000"/>
            <a:chOff x="4032" y="1392"/>
            <a:chExt cx="1152" cy="576"/>
          </a:xfrm>
        </p:grpSpPr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xmlns="" id="{7DC3F2FC-7BB3-47D5-B987-5A536DE5D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xmlns="" id="{D6228505-67B0-48E9-8B49-0FF81E755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5">
              <a:extLst>
                <a:ext uri="{FF2B5EF4-FFF2-40B4-BE49-F238E27FC236}">
                  <a16:creationId xmlns:a16="http://schemas.microsoft.com/office/drawing/2014/main" xmlns="" id="{5CEE50F5-8EAA-419A-A27D-E03ABED7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xmlns="" id="{F1FC3F62-6C87-4D74-8804-4E608C93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47">
              <a:extLst>
                <a:ext uri="{FF2B5EF4-FFF2-40B4-BE49-F238E27FC236}">
                  <a16:creationId xmlns:a16="http://schemas.microsoft.com/office/drawing/2014/main" xmlns="" id="{4C38976C-B104-44F8-821C-059FAF78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48">
              <a:extLst>
                <a:ext uri="{FF2B5EF4-FFF2-40B4-BE49-F238E27FC236}">
                  <a16:creationId xmlns:a16="http://schemas.microsoft.com/office/drawing/2014/main" xmlns="" id="{E72D17A8-68BE-431A-AF64-A4A2FB45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9">
              <a:extLst>
                <a:ext uri="{FF2B5EF4-FFF2-40B4-BE49-F238E27FC236}">
                  <a16:creationId xmlns:a16="http://schemas.microsoft.com/office/drawing/2014/main" xmlns="" id="{6A51122E-35C7-4732-9582-3100FD403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0">
              <a:extLst>
                <a:ext uri="{FF2B5EF4-FFF2-40B4-BE49-F238E27FC236}">
                  <a16:creationId xmlns:a16="http://schemas.microsoft.com/office/drawing/2014/main" xmlns="" id="{E875C617-D708-4B09-B918-FABFD4DA7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1">
              <a:extLst>
                <a:ext uri="{FF2B5EF4-FFF2-40B4-BE49-F238E27FC236}">
                  <a16:creationId xmlns:a16="http://schemas.microsoft.com/office/drawing/2014/main" xmlns="" id="{80D44A35-D3F9-4AA0-9EB0-7A81DC28A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53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52">
            <a:extLst>
              <a:ext uri="{FF2B5EF4-FFF2-40B4-BE49-F238E27FC236}">
                <a16:creationId xmlns:a16="http://schemas.microsoft.com/office/drawing/2014/main" xmlns="" id="{917B4A2F-5045-4F1C-86EF-F5A4BD219C6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429000"/>
            <a:ext cx="685800" cy="381000"/>
            <a:chOff x="4032" y="1392"/>
            <a:chExt cx="1152" cy="576"/>
          </a:xfrm>
        </p:grpSpPr>
        <p:sp>
          <p:nvSpPr>
            <p:cNvPr id="61" name="Rectangle 53">
              <a:extLst>
                <a:ext uri="{FF2B5EF4-FFF2-40B4-BE49-F238E27FC236}">
                  <a16:creationId xmlns:a16="http://schemas.microsoft.com/office/drawing/2014/main" xmlns="" id="{A4794E18-621C-4608-994C-5D57B6195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54">
              <a:extLst>
                <a:ext uri="{FF2B5EF4-FFF2-40B4-BE49-F238E27FC236}">
                  <a16:creationId xmlns:a16="http://schemas.microsoft.com/office/drawing/2014/main" xmlns="" id="{2EB89428-EEDC-4AD9-A2E8-80EDE11A1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5">
              <a:extLst>
                <a:ext uri="{FF2B5EF4-FFF2-40B4-BE49-F238E27FC236}">
                  <a16:creationId xmlns:a16="http://schemas.microsoft.com/office/drawing/2014/main" xmlns="" id="{2B7A3D28-2F26-470A-A3D0-29B06FAFF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56">
              <a:extLst>
                <a:ext uri="{FF2B5EF4-FFF2-40B4-BE49-F238E27FC236}">
                  <a16:creationId xmlns:a16="http://schemas.microsoft.com/office/drawing/2014/main" xmlns="" id="{4791D95F-D35F-40C7-B9FF-AD6435CC2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7">
              <a:extLst>
                <a:ext uri="{FF2B5EF4-FFF2-40B4-BE49-F238E27FC236}">
                  <a16:creationId xmlns:a16="http://schemas.microsoft.com/office/drawing/2014/main" xmlns="" id="{5489BA88-9A60-4953-AB2D-E7FD41DE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8">
              <a:extLst>
                <a:ext uri="{FF2B5EF4-FFF2-40B4-BE49-F238E27FC236}">
                  <a16:creationId xmlns:a16="http://schemas.microsoft.com/office/drawing/2014/main" xmlns="" id="{0B95712D-087F-43FB-B5D1-FC22E272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59">
              <a:extLst>
                <a:ext uri="{FF2B5EF4-FFF2-40B4-BE49-F238E27FC236}">
                  <a16:creationId xmlns:a16="http://schemas.microsoft.com/office/drawing/2014/main" xmlns="" id="{6D1748D6-F8F3-4913-9631-0AC223F65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0">
              <a:extLst>
                <a:ext uri="{FF2B5EF4-FFF2-40B4-BE49-F238E27FC236}">
                  <a16:creationId xmlns:a16="http://schemas.microsoft.com/office/drawing/2014/main" xmlns="" id="{A7F65927-6037-4066-8A5B-9D042979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1">
              <a:extLst>
                <a:ext uri="{FF2B5EF4-FFF2-40B4-BE49-F238E27FC236}">
                  <a16:creationId xmlns:a16="http://schemas.microsoft.com/office/drawing/2014/main" xmlns="" id="{1162D909-EEA3-4CBB-995F-88DA0C218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53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62">
            <a:extLst>
              <a:ext uri="{FF2B5EF4-FFF2-40B4-BE49-F238E27FC236}">
                <a16:creationId xmlns:a16="http://schemas.microsoft.com/office/drawing/2014/main" xmlns="" id="{FED00AE6-BF0B-44B3-9E24-052444B86FC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819400"/>
            <a:ext cx="685800" cy="381000"/>
            <a:chOff x="4032" y="1392"/>
            <a:chExt cx="1152" cy="576"/>
          </a:xfrm>
        </p:grpSpPr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xmlns="" id="{9CBE6951-ADBF-4A19-8D36-3F60AC3F7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64">
              <a:extLst>
                <a:ext uri="{FF2B5EF4-FFF2-40B4-BE49-F238E27FC236}">
                  <a16:creationId xmlns:a16="http://schemas.microsoft.com/office/drawing/2014/main" xmlns="" id="{0265AD1C-2DEC-4067-93A3-5097C8ED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5">
              <a:extLst>
                <a:ext uri="{FF2B5EF4-FFF2-40B4-BE49-F238E27FC236}">
                  <a16:creationId xmlns:a16="http://schemas.microsoft.com/office/drawing/2014/main" xmlns="" id="{B8471BA2-4EAE-4604-AFD6-4F9531018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66">
              <a:extLst>
                <a:ext uri="{FF2B5EF4-FFF2-40B4-BE49-F238E27FC236}">
                  <a16:creationId xmlns:a16="http://schemas.microsoft.com/office/drawing/2014/main" xmlns="" id="{773D35DE-8EB9-4C20-A319-A094E489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67">
              <a:extLst>
                <a:ext uri="{FF2B5EF4-FFF2-40B4-BE49-F238E27FC236}">
                  <a16:creationId xmlns:a16="http://schemas.microsoft.com/office/drawing/2014/main" xmlns="" id="{9D1828BA-9FA2-4B52-95E6-F8342ACCD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68">
              <a:extLst>
                <a:ext uri="{FF2B5EF4-FFF2-40B4-BE49-F238E27FC236}">
                  <a16:creationId xmlns:a16="http://schemas.microsoft.com/office/drawing/2014/main" xmlns="" id="{D0CE98B0-CCF2-4BE9-84AF-6EE7DB9F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69">
              <a:extLst>
                <a:ext uri="{FF2B5EF4-FFF2-40B4-BE49-F238E27FC236}">
                  <a16:creationId xmlns:a16="http://schemas.microsoft.com/office/drawing/2014/main" xmlns="" id="{4D52F16F-CC55-4C9D-9595-43EC45B3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0">
              <a:extLst>
                <a:ext uri="{FF2B5EF4-FFF2-40B4-BE49-F238E27FC236}">
                  <a16:creationId xmlns:a16="http://schemas.microsoft.com/office/drawing/2014/main" xmlns="" id="{B2DAAEDA-F22C-4213-BA5A-D02A09B8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1">
              <a:extLst>
                <a:ext uri="{FF2B5EF4-FFF2-40B4-BE49-F238E27FC236}">
                  <a16:creationId xmlns:a16="http://schemas.microsoft.com/office/drawing/2014/main" xmlns="" id="{011497FC-DA3B-4E79-A824-6AB9CF03F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53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" name="Group 72">
            <a:extLst>
              <a:ext uri="{FF2B5EF4-FFF2-40B4-BE49-F238E27FC236}">
                <a16:creationId xmlns:a16="http://schemas.microsoft.com/office/drawing/2014/main" xmlns="" id="{72A7D76E-70FC-40D6-95B8-3468E18EDFF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048000"/>
            <a:ext cx="685800" cy="381000"/>
            <a:chOff x="4032" y="1392"/>
            <a:chExt cx="1152" cy="576"/>
          </a:xfrm>
        </p:grpSpPr>
        <p:sp>
          <p:nvSpPr>
            <p:cNvPr id="81" name="Rectangle 73">
              <a:extLst>
                <a:ext uri="{FF2B5EF4-FFF2-40B4-BE49-F238E27FC236}">
                  <a16:creationId xmlns:a16="http://schemas.microsoft.com/office/drawing/2014/main" xmlns="" id="{9FFD2951-ECF6-4F0C-9149-E0ABC1F85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74">
              <a:extLst>
                <a:ext uri="{FF2B5EF4-FFF2-40B4-BE49-F238E27FC236}">
                  <a16:creationId xmlns:a16="http://schemas.microsoft.com/office/drawing/2014/main" xmlns="" id="{F2F3804D-F6B2-456C-AB25-7EEB28732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75">
              <a:extLst>
                <a:ext uri="{FF2B5EF4-FFF2-40B4-BE49-F238E27FC236}">
                  <a16:creationId xmlns:a16="http://schemas.microsoft.com/office/drawing/2014/main" xmlns="" id="{FE701527-74A7-4BD8-B820-3AE386B4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76">
              <a:extLst>
                <a:ext uri="{FF2B5EF4-FFF2-40B4-BE49-F238E27FC236}">
                  <a16:creationId xmlns:a16="http://schemas.microsoft.com/office/drawing/2014/main" xmlns="" id="{6F422E76-DE4B-46BA-86A1-50B84DC22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77">
              <a:extLst>
                <a:ext uri="{FF2B5EF4-FFF2-40B4-BE49-F238E27FC236}">
                  <a16:creationId xmlns:a16="http://schemas.microsoft.com/office/drawing/2014/main" xmlns="" id="{CCEC85FB-6F66-41CF-B3AA-CB533CA5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78">
              <a:extLst>
                <a:ext uri="{FF2B5EF4-FFF2-40B4-BE49-F238E27FC236}">
                  <a16:creationId xmlns:a16="http://schemas.microsoft.com/office/drawing/2014/main" xmlns="" id="{634956DE-7422-4DE3-B279-845E1A21C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79">
              <a:extLst>
                <a:ext uri="{FF2B5EF4-FFF2-40B4-BE49-F238E27FC236}">
                  <a16:creationId xmlns:a16="http://schemas.microsoft.com/office/drawing/2014/main" xmlns="" id="{72F458E4-D0EA-48AA-9981-49F84D78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80">
              <a:extLst>
                <a:ext uri="{FF2B5EF4-FFF2-40B4-BE49-F238E27FC236}">
                  <a16:creationId xmlns:a16="http://schemas.microsoft.com/office/drawing/2014/main" xmlns="" id="{76C2702E-6B62-431A-AD3C-F09E55CA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1">
              <a:extLst>
                <a:ext uri="{FF2B5EF4-FFF2-40B4-BE49-F238E27FC236}">
                  <a16:creationId xmlns:a16="http://schemas.microsoft.com/office/drawing/2014/main" xmlns="" id="{40D63601-D687-4B04-94A3-433559C5F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53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Rectangle 2">
            <a:extLst>
              <a:ext uri="{FF2B5EF4-FFF2-40B4-BE49-F238E27FC236}">
                <a16:creationId xmlns:a16="http://schemas.microsoft.com/office/drawing/2014/main" xmlns="" id="{73952F6E-B9AF-47BA-A1A0-E42F1B1421B8}"/>
              </a:ext>
            </a:extLst>
          </p:cNvPr>
          <p:cNvSpPr txBox="1">
            <a:spLocks noChangeArrowheads="1"/>
          </p:cNvSpPr>
          <p:nvPr/>
        </p:nvSpPr>
        <p:spPr>
          <a:xfrm>
            <a:off x="616193" y="5980355"/>
            <a:ext cx="7911613" cy="5444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One regression for each point and each month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9B472A-C0FE-425E-9216-3FEC8C80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36</a:t>
            </a:fld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0F0911B-51E3-4198-8399-386623B9BF25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2795352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8759" y="1831589"/>
            <a:ext cx="5915025" cy="994172"/>
          </a:xfrm>
        </p:spPr>
        <p:txBody>
          <a:bodyPr>
            <a:normAutofit/>
          </a:bodyPr>
          <a:lstStyle/>
          <a:p>
            <a:r>
              <a:rPr lang="en-US" sz="3600" b="1" dirty="0"/>
              <a:t>Calculate Climate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92" y="6422740"/>
            <a:ext cx="784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Volume Weighted means a ‘red area’ increase of 80 million cubic meters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" y="2654144"/>
            <a:ext cx="8949416" cy="37352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4C950B91-12DB-4C89-BB0B-D10B871DF68F}"/>
              </a:ext>
            </a:extLst>
          </p:cNvPr>
          <p:cNvSpPr/>
          <p:nvPr/>
        </p:nvSpPr>
        <p:spPr>
          <a:xfrm>
            <a:off x="3345766" y="500722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0648E8C-3089-4708-A89A-DBAA84222C27}"/>
              </a:ext>
            </a:extLst>
          </p:cNvPr>
          <p:cNvSpPr/>
          <p:nvPr/>
        </p:nvSpPr>
        <p:spPr>
          <a:xfrm>
            <a:off x="6621000" y="500722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D11F858D-2233-48D2-B86C-794B5809E6CE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5659865" y="877645"/>
            <a:ext cx="961135" cy="1278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8CC656-D94A-4BE7-812F-1590B0B9BFE5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FE0B25-F1FA-48E1-8479-81579B1FCB11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6D6E04-BB2E-4974-B963-8A2EF54A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2EA651-B642-4C88-B8D1-E46376315103}"/>
              </a:ext>
            </a:extLst>
          </p:cNvPr>
          <p:cNvSpPr txBox="1"/>
          <p:nvPr/>
        </p:nvSpPr>
        <p:spPr>
          <a:xfrm>
            <a:off x="6691383" y="2171742"/>
            <a:ext cx="235532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December 2017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272F8-75F9-46EE-8A08-3884D816385D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436489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72" y="1958227"/>
            <a:ext cx="6497955" cy="47148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6282167">
            <a:off x="6583314" y="5298540"/>
            <a:ext cx="733806" cy="207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172678" y="2238626"/>
            <a:ext cx="318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Climate Effect is 9.6% reduction in N and P from the Susquehanna</a:t>
            </a:r>
          </a:p>
          <a:p>
            <a:endParaRPr lang="en-US" sz="1350" dirty="0"/>
          </a:p>
          <a:p>
            <a:r>
              <a:rPr lang="en-US" sz="1350" b="1" dirty="0"/>
              <a:t>	7.5 </a:t>
            </a:r>
            <a:r>
              <a:rPr lang="en-US" sz="1350" b="1" dirty="0" err="1"/>
              <a:t>Mlbs</a:t>
            </a:r>
            <a:r>
              <a:rPr lang="en-US" sz="1350" b="1" dirty="0"/>
              <a:t> of N and 0.33 </a:t>
            </a:r>
            <a:r>
              <a:rPr lang="en-US" sz="1350" b="1" dirty="0" err="1"/>
              <a:t>Mlbs</a:t>
            </a:r>
            <a:r>
              <a:rPr lang="en-US" sz="1350" b="1" dirty="0"/>
              <a:t> of 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3" y="2222191"/>
            <a:ext cx="2228850" cy="4450911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Ran Scenarios with 3% and 6% reduction in Susquehanna N and 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925" y="3623167"/>
            <a:ext cx="31045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7.5 million N and .33 million P from the Susquehanna converts to </a:t>
            </a:r>
          </a:p>
          <a:p>
            <a:r>
              <a:rPr lang="en-US" sz="1350" dirty="0"/>
              <a:t>9.1 million N and 0.49 P Basin-Wide</a:t>
            </a:r>
            <a:endParaRPr lang="en-US" sz="135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0D7590F-8E68-4A3C-9297-A56D12F47046}"/>
              </a:ext>
            </a:extLst>
          </p:cNvPr>
          <p:cNvSpPr/>
          <p:nvPr/>
        </p:nvSpPr>
        <p:spPr>
          <a:xfrm>
            <a:off x="3345766" y="500722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B63CB28-32ED-49B6-A050-C954080F8F87}"/>
              </a:ext>
            </a:extLst>
          </p:cNvPr>
          <p:cNvSpPr/>
          <p:nvPr/>
        </p:nvSpPr>
        <p:spPr>
          <a:xfrm>
            <a:off x="6621000" y="500722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FDBBECC2-CFAD-47FB-9C12-19314660F652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5659865" y="877645"/>
            <a:ext cx="961135" cy="1278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EC6AE6-4BC0-4334-8F74-5636C17B7996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CD2C8D-507B-4B4B-AFDC-5B63E8BA15EC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B7AA45-9461-4C23-A1E2-E66AC6A2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38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F0A60A5-70C9-454D-9B00-25D693429F6F}"/>
              </a:ext>
            </a:extLst>
          </p:cNvPr>
          <p:cNvSpPr/>
          <p:nvPr/>
        </p:nvSpPr>
        <p:spPr>
          <a:xfrm>
            <a:off x="4280452" y="3442355"/>
            <a:ext cx="291548" cy="28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B6D364E-ED16-450E-9CC9-ECF7150EBAD1}"/>
              </a:ext>
            </a:extLst>
          </p:cNvPr>
          <p:cNvSpPr/>
          <p:nvPr/>
        </p:nvSpPr>
        <p:spPr>
          <a:xfrm>
            <a:off x="5328560" y="4447646"/>
            <a:ext cx="291548" cy="28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0D8E17-8326-4E64-8725-D5039984067C}"/>
              </a:ext>
            </a:extLst>
          </p:cNvPr>
          <p:cNvSpPr txBox="1"/>
          <p:nvPr/>
        </p:nvSpPr>
        <p:spPr>
          <a:xfrm>
            <a:off x="6621000" y="1534966"/>
            <a:ext cx="235532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December 2017 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2E4F40-66B5-4577-AE92-7CFEB5B41BA8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672627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34" y="1968875"/>
            <a:ext cx="7886700" cy="994172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Climate Change Loads: Nitrogen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7569"/>
            <a:ext cx="9144000" cy="3166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3926" y="2963046"/>
            <a:ext cx="1109207" cy="31606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58071"/>
            <a:ext cx="2190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*Units: millions of pounds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DD29795-64D8-48C1-98F3-B97C6776A173}"/>
              </a:ext>
            </a:extLst>
          </p:cNvPr>
          <p:cNvSpPr/>
          <p:nvPr/>
        </p:nvSpPr>
        <p:spPr>
          <a:xfrm>
            <a:off x="3345766" y="500722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08F5ADA-C571-4A44-A5F5-2D2B9E3A5230}"/>
              </a:ext>
            </a:extLst>
          </p:cNvPr>
          <p:cNvSpPr/>
          <p:nvPr/>
        </p:nvSpPr>
        <p:spPr>
          <a:xfrm>
            <a:off x="6621000" y="500722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E0D1A5B6-0F8A-488B-884F-F78BC34A30C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5659865" y="877645"/>
            <a:ext cx="961135" cy="1278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F804B5-0ED5-40AC-B7ED-E4032F72AD5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AC5277-8A8D-4C99-BD76-826C4935DEC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DE5E58-3E3C-4C37-A832-570AD139C50E}"/>
              </a:ext>
            </a:extLst>
          </p:cNvPr>
          <p:cNvSpPr txBox="1"/>
          <p:nvPr/>
        </p:nvSpPr>
        <p:spPr>
          <a:xfrm>
            <a:off x="6621000" y="1710829"/>
            <a:ext cx="235532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December 2017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4C89D1-3E7C-4F6B-9E9F-274E5E5DED77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406272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A5AF2-D186-4B76-94BF-63F7EC11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Chesapeake Bay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FAF9F2-CB7C-4590-B7C6-A89C0DF86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for TMDL Water Quality Standards based on 1991-2000 hydrology</a:t>
            </a:r>
          </a:p>
          <a:p>
            <a:r>
              <a:rPr lang="en-US" dirty="0"/>
              <a:t>Project to 2025 (30 years) and 2050 (55 years)</a:t>
            </a:r>
          </a:p>
          <a:p>
            <a:r>
              <a:rPr lang="en-US" dirty="0"/>
              <a:t>Presented to Principals’ Staff Committee in 2017.  PSC asked for additional analysis to be completed in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F24AA0-0987-405B-82FF-CBC42327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8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DD3A81-744F-426F-9F88-D4107A545086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1426C819-4C17-42FF-AEC1-2A526CF94FEA}"/>
              </a:ext>
            </a:extLst>
          </p:cNvPr>
          <p:cNvCxnSpPr>
            <a:cxnSpLocks/>
            <a:stCxn id="8" idx="6"/>
            <a:endCxn id="101" idx="2"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34A7A87E-5476-4C64-8750-7EE3BB565D9C}"/>
              </a:ext>
            </a:extLst>
          </p:cNvPr>
          <p:cNvCxnSpPr>
            <a:cxnSpLocks/>
            <a:stCxn id="7" idx="4"/>
            <a:endCxn id="101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95C1D8DD-C6F2-4B21-A9FA-942C958D8598}"/>
              </a:ext>
            </a:extLst>
          </p:cNvPr>
          <p:cNvCxnSpPr>
            <a:cxnSpLocks/>
            <a:stCxn id="11" idx="4"/>
            <a:endCxn id="28" idx="0"/>
          </p:cNvCxnSpPr>
          <p:nvPr/>
        </p:nvCxnSpPr>
        <p:spPr>
          <a:xfrm rot="5400000">
            <a:off x="4932240" y="4327332"/>
            <a:ext cx="367151" cy="8713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477959" y="4946589"/>
            <a:ext cx="2404349" cy="725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Estuarine Process-based model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3B2CA7A-1905-4A3D-A1E5-C35932BC2558}"/>
              </a:ext>
            </a:extLst>
          </p:cNvPr>
          <p:cNvCxnSpPr>
            <a:cxnSpLocks/>
            <a:stCxn id="10" idx="3"/>
            <a:endCxn id="28" idx="2"/>
          </p:cNvCxnSpPr>
          <p:nvPr/>
        </p:nvCxnSpPr>
        <p:spPr>
          <a:xfrm rot="16200000" flipH="1">
            <a:off x="2138039" y="3969320"/>
            <a:ext cx="875233" cy="18046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1032871" y="5950225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5253FDF0-7991-43A5-8D02-58DF063BB1FE}"/>
              </a:ext>
            </a:extLst>
          </p:cNvPr>
          <p:cNvCxnSpPr>
            <a:cxnSpLocks/>
            <a:stCxn id="28" idx="3"/>
            <a:endCxn id="33" idx="7"/>
          </p:cNvCxnSpPr>
          <p:nvPr/>
        </p:nvCxnSpPr>
        <p:spPr>
          <a:xfrm rot="5400000">
            <a:off x="3169727" y="5404026"/>
            <a:ext cx="498693" cy="8219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6865686" y="296831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F77D7EEA-C4FB-46ED-8AFC-32C9D29CFC54}"/>
              </a:ext>
            </a:extLst>
          </p:cNvPr>
          <p:cNvCxnSpPr>
            <a:cxnSpLocks/>
            <a:stCxn id="52" idx="4"/>
            <a:endCxn id="51" idx="0"/>
          </p:cNvCxnSpPr>
          <p:nvPr/>
        </p:nvCxnSpPr>
        <p:spPr>
          <a:xfrm rot="16200000" flipH="1">
            <a:off x="6847521" y="1886487"/>
            <a:ext cx="1918079" cy="2455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861E20CC-0C47-4710-A90C-9C680850CEFE}"/>
              </a:ext>
            </a:extLst>
          </p:cNvPr>
          <p:cNvCxnSpPr>
            <a:cxnSpLocks/>
            <a:stCxn id="51" idx="2"/>
            <a:endCxn id="10" idx="7"/>
          </p:cNvCxnSpPr>
          <p:nvPr/>
        </p:nvCxnSpPr>
        <p:spPr>
          <a:xfrm rot="10800000" flipV="1">
            <a:off x="3291964" y="3385700"/>
            <a:ext cx="3573722" cy="3653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xmlns="" id="{447F4E02-94F8-40A5-9CB0-58386EED5825}"/>
              </a:ext>
            </a:extLst>
          </p:cNvPr>
          <p:cNvCxnSpPr>
            <a:cxnSpLocks/>
            <a:stCxn id="51" idx="3"/>
            <a:endCxn id="11" idx="6"/>
          </p:cNvCxnSpPr>
          <p:nvPr/>
        </p:nvCxnSpPr>
        <p:spPr>
          <a:xfrm rot="5400000">
            <a:off x="6712501" y="3631755"/>
            <a:ext cx="415642" cy="51380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BF906CBE-CA26-4A5A-8D42-F417C52DB3C5}"/>
              </a:ext>
            </a:extLst>
          </p:cNvPr>
          <p:cNvCxnSpPr>
            <a:cxnSpLocks/>
            <a:stCxn id="51" idx="4"/>
            <a:endCxn id="28" idx="6"/>
          </p:cNvCxnSpPr>
          <p:nvPr/>
        </p:nvCxnSpPr>
        <p:spPr>
          <a:xfrm rot="5400000">
            <a:off x="6152750" y="3532646"/>
            <a:ext cx="1506154" cy="20470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05A784B-5E62-4607-BD97-69F9EBCAA5B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773525EC-344C-480D-8C7A-92C8681F5ACF}"/>
              </a:ext>
            </a:extLst>
          </p:cNvPr>
          <p:cNvCxnSpPr>
            <a:cxnSpLocks/>
            <a:stCxn id="10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5105963" y="5963477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>
            <a:off x="3346970" y="6339935"/>
            <a:ext cx="1758993" cy="46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E1731AAF-EB90-43E6-8DC1-B2642E9F2159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1A8AF56-34A6-4D47-94AE-B8410882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DD3A81-744F-426F-9F88-D4107A545086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72077E-331D-4642-947A-AE7FCE14435C}"/>
              </a:ext>
            </a:extLst>
          </p:cNvPr>
          <p:cNvSpPr/>
          <p:nvPr/>
        </p:nvSpPr>
        <p:spPr>
          <a:xfrm>
            <a:off x="1338127" y="3609544"/>
            <a:ext cx="2289062" cy="965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Process-based response of flow and sediment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473C9D-3ED4-4A14-AF8E-0AF21A36D502}"/>
              </a:ext>
            </a:extLst>
          </p:cNvPr>
          <p:cNvSpPr/>
          <p:nvPr/>
        </p:nvSpPr>
        <p:spPr>
          <a:xfrm>
            <a:off x="4439573" y="3613519"/>
            <a:ext cx="2223846" cy="965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Specified response to flow and sediment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1426C819-4C17-42FF-AEC1-2A526CF94FEA}"/>
              </a:ext>
            </a:extLst>
          </p:cNvPr>
          <p:cNvCxnSpPr>
            <a:cxnSpLocks/>
            <a:stCxn id="8" idx="6"/>
            <a:endCxn id="101" idx="2"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34A7A87E-5476-4C64-8750-7EE3BB565D9C}"/>
              </a:ext>
            </a:extLst>
          </p:cNvPr>
          <p:cNvCxnSpPr>
            <a:cxnSpLocks/>
            <a:stCxn id="7" idx="4"/>
            <a:endCxn id="101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D495D281-D10D-4EE2-BE13-AA1D7917A08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3627189" y="4092504"/>
            <a:ext cx="812384" cy="3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95C1D8DD-C6F2-4B21-A9FA-942C958D8598}"/>
              </a:ext>
            </a:extLst>
          </p:cNvPr>
          <p:cNvCxnSpPr>
            <a:cxnSpLocks/>
            <a:stCxn id="11" idx="4"/>
            <a:endCxn id="28" idx="0"/>
          </p:cNvCxnSpPr>
          <p:nvPr/>
        </p:nvCxnSpPr>
        <p:spPr>
          <a:xfrm rot="5400000">
            <a:off x="4932240" y="4327332"/>
            <a:ext cx="367151" cy="8713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9AA9E3F-0135-40F2-BA60-D0C26FD95598}"/>
              </a:ext>
            </a:extLst>
          </p:cNvPr>
          <p:cNvSpPr/>
          <p:nvPr/>
        </p:nvSpPr>
        <p:spPr>
          <a:xfrm>
            <a:off x="3477959" y="4946589"/>
            <a:ext cx="2404349" cy="725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Estuarine Process-based model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3B2CA7A-1905-4A3D-A1E5-C35932BC2558}"/>
              </a:ext>
            </a:extLst>
          </p:cNvPr>
          <p:cNvCxnSpPr>
            <a:cxnSpLocks/>
            <a:stCxn id="10" idx="3"/>
            <a:endCxn id="28" idx="2"/>
          </p:cNvCxnSpPr>
          <p:nvPr/>
        </p:nvCxnSpPr>
        <p:spPr>
          <a:xfrm rot="16200000" flipH="1">
            <a:off x="2138039" y="3969320"/>
            <a:ext cx="875233" cy="18046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56D90C-01BA-4C0B-B80B-1739791C09E1}"/>
              </a:ext>
            </a:extLst>
          </p:cNvPr>
          <p:cNvSpPr/>
          <p:nvPr/>
        </p:nvSpPr>
        <p:spPr>
          <a:xfrm>
            <a:off x="1032871" y="5950225"/>
            <a:ext cx="2314099" cy="779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 on water quality standards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5253FDF0-7991-43A5-8D02-58DF063BB1FE}"/>
              </a:ext>
            </a:extLst>
          </p:cNvPr>
          <p:cNvCxnSpPr>
            <a:cxnSpLocks/>
            <a:stCxn id="28" idx="3"/>
            <a:endCxn id="33" idx="7"/>
          </p:cNvCxnSpPr>
          <p:nvPr/>
        </p:nvCxnSpPr>
        <p:spPr>
          <a:xfrm rot="5400000">
            <a:off x="3169727" y="5404026"/>
            <a:ext cx="498693" cy="8219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AB25536-ED22-437F-AED7-2DD9AD10F46B}"/>
              </a:ext>
            </a:extLst>
          </p:cNvPr>
          <p:cNvSpPr/>
          <p:nvPr/>
        </p:nvSpPr>
        <p:spPr>
          <a:xfrm>
            <a:off x="6865686" y="2968312"/>
            <a:ext cx="2127318" cy="834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Human responses to climate change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xmlns="" id="{F77D7EEA-C4FB-46ED-8AFC-32C9D29CFC54}"/>
              </a:ext>
            </a:extLst>
          </p:cNvPr>
          <p:cNvCxnSpPr>
            <a:cxnSpLocks/>
            <a:stCxn id="52" idx="4"/>
            <a:endCxn id="51" idx="0"/>
          </p:cNvCxnSpPr>
          <p:nvPr/>
        </p:nvCxnSpPr>
        <p:spPr>
          <a:xfrm rot="16200000" flipH="1">
            <a:off x="6847521" y="1886487"/>
            <a:ext cx="1918079" cy="2455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861E20CC-0C47-4710-A90C-9C680850CEFE}"/>
              </a:ext>
            </a:extLst>
          </p:cNvPr>
          <p:cNvCxnSpPr>
            <a:cxnSpLocks/>
            <a:stCxn id="51" idx="2"/>
            <a:endCxn id="10" idx="7"/>
          </p:cNvCxnSpPr>
          <p:nvPr/>
        </p:nvCxnSpPr>
        <p:spPr>
          <a:xfrm rot="10800000" flipV="1">
            <a:off x="3291964" y="3385700"/>
            <a:ext cx="3573722" cy="3653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xmlns="" id="{447F4E02-94F8-40A5-9CB0-58386EED5825}"/>
              </a:ext>
            </a:extLst>
          </p:cNvPr>
          <p:cNvCxnSpPr>
            <a:cxnSpLocks/>
            <a:stCxn id="51" idx="3"/>
            <a:endCxn id="11" idx="6"/>
          </p:cNvCxnSpPr>
          <p:nvPr/>
        </p:nvCxnSpPr>
        <p:spPr>
          <a:xfrm rot="5400000">
            <a:off x="6712501" y="3631755"/>
            <a:ext cx="415642" cy="51380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BF906CBE-CA26-4A5A-8D42-F417C52DB3C5}"/>
              </a:ext>
            </a:extLst>
          </p:cNvPr>
          <p:cNvCxnSpPr>
            <a:cxnSpLocks/>
            <a:stCxn id="51" idx="4"/>
            <a:endCxn id="28" idx="6"/>
          </p:cNvCxnSpPr>
          <p:nvPr/>
        </p:nvCxnSpPr>
        <p:spPr>
          <a:xfrm rot="5400000">
            <a:off x="6152750" y="3532646"/>
            <a:ext cx="1506154" cy="204703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05A784B-5E62-4607-BD97-69F9EBCAA5BB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773525EC-344C-480D-8C7A-92C8681F5ACF}"/>
              </a:ext>
            </a:extLst>
          </p:cNvPr>
          <p:cNvCxnSpPr>
            <a:cxnSpLocks/>
            <a:stCxn id="101" idx="3"/>
            <a:endCxn id="10" idx="0"/>
          </p:cNvCxnSpPr>
          <p:nvPr/>
        </p:nvCxnSpPr>
        <p:spPr>
          <a:xfrm rot="16200000" flipH="1">
            <a:off x="2132981" y="3259866"/>
            <a:ext cx="692381" cy="69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88E30E39-F7D8-4EED-8DA1-B4AFD10E036C}"/>
              </a:ext>
            </a:extLst>
          </p:cNvPr>
          <p:cNvSpPr/>
          <p:nvPr/>
        </p:nvSpPr>
        <p:spPr>
          <a:xfrm>
            <a:off x="5105963" y="5963477"/>
            <a:ext cx="2338671" cy="7538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Management Effort Adjustment</a:t>
            </a:r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xmlns="" id="{2389E109-B79A-4F50-AD29-ADBB77DEA978}"/>
              </a:ext>
            </a:extLst>
          </p:cNvPr>
          <p:cNvCxnSpPr>
            <a:cxnSpLocks/>
            <a:stCxn id="33" idx="6"/>
            <a:endCxn id="144" idx="2"/>
          </p:cNvCxnSpPr>
          <p:nvPr/>
        </p:nvCxnSpPr>
        <p:spPr>
          <a:xfrm>
            <a:off x="3346970" y="6339935"/>
            <a:ext cx="1758993" cy="46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44C259-0278-4A7F-A32C-D6697C09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5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75DD64C-8329-439E-B480-232BDDBB06E8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26253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65D06-66CB-4683-BCCC-B2CC12140A5D}"/>
              </a:ext>
            </a:extLst>
          </p:cNvPr>
          <p:cNvSpPr txBox="1"/>
          <p:nvPr/>
        </p:nvSpPr>
        <p:spPr>
          <a:xfrm>
            <a:off x="212870" y="3202348"/>
            <a:ext cx="8427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2016 STAC workshop </a:t>
            </a:r>
            <a:r>
              <a:rPr lang="en-US" sz="2000" i="1" dirty="0"/>
              <a:t>The Development of Climate Projections for Use in Chesapeake Bay Program Assessments</a:t>
            </a:r>
            <a:r>
              <a:rPr lang="en-US" sz="2000" dirty="0"/>
              <a:t> (Johnson et al. 2016).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2025: Use long-term observed trends for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2050 precipitation and all temperature: Use an ensemble of existing downscaling of CMIP5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Carefully consider evapotranspiration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RCP 2.6, 4.5, and 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DF808CE-7773-46CD-AFD1-C089BC35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1C544D-FA00-48DE-B781-5DB4F15854B3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4102657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65D06-66CB-4683-BCCC-B2CC12140A5D}"/>
              </a:ext>
            </a:extLst>
          </p:cNvPr>
          <p:cNvSpPr txBox="1"/>
          <p:nvPr/>
        </p:nvSpPr>
        <p:spPr>
          <a:xfrm>
            <a:off x="212870" y="3202348"/>
            <a:ext cx="8427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Observed Precipitation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1927-2014 PRISM precipitation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Aggregated to annual values of a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OLS regression to determine 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30 years of slope applied to each month of 1991-2000 rainfall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A3DC52-1ECF-40E5-8E8F-50C0D706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917B28-8CF1-4784-9817-FD19AD2571F4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830068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65D06-66CB-4683-BCCC-B2CC12140A5D}"/>
              </a:ext>
            </a:extLst>
          </p:cNvPr>
          <p:cNvSpPr txBox="1"/>
          <p:nvPr/>
        </p:nvSpPr>
        <p:spPr>
          <a:xfrm>
            <a:off x="212870" y="3202348"/>
            <a:ext cx="8427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RCP 4.5 for scenario run through the full modeling system and shown to PSC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Found significant overlap with RCP 2.6 </a:t>
            </a:r>
            <a:r>
              <a:rPr lang="en-US" sz="2000"/>
              <a:t>and 8.5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C61DF95-56B8-4C9D-B68E-DE0227B0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801B23-6966-4887-8839-8B4321F9A26C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1890873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68A38B6-D704-4312-9B18-F0710A654A91}"/>
              </a:ext>
            </a:extLst>
          </p:cNvPr>
          <p:cNvSpPr/>
          <p:nvPr/>
        </p:nvSpPr>
        <p:spPr>
          <a:xfrm>
            <a:off x="3100166" y="1030101"/>
            <a:ext cx="1335157" cy="789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GCM Selection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14FD60-31E0-4AA1-8BF5-7887DFF900BB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40007737-178A-496A-8883-E3E15E7EE7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435323" y="1424605"/>
            <a:ext cx="920854" cy="6320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63988C0D-B64E-4ED4-88CB-8E99DFF2F6CC}"/>
              </a:ext>
            </a:extLst>
          </p:cNvPr>
          <p:cNvSpPr/>
          <p:nvPr/>
        </p:nvSpPr>
        <p:spPr>
          <a:xfrm>
            <a:off x="6954079" y="398580"/>
            <a:ext cx="1459394" cy="6516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RCP selection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B4E6DE16-738D-4E36-B2F5-CCB9B2193BE7}"/>
              </a:ext>
            </a:extLst>
          </p:cNvPr>
          <p:cNvCxnSpPr>
            <a:cxnSpLocks/>
            <a:stCxn id="52" idx="2"/>
            <a:endCxn id="6" idx="0"/>
          </p:cNvCxnSpPr>
          <p:nvPr/>
        </p:nvCxnSpPr>
        <p:spPr>
          <a:xfrm rot="10800000" flipV="1">
            <a:off x="3767745" y="724407"/>
            <a:ext cx="3186334" cy="305694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B7ACB639-BF67-4A2F-8960-D61386A42E78}"/>
              </a:ext>
            </a:extLst>
          </p:cNvPr>
          <p:cNvSpPr txBox="1"/>
          <p:nvPr/>
        </p:nvSpPr>
        <p:spPr>
          <a:xfrm>
            <a:off x="291550" y="370871"/>
            <a:ext cx="2589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Watershed Group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69A8172-42C8-449F-911B-DD6F8BCA25B3}"/>
              </a:ext>
            </a:extLst>
          </p:cNvPr>
          <p:cNvSpPr txBox="1"/>
          <p:nvPr/>
        </p:nvSpPr>
        <p:spPr>
          <a:xfrm>
            <a:off x="292286" y="722479"/>
            <a:ext cx="25886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Estuarine Group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39D1BBC-47D8-4FBA-A968-70F2C2A20EFF}"/>
              </a:ext>
            </a:extLst>
          </p:cNvPr>
          <p:cNvSpPr/>
          <p:nvPr/>
        </p:nvSpPr>
        <p:spPr>
          <a:xfrm>
            <a:off x="5356177" y="1728953"/>
            <a:ext cx="1821048" cy="6554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Downscaling Method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69872AD-2EDA-4DD7-A1CC-EDED88E9C2D9}"/>
              </a:ext>
            </a:extLst>
          </p:cNvPr>
          <p:cNvSpPr/>
          <p:nvPr/>
        </p:nvSpPr>
        <p:spPr>
          <a:xfrm>
            <a:off x="98513" y="2228805"/>
            <a:ext cx="1455554" cy="7272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Observed Trends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xmlns="" id="{93873C11-DFB6-4AF8-8245-C975494365E2}"/>
              </a:ext>
            </a:extLst>
          </p:cNvPr>
          <p:cNvCxnSpPr>
            <a:cxnSpLocks/>
            <a:stCxn id="32" idx="4"/>
            <a:endCxn id="37" idx="6"/>
          </p:cNvCxnSpPr>
          <p:nvPr/>
        </p:nvCxnSpPr>
        <p:spPr>
          <a:xfrm rot="5400000">
            <a:off x="5104442" y="1430153"/>
            <a:ext cx="208049" cy="2116471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3C155FA-3C87-4A14-9E8F-CF21369B407A}"/>
              </a:ext>
            </a:extLst>
          </p:cNvPr>
          <p:cNvSpPr/>
          <p:nvPr/>
        </p:nvSpPr>
        <p:spPr>
          <a:xfrm>
            <a:off x="2188379" y="2133146"/>
            <a:ext cx="1961851" cy="918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Creation of future climate scenarios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CB871719-5E72-4E87-812D-4CD8C4F07284}"/>
              </a:ext>
            </a:extLst>
          </p:cNvPr>
          <p:cNvCxnSpPr>
            <a:cxnSpLocks/>
          </p:cNvCxnSpPr>
          <p:nvPr/>
        </p:nvCxnSpPr>
        <p:spPr>
          <a:xfrm>
            <a:off x="1554067" y="2592412"/>
            <a:ext cx="6343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F8B68D-EC30-451A-A842-8D689162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" y="3256442"/>
            <a:ext cx="3429000" cy="31775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40A0AB-5257-4D9B-B92B-DE2D3B6F23E5}"/>
              </a:ext>
            </a:extLst>
          </p:cNvPr>
          <p:cNvSpPr txBox="1"/>
          <p:nvPr/>
        </p:nvSpPr>
        <p:spPr>
          <a:xfrm>
            <a:off x="3927692" y="3365716"/>
            <a:ext cx="467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GCM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the same group of models and model runs that were used in NOAA’s Climate Resilience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4CC3F-1A85-4C93-AAFC-63AE1616AB76}"/>
              </a:ext>
            </a:extLst>
          </p:cNvPr>
          <p:cNvSpPr txBox="1"/>
          <p:nvPr/>
        </p:nvSpPr>
        <p:spPr>
          <a:xfrm rot="16200000">
            <a:off x="-1048874" y="4545105"/>
            <a:ext cx="240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Difference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7E7D73-4441-4061-9181-6412B50C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350-4552-420E-BD14-6B06126264AB}" type="slidenum">
              <a:rPr lang="en-US" smtClean="0"/>
              <a:t>9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50BBC4-C5C9-4575-983C-DF9DBEB50DA2}"/>
              </a:ext>
            </a:extLst>
          </p:cNvPr>
          <p:cNvSpPr txBox="1"/>
          <p:nvPr/>
        </p:nvSpPr>
        <p:spPr>
          <a:xfrm>
            <a:off x="291550" y="1089367"/>
            <a:ext cx="2588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Framework Group</a:t>
            </a:r>
          </a:p>
        </p:txBody>
      </p:sp>
    </p:spTree>
    <p:extLst>
      <p:ext uri="{BB962C8B-B14F-4D97-AF65-F5344CB8AC3E}">
        <p14:creationId xmlns:p14="http://schemas.microsoft.com/office/powerpoint/2010/main" val="3003365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1728</Words>
  <Application>Microsoft Office PowerPoint</Application>
  <PresentationFormat>On-screen Show (4:3)</PresentationFormat>
  <Paragraphs>510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Image</vt:lpstr>
      <vt:lpstr>Overview of Climate Impact Assessment Framework and Implementation </vt:lpstr>
      <vt:lpstr>Accounting for Changing Conditions Cumulative Assessment of Bay Low Dissolved Oxygen Impacts</vt:lpstr>
      <vt:lpstr>PowerPoint Presentation</vt:lpstr>
      <vt:lpstr>Chesapeake Bay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Calculate Climate Effect</vt:lpstr>
      <vt:lpstr>Ran Scenarios with 3% and 6% reduction in Susquehanna N and P</vt:lpstr>
      <vt:lpstr>Climate Change Loads: Nitrogen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Shenk</dc:creator>
  <cp:lastModifiedBy>Dixon, Rachel</cp:lastModifiedBy>
  <cp:revision>46</cp:revision>
  <dcterms:created xsi:type="dcterms:W3CDTF">2018-08-09T13:11:12Z</dcterms:created>
  <dcterms:modified xsi:type="dcterms:W3CDTF">2018-09-21T20:41:19Z</dcterms:modified>
</cp:coreProperties>
</file>