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5" r:id="rId1"/>
    <p:sldMasterId id="2147484007" r:id="rId2"/>
    <p:sldMasterId id="2147484019" r:id="rId3"/>
  </p:sldMasterIdLst>
  <p:notesMasterIdLst>
    <p:notesMasterId r:id="rId21"/>
  </p:notesMasterIdLst>
  <p:handoutMasterIdLst>
    <p:handoutMasterId r:id="rId22"/>
  </p:handoutMasterIdLst>
  <p:sldIdLst>
    <p:sldId id="313" r:id="rId4"/>
    <p:sldId id="386" r:id="rId5"/>
    <p:sldId id="315" r:id="rId6"/>
    <p:sldId id="374" r:id="rId7"/>
    <p:sldId id="335" r:id="rId8"/>
    <p:sldId id="387" r:id="rId9"/>
    <p:sldId id="388" r:id="rId10"/>
    <p:sldId id="277" r:id="rId11"/>
    <p:sldId id="378" r:id="rId12"/>
    <p:sldId id="392" r:id="rId13"/>
    <p:sldId id="272" r:id="rId14"/>
    <p:sldId id="273" r:id="rId15"/>
    <p:sldId id="346" r:id="rId16"/>
    <p:sldId id="296" r:id="rId17"/>
    <p:sldId id="279" r:id="rId18"/>
    <p:sldId id="289" r:id="rId19"/>
    <p:sldId id="391"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Background" id="{2D51DE4A-6B43-4A70-B14B-51EA42332C71}">
          <p14:sldIdLst>
            <p14:sldId id="313"/>
            <p14:sldId id="386"/>
            <p14:sldId id="315"/>
            <p14:sldId id="374"/>
            <p14:sldId id="335"/>
            <p14:sldId id="387"/>
            <p14:sldId id="388"/>
            <p14:sldId id="277"/>
            <p14:sldId id="378"/>
            <p14:sldId id="392"/>
            <p14:sldId id="272"/>
            <p14:sldId id="273"/>
            <p14:sldId id="346"/>
            <p14:sldId id="296"/>
            <p14:sldId id="279"/>
            <p14:sldId id="289"/>
            <p14:sldId id="391"/>
          </p14:sldIdLst>
        </p14:section>
        <p14:section name="Conclusions" id="{A44CCDC2-133E-4ECD-8DA0-9F4E916D4488}">
          <p14:sldIdLst/>
        </p14:section>
        <p14:section name="Backup Slides" id="{82A25014-B69F-462E-9977-0E4E6F0F0D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 R" initials="JR" lastIdx="4" clrIdx="0">
    <p:extLst>
      <p:ext uri="{19B8F6BF-5375-455C-9EA6-DF929625EA0E}">
        <p15:presenceInfo xmlns:p15="http://schemas.microsoft.com/office/powerpoint/2012/main" userId="fba9004d9a6a3c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77054" autoAdjust="0"/>
  </p:normalViewPr>
  <p:slideViewPr>
    <p:cSldViewPr snapToGrid="0">
      <p:cViewPr varScale="1">
        <p:scale>
          <a:sx n="71" d="100"/>
          <a:sy n="71" d="100"/>
        </p:scale>
        <p:origin x="1776" y="66"/>
      </p:cViewPr>
      <p:guideLst/>
    </p:cSldViewPr>
  </p:slideViewPr>
  <p:outlineViewPr>
    <p:cViewPr>
      <p:scale>
        <a:sx n="33" d="100"/>
        <a:sy n="33" d="100"/>
      </p:scale>
      <p:origin x="0" y="-7416"/>
    </p:cViewPr>
  </p:outlineViewPr>
  <p:notesTextViewPr>
    <p:cViewPr>
      <p:scale>
        <a:sx n="100" d="100"/>
        <a:sy n="100" d="100"/>
      </p:scale>
      <p:origin x="0" y="0"/>
    </p:cViewPr>
  </p:notesTextViewPr>
  <p:notesViewPr>
    <p:cSldViewPr snapToGrid="0">
      <p:cViewPr varScale="1">
        <p:scale>
          <a:sx n="67" d="100"/>
          <a:sy n="67"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2DE4D-D925-471B-8E7D-0A5BE6D84972}" type="doc">
      <dgm:prSet loTypeId="urn:microsoft.com/office/officeart/2005/8/layout/process1" loCatId="process" qsTypeId="urn:microsoft.com/office/officeart/2005/8/quickstyle/simple4" qsCatId="simple" csTypeId="urn:microsoft.com/office/officeart/2005/8/colors/colorful2" csCatId="colorful" phldr="1"/>
      <dgm:spPr/>
    </dgm:pt>
    <dgm:pt modelId="{CAA28A39-35AD-4F5B-AA04-339CDEB4C75C}">
      <dgm:prSet phldrT="[Text]"/>
      <dgm:spPr/>
      <dgm:t>
        <a:bodyPr/>
        <a:lstStyle/>
        <a:p>
          <a:r>
            <a:rPr lang="en-US" dirty="0" smtClean="0"/>
            <a:t>Present Day CSAs</a:t>
          </a:r>
          <a:endParaRPr lang="en-US" dirty="0"/>
        </a:p>
      </dgm:t>
    </dgm:pt>
    <dgm:pt modelId="{786267FF-49E6-4C5E-9DEE-0FC166AA6313}" type="parTrans" cxnId="{2D45A354-A06F-40F1-BDBF-ADE5E5EDAE78}">
      <dgm:prSet/>
      <dgm:spPr/>
      <dgm:t>
        <a:bodyPr/>
        <a:lstStyle/>
        <a:p>
          <a:endParaRPr lang="en-US"/>
        </a:p>
      </dgm:t>
    </dgm:pt>
    <dgm:pt modelId="{70D32DC4-1FB9-4EFF-87CC-0BF4AE746C3B}" type="sibTrans" cxnId="{2D45A354-A06F-40F1-BDBF-ADE5E5EDAE78}">
      <dgm:prSet/>
      <dgm:spPr/>
      <dgm:t>
        <a:bodyPr/>
        <a:lstStyle/>
        <a:p>
          <a:endParaRPr lang="en-US"/>
        </a:p>
      </dgm:t>
    </dgm:pt>
    <dgm:pt modelId="{3B94C0AD-03F3-433C-BFD0-419915FDC0A0}">
      <dgm:prSet phldrT="[Text]"/>
      <dgm:spPr/>
      <dgm:t>
        <a:bodyPr/>
        <a:lstStyle/>
        <a:p>
          <a:r>
            <a:rPr lang="en-US" smtClean="0"/>
            <a:t>SRES A2</a:t>
          </a:r>
          <a:endParaRPr lang="en-US"/>
        </a:p>
      </dgm:t>
    </dgm:pt>
    <dgm:pt modelId="{24472C83-64B1-4088-BDA4-D8EDDC3F77E4}" type="parTrans" cxnId="{101A2E52-6BA6-463D-AAC3-B6CD1C4130BC}">
      <dgm:prSet/>
      <dgm:spPr/>
      <dgm:t>
        <a:bodyPr/>
        <a:lstStyle/>
        <a:p>
          <a:endParaRPr lang="en-US"/>
        </a:p>
      </dgm:t>
    </dgm:pt>
    <dgm:pt modelId="{D3AA0F3C-A425-47C9-8EEC-B5B6C1835BA1}" type="sibTrans" cxnId="{101A2E52-6BA6-463D-AAC3-B6CD1C4130BC}">
      <dgm:prSet/>
      <dgm:spPr/>
      <dgm:t>
        <a:bodyPr/>
        <a:lstStyle/>
        <a:p>
          <a:endParaRPr lang="en-US"/>
        </a:p>
      </dgm:t>
    </dgm:pt>
    <dgm:pt modelId="{714ADD53-64C1-413F-B77B-B9EEE4F437EF}">
      <dgm:prSet phldrT="[Text]"/>
      <dgm:spPr/>
      <dgm:t>
        <a:bodyPr/>
        <a:lstStyle/>
        <a:p>
          <a:r>
            <a:rPr lang="en-US" smtClean="0"/>
            <a:t>End Century CSAs</a:t>
          </a:r>
          <a:endParaRPr lang="en-US"/>
        </a:p>
      </dgm:t>
    </dgm:pt>
    <dgm:pt modelId="{E4C6AA4A-49F1-4B57-A27F-266966301EDC}" type="parTrans" cxnId="{9B5616B4-689C-4B05-A856-05DFFE536B0D}">
      <dgm:prSet/>
      <dgm:spPr/>
      <dgm:t>
        <a:bodyPr/>
        <a:lstStyle/>
        <a:p>
          <a:endParaRPr lang="en-US"/>
        </a:p>
      </dgm:t>
    </dgm:pt>
    <dgm:pt modelId="{F046AC5E-D49B-40B0-8419-45C599EAE1B6}" type="sibTrans" cxnId="{9B5616B4-689C-4B05-A856-05DFFE536B0D}">
      <dgm:prSet/>
      <dgm:spPr/>
      <dgm:t>
        <a:bodyPr/>
        <a:lstStyle/>
        <a:p>
          <a:endParaRPr lang="en-US"/>
        </a:p>
      </dgm:t>
    </dgm:pt>
    <dgm:pt modelId="{79CE2ADA-4DD6-4208-8D39-604BABB7AAC1}" type="pres">
      <dgm:prSet presAssocID="{CC02DE4D-D925-471B-8E7D-0A5BE6D84972}" presName="Name0" presStyleCnt="0">
        <dgm:presLayoutVars>
          <dgm:dir/>
          <dgm:resizeHandles val="exact"/>
        </dgm:presLayoutVars>
      </dgm:prSet>
      <dgm:spPr/>
    </dgm:pt>
    <dgm:pt modelId="{1A34EF14-9D7F-4D71-A8DF-57DAA0809169}" type="pres">
      <dgm:prSet presAssocID="{CAA28A39-35AD-4F5B-AA04-339CDEB4C75C}" presName="node" presStyleLbl="node1" presStyleIdx="0" presStyleCnt="3">
        <dgm:presLayoutVars>
          <dgm:bulletEnabled val="1"/>
        </dgm:presLayoutVars>
      </dgm:prSet>
      <dgm:spPr/>
      <dgm:t>
        <a:bodyPr/>
        <a:lstStyle/>
        <a:p>
          <a:endParaRPr lang="en-US"/>
        </a:p>
      </dgm:t>
    </dgm:pt>
    <dgm:pt modelId="{5289EEE7-19D3-41A0-91DF-3E8F3CC68279}" type="pres">
      <dgm:prSet presAssocID="{70D32DC4-1FB9-4EFF-87CC-0BF4AE746C3B}" presName="sibTrans" presStyleLbl="sibTrans2D1" presStyleIdx="0" presStyleCnt="2"/>
      <dgm:spPr/>
      <dgm:t>
        <a:bodyPr/>
        <a:lstStyle/>
        <a:p>
          <a:endParaRPr lang="en-US"/>
        </a:p>
      </dgm:t>
    </dgm:pt>
    <dgm:pt modelId="{9283AE8D-253A-497C-84B3-899A8C87B99D}" type="pres">
      <dgm:prSet presAssocID="{70D32DC4-1FB9-4EFF-87CC-0BF4AE746C3B}" presName="connectorText" presStyleLbl="sibTrans2D1" presStyleIdx="0" presStyleCnt="2"/>
      <dgm:spPr/>
      <dgm:t>
        <a:bodyPr/>
        <a:lstStyle/>
        <a:p>
          <a:endParaRPr lang="en-US"/>
        </a:p>
      </dgm:t>
    </dgm:pt>
    <dgm:pt modelId="{35DDC2A6-BB06-4542-A6A5-CA61E0E4C38E}" type="pres">
      <dgm:prSet presAssocID="{3B94C0AD-03F3-433C-BFD0-419915FDC0A0}" presName="node" presStyleLbl="node1" presStyleIdx="1" presStyleCnt="3">
        <dgm:presLayoutVars>
          <dgm:bulletEnabled val="1"/>
        </dgm:presLayoutVars>
      </dgm:prSet>
      <dgm:spPr/>
      <dgm:t>
        <a:bodyPr/>
        <a:lstStyle/>
        <a:p>
          <a:endParaRPr lang="en-US"/>
        </a:p>
      </dgm:t>
    </dgm:pt>
    <dgm:pt modelId="{1E27A3E3-5856-4868-B126-F92D96522F8D}" type="pres">
      <dgm:prSet presAssocID="{D3AA0F3C-A425-47C9-8EEC-B5B6C1835BA1}" presName="sibTrans" presStyleLbl="sibTrans2D1" presStyleIdx="1" presStyleCnt="2"/>
      <dgm:spPr/>
      <dgm:t>
        <a:bodyPr/>
        <a:lstStyle/>
        <a:p>
          <a:endParaRPr lang="en-US"/>
        </a:p>
      </dgm:t>
    </dgm:pt>
    <dgm:pt modelId="{50110B78-C225-4788-8E0D-C624BBE8F420}" type="pres">
      <dgm:prSet presAssocID="{D3AA0F3C-A425-47C9-8EEC-B5B6C1835BA1}" presName="connectorText" presStyleLbl="sibTrans2D1" presStyleIdx="1" presStyleCnt="2"/>
      <dgm:spPr/>
      <dgm:t>
        <a:bodyPr/>
        <a:lstStyle/>
        <a:p>
          <a:endParaRPr lang="en-US"/>
        </a:p>
      </dgm:t>
    </dgm:pt>
    <dgm:pt modelId="{0817AEA7-2D58-46D1-9639-962F72119AF9}" type="pres">
      <dgm:prSet presAssocID="{714ADD53-64C1-413F-B77B-B9EEE4F437EF}" presName="node" presStyleLbl="node1" presStyleIdx="2" presStyleCnt="3">
        <dgm:presLayoutVars>
          <dgm:bulletEnabled val="1"/>
        </dgm:presLayoutVars>
      </dgm:prSet>
      <dgm:spPr/>
      <dgm:t>
        <a:bodyPr/>
        <a:lstStyle/>
        <a:p>
          <a:endParaRPr lang="en-US"/>
        </a:p>
      </dgm:t>
    </dgm:pt>
  </dgm:ptLst>
  <dgm:cxnLst>
    <dgm:cxn modelId="{E9949D6E-2DF0-4082-AEBC-2BA0EA1AEB05}" type="presOf" srcId="{70D32DC4-1FB9-4EFF-87CC-0BF4AE746C3B}" destId="{5289EEE7-19D3-41A0-91DF-3E8F3CC68279}" srcOrd="0" destOrd="0" presId="urn:microsoft.com/office/officeart/2005/8/layout/process1"/>
    <dgm:cxn modelId="{2D45A354-A06F-40F1-BDBF-ADE5E5EDAE78}" srcId="{CC02DE4D-D925-471B-8E7D-0A5BE6D84972}" destId="{CAA28A39-35AD-4F5B-AA04-339CDEB4C75C}" srcOrd="0" destOrd="0" parTransId="{786267FF-49E6-4C5E-9DEE-0FC166AA6313}" sibTransId="{70D32DC4-1FB9-4EFF-87CC-0BF4AE746C3B}"/>
    <dgm:cxn modelId="{101A2E52-6BA6-463D-AAC3-B6CD1C4130BC}" srcId="{CC02DE4D-D925-471B-8E7D-0A5BE6D84972}" destId="{3B94C0AD-03F3-433C-BFD0-419915FDC0A0}" srcOrd="1" destOrd="0" parTransId="{24472C83-64B1-4088-BDA4-D8EDDC3F77E4}" sibTransId="{D3AA0F3C-A425-47C9-8EEC-B5B6C1835BA1}"/>
    <dgm:cxn modelId="{D187CA4E-48CD-4C2C-BCC1-CDC433BAE0A9}" type="presOf" srcId="{D3AA0F3C-A425-47C9-8EEC-B5B6C1835BA1}" destId="{50110B78-C225-4788-8E0D-C624BBE8F420}" srcOrd="1" destOrd="0" presId="urn:microsoft.com/office/officeart/2005/8/layout/process1"/>
    <dgm:cxn modelId="{1C97D35F-F431-4A49-BE22-FE7B362FDFCF}" type="presOf" srcId="{3B94C0AD-03F3-433C-BFD0-419915FDC0A0}" destId="{35DDC2A6-BB06-4542-A6A5-CA61E0E4C38E}" srcOrd="0" destOrd="0" presId="urn:microsoft.com/office/officeart/2005/8/layout/process1"/>
    <dgm:cxn modelId="{9B5616B4-689C-4B05-A856-05DFFE536B0D}" srcId="{CC02DE4D-D925-471B-8E7D-0A5BE6D84972}" destId="{714ADD53-64C1-413F-B77B-B9EEE4F437EF}" srcOrd="2" destOrd="0" parTransId="{E4C6AA4A-49F1-4B57-A27F-266966301EDC}" sibTransId="{F046AC5E-D49B-40B0-8419-45C599EAE1B6}"/>
    <dgm:cxn modelId="{C5F84D94-D1E4-4F89-AA52-95D046956EE7}" type="presOf" srcId="{70D32DC4-1FB9-4EFF-87CC-0BF4AE746C3B}" destId="{9283AE8D-253A-497C-84B3-899A8C87B99D}" srcOrd="1" destOrd="0" presId="urn:microsoft.com/office/officeart/2005/8/layout/process1"/>
    <dgm:cxn modelId="{8436BB96-7725-4BAD-A9EA-DB5E02733898}" type="presOf" srcId="{D3AA0F3C-A425-47C9-8EEC-B5B6C1835BA1}" destId="{1E27A3E3-5856-4868-B126-F92D96522F8D}" srcOrd="0" destOrd="0" presId="urn:microsoft.com/office/officeart/2005/8/layout/process1"/>
    <dgm:cxn modelId="{8354CFF7-4461-40A7-AD05-F4783676D069}" type="presOf" srcId="{CC02DE4D-D925-471B-8E7D-0A5BE6D84972}" destId="{79CE2ADA-4DD6-4208-8D39-604BABB7AAC1}" srcOrd="0" destOrd="0" presId="urn:microsoft.com/office/officeart/2005/8/layout/process1"/>
    <dgm:cxn modelId="{4E3896FD-569C-42B4-A022-5F0A734BDCDE}" type="presOf" srcId="{714ADD53-64C1-413F-B77B-B9EEE4F437EF}" destId="{0817AEA7-2D58-46D1-9639-962F72119AF9}" srcOrd="0" destOrd="0" presId="urn:microsoft.com/office/officeart/2005/8/layout/process1"/>
    <dgm:cxn modelId="{733458E8-5800-4082-B8F6-E6DF7D8DE4C5}" type="presOf" srcId="{CAA28A39-35AD-4F5B-AA04-339CDEB4C75C}" destId="{1A34EF14-9D7F-4D71-A8DF-57DAA0809169}" srcOrd="0" destOrd="0" presId="urn:microsoft.com/office/officeart/2005/8/layout/process1"/>
    <dgm:cxn modelId="{88B34DAE-4258-4D96-9047-0D595C3634B6}" type="presParOf" srcId="{79CE2ADA-4DD6-4208-8D39-604BABB7AAC1}" destId="{1A34EF14-9D7F-4D71-A8DF-57DAA0809169}" srcOrd="0" destOrd="0" presId="urn:microsoft.com/office/officeart/2005/8/layout/process1"/>
    <dgm:cxn modelId="{F727A3D1-E2C6-46C9-95DD-C9E19CEED848}" type="presParOf" srcId="{79CE2ADA-4DD6-4208-8D39-604BABB7AAC1}" destId="{5289EEE7-19D3-41A0-91DF-3E8F3CC68279}" srcOrd="1" destOrd="0" presId="urn:microsoft.com/office/officeart/2005/8/layout/process1"/>
    <dgm:cxn modelId="{6CD0BBA6-C78B-4469-86C0-F921010330B4}" type="presParOf" srcId="{5289EEE7-19D3-41A0-91DF-3E8F3CC68279}" destId="{9283AE8D-253A-497C-84B3-899A8C87B99D}" srcOrd="0" destOrd="0" presId="urn:microsoft.com/office/officeart/2005/8/layout/process1"/>
    <dgm:cxn modelId="{F3BAF537-2207-4A50-B25B-791C2C842A70}" type="presParOf" srcId="{79CE2ADA-4DD6-4208-8D39-604BABB7AAC1}" destId="{35DDC2A6-BB06-4542-A6A5-CA61E0E4C38E}" srcOrd="2" destOrd="0" presId="urn:microsoft.com/office/officeart/2005/8/layout/process1"/>
    <dgm:cxn modelId="{02D024F7-3C38-44EA-89DC-96531A72E913}" type="presParOf" srcId="{79CE2ADA-4DD6-4208-8D39-604BABB7AAC1}" destId="{1E27A3E3-5856-4868-B126-F92D96522F8D}" srcOrd="3" destOrd="0" presId="urn:microsoft.com/office/officeart/2005/8/layout/process1"/>
    <dgm:cxn modelId="{94493E47-7828-43E0-A042-23A0CFC4E2BA}" type="presParOf" srcId="{1E27A3E3-5856-4868-B126-F92D96522F8D}" destId="{50110B78-C225-4788-8E0D-C624BBE8F420}" srcOrd="0" destOrd="0" presId="urn:microsoft.com/office/officeart/2005/8/layout/process1"/>
    <dgm:cxn modelId="{5D7A601B-21CB-412C-A2AC-3D9EF2A46439}" type="presParOf" srcId="{79CE2ADA-4DD6-4208-8D39-604BABB7AAC1}" destId="{0817AEA7-2D58-46D1-9639-962F72119AF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02DE4D-D925-471B-8E7D-0A5BE6D84972}" type="doc">
      <dgm:prSet loTypeId="urn:microsoft.com/office/officeart/2005/8/layout/process1" loCatId="process" qsTypeId="urn:microsoft.com/office/officeart/2005/8/quickstyle/simple4" qsCatId="simple" csTypeId="urn:microsoft.com/office/officeart/2005/8/colors/colorful2" csCatId="colorful" phldr="1"/>
      <dgm:spPr/>
    </dgm:pt>
    <dgm:pt modelId="{CAA28A39-35AD-4F5B-AA04-339CDEB4C75C}">
      <dgm:prSet phldrT="[Text]"/>
      <dgm:spPr/>
      <dgm:t>
        <a:bodyPr/>
        <a:lstStyle/>
        <a:p>
          <a:r>
            <a:rPr lang="en-US" dirty="0" smtClean="0"/>
            <a:t>Present Day CSAs</a:t>
          </a:r>
          <a:endParaRPr lang="en-US" dirty="0"/>
        </a:p>
      </dgm:t>
    </dgm:pt>
    <dgm:pt modelId="{786267FF-49E6-4C5E-9DEE-0FC166AA6313}" type="parTrans" cxnId="{2D45A354-A06F-40F1-BDBF-ADE5E5EDAE78}">
      <dgm:prSet/>
      <dgm:spPr/>
      <dgm:t>
        <a:bodyPr/>
        <a:lstStyle/>
        <a:p>
          <a:endParaRPr lang="en-US"/>
        </a:p>
      </dgm:t>
    </dgm:pt>
    <dgm:pt modelId="{70D32DC4-1FB9-4EFF-87CC-0BF4AE746C3B}" type="sibTrans" cxnId="{2D45A354-A06F-40F1-BDBF-ADE5E5EDAE78}">
      <dgm:prSet/>
      <dgm:spPr/>
      <dgm:t>
        <a:bodyPr/>
        <a:lstStyle/>
        <a:p>
          <a:endParaRPr lang="en-US"/>
        </a:p>
      </dgm:t>
    </dgm:pt>
    <dgm:pt modelId="{3B94C0AD-03F3-433C-BFD0-419915FDC0A0}">
      <dgm:prSet phldrT="[Text]"/>
      <dgm:spPr/>
      <dgm:t>
        <a:bodyPr/>
        <a:lstStyle/>
        <a:p>
          <a:r>
            <a:rPr lang="en-US" dirty="0" smtClean="0"/>
            <a:t>SRES A2/A1B</a:t>
          </a:r>
          <a:endParaRPr lang="en-US" dirty="0"/>
        </a:p>
      </dgm:t>
    </dgm:pt>
    <dgm:pt modelId="{24472C83-64B1-4088-BDA4-D8EDDC3F77E4}" type="parTrans" cxnId="{101A2E52-6BA6-463D-AAC3-B6CD1C4130BC}">
      <dgm:prSet/>
      <dgm:spPr/>
      <dgm:t>
        <a:bodyPr/>
        <a:lstStyle/>
        <a:p>
          <a:endParaRPr lang="en-US"/>
        </a:p>
      </dgm:t>
    </dgm:pt>
    <dgm:pt modelId="{D3AA0F3C-A425-47C9-8EEC-B5B6C1835BA1}" type="sibTrans" cxnId="{101A2E52-6BA6-463D-AAC3-B6CD1C4130BC}">
      <dgm:prSet/>
      <dgm:spPr/>
      <dgm:t>
        <a:bodyPr/>
        <a:lstStyle/>
        <a:p>
          <a:endParaRPr lang="en-US"/>
        </a:p>
      </dgm:t>
    </dgm:pt>
    <dgm:pt modelId="{714ADD53-64C1-413F-B77B-B9EEE4F437EF}">
      <dgm:prSet phldrT="[Text]"/>
      <dgm:spPr/>
      <dgm:t>
        <a:bodyPr/>
        <a:lstStyle/>
        <a:p>
          <a:r>
            <a:rPr lang="en-US" smtClean="0"/>
            <a:t>End Century CSAs</a:t>
          </a:r>
          <a:endParaRPr lang="en-US"/>
        </a:p>
      </dgm:t>
    </dgm:pt>
    <dgm:pt modelId="{E4C6AA4A-49F1-4B57-A27F-266966301EDC}" type="parTrans" cxnId="{9B5616B4-689C-4B05-A856-05DFFE536B0D}">
      <dgm:prSet/>
      <dgm:spPr/>
      <dgm:t>
        <a:bodyPr/>
        <a:lstStyle/>
        <a:p>
          <a:endParaRPr lang="en-US"/>
        </a:p>
      </dgm:t>
    </dgm:pt>
    <dgm:pt modelId="{F046AC5E-D49B-40B0-8419-45C599EAE1B6}" type="sibTrans" cxnId="{9B5616B4-689C-4B05-A856-05DFFE536B0D}">
      <dgm:prSet/>
      <dgm:spPr/>
      <dgm:t>
        <a:bodyPr/>
        <a:lstStyle/>
        <a:p>
          <a:endParaRPr lang="en-US"/>
        </a:p>
      </dgm:t>
    </dgm:pt>
    <dgm:pt modelId="{79CE2ADA-4DD6-4208-8D39-604BABB7AAC1}" type="pres">
      <dgm:prSet presAssocID="{CC02DE4D-D925-471B-8E7D-0A5BE6D84972}" presName="Name0" presStyleCnt="0">
        <dgm:presLayoutVars>
          <dgm:dir/>
          <dgm:resizeHandles val="exact"/>
        </dgm:presLayoutVars>
      </dgm:prSet>
      <dgm:spPr/>
    </dgm:pt>
    <dgm:pt modelId="{1A34EF14-9D7F-4D71-A8DF-57DAA0809169}" type="pres">
      <dgm:prSet presAssocID="{CAA28A39-35AD-4F5B-AA04-339CDEB4C75C}" presName="node" presStyleLbl="node1" presStyleIdx="0" presStyleCnt="3">
        <dgm:presLayoutVars>
          <dgm:bulletEnabled val="1"/>
        </dgm:presLayoutVars>
      </dgm:prSet>
      <dgm:spPr/>
      <dgm:t>
        <a:bodyPr/>
        <a:lstStyle/>
        <a:p>
          <a:endParaRPr lang="en-US"/>
        </a:p>
      </dgm:t>
    </dgm:pt>
    <dgm:pt modelId="{5289EEE7-19D3-41A0-91DF-3E8F3CC68279}" type="pres">
      <dgm:prSet presAssocID="{70D32DC4-1FB9-4EFF-87CC-0BF4AE746C3B}" presName="sibTrans" presStyleLbl="sibTrans2D1" presStyleIdx="0" presStyleCnt="2"/>
      <dgm:spPr/>
      <dgm:t>
        <a:bodyPr/>
        <a:lstStyle/>
        <a:p>
          <a:endParaRPr lang="en-US"/>
        </a:p>
      </dgm:t>
    </dgm:pt>
    <dgm:pt modelId="{9283AE8D-253A-497C-84B3-899A8C87B99D}" type="pres">
      <dgm:prSet presAssocID="{70D32DC4-1FB9-4EFF-87CC-0BF4AE746C3B}" presName="connectorText" presStyleLbl="sibTrans2D1" presStyleIdx="0" presStyleCnt="2"/>
      <dgm:spPr/>
      <dgm:t>
        <a:bodyPr/>
        <a:lstStyle/>
        <a:p>
          <a:endParaRPr lang="en-US"/>
        </a:p>
      </dgm:t>
    </dgm:pt>
    <dgm:pt modelId="{35DDC2A6-BB06-4542-A6A5-CA61E0E4C38E}" type="pres">
      <dgm:prSet presAssocID="{3B94C0AD-03F3-433C-BFD0-419915FDC0A0}" presName="node" presStyleLbl="node1" presStyleIdx="1" presStyleCnt="3">
        <dgm:presLayoutVars>
          <dgm:bulletEnabled val="1"/>
        </dgm:presLayoutVars>
      </dgm:prSet>
      <dgm:spPr/>
      <dgm:t>
        <a:bodyPr/>
        <a:lstStyle/>
        <a:p>
          <a:endParaRPr lang="en-US"/>
        </a:p>
      </dgm:t>
    </dgm:pt>
    <dgm:pt modelId="{1E27A3E3-5856-4868-B126-F92D96522F8D}" type="pres">
      <dgm:prSet presAssocID="{D3AA0F3C-A425-47C9-8EEC-B5B6C1835BA1}" presName="sibTrans" presStyleLbl="sibTrans2D1" presStyleIdx="1" presStyleCnt="2"/>
      <dgm:spPr/>
      <dgm:t>
        <a:bodyPr/>
        <a:lstStyle/>
        <a:p>
          <a:endParaRPr lang="en-US"/>
        </a:p>
      </dgm:t>
    </dgm:pt>
    <dgm:pt modelId="{50110B78-C225-4788-8E0D-C624BBE8F420}" type="pres">
      <dgm:prSet presAssocID="{D3AA0F3C-A425-47C9-8EEC-B5B6C1835BA1}" presName="connectorText" presStyleLbl="sibTrans2D1" presStyleIdx="1" presStyleCnt="2"/>
      <dgm:spPr/>
      <dgm:t>
        <a:bodyPr/>
        <a:lstStyle/>
        <a:p>
          <a:endParaRPr lang="en-US"/>
        </a:p>
      </dgm:t>
    </dgm:pt>
    <dgm:pt modelId="{0817AEA7-2D58-46D1-9639-962F72119AF9}" type="pres">
      <dgm:prSet presAssocID="{714ADD53-64C1-413F-B77B-B9EEE4F437EF}" presName="node" presStyleLbl="node1" presStyleIdx="2" presStyleCnt="3">
        <dgm:presLayoutVars>
          <dgm:bulletEnabled val="1"/>
        </dgm:presLayoutVars>
      </dgm:prSet>
      <dgm:spPr/>
      <dgm:t>
        <a:bodyPr/>
        <a:lstStyle/>
        <a:p>
          <a:endParaRPr lang="en-US"/>
        </a:p>
      </dgm:t>
    </dgm:pt>
  </dgm:ptLst>
  <dgm:cxnLst>
    <dgm:cxn modelId="{380970D1-50FC-4B11-A205-0B4B0DAD5E1B}" type="presOf" srcId="{CC02DE4D-D925-471B-8E7D-0A5BE6D84972}" destId="{79CE2ADA-4DD6-4208-8D39-604BABB7AAC1}" srcOrd="0" destOrd="0" presId="urn:microsoft.com/office/officeart/2005/8/layout/process1"/>
    <dgm:cxn modelId="{C56F2B97-551B-48C4-8695-9F1E0070DB5A}" type="presOf" srcId="{70D32DC4-1FB9-4EFF-87CC-0BF4AE746C3B}" destId="{9283AE8D-253A-497C-84B3-899A8C87B99D}" srcOrd="1" destOrd="0" presId="urn:microsoft.com/office/officeart/2005/8/layout/process1"/>
    <dgm:cxn modelId="{101A2E52-6BA6-463D-AAC3-B6CD1C4130BC}" srcId="{CC02DE4D-D925-471B-8E7D-0A5BE6D84972}" destId="{3B94C0AD-03F3-433C-BFD0-419915FDC0A0}" srcOrd="1" destOrd="0" parTransId="{24472C83-64B1-4088-BDA4-D8EDDC3F77E4}" sibTransId="{D3AA0F3C-A425-47C9-8EEC-B5B6C1835BA1}"/>
    <dgm:cxn modelId="{9B5616B4-689C-4B05-A856-05DFFE536B0D}" srcId="{CC02DE4D-D925-471B-8E7D-0A5BE6D84972}" destId="{714ADD53-64C1-413F-B77B-B9EEE4F437EF}" srcOrd="2" destOrd="0" parTransId="{E4C6AA4A-49F1-4B57-A27F-266966301EDC}" sibTransId="{F046AC5E-D49B-40B0-8419-45C599EAE1B6}"/>
    <dgm:cxn modelId="{E0C855BB-1A75-4231-954C-FA9D78E78B85}" type="presOf" srcId="{714ADD53-64C1-413F-B77B-B9EEE4F437EF}" destId="{0817AEA7-2D58-46D1-9639-962F72119AF9}" srcOrd="0" destOrd="0" presId="urn:microsoft.com/office/officeart/2005/8/layout/process1"/>
    <dgm:cxn modelId="{30BA3E7C-5692-46F2-AA66-1C05DB12C4B0}" type="presOf" srcId="{70D32DC4-1FB9-4EFF-87CC-0BF4AE746C3B}" destId="{5289EEE7-19D3-41A0-91DF-3E8F3CC68279}" srcOrd="0" destOrd="0" presId="urn:microsoft.com/office/officeart/2005/8/layout/process1"/>
    <dgm:cxn modelId="{2D45A354-A06F-40F1-BDBF-ADE5E5EDAE78}" srcId="{CC02DE4D-D925-471B-8E7D-0A5BE6D84972}" destId="{CAA28A39-35AD-4F5B-AA04-339CDEB4C75C}" srcOrd="0" destOrd="0" parTransId="{786267FF-49E6-4C5E-9DEE-0FC166AA6313}" sibTransId="{70D32DC4-1FB9-4EFF-87CC-0BF4AE746C3B}"/>
    <dgm:cxn modelId="{8376974F-7475-4C1A-9F45-8800FDDB7994}" type="presOf" srcId="{D3AA0F3C-A425-47C9-8EEC-B5B6C1835BA1}" destId="{50110B78-C225-4788-8E0D-C624BBE8F420}" srcOrd="1" destOrd="0" presId="urn:microsoft.com/office/officeart/2005/8/layout/process1"/>
    <dgm:cxn modelId="{B65BCE92-CEB0-4C20-B687-79E090443FD7}" type="presOf" srcId="{3B94C0AD-03F3-433C-BFD0-419915FDC0A0}" destId="{35DDC2A6-BB06-4542-A6A5-CA61E0E4C38E}" srcOrd="0" destOrd="0" presId="urn:microsoft.com/office/officeart/2005/8/layout/process1"/>
    <dgm:cxn modelId="{76A71A09-BF81-4C9D-80A4-CD14C8172D5A}" type="presOf" srcId="{CAA28A39-35AD-4F5B-AA04-339CDEB4C75C}" destId="{1A34EF14-9D7F-4D71-A8DF-57DAA0809169}" srcOrd="0" destOrd="0" presId="urn:microsoft.com/office/officeart/2005/8/layout/process1"/>
    <dgm:cxn modelId="{E0E2AEEE-2249-4513-B7F1-29A1B21C12FF}" type="presOf" srcId="{D3AA0F3C-A425-47C9-8EEC-B5B6C1835BA1}" destId="{1E27A3E3-5856-4868-B126-F92D96522F8D}" srcOrd="0" destOrd="0" presId="urn:microsoft.com/office/officeart/2005/8/layout/process1"/>
    <dgm:cxn modelId="{3142B331-4BD9-4CDE-A3EB-AE2EDA9729C8}" type="presParOf" srcId="{79CE2ADA-4DD6-4208-8D39-604BABB7AAC1}" destId="{1A34EF14-9D7F-4D71-A8DF-57DAA0809169}" srcOrd="0" destOrd="0" presId="urn:microsoft.com/office/officeart/2005/8/layout/process1"/>
    <dgm:cxn modelId="{B28D5E13-4163-48C7-90E1-BAED4E95DFA7}" type="presParOf" srcId="{79CE2ADA-4DD6-4208-8D39-604BABB7AAC1}" destId="{5289EEE7-19D3-41A0-91DF-3E8F3CC68279}" srcOrd="1" destOrd="0" presId="urn:microsoft.com/office/officeart/2005/8/layout/process1"/>
    <dgm:cxn modelId="{132FEC16-99B7-4095-BB21-013000848809}" type="presParOf" srcId="{5289EEE7-19D3-41A0-91DF-3E8F3CC68279}" destId="{9283AE8D-253A-497C-84B3-899A8C87B99D}" srcOrd="0" destOrd="0" presId="urn:microsoft.com/office/officeart/2005/8/layout/process1"/>
    <dgm:cxn modelId="{03BCAA83-5446-40CD-B573-63A1537EC6DA}" type="presParOf" srcId="{79CE2ADA-4DD6-4208-8D39-604BABB7AAC1}" destId="{35DDC2A6-BB06-4542-A6A5-CA61E0E4C38E}" srcOrd="2" destOrd="0" presId="urn:microsoft.com/office/officeart/2005/8/layout/process1"/>
    <dgm:cxn modelId="{6163E0F2-760D-4C0E-9442-43167D3B7C3B}" type="presParOf" srcId="{79CE2ADA-4DD6-4208-8D39-604BABB7AAC1}" destId="{1E27A3E3-5856-4868-B126-F92D96522F8D}" srcOrd="3" destOrd="0" presId="urn:microsoft.com/office/officeart/2005/8/layout/process1"/>
    <dgm:cxn modelId="{D2B96817-46F9-4858-B383-622A81AB5CAE}" type="presParOf" srcId="{1E27A3E3-5856-4868-B126-F92D96522F8D}" destId="{50110B78-C225-4788-8E0D-C624BBE8F420}" srcOrd="0" destOrd="0" presId="urn:microsoft.com/office/officeart/2005/8/layout/process1"/>
    <dgm:cxn modelId="{2D409AA4-4F6A-48C5-8317-76753AC39791}" type="presParOf" srcId="{79CE2ADA-4DD6-4208-8D39-604BABB7AAC1}" destId="{0817AEA7-2D58-46D1-9639-962F72119AF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F63BA1BC-FBAA-4C5F-93AB-EABE64CBA572}" type="datetimeFigureOut">
              <a:rPr lang="en-US" smtClean="0"/>
              <a:t>9/27/2018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CCFBA2A-4D61-4935-A6F9-136CC25AA4E3}" type="slidenum">
              <a:rPr lang="en-US" smtClean="0"/>
              <a:t>‹#›</a:t>
            </a:fld>
            <a:endParaRPr lang="en-US" dirty="0"/>
          </a:p>
        </p:txBody>
      </p:sp>
    </p:spTree>
    <p:extLst>
      <p:ext uri="{BB962C8B-B14F-4D97-AF65-F5344CB8AC3E}">
        <p14:creationId xmlns:p14="http://schemas.microsoft.com/office/powerpoint/2010/main" val="1872661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3EFE591A-F790-410F-BC0B-A9DDD3E837A5}" type="datetimeFigureOut">
              <a:rPr lang="en-US" smtClean="0"/>
              <a:t>9/27/2018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BEA684D-23E1-4AF1-AE1D-46DF40FAB2EF}" type="slidenum">
              <a:rPr lang="en-US" smtClean="0"/>
              <a:t>‹#›</a:t>
            </a:fld>
            <a:endParaRPr lang="en-US" dirty="0"/>
          </a:p>
        </p:txBody>
      </p:sp>
    </p:spTree>
    <p:extLst>
      <p:ext uri="{BB962C8B-B14F-4D97-AF65-F5344CB8AC3E}">
        <p14:creationId xmlns:p14="http://schemas.microsoft.com/office/powerpoint/2010/main" val="3432925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was funded by the NIWQP in 2012 and ended in 2017 to complete, and has a total budget of just over $600K.</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t>1</a:t>
            </a:fld>
            <a:endParaRPr lang="en-US" dirty="0"/>
          </a:p>
        </p:txBody>
      </p:sp>
    </p:spTree>
    <p:extLst>
      <p:ext uri="{BB962C8B-B14F-4D97-AF65-F5344CB8AC3E}">
        <p14:creationId xmlns:p14="http://schemas.microsoft.com/office/powerpoint/2010/main" val="250638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baseline="0" dirty="0" smtClean="0"/>
          </a:p>
          <a:p>
            <a:r>
              <a:rPr lang="en-US" baseline="0" dirty="0" smtClean="0"/>
              <a:t>Worst case emissions scenario for nitrogen pollution is A1B which just nearly as much total rainfall but less extreme events which allows more infiltration and subsurface flow which leaches more Nitrogen</a:t>
            </a:r>
            <a:endParaRPr lang="en-US" dirty="0" smtClean="0"/>
          </a:p>
          <a:p>
            <a:pPr defTabSz="931774">
              <a:defRPr/>
            </a:pPr>
            <a:endParaRPr lang="en-US" dirty="0" smtClean="0"/>
          </a:p>
          <a:p>
            <a:pPr defTabSz="931774">
              <a:defRPr/>
            </a:pPr>
            <a:endParaRPr lang="en-US" dirty="0" smtClean="0"/>
          </a:p>
          <a:p>
            <a:pPr defTabSz="931774">
              <a:defRPr/>
            </a:pPr>
            <a:r>
              <a:rPr lang="en-US" dirty="0" smtClean="0"/>
              <a:t>Average annual concentration and total export</a:t>
            </a:r>
          </a:p>
          <a:p>
            <a:r>
              <a:rPr lang="en-US" dirty="0" smtClean="0"/>
              <a:t>Percent</a:t>
            </a:r>
            <a:r>
              <a:rPr lang="en-US" baseline="0" dirty="0" smtClean="0"/>
              <a:t> Change in Area</a:t>
            </a:r>
          </a:p>
          <a:p>
            <a:r>
              <a:rPr lang="en-US" baseline="0" dirty="0" smtClean="0"/>
              <a:t>TN: 11% - 41%   3.7x</a:t>
            </a:r>
          </a:p>
          <a:p>
            <a:r>
              <a:rPr lang="en-US" baseline="0" dirty="0" smtClean="0"/>
              <a:t>TP:  13% - 32%  2.46x</a:t>
            </a:r>
          </a:p>
          <a:p>
            <a:r>
              <a:rPr lang="en-US" baseline="0" dirty="0" smtClean="0"/>
              <a:t>Percent Change in Export</a:t>
            </a:r>
          </a:p>
          <a:p>
            <a:r>
              <a:rPr lang="en-US" baseline="0" dirty="0" smtClean="0"/>
              <a:t>TN: 31% - 72%  2.3x</a:t>
            </a:r>
          </a:p>
          <a:p>
            <a:r>
              <a:rPr lang="en-US" baseline="0" dirty="0" smtClean="0"/>
              <a:t>TP: 39% - 66% 1.70x</a:t>
            </a:r>
          </a:p>
          <a:p>
            <a:endParaRPr lang="en-US" dirty="0"/>
          </a:p>
        </p:txBody>
      </p:sp>
      <p:sp>
        <p:nvSpPr>
          <p:cNvPr id="4" name="Slide Number Placeholder 3"/>
          <p:cNvSpPr>
            <a:spLocks noGrp="1"/>
          </p:cNvSpPr>
          <p:nvPr>
            <p:ph type="sldNum" sz="quarter" idx="10"/>
          </p:nvPr>
        </p:nvSpPr>
        <p:spPr/>
        <p:txBody>
          <a:bodyPr/>
          <a:lstStyle/>
          <a:p>
            <a:fld id="{6023805A-8500-42E9-99FD-FAF340C903F0}" type="slidenum">
              <a:rPr lang="en-US" smtClean="0"/>
              <a:t>12</a:t>
            </a:fld>
            <a:endParaRPr lang="en-US"/>
          </a:p>
        </p:txBody>
      </p:sp>
    </p:spTree>
    <p:extLst>
      <p:ext uri="{BB962C8B-B14F-4D97-AF65-F5344CB8AC3E}">
        <p14:creationId xmlns:p14="http://schemas.microsoft.com/office/powerpoint/2010/main" val="176119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assess the impacts of climate change on BMP effectiveness we first want to consider how we will prescribe BMPs when we have four constituent pollutants. </a:t>
            </a:r>
          </a:p>
          <a:p>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t>13</a:t>
            </a:fld>
            <a:endParaRPr lang="en-US"/>
          </a:p>
        </p:txBody>
      </p:sp>
    </p:spTree>
    <p:extLst>
      <p:ext uri="{BB962C8B-B14F-4D97-AF65-F5344CB8AC3E}">
        <p14:creationId xmlns:p14="http://schemas.microsoft.com/office/powerpoint/2010/main" val="261876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method is to apply BMPs to watershed areas, or HRUs, with multiple CSAs. Here I am showing you maps</a:t>
            </a:r>
            <a:r>
              <a:rPr lang="en-US" baseline="0" dirty="0" smtClean="0"/>
              <a:t> with 3 </a:t>
            </a:r>
            <a:r>
              <a:rPr lang="en-US" dirty="0" smtClean="0"/>
              <a:t>CSAs overlaid</a:t>
            </a:r>
            <a:r>
              <a:rPr lang="en-US" baseline="0" dirty="0" smtClean="0"/>
              <a:t> each other, and areas are given a CSA Density. We have baseline scenario and the two higher emissions scenarios at end of century, which have more critically dense areas.</a:t>
            </a:r>
          </a:p>
          <a:p>
            <a:endParaRPr lang="en-US" baseline="0" dirty="0" smtClean="0"/>
          </a:p>
          <a:p>
            <a:r>
              <a:rPr lang="en-US" baseline="0" dirty="0" smtClean="0"/>
              <a:t>Ok So what may we expect when we allocate targeted BMPs?</a:t>
            </a:r>
          </a:p>
          <a:p>
            <a:endParaRPr lang="en-US" baseline="0" dirty="0" smtClean="0"/>
          </a:p>
          <a:p>
            <a:endParaRPr lang="en-US" baseline="0" dirty="0" smtClean="0"/>
          </a:p>
          <a:p>
            <a:endParaRPr lang="en-US" baseline="0" dirty="0" smtClean="0"/>
          </a:p>
          <a:p>
            <a:endParaRPr lang="en-US" baseline="0" dirty="0" smtClean="0"/>
          </a:p>
          <a:p>
            <a:r>
              <a:rPr lang="en-US" baseline="0" dirty="0" smtClean="0"/>
              <a:t>A single HRU can be a CSA for more than one pollutant. These HRUs are more critically dense than other HRUs. Hence a CSA density. </a:t>
            </a:r>
          </a:p>
          <a:p>
            <a:r>
              <a:rPr lang="en-US" baseline="0" dirty="0" smtClean="0"/>
              <a:t>Critical Break Values are the same as defined earlier. They are fixed. </a:t>
            </a:r>
          </a:p>
          <a:p>
            <a:r>
              <a:rPr lang="en-US" baseline="0" dirty="0" smtClean="0"/>
              <a:t>BMPs at the 20% CBV need to be applied to all CSAs</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t>14</a:t>
            </a:fld>
            <a:endParaRPr lang="en-US"/>
          </a:p>
        </p:txBody>
      </p:sp>
    </p:spTree>
    <p:extLst>
      <p:ext uri="{BB962C8B-B14F-4D97-AF65-F5344CB8AC3E}">
        <p14:creationId xmlns:p14="http://schemas.microsoft.com/office/powerpoint/2010/main" val="408360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What we found is that if</a:t>
            </a:r>
            <a:r>
              <a:rPr lang="en-US" b="0" baseline="0" dirty="0" smtClean="0"/>
              <a:t> we implement BMPs on dense CSAs of today, we may STILL end up with significant proportions of watershed that are still critically dense CSAs in the future, under climate change, and TMDL targets are missed. </a:t>
            </a:r>
            <a:r>
              <a:rPr lang="en-US" b="0" dirty="0" smtClean="0"/>
              <a:t>BMP progress is lost due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relating BMP effectives to TMDL targets, the take home message is that we will meet TMDL targets if we ignore climate change but miss TMDL targets by 64-143% under the worst case emissions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Keep in mind, that we are just focusing on TSS, N, P b/c everywhere would be a CSA with Surface runoff.</a:t>
            </a:r>
            <a:endParaRPr lang="en-US" b="0"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Using this strategy</a:t>
            </a:r>
            <a:r>
              <a:rPr lang="en-US" b="0" baseline="0" dirty="0" smtClean="0"/>
              <a:t> we target 31% of the watershed area.</a:t>
            </a:r>
          </a:p>
          <a:p>
            <a:endParaRPr lang="en-US" b="1" dirty="0" smtClean="0"/>
          </a:p>
          <a:p>
            <a:r>
              <a:rPr lang="en-US" b="1" dirty="0" smtClean="0"/>
              <a:t>Details:</a:t>
            </a:r>
          </a:p>
          <a:p>
            <a:r>
              <a:rPr lang="en-US" b="0" dirty="0" smtClean="0"/>
              <a:t>Based </a:t>
            </a:r>
            <a:r>
              <a:rPr lang="en-US" b="0" dirty="0"/>
              <a:t>on Stationary design we target 31% of the watershed area</a:t>
            </a:r>
          </a:p>
          <a:p>
            <a:r>
              <a:rPr lang="en-US" b="0" dirty="0"/>
              <a:t>BMP Eff% TSS = 61%; TN = 79%; TP = 43%</a:t>
            </a:r>
          </a:p>
          <a:p>
            <a:r>
              <a:rPr lang="en-US" b="0" dirty="0"/>
              <a:t>However, Future Scenarios show that in the future we will still end up with 64%-143% above TMDL Targets </a:t>
            </a:r>
          </a:p>
          <a:p>
            <a:pPr algn="l"/>
            <a:r>
              <a:rPr lang="en-US" b="0" dirty="0"/>
              <a:t>Concluding Statement for this slide: BMP progress is lost due to climate change</a:t>
            </a:r>
          </a:p>
          <a:p>
            <a:endParaRPr lang="en-US" b="1" dirty="0"/>
          </a:p>
        </p:txBody>
      </p:sp>
      <p:sp>
        <p:nvSpPr>
          <p:cNvPr id="4" name="Slide Number Placeholder 3"/>
          <p:cNvSpPr>
            <a:spLocks noGrp="1"/>
          </p:cNvSpPr>
          <p:nvPr>
            <p:ph type="sldNum" sz="quarter" idx="10"/>
          </p:nvPr>
        </p:nvSpPr>
        <p:spPr/>
        <p:txBody>
          <a:bodyPr/>
          <a:lstStyle/>
          <a:p>
            <a:fld id="{6023805A-8500-42E9-99FD-FAF340C903F0}" type="slidenum">
              <a:rPr lang="en-US" smtClean="0"/>
              <a:t>15</a:t>
            </a:fld>
            <a:endParaRPr lang="en-US"/>
          </a:p>
        </p:txBody>
      </p:sp>
    </p:spTree>
    <p:extLst>
      <p:ext uri="{BB962C8B-B14F-4D97-AF65-F5344CB8AC3E}">
        <p14:creationId xmlns:p14="http://schemas.microsoft.com/office/powerpoint/2010/main" val="1325790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In</a:t>
            </a:r>
            <a:r>
              <a:rPr lang="en-US" b="0" baseline="0" dirty="0" smtClean="0"/>
              <a:t> comparison, i</a:t>
            </a:r>
            <a:r>
              <a:rPr lang="en-US" b="0" dirty="0" smtClean="0"/>
              <a:t>f</a:t>
            </a:r>
            <a:r>
              <a:rPr lang="en-US" b="0" baseline="0" dirty="0" smtClean="0"/>
              <a:t> we target critically dense CSAs under high emissions climate change conditions, we address CSAs now and into the future and TMDL targets are met. Under this strategy we are targeting 58% of the watershed, which is more than the 31% of the prior targeting strategy, but we achieve much better outcomes. But by needing to target are larger proportion of the watershed we demand greater stakeholder commitment.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r>
              <a:rPr lang="en-US" b="1" dirty="0" smtClean="0"/>
              <a:t>Details:</a:t>
            </a:r>
          </a:p>
          <a:p>
            <a:r>
              <a:rPr lang="en-US" dirty="0" smtClean="0"/>
              <a:t>A future design with a 20% threshold requires</a:t>
            </a:r>
            <a:r>
              <a:rPr lang="en-US" baseline="0" dirty="0" smtClean="0"/>
              <a:t> targeting 58% of the land area</a:t>
            </a:r>
          </a:p>
          <a:p>
            <a:r>
              <a:rPr lang="en-US" dirty="0"/>
              <a:t>BMP efficiencies of 82%, 74% and 72% for TSS, TN and TP respectively</a:t>
            </a:r>
          </a:p>
          <a:p>
            <a:r>
              <a:rPr lang="en-US" dirty="0"/>
              <a:t>TMDLs are met now and in the future (Except for TN &gt;100%)</a:t>
            </a:r>
          </a:p>
        </p:txBody>
      </p:sp>
      <p:sp>
        <p:nvSpPr>
          <p:cNvPr id="4" name="Slide Number Placeholder 3"/>
          <p:cNvSpPr>
            <a:spLocks noGrp="1"/>
          </p:cNvSpPr>
          <p:nvPr>
            <p:ph type="sldNum" sz="quarter" idx="10"/>
          </p:nvPr>
        </p:nvSpPr>
        <p:spPr/>
        <p:txBody>
          <a:bodyPr/>
          <a:lstStyle/>
          <a:p>
            <a:fld id="{5BEA684D-23E1-4AF1-AE1D-46DF40FAB2EF}" type="slidenum">
              <a:rPr lang="en-US" smtClean="0"/>
              <a:t>16</a:t>
            </a:fld>
            <a:endParaRPr lang="en-US"/>
          </a:p>
        </p:txBody>
      </p:sp>
    </p:spTree>
    <p:extLst>
      <p:ext uri="{BB962C8B-B14F-4D97-AF65-F5344CB8AC3E}">
        <p14:creationId xmlns:p14="http://schemas.microsoft.com/office/powerpoint/2010/main" val="289706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have gleaned from the </a:t>
            </a:r>
            <a:r>
              <a:rPr lang="en-US" baseline="0" dirty="0" smtClean="0"/>
              <a:t>outline, this is a integrated research-extension-education project and cross-</a:t>
            </a:r>
            <a:r>
              <a:rPr lang="en-US" dirty="0" smtClean="0"/>
              <a:t>disciplinary in nature. </a:t>
            </a:r>
          </a:p>
          <a:p>
            <a:endParaRPr lang="en-US" dirty="0" smtClean="0"/>
          </a:p>
          <a:p>
            <a:r>
              <a:rPr lang="en-US" dirty="0" smtClean="0"/>
              <a:t>My expertise is as a socio-ecologist,</a:t>
            </a:r>
            <a:r>
              <a:rPr lang="en-US" baseline="0" dirty="0" smtClean="0"/>
              <a:t> but we have personnel with expertise in hydrology and the development of diagnostic tools, sociology and education and extension. </a:t>
            </a:r>
          </a:p>
          <a:p>
            <a:endParaRPr lang="en-US" baseline="0" dirty="0" smtClean="0"/>
          </a:p>
          <a:p>
            <a:r>
              <a:rPr lang="en-US" baseline="0" dirty="0" smtClean="0"/>
              <a:t>I have highlighted Jasion and Daniel who are you Masters students supported by the project and who did much of the work, along with numerous undergraduates. </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3375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talk,</a:t>
            </a:r>
            <a:r>
              <a:rPr lang="en-US" baseline="0" dirty="0" smtClean="0"/>
              <a:t> </a:t>
            </a:r>
            <a:r>
              <a:rPr lang="en-US" dirty="0" smtClean="0"/>
              <a:t>I am going to address three main highlights so</a:t>
            </a:r>
            <a:r>
              <a:rPr lang="en-US" baseline="0" dirty="0" smtClean="0"/>
              <a:t> far, </a:t>
            </a:r>
            <a:r>
              <a:rPr lang="en-US" dirty="0" smtClean="0"/>
              <a:t>after</a:t>
            </a:r>
            <a:r>
              <a:rPr lang="en-US" baseline="0" dirty="0" smtClean="0"/>
              <a:t> a very brief background to the project. </a:t>
            </a:r>
          </a:p>
          <a:p>
            <a:endParaRPr lang="en-US" baseline="0" dirty="0" smtClean="0"/>
          </a:p>
          <a:p>
            <a:r>
              <a:rPr lang="en-US" sz="1200" kern="1200" dirty="0" smtClean="0">
                <a:solidFill>
                  <a:schemeClr val="tx1"/>
                </a:solidFill>
                <a:effectLst/>
                <a:latin typeface="+mn-lt"/>
                <a:ea typeface="+mn-ea"/>
                <a:cs typeface="+mn-cs"/>
              </a:rPr>
              <a:t>CSAs are watershed areas that export target pollutants at rates significantly higher than others.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BMPs are best management practices that can refer to various activities that reduce non-point source pollution from running off into our waterways, including….</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BEA684D-23E1-4AF1-AE1D-46DF40FAB2EF}" type="slidenum">
              <a:rPr lang="en-US" smtClean="0"/>
              <a:t>3</a:t>
            </a:fld>
            <a:endParaRPr lang="en-US" dirty="0"/>
          </a:p>
        </p:txBody>
      </p:sp>
    </p:spTree>
    <p:extLst>
      <p:ext uri="{BB962C8B-B14F-4D97-AF65-F5344CB8AC3E}">
        <p14:creationId xmlns:p14="http://schemas.microsoft.com/office/powerpoint/2010/main" val="360425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685651" y="4344195"/>
            <a:ext cx="5486698" cy="4115633"/>
          </a:xfrm>
          <a:prstGeom prst="rect">
            <a:avLst/>
          </a:prstGeom>
          <a:noFill/>
          <a:ln>
            <a:round/>
            <a:headEnd/>
            <a:tailEnd/>
          </a:ln>
        </p:spPr>
        <p:txBody>
          <a:bodyPr wrap="none" anchor="ctr"/>
          <a:lstStyle/>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Our approach to addressing such water degradation is to build a</a:t>
            </a:r>
            <a:r>
              <a:rPr lang="en-US" sz="1200" baseline="0" dirty="0" smtClean="0">
                <a:solidFill>
                  <a:srgbClr val="0000FF"/>
                </a:solidFill>
                <a:latin typeface="Arial" charset="0"/>
                <a:cs typeface="Times New Roman" pitchFamily="16" charset="0"/>
              </a:rPr>
              <a:t> diagnostic decision support system tools to help watershed managers develop BMP allocations plans. </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aseline="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aseline="0" dirty="0" smtClean="0">
                <a:solidFill>
                  <a:srgbClr val="0000FF"/>
                </a:solidFill>
                <a:latin typeface="Arial" charset="0"/>
                <a:cs typeface="Times New Roman" pitchFamily="16" charset="0"/>
              </a:rPr>
              <a:t>The diagnostic tool will…There are t</a:t>
            </a:r>
            <a:r>
              <a:rPr lang="en-US" sz="1200" dirty="0" smtClean="0">
                <a:solidFill>
                  <a:srgbClr val="0000FF"/>
                </a:solidFill>
                <a:latin typeface="Arial" charset="0"/>
                <a:cs typeface="Times New Roman" pitchFamily="16" charset="0"/>
              </a:rPr>
              <a:t>hree main sub-components to the : 1. Geo-referenced…</a:t>
            </a:r>
            <a:r>
              <a:rPr lang="en-US" sz="1200" baseline="0" dirty="0" smtClean="0">
                <a:solidFill>
                  <a:srgbClr val="0000FF"/>
                </a:solidFill>
                <a:latin typeface="Arial" charset="0"/>
                <a:cs typeface="Times New Roman" pitchFamily="16" charset="0"/>
              </a:rPr>
              <a:t> of the s</a:t>
            </a:r>
            <a:r>
              <a:rPr lang="en-US" sz="1200" dirty="0" smtClean="0">
                <a:solidFill>
                  <a:srgbClr val="0000FF"/>
                </a:solidFill>
                <a:latin typeface="Arial" charset="0"/>
                <a:cs typeface="Times New Roman" pitchFamily="16" charset="0"/>
              </a:rPr>
              <a:t>tudy area. 2. Bio-dynamic models that…. 3. Set of two expert systems</a:t>
            </a:r>
            <a:r>
              <a:rPr lang="en-US" sz="1200" baseline="0" dirty="0" smtClean="0">
                <a:solidFill>
                  <a:srgbClr val="0000FF"/>
                </a:solidFill>
                <a:latin typeface="Arial" charset="0"/>
                <a:cs typeface="Times New Roman" pitchFamily="16" charset="0"/>
              </a:rPr>
              <a:t> that will…</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aseline="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aseline="0" dirty="0" smtClean="0">
                <a:solidFill>
                  <a:srgbClr val="0000FF"/>
                </a:solidFill>
                <a:latin typeface="Arial" charset="0"/>
                <a:cs typeface="Times New Roman" pitchFamily="16" charset="0"/>
              </a:rPr>
              <a:t>With this approach we can get the most bang for the buck.</a:t>
            </a: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0000FF"/>
                </a:solidFill>
                <a:latin typeface="Arial" charset="0"/>
                <a:cs typeface="Times New Roman" pitchFamily="16" charset="0"/>
              </a:rPr>
              <a:t>Details: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Why is a hotspot a hotspot? Is it because of topography,</a:t>
            </a:r>
            <a:r>
              <a:rPr lang="en-US" sz="1200" baseline="0" dirty="0" smtClean="0">
                <a:solidFill>
                  <a:srgbClr val="0000FF"/>
                </a:solidFill>
                <a:latin typeface="Arial" charset="0"/>
                <a:cs typeface="Times New Roman" pitchFamily="16" charset="0"/>
              </a:rPr>
              <a:t> is it because of soil depth? Is it because of type of agricultural practice?</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aseline="0" dirty="0" smtClean="0">
                <a:solidFill>
                  <a:srgbClr val="0000FF"/>
                </a:solidFill>
                <a:latin typeface="Arial" charset="0"/>
                <a:cs typeface="Times New Roman" pitchFamily="16" charset="0"/>
              </a:rPr>
              <a:t>ID appropriate practice for each hotspot.</a:t>
            </a: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rgbClr val="0000FF"/>
              </a:solidFill>
              <a:latin typeface="Arial" charset="0"/>
              <a:cs typeface="Times New Roman" pitchFamily="16"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Data:</a:t>
            </a:r>
            <a:r>
              <a:rPr lang="en-US" sz="1200" dirty="0" smtClean="0">
                <a:solidFill>
                  <a:srgbClr val="000000"/>
                </a:solidFill>
                <a:latin typeface="Arial" charset="0"/>
                <a:cs typeface="Times New Roman" pitchFamily="16" charset="0"/>
              </a:rPr>
              <a:t> Hydrology, water quality, ecosystem health</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Source:</a:t>
            </a:r>
            <a:r>
              <a:rPr lang="en-US" sz="1200" dirty="0" smtClean="0">
                <a:solidFill>
                  <a:srgbClr val="000000"/>
                </a:solidFill>
                <a:latin typeface="Arial" charset="0"/>
                <a:cs typeface="Times New Roman" pitchFamily="16" charset="0"/>
              </a:rPr>
              <a:t> ARS, MBSS, student-led surveys (Leisnham)</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FF"/>
                </a:solidFill>
                <a:latin typeface="Arial" charset="0"/>
                <a:cs typeface="Times New Roman" pitchFamily="16" charset="0"/>
              </a:rPr>
              <a:t>Methods:</a:t>
            </a:r>
            <a:r>
              <a:rPr lang="en-US" sz="1200" dirty="0" smtClean="0">
                <a:solidFill>
                  <a:srgbClr val="000000"/>
                </a:solidFill>
                <a:latin typeface="Arial" charset="0"/>
                <a:cs typeface="Times New Roman" pitchFamily="16" charset="0"/>
              </a:rPr>
              <a:t> compare values, trends, orders of magnitude, timing.</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Nash-Sutcliffe and Pearson coefficients.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Sensitivity analysis.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Field inspection for hot-spot verification.</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rgbClr val="000000"/>
                </a:solidFill>
                <a:latin typeface="Arial" charset="0"/>
                <a:cs typeface="Times New Roman" pitchFamily="16" charset="0"/>
              </a:rPr>
              <a:t>Correlate predicted water quality with BIBI from field observations.</a:t>
            </a:r>
          </a:p>
          <a:p>
            <a:endParaRPr lang="en-US" dirty="0"/>
          </a:p>
        </p:txBody>
      </p:sp>
    </p:spTree>
    <p:extLst>
      <p:ext uri="{BB962C8B-B14F-4D97-AF65-F5344CB8AC3E}">
        <p14:creationId xmlns:p14="http://schemas.microsoft.com/office/powerpoint/2010/main" val="350164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considering BMP implementation a complicating factor is</a:t>
            </a:r>
            <a:r>
              <a:rPr lang="en-US" baseline="0" dirty="0" smtClean="0"/>
              <a:t> climate change. The Northeast has experienced and will continue to experience a range of impacts…and of particular importance to this talk the greatest is quite possibly increases in extreme weather events.</a:t>
            </a:r>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t>5</a:t>
            </a:fld>
            <a:endParaRPr lang="en-US" dirty="0"/>
          </a:p>
        </p:txBody>
      </p:sp>
    </p:spTree>
    <p:extLst>
      <p:ext uri="{BB962C8B-B14F-4D97-AF65-F5344CB8AC3E}">
        <p14:creationId xmlns:p14="http://schemas.microsoft.com/office/powerpoint/2010/main" val="281847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This slide simply has some details of the data and model construction</a:t>
            </a:r>
            <a:r>
              <a:rPr lang="en-US" baseline="0" dirty="0" smtClean="0"/>
              <a:t>, calibration, validation based on observations at the gauging station.</a:t>
            </a:r>
            <a:endParaRPr lang="en-US" dirty="0" smtClean="0"/>
          </a:p>
          <a:p>
            <a:endParaRPr lang="en-US" dirty="0" smtClean="0"/>
          </a:p>
          <a:p>
            <a:r>
              <a:rPr lang="en-US" sz="1200" kern="1200" dirty="0" smtClean="0">
                <a:solidFill>
                  <a:schemeClr val="tx1"/>
                </a:solidFill>
                <a:effectLst/>
                <a:latin typeface="+mn-lt"/>
                <a:ea typeface="+mn-ea"/>
                <a:cs typeface="+mn-cs"/>
              </a:rPr>
              <a:t>This study used downscaled climate predictions 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global GFDL CM2.1 based around the 3 socio-economic development scenarios of the IPCC Special Report on Emission Scenarios (SRES)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lead to low, medium and high future levels of atmospheric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note, t</a:t>
            </a:r>
            <a:r>
              <a:rPr lang="en-US" dirty="0" smtClean="0"/>
              <a:t>he Greensboro watershed consisted of a total of </a:t>
            </a:r>
            <a:r>
              <a:rPr lang="en-US" baseline="0" dirty="0" smtClean="0"/>
              <a:t>7705 distinct HRUs based on the combinations environmental data.</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Detail</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Used past weather to calibrated so that output in watershed model looked at watershed output in real life.</a:t>
            </a:r>
          </a:p>
          <a:p>
            <a:endParaRPr lang="en-US" dirty="0" smtClean="0"/>
          </a:p>
          <a:p>
            <a:r>
              <a:rPr lang="en-US" sz="1200" kern="1200" dirty="0" smtClean="0">
                <a:solidFill>
                  <a:schemeClr val="tx1"/>
                </a:solidFill>
                <a:effectLst/>
                <a:latin typeface="+mn-lt"/>
                <a:ea typeface="+mn-ea"/>
                <a:cs typeface="+mn-cs"/>
              </a:rPr>
              <a:t>The B1 storyline is characterized by a world that tends toward a service based economy and technologies that are resource efficient. The A1B scenario reflects a balance between fossil and non-fossil fuel sources, in combination with rapid economic and technological growth worldwide. The A2 storyline is one where economies and social boundaries remain heterogeneous into the future and economic and technological growth are slower than for B1 and A1B.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Changes</a:t>
            </a:r>
            <a:r>
              <a:rPr lang="en-US" sz="1200" kern="1200" baseline="0" dirty="0" smtClean="0">
                <a:solidFill>
                  <a:schemeClr val="tx1"/>
                </a:solidFill>
                <a:effectLst/>
                <a:latin typeface="+mn-lt"/>
                <a:ea typeface="+mn-ea"/>
                <a:cs typeface="+mn-cs"/>
              </a:rPr>
              <a:t> in land use not taken into account.  PPT does change and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23805A-8500-42E9-99FD-FAF340C903F0}" type="slidenum">
              <a:rPr lang="en-US" smtClean="0"/>
              <a:t>8</a:t>
            </a:fld>
            <a:endParaRPr lang="en-US" dirty="0"/>
          </a:p>
        </p:txBody>
      </p:sp>
    </p:spTree>
    <p:extLst>
      <p:ext uri="{BB962C8B-B14F-4D97-AF65-F5344CB8AC3E}">
        <p14:creationId xmlns:p14="http://schemas.microsoft.com/office/powerpoint/2010/main" val="174514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EA684D-23E1-4AF1-AE1D-46DF40FAB2EF}" type="slidenum">
              <a:rPr lang="en-US" smtClean="0"/>
              <a:t>9</a:t>
            </a:fld>
            <a:endParaRPr lang="en-US"/>
          </a:p>
        </p:txBody>
      </p:sp>
    </p:spTree>
    <p:extLst>
      <p:ext uri="{BB962C8B-B14F-4D97-AF65-F5344CB8AC3E}">
        <p14:creationId xmlns:p14="http://schemas.microsoft.com/office/powerpoint/2010/main" val="312420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And we defined a CSA as…..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Our breakpoint was the top 10% or 20% of watershed areas, or HRUs, that exported a</a:t>
            </a:r>
            <a:r>
              <a:rPr lang="en-US" baseline="0" dirty="0" smtClean="0"/>
              <a:t> given constituent, and then always defined areas a CSA if they exported pollutants at these fixed excessive levels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This is important to identify for focusing our BMP</a:t>
            </a:r>
            <a:r>
              <a:rPr lang="en-US" baseline="0" dirty="0" smtClean="0"/>
              <a:t> implementation. We want to do this as effectively and efficiently as possible.  I should note here that the point of defining CSAs is to reduce the amount of land area targeted by less-strategic placement of BMPs. </a:t>
            </a:r>
            <a:endParaRPr lang="en-US" dirty="0" smtClean="0"/>
          </a:p>
          <a:p>
            <a:pPr defTabSz="931774">
              <a:defRPr/>
            </a:pPr>
            <a:endParaRPr lang="en-US" baseline="0" dirty="0" smtClean="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smtClean="0"/>
              <a:t>Not based on TMDLs or water quality. Ranking is only relative to present day model.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A684D-23E1-4AF1-AE1D-46DF40FAB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691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Over</a:t>
            </a:r>
            <a:r>
              <a:rPr lang="en-US" baseline="0" dirty="0" smtClean="0"/>
              <a:t> the next two slides I am going to show you the worst-case increase in land area considered a CSA based on our fixed thresholds.</a:t>
            </a:r>
          </a:p>
          <a:p>
            <a:endParaRPr lang="en-US" baseline="0" dirty="0" smtClean="0"/>
          </a:p>
          <a:p>
            <a:r>
              <a:rPr lang="en-US" baseline="0" dirty="0" smtClean="0"/>
              <a:t>We expect to see a 25-30% increase in rainfall under the A2 emissions scenario and this leads to massive increases excessive surface runoff and sediment. </a:t>
            </a:r>
          </a:p>
          <a:p>
            <a:endParaRPr lang="en-US" baseline="0" dirty="0" smtClean="0"/>
          </a:p>
          <a:p>
            <a:r>
              <a:rPr lang="en-US" baseline="0" dirty="0" smtClean="0"/>
              <a:t>Keep in mind that I’m showing large increases with the worst case scenario by increases under milder emissions scenarios at mid-century also see large increases.</a:t>
            </a:r>
          </a:p>
          <a:p>
            <a:endParaRPr lang="en-US" dirty="0" smtClean="0"/>
          </a:p>
          <a:p>
            <a:r>
              <a:rPr lang="en-US" b="1" dirty="0" smtClean="0"/>
              <a:t>Details: </a:t>
            </a:r>
          </a:p>
          <a:p>
            <a:r>
              <a:rPr lang="en-US" dirty="0" smtClean="0"/>
              <a:t>Average annual concentration and total export</a:t>
            </a:r>
          </a:p>
          <a:p>
            <a:r>
              <a:rPr lang="en-US" dirty="0" smtClean="0"/>
              <a:t>Percent</a:t>
            </a:r>
            <a:r>
              <a:rPr lang="en-US" baseline="0" dirty="0" smtClean="0"/>
              <a:t> Change in Area</a:t>
            </a:r>
          </a:p>
          <a:p>
            <a:r>
              <a:rPr lang="en-US" baseline="0" dirty="0" err="1" smtClean="0"/>
              <a:t>SurQ</a:t>
            </a:r>
            <a:r>
              <a:rPr lang="en-US" baseline="0" dirty="0" smtClean="0"/>
              <a:t>: 21% - 81%   3.9x</a:t>
            </a:r>
          </a:p>
          <a:p>
            <a:r>
              <a:rPr lang="en-US" baseline="0" dirty="0" smtClean="0"/>
              <a:t>TSS:  18% - 45%  2.5x</a:t>
            </a:r>
          </a:p>
          <a:p>
            <a:r>
              <a:rPr lang="en-US" baseline="0" dirty="0" smtClean="0"/>
              <a:t>Percent Change in Export</a:t>
            </a:r>
          </a:p>
          <a:p>
            <a:r>
              <a:rPr lang="en-US" baseline="0" dirty="0" err="1" smtClean="0"/>
              <a:t>SurQ</a:t>
            </a:r>
            <a:r>
              <a:rPr lang="en-US" baseline="0" dirty="0" smtClean="0"/>
              <a:t>: 31% - 89%  3x</a:t>
            </a:r>
          </a:p>
          <a:p>
            <a:r>
              <a:rPr lang="en-US" baseline="0" dirty="0" smtClean="0"/>
              <a:t>TSS: 46% - 81% 1.5x</a:t>
            </a:r>
            <a:endParaRPr lang="en-US" dirty="0"/>
          </a:p>
        </p:txBody>
      </p:sp>
      <p:sp>
        <p:nvSpPr>
          <p:cNvPr id="4" name="Slide Number Placeholder 3"/>
          <p:cNvSpPr>
            <a:spLocks noGrp="1"/>
          </p:cNvSpPr>
          <p:nvPr>
            <p:ph type="sldNum" sz="quarter" idx="10"/>
          </p:nvPr>
        </p:nvSpPr>
        <p:spPr/>
        <p:txBody>
          <a:bodyPr/>
          <a:lstStyle/>
          <a:p>
            <a:fld id="{6023805A-8500-42E9-99FD-FAF340C903F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4476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14178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1803183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356644539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B75692E-719E-452E-B895-E1D751359893}"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475D1F-8E26-4FC5-BB5E-30CA9AC92840}" type="slidenum">
              <a:rPr lang="en-US" altLang="en-US"/>
              <a:pPr/>
              <a:t>‹#›</a:t>
            </a:fld>
            <a:endParaRPr lang="en-US" altLang="en-US"/>
          </a:p>
        </p:txBody>
      </p:sp>
    </p:spTree>
    <p:extLst>
      <p:ext uri="{BB962C8B-B14F-4D97-AF65-F5344CB8AC3E}">
        <p14:creationId xmlns:p14="http://schemas.microsoft.com/office/powerpoint/2010/main" val="4223124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34BCA5-7F33-40EF-BB58-55311162C4DB}"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B15E43-C7AF-40B2-93D0-63C5FA45193D}" type="slidenum">
              <a:rPr lang="en-US" altLang="en-US"/>
              <a:pPr/>
              <a:t>‹#›</a:t>
            </a:fld>
            <a:endParaRPr lang="en-US" altLang="en-US"/>
          </a:p>
        </p:txBody>
      </p:sp>
    </p:spTree>
    <p:extLst>
      <p:ext uri="{BB962C8B-B14F-4D97-AF65-F5344CB8AC3E}">
        <p14:creationId xmlns:p14="http://schemas.microsoft.com/office/powerpoint/2010/main" val="1464126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BDFCA-660B-48AC-AE2F-D4EF8BC1EE01}"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CF533-4F95-4F68-88E9-7400364FFB19}" type="slidenum">
              <a:rPr lang="en-US" altLang="en-US"/>
              <a:pPr/>
              <a:t>‹#›</a:t>
            </a:fld>
            <a:endParaRPr lang="en-US" altLang="en-US"/>
          </a:p>
        </p:txBody>
      </p:sp>
    </p:spTree>
    <p:extLst>
      <p:ext uri="{BB962C8B-B14F-4D97-AF65-F5344CB8AC3E}">
        <p14:creationId xmlns:p14="http://schemas.microsoft.com/office/powerpoint/2010/main" val="344015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AE9F05-0E30-459C-A45E-8AA2F13EB470}" type="datetimeFigureOut">
              <a:rPr lang="en-US"/>
              <a:pPr>
                <a:defRPr/>
              </a:pPr>
              <a:t>9/27/2018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DC93F91-E602-44E5-8AAA-59ACFA5FCB2A}" type="slidenum">
              <a:rPr lang="en-US" altLang="en-US"/>
              <a:pPr/>
              <a:t>‹#›</a:t>
            </a:fld>
            <a:endParaRPr lang="en-US" altLang="en-US"/>
          </a:p>
        </p:txBody>
      </p:sp>
    </p:spTree>
    <p:extLst>
      <p:ext uri="{BB962C8B-B14F-4D97-AF65-F5344CB8AC3E}">
        <p14:creationId xmlns:p14="http://schemas.microsoft.com/office/powerpoint/2010/main" val="2539630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F87FB87-A5A7-4719-AF20-D9E508D01491}" type="datetimeFigureOut">
              <a:rPr lang="en-US"/>
              <a:pPr>
                <a:defRPr/>
              </a:pPr>
              <a:t>9/27/2018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D6ECBFC-D6A0-4E4F-AC9A-AD8A0DF08672}" type="slidenum">
              <a:rPr lang="en-US" altLang="en-US"/>
              <a:pPr/>
              <a:t>‹#›</a:t>
            </a:fld>
            <a:endParaRPr lang="en-US" altLang="en-US"/>
          </a:p>
        </p:txBody>
      </p:sp>
    </p:spTree>
    <p:extLst>
      <p:ext uri="{BB962C8B-B14F-4D97-AF65-F5344CB8AC3E}">
        <p14:creationId xmlns:p14="http://schemas.microsoft.com/office/powerpoint/2010/main" val="2965087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533F879-E4F5-4958-8873-276882348FB7}" type="datetimeFigureOut">
              <a:rPr lang="en-US"/>
              <a:pPr>
                <a:defRPr/>
              </a:pPr>
              <a:t>9/27/2018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BB1FCDC-41E2-490C-A9C2-D1F30B2C91B3}" type="slidenum">
              <a:rPr lang="en-US" altLang="en-US"/>
              <a:pPr/>
              <a:t>‹#›</a:t>
            </a:fld>
            <a:endParaRPr lang="en-US" altLang="en-US"/>
          </a:p>
        </p:txBody>
      </p:sp>
    </p:spTree>
    <p:extLst>
      <p:ext uri="{BB962C8B-B14F-4D97-AF65-F5344CB8AC3E}">
        <p14:creationId xmlns:p14="http://schemas.microsoft.com/office/powerpoint/2010/main" val="932901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07A614-CF38-4F39-92A9-889AA2662703}" type="datetimeFigureOut">
              <a:rPr lang="en-US"/>
              <a:pPr>
                <a:defRPr/>
              </a:pPr>
              <a:t>9/27/2018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1E35E72-726B-4E07-B245-5F3C76EF731F}" type="slidenum">
              <a:rPr lang="en-US" altLang="en-US"/>
              <a:pPr/>
              <a:t>‹#›</a:t>
            </a:fld>
            <a:endParaRPr lang="en-US" altLang="en-US"/>
          </a:p>
        </p:txBody>
      </p:sp>
    </p:spTree>
    <p:extLst>
      <p:ext uri="{BB962C8B-B14F-4D97-AF65-F5344CB8AC3E}">
        <p14:creationId xmlns:p14="http://schemas.microsoft.com/office/powerpoint/2010/main" val="3977976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D685B2-33D1-4071-BF6F-8D02974B843D}" type="datetimeFigureOut">
              <a:rPr lang="en-US"/>
              <a:pPr>
                <a:defRPr/>
              </a:pPr>
              <a:t>9/27/2018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6EBBD66-5399-4C47-871A-7454A64CCA0D}" type="slidenum">
              <a:rPr lang="en-US" altLang="en-US"/>
              <a:pPr/>
              <a:t>‹#›</a:t>
            </a:fld>
            <a:endParaRPr lang="en-US" altLang="en-US"/>
          </a:p>
        </p:txBody>
      </p:sp>
    </p:spTree>
    <p:extLst>
      <p:ext uri="{BB962C8B-B14F-4D97-AF65-F5344CB8AC3E}">
        <p14:creationId xmlns:p14="http://schemas.microsoft.com/office/powerpoint/2010/main" val="4226673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4100087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5B7D3B-195F-4D73-8224-167A391D851C}" type="datetimeFigureOut">
              <a:rPr lang="en-US"/>
              <a:pPr>
                <a:defRPr/>
              </a:pPr>
              <a:t>9/27/2018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D77D8F7-5847-46D7-BD49-2E0D3B76BEC9}" type="slidenum">
              <a:rPr lang="en-US" altLang="en-US"/>
              <a:pPr/>
              <a:t>‹#›</a:t>
            </a:fld>
            <a:endParaRPr lang="en-US" altLang="en-US"/>
          </a:p>
        </p:txBody>
      </p:sp>
    </p:spTree>
    <p:extLst>
      <p:ext uri="{BB962C8B-B14F-4D97-AF65-F5344CB8AC3E}">
        <p14:creationId xmlns:p14="http://schemas.microsoft.com/office/powerpoint/2010/main" val="1926674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DE6DDF-6A9E-49F5-9AB1-78B5187C6984}"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F242A6-A41F-416A-8F64-7D97F783BCAF}" type="slidenum">
              <a:rPr lang="en-US" altLang="en-US"/>
              <a:pPr/>
              <a:t>‹#›</a:t>
            </a:fld>
            <a:endParaRPr lang="en-US" altLang="en-US"/>
          </a:p>
        </p:txBody>
      </p:sp>
    </p:spTree>
    <p:extLst>
      <p:ext uri="{BB962C8B-B14F-4D97-AF65-F5344CB8AC3E}">
        <p14:creationId xmlns:p14="http://schemas.microsoft.com/office/powerpoint/2010/main" val="2048756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0BD1F7-4C45-49BC-95CB-6F98B79D548D}"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8901E4-2653-4038-8D5A-07F30DC0E363}" type="slidenum">
              <a:rPr lang="en-US" altLang="en-US"/>
              <a:pPr/>
              <a:t>‹#›</a:t>
            </a:fld>
            <a:endParaRPr lang="en-US" altLang="en-US"/>
          </a:p>
        </p:txBody>
      </p:sp>
    </p:spTree>
    <p:extLst>
      <p:ext uri="{BB962C8B-B14F-4D97-AF65-F5344CB8AC3E}">
        <p14:creationId xmlns:p14="http://schemas.microsoft.com/office/powerpoint/2010/main" val="950794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Clr>
                  <a:srgbClr val="376D6C"/>
                </a:buClr>
                <a:buSzPct val="80000"/>
                <a:buFont typeface="Wingdings" panose="05000000000000000000" pitchFamily="2" charset="2"/>
                <a:buNone/>
              </a:pPr>
              <a:endParaRPr lang="en-US" altLang="en-US" sz="3200" smtClean="0">
                <a:solidFill>
                  <a:srgbClr val="EAEAEA"/>
                </a:solidFill>
                <a:latin typeface="Arial Narrow" panose="020B0606020202030204" pitchFamily="34"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fontAlgn="base">
                <a:spcBef>
                  <a:spcPct val="20000"/>
                </a:spcBef>
                <a:spcAft>
                  <a:spcPct val="0"/>
                </a:spcAft>
                <a:buClr>
                  <a:srgbClr val="376D6C"/>
                </a:buClr>
                <a:buSzPct val="80000"/>
                <a:buFont typeface="Wingdings" pitchFamily="2" charset="2"/>
                <a:buNone/>
                <a:defRPr/>
              </a:pPr>
              <a:endParaRPr lang="en-US" sz="3200">
                <a:solidFill>
                  <a:srgbClr val="EAEAEA"/>
                </a:solidFill>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pic>
          <p:nvPicPr>
            <p:cNvPr id="24" name="Picture 22" descr="C:\My Documents\bits\Topbanx.GIF"/>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Clr>
                  <a:srgbClr val="376D6C"/>
                </a:buClr>
                <a:buSzPct val="80000"/>
                <a:buFont typeface="Wingdings" panose="05000000000000000000" pitchFamily="2" charset="2"/>
                <a:buNone/>
              </a:pPr>
              <a:endParaRPr lang="en-US" altLang="en-US" sz="3200" smtClean="0">
                <a:solidFill>
                  <a:srgbClr val="EAEAEA"/>
                </a:solidFill>
                <a:latin typeface="Arial Narrow" panose="020B0606020202030204" pitchFamily="34"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Clr>
                  <a:srgbClr val="376D6C"/>
                </a:buClr>
                <a:buSzPct val="80000"/>
                <a:buFont typeface="Wingdings" panose="05000000000000000000" pitchFamily="2" charset="2"/>
                <a:buNone/>
              </a:pPr>
              <a:endParaRPr lang="en-US" altLang="en-US" sz="3200" smtClean="0">
                <a:solidFill>
                  <a:srgbClr val="EAEAEA"/>
                </a:solidFill>
                <a:latin typeface="Arial Narrow" panose="020B0606020202030204" pitchFamily="34" charset="0"/>
              </a:endParaRPr>
            </a:p>
          </p:txBody>
        </p:sp>
      </p:grpSp>
      <p:sp>
        <p:nvSpPr>
          <p:cNvPr id="83996"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3997"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fld id="{94CC2E69-1677-44F1-A3CF-06A7A075280F}" type="slidenum">
              <a:rPr lang="en-US" altLang="en-US"/>
              <a:pPr/>
              <a:t>‹#›</a:t>
            </a:fld>
            <a:endParaRPr lang="en-US" altLang="en-US"/>
          </a:p>
        </p:txBody>
      </p:sp>
    </p:spTree>
    <p:extLst>
      <p:ext uri="{BB962C8B-B14F-4D97-AF65-F5344CB8AC3E}">
        <p14:creationId xmlns:p14="http://schemas.microsoft.com/office/powerpoint/2010/main" val="17603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C69667B6-F9F6-4DAE-AB92-78015F9AC546}" type="slidenum">
              <a:rPr lang="en-US" altLang="en-US"/>
              <a:pPr/>
              <a:t>‹#›</a:t>
            </a:fld>
            <a:endParaRPr lang="en-US" altLang="en-US"/>
          </a:p>
        </p:txBody>
      </p:sp>
    </p:spTree>
    <p:extLst>
      <p:ext uri="{BB962C8B-B14F-4D97-AF65-F5344CB8AC3E}">
        <p14:creationId xmlns:p14="http://schemas.microsoft.com/office/powerpoint/2010/main" val="3776520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8326ABF6-CFA9-4623-8A52-995CEEC5B4A1}" type="slidenum">
              <a:rPr lang="en-US" altLang="en-US"/>
              <a:pPr/>
              <a:t>‹#›</a:t>
            </a:fld>
            <a:endParaRPr lang="en-US" altLang="en-US"/>
          </a:p>
        </p:txBody>
      </p:sp>
    </p:spTree>
    <p:extLst>
      <p:ext uri="{BB962C8B-B14F-4D97-AF65-F5344CB8AC3E}">
        <p14:creationId xmlns:p14="http://schemas.microsoft.com/office/powerpoint/2010/main" val="3943263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fld id="{E27EABF6-0387-4ED3-9030-1D210BB77E21}" type="slidenum">
              <a:rPr lang="en-US" altLang="en-US"/>
              <a:pPr/>
              <a:t>‹#›</a:t>
            </a:fld>
            <a:endParaRPr lang="en-US" altLang="en-US"/>
          </a:p>
        </p:txBody>
      </p:sp>
    </p:spTree>
    <p:extLst>
      <p:ext uri="{BB962C8B-B14F-4D97-AF65-F5344CB8AC3E}">
        <p14:creationId xmlns:p14="http://schemas.microsoft.com/office/powerpoint/2010/main" val="3895441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fld id="{8A8A15C5-D408-4EAD-91C0-4A109602C2ED}" type="slidenum">
              <a:rPr lang="en-US" altLang="en-US"/>
              <a:pPr/>
              <a:t>‹#›</a:t>
            </a:fld>
            <a:endParaRPr lang="en-US" altLang="en-US"/>
          </a:p>
        </p:txBody>
      </p:sp>
    </p:spTree>
    <p:extLst>
      <p:ext uri="{BB962C8B-B14F-4D97-AF65-F5344CB8AC3E}">
        <p14:creationId xmlns:p14="http://schemas.microsoft.com/office/powerpoint/2010/main" val="1244836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fld id="{395271CC-C665-4F91-8136-B64405D32152}" type="slidenum">
              <a:rPr lang="en-US" altLang="en-US"/>
              <a:pPr/>
              <a:t>‹#›</a:t>
            </a:fld>
            <a:endParaRPr lang="en-US" altLang="en-US"/>
          </a:p>
        </p:txBody>
      </p:sp>
    </p:spTree>
    <p:extLst>
      <p:ext uri="{BB962C8B-B14F-4D97-AF65-F5344CB8AC3E}">
        <p14:creationId xmlns:p14="http://schemas.microsoft.com/office/powerpoint/2010/main" val="1479223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fld id="{EA9F7327-EB1D-4538-B6CC-A7A79797EF44}" type="slidenum">
              <a:rPr lang="en-US" altLang="en-US"/>
              <a:pPr/>
              <a:t>‹#›</a:t>
            </a:fld>
            <a:endParaRPr lang="en-US" altLang="en-US"/>
          </a:p>
        </p:txBody>
      </p:sp>
    </p:spTree>
    <p:extLst>
      <p:ext uri="{BB962C8B-B14F-4D97-AF65-F5344CB8AC3E}">
        <p14:creationId xmlns:p14="http://schemas.microsoft.com/office/powerpoint/2010/main" val="264737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4933EB-F539-424D-9898-191C88FAD0E7}"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16207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fld id="{BDB1F402-6482-42EB-94B4-C2B484554BED}" type="slidenum">
              <a:rPr lang="en-US" altLang="en-US"/>
              <a:pPr/>
              <a:t>‹#›</a:t>
            </a:fld>
            <a:endParaRPr lang="en-US" altLang="en-US"/>
          </a:p>
        </p:txBody>
      </p:sp>
    </p:spTree>
    <p:extLst>
      <p:ext uri="{BB962C8B-B14F-4D97-AF65-F5344CB8AC3E}">
        <p14:creationId xmlns:p14="http://schemas.microsoft.com/office/powerpoint/2010/main" val="520862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fld id="{D5A8E8F3-91CA-4C27-84D7-67F765F9FB77}" type="slidenum">
              <a:rPr lang="en-US" altLang="en-US"/>
              <a:pPr/>
              <a:t>‹#›</a:t>
            </a:fld>
            <a:endParaRPr lang="en-US" altLang="en-US"/>
          </a:p>
        </p:txBody>
      </p:sp>
    </p:spTree>
    <p:extLst>
      <p:ext uri="{BB962C8B-B14F-4D97-AF65-F5344CB8AC3E}">
        <p14:creationId xmlns:p14="http://schemas.microsoft.com/office/powerpoint/2010/main" val="2360262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625A1283-445A-46A3-AA6F-01BCB03D465E}" type="slidenum">
              <a:rPr lang="en-US" altLang="en-US"/>
              <a:pPr/>
              <a:t>‹#›</a:t>
            </a:fld>
            <a:endParaRPr lang="en-US" altLang="en-US"/>
          </a:p>
        </p:txBody>
      </p:sp>
    </p:spTree>
    <p:extLst>
      <p:ext uri="{BB962C8B-B14F-4D97-AF65-F5344CB8AC3E}">
        <p14:creationId xmlns:p14="http://schemas.microsoft.com/office/powerpoint/2010/main" val="3461906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fld id="{93C0FE1E-BD2A-4336-8E93-96C34DDFC7E8}" type="slidenum">
              <a:rPr lang="en-US" altLang="en-US"/>
              <a:pPr/>
              <a:t>‹#›</a:t>
            </a:fld>
            <a:endParaRPr lang="en-US" altLang="en-US"/>
          </a:p>
        </p:txBody>
      </p:sp>
    </p:spTree>
    <p:extLst>
      <p:ext uri="{BB962C8B-B14F-4D97-AF65-F5344CB8AC3E}">
        <p14:creationId xmlns:p14="http://schemas.microsoft.com/office/powerpoint/2010/main" val="199085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5956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317880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209018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4184603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85D7B30-AC0B-4B32-839A-A98B54ED8978}" type="datetimeFigureOut">
              <a:rPr lang="en-US" smtClean="0"/>
              <a:t>9/27/2018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4933EB-F539-424D-9898-191C88FAD0E7}" type="slidenum">
              <a:rPr lang="en-US" smtClean="0"/>
              <a:t>‹#›</a:t>
            </a:fld>
            <a:endParaRPr lang="en-US" dirty="0"/>
          </a:p>
        </p:txBody>
      </p:sp>
    </p:spTree>
    <p:extLst>
      <p:ext uri="{BB962C8B-B14F-4D97-AF65-F5344CB8AC3E}">
        <p14:creationId xmlns:p14="http://schemas.microsoft.com/office/powerpoint/2010/main" val="54983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5D7B30-AC0B-4B32-839A-A98B54ED8978}" type="datetimeFigureOut">
              <a:rPr lang="en-US" smtClean="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4933EB-F539-424D-9898-191C88FAD0E7}" type="slidenum">
              <a:rPr lang="en-US" smtClean="0"/>
              <a:t>‹#›</a:t>
            </a:fld>
            <a:endParaRPr lang="en-US" dirty="0"/>
          </a:p>
        </p:txBody>
      </p:sp>
    </p:spTree>
    <p:extLst>
      <p:ext uri="{BB962C8B-B14F-4D97-AF65-F5344CB8AC3E}">
        <p14:creationId xmlns:p14="http://schemas.microsoft.com/office/powerpoint/2010/main" val="29354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85D7B30-AC0B-4B32-839A-A98B54ED8978}" type="datetimeFigureOut">
              <a:rPr lang="en-US" smtClean="0"/>
              <a:t>9/27/2018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54933EB-F539-424D-9898-191C88FAD0E7}"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71945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F26B43"/>
          </p15:clr>
        </p15:guide>
        <p15:guide id="2" orient="horz" pos="1440" userDrawn="1">
          <p15:clr>
            <a:srgbClr val="F26B43"/>
          </p15:clr>
        </p15:guide>
        <p15:guide id="3" orient="horz" pos="3696" userDrawn="1">
          <p15:clr>
            <a:srgbClr val="F26B43"/>
          </p15:clr>
        </p15:guide>
        <p15:guide id="4" orient="horz" pos="432" userDrawn="1">
          <p15:clr>
            <a:srgbClr val="F26B43"/>
          </p15:clr>
        </p15:guide>
        <p15:guide id="5" orient="horz" pos="1512" userDrawn="1">
          <p15:clr>
            <a:srgbClr val="F26B43"/>
          </p15:clr>
        </p15:guide>
        <p15:guide id="6" pos="5184" userDrawn="1">
          <p15:clr>
            <a:srgbClr val="F26B43"/>
          </p15:clr>
        </p15:guide>
        <p15:guide id="7" pos="702" userDrawn="1">
          <p15:clr>
            <a:srgbClr val="F26B43"/>
          </p15:clr>
        </p15:guide>
        <p15:guide id="8"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7074F3CA-71F1-4611-9B69-1ABDCA228197}" type="datetimeFigureOut">
              <a:rPr lang="en-US"/>
              <a:pPr>
                <a:defRPr/>
              </a:pPr>
              <a:t>9/27/2018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CF5AE95C-2475-47AA-9F1A-BE3656D93783}"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19318565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12700"/>
            <a:ext cx="9156700" cy="6870700"/>
            <a:chOff x="0" y="-8"/>
            <a:chExt cx="5768" cy="4328"/>
          </a:xfrm>
        </p:grpSpPr>
        <p:sp>
          <p:nvSpPr>
            <p:cNvPr id="1024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Clr>
                  <a:srgbClr val="376D6C"/>
                </a:buClr>
                <a:buSzPct val="80000"/>
                <a:buFont typeface="Wingdings" panose="05000000000000000000" pitchFamily="2" charset="2"/>
                <a:buNone/>
              </a:pPr>
              <a:endParaRPr lang="en-US" altLang="en-US" sz="3200" smtClean="0">
                <a:solidFill>
                  <a:srgbClr val="EAEAEA"/>
                </a:solidFill>
                <a:latin typeface="Arial Narrow" panose="020B0606020202030204" pitchFamily="34" charset="0"/>
              </a:endParaRPr>
            </a:p>
          </p:txBody>
        </p:sp>
        <p:sp>
          <p:nvSpPr>
            <p:cNvPr id="1024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Clr>
                  <a:srgbClr val="376D6C"/>
                </a:buClr>
                <a:buSzPct val="80000"/>
                <a:buFont typeface="Wingdings" panose="05000000000000000000" pitchFamily="2" charset="2"/>
                <a:buNone/>
              </a:pPr>
              <a:endParaRPr lang="en-US" altLang="en-US" sz="3200" smtClean="0">
                <a:solidFill>
                  <a:srgbClr val="EAEAEA"/>
                </a:solidFill>
                <a:latin typeface="Arial Narrow" panose="020B0606020202030204" pitchFamily="34" charset="0"/>
              </a:endParaRPr>
            </a:p>
          </p:txBody>
        </p:sp>
        <p:sp>
          <p:nvSpPr>
            <p:cNvPr id="1025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5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sp>
          <p:nvSpPr>
            <p:cNvPr id="1026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EAEAEA"/>
                </a:solidFill>
                <a:latin typeface="Arial" panose="020B0604020202020204" pitchFamily="34" charset="0"/>
              </a:endParaRPr>
            </a:p>
          </p:txBody>
        </p:sp>
        <p:pic>
          <p:nvPicPr>
            <p:cNvPr id="10267" name="Picture 22" descr="C:\My Documents\bits\Topbanx.GIF"/>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4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2969"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400">
                <a:solidFill>
                  <a:srgbClr val="EAEAEA"/>
                </a:solidFill>
                <a:latin typeface="Times New Roman" pitchFamily="18" charset="0"/>
              </a:defRPr>
            </a:lvl1pPr>
          </a:lstStyle>
          <a:p>
            <a:pPr fontAlgn="base">
              <a:spcAft>
                <a:spcPct val="0"/>
              </a:spcAft>
              <a:defRPr/>
            </a:pPr>
            <a:endParaRPr lang="en-US"/>
          </a:p>
        </p:txBody>
      </p:sp>
      <p:sp>
        <p:nvSpPr>
          <p:cNvPr id="82970"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400">
                <a:solidFill>
                  <a:srgbClr val="EAEAEA"/>
                </a:solidFill>
                <a:latin typeface="Times New Roman" pitchFamily="18" charset="0"/>
              </a:defRPr>
            </a:lvl1pPr>
          </a:lstStyle>
          <a:p>
            <a:pPr fontAlgn="base">
              <a:spcAft>
                <a:spcPct val="0"/>
              </a:spcAft>
              <a:defRPr/>
            </a:pPr>
            <a:endParaRPr lang="en-US"/>
          </a:p>
        </p:txBody>
      </p:sp>
      <p:sp>
        <p:nvSpPr>
          <p:cNvPr id="82971"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panose="02020603050405020304" pitchFamily="18" charset="0"/>
              </a:defRPr>
            </a:lvl1pPr>
          </a:lstStyle>
          <a:p>
            <a:pPr fontAlgn="base">
              <a:spcBef>
                <a:spcPct val="0"/>
              </a:spcBef>
              <a:spcAft>
                <a:spcPct val="0"/>
              </a:spcAft>
            </a:pPr>
            <a:fld id="{3A5BD525-9592-415E-A391-D8C6455D10FB}"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139098261"/>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pitchFamily="34" charset="0"/>
        </a:defRPr>
      </a:lvl2pPr>
      <a:lvl3pPr algn="l" rtl="0" eaLnBrk="0" fontAlgn="base" hangingPunct="0">
        <a:spcBef>
          <a:spcPct val="0"/>
        </a:spcBef>
        <a:spcAft>
          <a:spcPct val="0"/>
        </a:spcAft>
        <a:defRPr sz="4400">
          <a:solidFill>
            <a:schemeClr val="tx2"/>
          </a:solidFill>
          <a:latin typeface="Arial Narrow" pitchFamily="34" charset="0"/>
        </a:defRPr>
      </a:lvl3pPr>
      <a:lvl4pPr algn="l" rtl="0" eaLnBrk="0" fontAlgn="base" hangingPunct="0">
        <a:spcBef>
          <a:spcPct val="0"/>
        </a:spcBef>
        <a:spcAft>
          <a:spcPct val="0"/>
        </a:spcAft>
        <a:defRPr sz="4400">
          <a:solidFill>
            <a:schemeClr val="tx2"/>
          </a:solidFill>
          <a:latin typeface="Arial Narrow" pitchFamily="34" charset="0"/>
        </a:defRPr>
      </a:lvl4pPr>
      <a:lvl5pPr algn="l" rtl="0" eaLnBrk="0" fontAlgn="base" hangingPunct="0">
        <a:spcBef>
          <a:spcPct val="0"/>
        </a:spcBef>
        <a:spcAft>
          <a:spcPct val="0"/>
        </a:spcAft>
        <a:defRPr sz="4400">
          <a:solidFill>
            <a:schemeClr val="tx2"/>
          </a:solidFill>
          <a:latin typeface="Arial Narrow" pitchFamily="34"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Blip>
          <a:blip r:embed="rId15"/>
        </a:buBlip>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eg"/><Relationship Id="rId2" Type="http://schemas.openxmlformats.org/officeDocument/2006/relationships/notesSlide" Target="../notesSlides/notesSlide2.xml"/><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jpe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ncdc.noaa.gov/temp-and-precip/time-series/index.php?parameter=pcp&amp;month=8&amp;year=2002&amp;filter=3&amp;state=18&amp;div=0" TargetMode="External"/><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ncdc.noaa.gov/temp-and-precip/time-series/index.php?parameter=pcp&amp;month=8&amp;year=2002&amp;filter=3&amp;state=18&amp;div=0" TargetMode="Externa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994" y="317241"/>
            <a:ext cx="8031161" cy="1940767"/>
          </a:xfrm>
        </p:spPr>
        <p:txBody>
          <a:bodyPr>
            <a:noAutofit/>
          </a:bodyPr>
          <a:lstStyle/>
          <a:p>
            <a:pPr algn="ctr"/>
            <a:r>
              <a:rPr lang="en-US" sz="3600" b="1" dirty="0"/>
              <a:t>Watershed Diagnostics for Improved Adoption of Management Practices: </a:t>
            </a:r>
            <a:r>
              <a:rPr lang="en-US" sz="3600" b="1" dirty="0" smtClean="0"/>
              <a:t/>
            </a:r>
            <a:br>
              <a:rPr lang="en-US" sz="3600" b="1" dirty="0" smtClean="0"/>
            </a:br>
            <a:r>
              <a:rPr lang="en-US" sz="3600" b="1" dirty="0" smtClean="0"/>
              <a:t>Integrating </a:t>
            </a:r>
            <a:r>
              <a:rPr lang="en-US" sz="3600" b="1" dirty="0"/>
              <a:t>Biophysical and Social Factors</a:t>
            </a:r>
            <a:br>
              <a:rPr lang="en-US" sz="3600" b="1" dirty="0"/>
            </a:br>
            <a:endParaRPr lang="en-US" sz="3600" b="1" dirty="0"/>
          </a:p>
        </p:txBody>
      </p:sp>
      <p:sp>
        <p:nvSpPr>
          <p:cNvPr id="3" name="Subtitle 2"/>
          <p:cNvSpPr>
            <a:spLocks noGrp="1"/>
          </p:cNvSpPr>
          <p:nvPr>
            <p:ph type="subTitle" idx="1"/>
          </p:nvPr>
        </p:nvSpPr>
        <p:spPr>
          <a:xfrm>
            <a:off x="558800" y="1968500"/>
            <a:ext cx="8013700" cy="2228364"/>
          </a:xfrm>
        </p:spPr>
        <p:txBody>
          <a:bodyPr>
            <a:normAutofit fontScale="47500" lnSpcReduction="20000"/>
          </a:bodyPr>
          <a:lstStyle/>
          <a:p>
            <a:pPr algn="ctr"/>
            <a:r>
              <a:rPr lang="en-US" b="1" dirty="0" smtClean="0"/>
              <a:t>Adel </a:t>
            </a:r>
            <a:r>
              <a:rPr lang="en-US" b="1" dirty="0" err="1" smtClean="0"/>
              <a:t>ShirmohammadI</a:t>
            </a:r>
            <a:r>
              <a:rPr lang="en-US" b="1" dirty="0" smtClean="0"/>
              <a:t> (Co-PI)- (ENST-UMD)</a:t>
            </a:r>
          </a:p>
          <a:p>
            <a:pPr algn="ctr"/>
            <a:r>
              <a:rPr lang="en-US" b="1" dirty="0" smtClean="0"/>
              <a:t>Professor, Assoc. Dean for Research AND Assoc. Director of MAES</a:t>
            </a:r>
          </a:p>
          <a:p>
            <a:pPr algn="ctr"/>
            <a:r>
              <a:rPr lang="en-US" b="1" dirty="0" smtClean="0"/>
              <a:t>Paul </a:t>
            </a:r>
            <a:r>
              <a:rPr lang="en-US" b="1" dirty="0" err="1" smtClean="0"/>
              <a:t>Leisnham</a:t>
            </a:r>
            <a:r>
              <a:rPr lang="en-US" b="1" dirty="0" smtClean="0"/>
              <a:t> (Project PI)-(ENST-UMD)</a:t>
            </a:r>
          </a:p>
          <a:p>
            <a:pPr algn="ctr"/>
            <a:r>
              <a:rPr lang="en-US" b="1" dirty="0" smtClean="0"/>
              <a:t>college of Agriculture &amp; Natural Resources, University of Maryland</a:t>
            </a:r>
          </a:p>
          <a:p>
            <a:pPr algn="ctr"/>
            <a:r>
              <a:rPr lang="en-US" b="1" dirty="0" smtClean="0"/>
              <a:t>Other Co-</a:t>
            </a:r>
            <a:r>
              <a:rPr lang="en-US" b="1" dirty="0" err="1" smtClean="0"/>
              <a:t>Pis</a:t>
            </a:r>
            <a:r>
              <a:rPr lang="en-US" b="1" dirty="0" smtClean="0"/>
              <a:t>:</a:t>
            </a:r>
          </a:p>
          <a:p>
            <a:pPr algn="ctr"/>
            <a:r>
              <a:rPr lang="en-US" b="1" dirty="0" smtClean="0"/>
              <a:t>Hubert </a:t>
            </a:r>
            <a:r>
              <a:rPr lang="en-US" b="1" dirty="0" err="1" smtClean="0"/>
              <a:t>Montas</a:t>
            </a:r>
            <a:r>
              <a:rPr lang="en-US" b="1" dirty="0" smtClean="0"/>
              <a:t> (BIOE-UMD), David Lansing(UMBC), Thomas Hutson (UME-AGNR), and several collaborators</a:t>
            </a:r>
          </a:p>
          <a:p>
            <a:pPr algn="ctr"/>
            <a:r>
              <a:rPr lang="en-US" b="1" dirty="0" smtClean="0"/>
              <a:t>NIWQP: 2012-51130-20209; $631,500</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294" y="4424303"/>
            <a:ext cx="5936863" cy="1099419"/>
          </a:xfrm>
          <a:prstGeom prst="rect">
            <a:avLst/>
          </a:prstGeom>
        </p:spPr>
      </p:pic>
      <p:pic>
        <p:nvPicPr>
          <p:cNvPr id="5" name="Picture 4" descr="banner_nifa.gif"/>
          <p:cNvPicPr>
            <a:picLocks noChangeAspect="1"/>
          </p:cNvPicPr>
          <p:nvPr/>
        </p:nvPicPr>
        <p:blipFill>
          <a:blip r:embed="rId4" cstate="print"/>
          <a:stretch>
            <a:fillRect/>
          </a:stretch>
        </p:blipFill>
        <p:spPr>
          <a:xfrm>
            <a:off x="2500581" y="5523722"/>
            <a:ext cx="4522287" cy="749684"/>
          </a:xfrm>
          <a:prstGeom prst="rect">
            <a:avLst/>
          </a:prstGeom>
        </p:spPr>
      </p:pic>
    </p:spTree>
    <p:extLst>
      <p:ext uri="{BB962C8B-B14F-4D97-AF65-F5344CB8AC3E}">
        <p14:creationId xmlns:p14="http://schemas.microsoft.com/office/powerpoint/2010/main" val="1109983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4"/>
            <a:ext cx="9144000" cy="1450757"/>
          </a:xfrm>
        </p:spPr>
        <p:txBody>
          <a:bodyPr>
            <a:normAutofit/>
          </a:bodyPr>
          <a:lstStyle/>
          <a:p>
            <a:pPr algn="ctr"/>
            <a:r>
              <a:rPr lang="en-US" sz="4000" b="1" dirty="0" smtClean="0"/>
              <a:t>Definition of a Critical Source Area (CSA)</a:t>
            </a:r>
            <a:endParaRPr lang="en-US" sz="4000" b="1" dirty="0"/>
          </a:p>
        </p:txBody>
      </p:sp>
      <p:graphicFrame>
        <p:nvGraphicFramePr>
          <p:cNvPr id="4" name="Content Placeholder 3"/>
          <p:cNvGraphicFramePr>
            <a:graphicFrameLocks noGrp="1"/>
          </p:cNvGraphicFramePr>
          <p:nvPr>
            <p:ph idx="4294967295"/>
            <p:extLst/>
          </p:nvPr>
        </p:nvGraphicFramePr>
        <p:xfrm>
          <a:off x="573393" y="3092138"/>
          <a:ext cx="7997212" cy="1243196"/>
        </p:xfrm>
        <a:graphic>
          <a:graphicData uri="http://schemas.openxmlformats.org/drawingml/2006/table">
            <a:tbl>
              <a:tblPr firstRow="1" firstCol="1">
                <a:tableStyleId>{0660B408-B3CF-4A94-85FC-2B1E0A45F4A2}</a:tableStyleId>
              </a:tblPr>
              <a:tblGrid>
                <a:gridCol w="1063737">
                  <a:extLst>
                    <a:ext uri="{9D8B030D-6E8A-4147-A177-3AD203B41FA5}">
                      <a16:colId xmlns:a16="http://schemas.microsoft.com/office/drawing/2014/main" xmlns="" val="20000"/>
                    </a:ext>
                  </a:extLst>
                </a:gridCol>
                <a:gridCol w="1638201">
                  <a:extLst>
                    <a:ext uri="{9D8B030D-6E8A-4147-A177-3AD203B41FA5}">
                      <a16:colId xmlns:a16="http://schemas.microsoft.com/office/drawing/2014/main" xmlns="" val="20001"/>
                    </a:ext>
                  </a:extLst>
                </a:gridCol>
                <a:gridCol w="2096390">
                  <a:extLst>
                    <a:ext uri="{9D8B030D-6E8A-4147-A177-3AD203B41FA5}">
                      <a16:colId xmlns:a16="http://schemas.microsoft.com/office/drawing/2014/main" xmlns="" val="20002"/>
                    </a:ext>
                  </a:extLst>
                </a:gridCol>
                <a:gridCol w="1599442">
                  <a:extLst>
                    <a:ext uri="{9D8B030D-6E8A-4147-A177-3AD203B41FA5}">
                      <a16:colId xmlns:a16="http://schemas.microsoft.com/office/drawing/2014/main" xmlns="" val="20003"/>
                    </a:ext>
                  </a:extLst>
                </a:gridCol>
                <a:gridCol w="1599442">
                  <a:extLst>
                    <a:ext uri="{9D8B030D-6E8A-4147-A177-3AD203B41FA5}">
                      <a16:colId xmlns:a16="http://schemas.microsoft.com/office/drawing/2014/main" xmlns="" val="20004"/>
                    </a:ext>
                  </a:extLst>
                </a:gridCol>
              </a:tblGrid>
              <a:tr h="490136">
                <a:tc>
                  <a:txBody>
                    <a:bodyPr/>
                    <a:lstStyle/>
                    <a:p>
                      <a:pPr marL="0" marR="0" algn="ctr" defTabSz="914400" rtl="0" eaLnBrk="1" latinLnBrk="0" hangingPunct="1">
                        <a:lnSpc>
                          <a:spcPct val="100000"/>
                        </a:lnSpc>
                        <a:spcBef>
                          <a:spcPts val="0"/>
                        </a:spcBef>
                        <a:spcAft>
                          <a:spcPts val="0"/>
                        </a:spcAft>
                      </a:pPr>
                      <a:r>
                        <a:rPr lang="en-US" sz="1800" kern="1200" dirty="0">
                          <a:effectLst/>
                        </a:rPr>
                        <a:t>Rank</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err="1">
                          <a:effectLst/>
                        </a:rPr>
                        <a:t>SurQ</a:t>
                      </a:r>
                      <a:r>
                        <a:rPr lang="en-US" sz="1800" kern="1200" dirty="0">
                          <a:effectLst/>
                        </a:rPr>
                        <a:t> (mm H20)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TSS (</a:t>
                      </a:r>
                      <a:r>
                        <a:rPr lang="en-US" sz="1800" kern="1200" dirty="0" err="1">
                          <a:effectLst/>
                        </a:rPr>
                        <a:t>tonnes</a:t>
                      </a:r>
                      <a:r>
                        <a:rPr lang="en-US" sz="1800" kern="1200" dirty="0">
                          <a:effectLst/>
                        </a:rPr>
                        <a:t>/ha/</a:t>
                      </a:r>
                      <a:r>
                        <a:rPr lang="en-US" sz="1800" kern="1200" dirty="0" err="1">
                          <a:effectLst/>
                        </a:rPr>
                        <a:t>yr</a:t>
                      </a:r>
                      <a:r>
                        <a:rPr lang="en-US" sz="1800" kern="1200" dirty="0">
                          <a:effectLst/>
                        </a:rPr>
                        <a:t>)</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TN (kg/ha/yr)</a:t>
                      </a:r>
                      <a:endParaRPr lang="en-US" sz="1800" kern="120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TP (kg/ha/yr)</a:t>
                      </a:r>
                      <a:endParaRPr lang="en-US" sz="1800" kern="120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10000"/>
                  </a:ext>
                </a:extLst>
              </a:tr>
              <a:tr h="376530">
                <a:tc>
                  <a:txBody>
                    <a:bodyPr/>
                    <a:lstStyle/>
                    <a:p>
                      <a:pPr marL="0" marR="0" algn="ctr" defTabSz="914400" rtl="0" eaLnBrk="1" latinLnBrk="0" hangingPunct="1">
                        <a:lnSpc>
                          <a:spcPct val="100000"/>
                        </a:lnSpc>
                        <a:spcBef>
                          <a:spcPts val="0"/>
                        </a:spcBef>
                        <a:spcAft>
                          <a:spcPts val="0"/>
                        </a:spcAft>
                      </a:pPr>
                      <a:r>
                        <a:rPr lang="en-US" sz="1800" kern="1200" dirty="0">
                          <a:effectLst/>
                        </a:rPr>
                        <a:t>Top 10%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&gt;406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&gt;1.03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24</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1.9</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10001"/>
                  </a:ext>
                </a:extLst>
              </a:tr>
              <a:tr h="376530">
                <a:tc>
                  <a:txBody>
                    <a:bodyPr/>
                    <a:lstStyle/>
                    <a:p>
                      <a:pPr marL="0" marR="0" algn="ctr" defTabSz="914400" rtl="0" eaLnBrk="1" latinLnBrk="0" hangingPunct="1">
                        <a:lnSpc>
                          <a:spcPct val="100000"/>
                        </a:lnSpc>
                        <a:spcBef>
                          <a:spcPts val="0"/>
                        </a:spcBef>
                        <a:spcAft>
                          <a:spcPts val="0"/>
                        </a:spcAft>
                      </a:pPr>
                      <a:r>
                        <a:rPr lang="en-US" sz="1800" kern="1200" dirty="0">
                          <a:effectLst/>
                        </a:rPr>
                        <a:t>Top 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&gt;359</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&gt;0.73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&gt;16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&gt;1.6</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10002"/>
                  </a:ext>
                </a:extLst>
              </a:tr>
            </a:tbl>
          </a:graphicData>
        </a:graphic>
      </p:graphicFrame>
      <p:sp>
        <p:nvSpPr>
          <p:cNvPr id="5" name="Rectangle 4"/>
          <p:cNvSpPr/>
          <p:nvPr/>
        </p:nvSpPr>
        <p:spPr>
          <a:xfrm>
            <a:off x="566078" y="4335334"/>
            <a:ext cx="8004527" cy="71263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Calibri" panose="020F0502020204030204"/>
                <a:ea typeface="+mn-ea"/>
                <a:cs typeface="+mn-cs"/>
              </a:rPr>
              <a:t>Top 10%: Value for which the top ~770 HRUs is separated from the other 7705 HRUs</a:t>
            </a:r>
          </a:p>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1650" b="0" i="0" u="none" strike="noStrike" kern="1200" cap="none" spc="0" normalizeH="0" baseline="0" noProof="0" dirty="0" smtClean="0">
                <a:ln>
                  <a:noFill/>
                </a:ln>
                <a:solidFill>
                  <a:srgbClr val="000000"/>
                </a:solidFill>
                <a:effectLst/>
                <a:uLnTx/>
                <a:uFillTx/>
                <a:latin typeface="Calibri" panose="020F0502020204030204"/>
                <a:ea typeface="+mn-ea"/>
                <a:cs typeface="+mn-cs"/>
              </a:rPr>
              <a:t>Top </a:t>
            </a:r>
            <a:r>
              <a:rPr kumimoji="0" lang="en-US" sz="1650" b="0" i="0" u="none" strike="noStrike" kern="1200" cap="none" spc="0" normalizeH="0" baseline="0" noProof="0" dirty="0">
                <a:ln>
                  <a:noFill/>
                </a:ln>
                <a:solidFill>
                  <a:srgbClr val="000000"/>
                </a:solidFill>
                <a:effectLst/>
                <a:uLnTx/>
                <a:uFillTx/>
                <a:latin typeface="Calibri" panose="020F0502020204030204"/>
                <a:ea typeface="+mn-ea"/>
                <a:cs typeface="+mn-cs"/>
              </a:rPr>
              <a:t>20%: Value for which the top </a:t>
            </a:r>
            <a:r>
              <a:rPr kumimoji="0" lang="en-US" sz="1650" b="0" i="0" u="none" strike="noStrike" kern="1200" cap="none" spc="0" normalizeH="0" baseline="0" noProof="0" dirty="0" smtClean="0">
                <a:ln>
                  <a:noFill/>
                </a:ln>
                <a:solidFill>
                  <a:srgbClr val="000000"/>
                </a:solidFill>
                <a:effectLst/>
                <a:uLnTx/>
                <a:uFillTx/>
                <a:latin typeface="Calibri" panose="020F0502020204030204"/>
                <a:ea typeface="+mn-ea"/>
                <a:cs typeface="+mn-cs"/>
              </a:rPr>
              <a:t>~1540 </a:t>
            </a:r>
            <a:r>
              <a:rPr kumimoji="0" lang="en-US" sz="1650" b="0" i="0" u="none" strike="noStrike" kern="1200" cap="none" spc="0" normalizeH="0" baseline="0" noProof="0" dirty="0">
                <a:ln>
                  <a:noFill/>
                </a:ln>
                <a:solidFill>
                  <a:srgbClr val="000000"/>
                </a:solidFill>
                <a:effectLst/>
                <a:uLnTx/>
                <a:uFillTx/>
                <a:latin typeface="Calibri" panose="020F0502020204030204"/>
                <a:ea typeface="+mn-ea"/>
                <a:cs typeface="+mn-cs"/>
              </a:rPr>
              <a:t>HRUs is separated from the other </a:t>
            </a:r>
            <a:r>
              <a:rPr kumimoji="0" lang="en-US" sz="1650" b="0" i="0" u="none" strike="noStrike" kern="1200" cap="none" spc="0" normalizeH="0" baseline="0" noProof="0" dirty="0" smtClean="0">
                <a:ln>
                  <a:noFill/>
                </a:ln>
                <a:solidFill>
                  <a:srgbClr val="000000"/>
                </a:solidFill>
                <a:effectLst/>
                <a:uLnTx/>
                <a:uFillTx/>
                <a:latin typeface="Calibri" panose="020F0502020204030204"/>
                <a:ea typeface="+mn-ea"/>
                <a:cs typeface="+mn-cs"/>
              </a:rPr>
              <a:t>7705 HRUs</a:t>
            </a:r>
            <a:endParaRPr kumimoji="0" lang="en-US" sz="16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p:cNvSpPr txBox="1"/>
          <p:nvPr/>
        </p:nvSpPr>
        <p:spPr>
          <a:xfrm>
            <a:off x="424709" y="1844613"/>
            <a:ext cx="81724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a:ea typeface="+mn-ea"/>
                <a:cs typeface="+mn-cs"/>
              </a:rPr>
              <a:t>An area that exports a target pollutant at concentrations significantly above average</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Rectangle 7"/>
          <p:cNvSpPr/>
          <p:nvPr/>
        </p:nvSpPr>
        <p:spPr>
          <a:xfrm>
            <a:off x="424709" y="5405538"/>
            <a:ext cx="8004527" cy="88267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a:ea typeface="+mn-ea"/>
                <a:cs typeface="+mn-cs"/>
              </a:rPr>
              <a:t>Always defined a watershed area (or HRU) a CSA if it exported a given pollutant at or above these fixed thresholds</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4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80" y="361742"/>
            <a:ext cx="7879812" cy="318268"/>
          </a:xfrm>
        </p:spPr>
        <p:txBody>
          <a:bodyPr>
            <a:normAutofit fontScale="90000"/>
          </a:bodyPr>
          <a:lstStyle/>
          <a:p>
            <a:pPr algn="ctr"/>
            <a:r>
              <a:rPr lang="en-US" sz="3200" b="1" dirty="0" smtClean="0"/>
              <a:t>Surface Runoff &amp; Total Suspended Solids</a:t>
            </a:r>
            <a:endParaRPr lang="en-US" sz="3200" b="1" dirty="0"/>
          </a:p>
        </p:txBody>
      </p:sp>
      <p:graphicFrame>
        <p:nvGraphicFramePr>
          <p:cNvPr id="6" name="Diagram 5"/>
          <p:cNvGraphicFramePr/>
          <p:nvPr>
            <p:extLst>
              <p:ext uri="{D42A27DB-BD31-4B8C-83A1-F6EECF244321}">
                <p14:modId xmlns:p14="http://schemas.microsoft.com/office/powerpoint/2010/main" val="3911017776"/>
              </p:ext>
            </p:extLst>
          </p:nvPr>
        </p:nvGraphicFramePr>
        <p:xfrm>
          <a:off x="1085976" y="1870856"/>
          <a:ext cx="6992573" cy="4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47666"/>
            <a:ext cx="4503761" cy="368605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2943" y="2647667"/>
            <a:ext cx="4531057" cy="3686050"/>
          </a:xfrm>
          <a:prstGeom prst="rect">
            <a:avLst/>
          </a:prstGeom>
        </p:spPr>
      </p:pic>
      <p:sp>
        <p:nvSpPr>
          <p:cNvPr id="3" name="TextBox 2"/>
          <p:cNvSpPr txBox="1"/>
          <p:nvPr/>
        </p:nvSpPr>
        <p:spPr>
          <a:xfrm>
            <a:off x="3690735" y="2278334"/>
            <a:ext cx="1844416" cy="369332"/>
          </a:xfrm>
          <a:prstGeom prst="rect">
            <a:avLst/>
          </a:prstGeom>
          <a:noFill/>
        </p:spPr>
        <p:txBody>
          <a:bodyPr wrap="none" rtlCol="0">
            <a:spAutoFit/>
          </a:bodyPr>
          <a:lstStyle/>
          <a:p>
            <a:r>
              <a:rPr lang="en-US" dirty="0" smtClean="0"/>
              <a:t>25-30% </a:t>
            </a:r>
            <a:r>
              <a:rPr lang="en-US" dirty="0" smtClean="0">
                <a:latin typeface="Calibri" panose="020F0502020204030204" pitchFamily="34" charset="0"/>
              </a:rPr>
              <a:t>↑ </a:t>
            </a:r>
            <a:r>
              <a:rPr lang="en-US" dirty="0" smtClean="0"/>
              <a:t>rainfall</a:t>
            </a:r>
            <a:endParaRPr lang="en-US" dirty="0"/>
          </a:p>
        </p:txBody>
      </p:sp>
      <p:sp>
        <p:nvSpPr>
          <p:cNvPr id="7" name="TextBox 6"/>
          <p:cNvSpPr txBox="1"/>
          <p:nvPr/>
        </p:nvSpPr>
        <p:spPr>
          <a:xfrm>
            <a:off x="1711507" y="3276032"/>
            <a:ext cx="1080745" cy="461665"/>
          </a:xfrm>
          <a:prstGeom prst="rect">
            <a:avLst/>
          </a:prstGeom>
          <a:noFill/>
        </p:spPr>
        <p:txBody>
          <a:bodyPr wrap="none" rtlCol="0">
            <a:spAutoFit/>
          </a:bodyPr>
          <a:lstStyle/>
          <a:p>
            <a:r>
              <a:rPr lang="en-US" sz="2400" dirty="0" smtClean="0"/>
              <a:t>3.9X </a:t>
            </a:r>
            <a:r>
              <a:rPr lang="en-US" sz="2400" dirty="0" smtClean="0">
                <a:latin typeface="Calibri" panose="020F0502020204030204" pitchFamily="34" charset="0"/>
              </a:rPr>
              <a:t>↑</a:t>
            </a:r>
            <a:endParaRPr lang="en-US" sz="2400" dirty="0"/>
          </a:p>
        </p:txBody>
      </p:sp>
      <p:sp>
        <p:nvSpPr>
          <p:cNvPr id="8" name="TextBox 7"/>
          <p:cNvSpPr txBox="1"/>
          <p:nvPr/>
        </p:nvSpPr>
        <p:spPr>
          <a:xfrm>
            <a:off x="6465098" y="3276031"/>
            <a:ext cx="1080745" cy="461665"/>
          </a:xfrm>
          <a:prstGeom prst="rect">
            <a:avLst/>
          </a:prstGeom>
          <a:noFill/>
        </p:spPr>
        <p:txBody>
          <a:bodyPr wrap="none" rtlCol="0">
            <a:spAutoFit/>
          </a:bodyPr>
          <a:lstStyle/>
          <a:p>
            <a:r>
              <a:rPr lang="en-US" sz="2400" dirty="0" smtClean="0"/>
              <a:t>3.0X </a:t>
            </a:r>
            <a:r>
              <a:rPr lang="en-US" sz="2400" dirty="0" smtClean="0">
                <a:latin typeface="Calibri" panose="020F0502020204030204" pitchFamily="34" charset="0"/>
              </a:rPr>
              <a:t>↑</a:t>
            </a:r>
            <a:endParaRPr lang="en-US" sz="2400" dirty="0"/>
          </a:p>
        </p:txBody>
      </p:sp>
      <p:sp>
        <p:nvSpPr>
          <p:cNvPr id="4" name="TextBox 3"/>
          <p:cNvSpPr txBox="1"/>
          <p:nvPr/>
        </p:nvSpPr>
        <p:spPr>
          <a:xfrm>
            <a:off x="276725" y="680009"/>
            <a:ext cx="8758991" cy="1015663"/>
          </a:xfrm>
          <a:prstGeom prst="rect">
            <a:avLst/>
          </a:prstGeom>
          <a:noFill/>
        </p:spPr>
        <p:txBody>
          <a:bodyPr wrap="square" rtlCol="0">
            <a:spAutoFit/>
          </a:bodyPr>
          <a:lstStyle/>
          <a:p>
            <a:r>
              <a:rPr lang="en-US" sz="2000" dirty="0" smtClean="0"/>
              <a:t>% Change in Area: </a:t>
            </a:r>
            <a:r>
              <a:rPr lang="en-US" sz="2000" dirty="0" err="1" smtClean="0"/>
              <a:t>SurQ</a:t>
            </a:r>
            <a:r>
              <a:rPr lang="en-US" sz="2000" dirty="0" smtClean="0"/>
              <a:t>: 21%-81% (3.9x), TSS: 18%-45% (2.5x)</a:t>
            </a:r>
          </a:p>
          <a:p>
            <a:endParaRPr lang="en-US" sz="2000" dirty="0"/>
          </a:p>
          <a:p>
            <a:r>
              <a:rPr lang="en-US" sz="2000" dirty="0" smtClean="0"/>
              <a:t>% Change on Export: </a:t>
            </a:r>
            <a:r>
              <a:rPr lang="en-US" sz="2000" dirty="0" err="1" smtClean="0"/>
              <a:t>SurQ</a:t>
            </a:r>
            <a:r>
              <a:rPr lang="en-US" sz="2000" dirty="0" smtClean="0"/>
              <a:t>: 31%-89% (3x), TSS: 46%-81% (1.5x)</a:t>
            </a:r>
            <a:endParaRPr lang="en-US" sz="2000" dirty="0"/>
          </a:p>
        </p:txBody>
      </p:sp>
    </p:spTree>
    <p:extLst>
      <p:ext uri="{BB962C8B-B14F-4D97-AF65-F5344CB8AC3E}">
        <p14:creationId xmlns:p14="http://schemas.microsoft.com/office/powerpoint/2010/main" val="2579748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345353977"/>
              </p:ext>
            </p:extLst>
          </p:nvPr>
        </p:nvGraphicFramePr>
        <p:xfrm>
          <a:off x="1085975" y="1820168"/>
          <a:ext cx="6992573" cy="4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593075"/>
            <a:ext cx="4517409" cy="372204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6591" y="2593075"/>
            <a:ext cx="4517409" cy="3722043"/>
          </a:xfrm>
          <a:prstGeom prst="rect">
            <a:avLst/>
          </a:prstGeom>
        </p:spPr>
      </p:pic>
      <p:sp>
        <p:nvSpPr>
          <p:cNvPr id="7" name="Title 1"/>
          <p:cNvSpPr txBox="1">
            <a:spLocks/>
          </p:cNvSpPr>
          <p:nvPr/>
        </p:nvSpPr>
        <p:spPr>
          <a:xfrm>
            <a:off x="505326" y="457200"/>
            <a:ext cx="7781617" cy="4890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t>Nitrogen &amp; Phosphorous</a:t>
            </a:r>
            <a:endParaRPr lang="en-US" sz="3200" b="1" dirty="0"/>
          </a:p>
        </p:txBody>
      </p:sp>
      <p:sp>
        <p:nvSpPr>
          <p:cNvPr id="8" name="TextBox 7"/>
          <p:cNvSpPr txBox="1"/>
          <p:nvPr/>
        </p:nvSpPr>
        <p:spPr>
          <a:xfrm>
            <a:off x="3660053" y="2223743"/>
            <a:ext cx="1844416" cy="369332"/>
          </a:xfrm>
          <a:prstGeom prst="rect">
            <a:avLst/>
          </a:prstGeom>
          <a:noFill/>
        </p:spPr>
        <p:txBody>
          <a:bodyPr wrap="none" rtlCol="0">
            <a:spAutoFit/>
          </a:bodyPr>
          <a:lstStyle/>
          <a:p>
            <a:r>
              <a:rPr lang="en-US" dirty="0" smtClean="0"/>
              <a:t>25-30% </a:t>
            </a:r>
            <a:r>
              <a:rPr lang="en-US" dirty="0" smtClean="0">
                <a:latin typeface="Calibri" panose="020F0502020204030204" pitchFamily="34" charset="0"/>
              </a:rPr>
              <a:t>↑ </a:t>
            </a:r>
            <a:r>
              <a:rPr lang="en-US" dirty="0" smtClean="0"/>
              <a:t>rainfall</a:t>
            </a:r>
            <a:endParaRPr lang="en-US" dirty="0"/>
          </a:p>
        </p:txBody>
      </p:sp>
      <p:sp>
        <p:nvSpPr>
          <p:cNvPr id="9" name="TextBox 8"/>
          <p:cNvSpPr txBox="1"/>
          <p:nvPr/>
        </p:nvSpPr>
        <p:spPr>
          <a:xfrm>
            <a:off x="1711507" y="3276032"/>
            <a:ext cx="1080745" cy="461665"/>
          </a:xfrm>
          <a:prstGeom prst="rect">
            <a:avLst/>
          </a:prstGeom>
          <a:noFill/>
        </p:spPr>
        <p:txBody>
          <a:bodyPr wrap="none" rtlCol="0">
            <a:spAutoFit/>
          </a:bodyPr>
          <a:lstStyle/>
          <a:p>
            <a:r>
              <a:rPr lang="en-US" sz="2400" dirty="0" smtClean="0"/>
              <a:t>3.7X </a:t>
            </a:r>
            <a:r>
              <a:rPr lang="en-US" sz="2400" dirty="0" smtClean="0">
                <a:latin typeface="Calibri" panose="020F0502020204030204" pitchFamily="34" charset="0"/>
              </a:rPr>
              <a:t>↑</a:t>
            </a:r>
            <a:endParaRPr lang="en-US" sz="2400" dirty="0"/>
          </a:p>
        </p:txBody>
      </p:sp>
      <p:sp>
        <p:nvSpPr>
          <p:cNvPr id="10" name="TextBox 9"/>
          <p:cNvSpPr txBox="1"/>
          <p:nvPr/>
        </p:nvSpPr>
        <p:spPr>
          <a:xfrm>
            <a:off x="6465098" y="3276031"/>
            <a:ext cx="1080745" cy="461665"/>
          </a:xfrm>
          <a:prstGeom prst="rect">
            <a:avLst/>
          </a:prstGeom>
          <a:noFill/>
        </p:spPr>
        <p:txBody>
          <a:bodyPr wrap="none" rtlCol="0">
            <a:spAutoFit/>
          </a:bodyPr>
          <a:lstStyle/>
          <a:p>
            <a:r>
              <a:rPr lang="en-US" sz="2400" dirty="0" smtClean="0"/>
              <a:t>2.5X </a:t>
            </a:r>
            <a:r>
              <a:rPr lang="en-US" sz="2400" dirty="0" smtClean="0">
                <a:latin typeface="Calibri" panose="020F0502020204030204" pitchFamily="34" charset="0"/>
              </a:rPr>
              <a:t>↑</a:t>
            </a:r>
            <a:endParaRPr lang="en-US" sz="2400" dirty="0"/>
          </a:p>
        </p:txBody>
      </p:sp>
      <p:sp>
        <p:nvSpPr>
          <p:cNvPr id="2" name="TextBox 1"/>
          <p:cNvSpPr txBox="1"/>
          <p:nvPr/>
        </p:nvSpPr>
        <p:spPr>
          <a:xfrm>
            <a:off x="336884" y="697832"/>
            <a:ext cx="8566484" cy="1015663"/>
          </a:xfrm>
          <a:prstGeom prst="rect">
            <a:avLst/>
          </a:prstGeom>
          <a:noFill/>
        </p:spPr>
        <p:txBody>
          <a:bodyPr wrap="square" rtlCol="0">
            <a:spAutoFit/>
          </a:bodyPr>
          <a:lstStyle/>
          <a:p>
            <a:r>
              <a:rPr lang="en-US" sz="2000" dirty="0" smtClean="0"/>
              <a:t>% Change in Area: TN: 11%-41% (3.7x), TP: 13%-32% (2.46x)</a:t>
            </a:r>
          </a:p>
          <a:p>
            <a:endParaRPr lang="en-US" sz="2000" dirty="0"/>
          </a:p>
          <a:p>
            <a:r>
              <a:rPr lang="en-US" sz="2000" dirty="0" smtClean="0"/>
              <a:t>% Change in Export: TN: 31%-72% (2.3x), TP: 39%-66% (1.7x)</a:t>
            </a:r>
            <a:endParaRPr lang="en-US" sz="2000" dirty="0"/>
          </a:p>
        </p:txBody>
      </p:sp>
    </p:spTree>
    <p:extLst>
      <p:ext uri="{BB962C8B-B14F-4D97-AF65-F5344CB8AC3E}">
        <p14:creationId xmlns:p14="http://schemas.microsoft.com/office/powerpoint/2010/main" val="4185339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b="1" dirty="0"/>
              <a:t>Impacts of Climate Change on </a:t>
            </a:r>
            <a:r>
              <a:rPr lang="en-US" sz="4400" b="1" dirty="0" smtClean="0"/>
              <a:t>BMP Effectiveness</a:t>
            </a:r>
            <a:endParaRPr lang="en-US" sz="4400" b="1" dirty="0"/>
          </a:p>
        </p:txBody>
      </p:sp>
      <p:sp>
        <p:nvSpPr>
          <p:cNvPr id="4" name="TextBox 3"/>
          <p:cNvSpPr txBox="1"/>
          <p:nvPr/>
        </p:nvSpPr>
        <p:spPr>
          <a:xfrm>
            <a:off x="944478" y="5396163"/>
            <a:ext cx="7772399" cy="707886"/>
          </a:xfrm>
          <a:prstGeom prst="rect">
            <a:avLst/>
          </a:prstGeom>
          <a:noFill/>
        </p:spPr>
        <p:txBody>
          <a:bodyPr wrap="square" rtlCol="0">
            <a:spAutoFit/>
          </a:bodyPr>
          <a:lstStyle/>
          <a:p>
            <a:r>
              <a:rPr lang="en-US" sz="2000" b="1" dirty="0" err="1" smtClean="0"/>
              <a:t>Renkenberger</a:t>
            </a:r>
            <a:r>
              <a:rPr lang="en-US" sz="2000" b="1" dirty="0" smtClean="0"/>
              <a:t> et al</a:t>
            </a:r>
            <a:r>
              <a:rPr lang="en-US" sz="2000" dirty="0" smtClean="0"/>
              <a:t>., 2017. Effectiveness of BMPs with Changing Climate in a Maryland Watershed.  Transactions of ASABE, Vol 60 (3):769-789. </a:t>
            </a:r>
            <a:endParaRPr lang="en-US" dirty="0"/>
          </a:p>
        </p:txBody>
      </p:sp>
    </p:spTree>
    <p:extLst>
      <p:ext uri="{BB962C8B-B14F-4D97-AF65-F5344CB8AC3E}">
        <p14:creationId xmlns:p14="http://schemas.microsoft.com/office/powerpoint/2010/main" val="2132141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51163" y="270644"/>
            <a:ext cx="7645400" cy="822325"/>
          </a:xfrm>
        </p:spPr>
        <p:txBody>
          <a:bodyPr>
            <a:normAutofit/>
          </a:bodyPr>
          <a:lstStyle/>
          <a:p>
            <a:pPr algn="ctr"/>
            <a:r>
              <a:rPr lang="en-US" sz="4000" b="1" dirty="0" smtClean="0"/>
              <a:t>Targeting Method: Dense CSAs</a:t>
            </a:r>
            <a:endParaRPr lang="en-US" sz="4000" b="1" dirty="0"/>
          </a:p>
        </p:txBody>
      </p:sp>
      <mc:AlternateContent xmlns:mc="http://schemas.openxmlformats.org/markup-compatibility/2006" xmlns:a14="http://schemas.microsoft.com/office/drawing/2010/main">
        <mc:Choice Requires="a14">
          <p:sp>
            <p:nvSpPr>
              <p:cNvPr id="9" name="TextBox 8"/>
              <p:cNvSpPr txBox="1"/>
              <p:nvPr/>
            </p:nvSpPr>
            <p:spPr>
              <a:xfrm>
                <a:off x="1582219" y="1222508"/>
                <a:ext cx="5979560" cy="40011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𝐶𝑟𝑖𝑡𝑖𝑐𝑎𝑙𝑙𝑦</m:t>
                      </m:r>
                      <m:r>
                        <a:rPr lang="en-US" sz="2000" b="0" i="1" smtClean="0">
                          <a:latin typeface="Cambria Math" panose="02040503050406030204" pitchFamily="18" charset="0"/>
                        </a:rPr>
                        <m:t> </m:t>
                      </m:r>
                      <m:r>
                        <a:rPr lang="en-US" sz="2000" b="0" i="1" smtClean="0">
                          <a:latin typeface="Cambria Math" panose="02040503050406030204" pitchFamily="18" charset="0"/>
                        </a:rPr>
                        <m:t>𝐷𝑒𝑛𝑠𝑒</m:t>
                      </m:r>
                      <m:r>
                        <a:rPr lang="en-US" sz="2000" b="0" i="1" smtClean="0">
                          <a:latin typeface="Cambria Math" panose="02040503050406030204" pitchFamily="18" charset="0"/>
                        </a:rPr>
                        <m:t> </m:t>
                      </m:r>
                      <m:r>
                        <a:rPr lang="en-US" sz="2000" b="0" i="1" smtClean="0">
                          <a:latin typeface="Cambria Math" panose="02040503050406030204" pitchFamily="18" charset="0"/>
                        </a:rPr>
                        <m:t>𝐴𝑟𝑒𝑎𝑠</m:t>
                      </m:r>
                      <m:r>
                        <a:rPr lang="en-US" sz="2000" b="0" i="1" smtClean="0">
                          <a:latin typeface="Cambria Math" panose="02040503050406030204" pitchFamily="18" charset="0"/>
                        </a:rPr>
                        <m:t> </m:t>
                      </m:r>
                      <m:r>
                        <a:rPr lang="en-US" sz="2000" b="0" i="1">
                          <a:latin typeface="Cambria Math" panose="02040503050406030204" pitchFamily="18" charset="0"/>
                        </a:rPr>
                        <m:t>𝑎𝑡</m:t>
                      </m:r>
                      <m:r>
                        <a:rPr lang="en-US" sz="2000" b="0" i="1" smtClean="0">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𝑡𝑜𝑝</m:t>
                      </m:r>
                      <m:r>
                        <a:rPr lang="en-US" sz="2000" b="0" i="1">
                          <a:latin typeface="Cambria Math" panose="02040503050406030204" pitchFamily="18" charset="0"/>
                        </a:rPr>
                        <m:t> 20% </m:t>
                      </m:r>
                      <m:r>
                        <a:rPr lang="en-US" sz="2000" b="0" i="1">
                          <a:latin typeface="Cambria Math" panose="02040503050406030204" pitchFamily="18" charset="0"/>
                        </a:rPr>
                        <m:t>𝐵𝑟𝑒𝑎𝑘𝑝𝑜𝑖𝑛𝑡</m:t>
                      </m:r>
                      <m:r>
                        <a:rPr lang="en-US" sz="2000" b="0" i="1">
                          <a:latin typeface="Cambria Math" panose="02040503050406030204" pitchFamily="18" charset="0"/>
                        </a:rPr>
                        <m:t> </m:t>
                      </m:r>
                      <m:r>
                        <a:rPr lang="en-US" sz="2000" b="0" i="1">
                          <a:latin typeface="Cambria Math" panose="02040503050406030204" pitchFamily="18" charset="0"/>
                        </a:rPr>
                        <m:t>𝑉𝑎𝑙𝑢𝑒</m:t>
                      </m:r>
                    </m:oMath>
                  </m:oMathPara>
                </a14:m>
                <a:endParaRPr lang="en-US" sz="2000" i="1" dirty="0">
                  <a:latin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82219" y="1222508"/>
                <a:ext cx="5979560" cy="400110"/>
              </a:xfrm>
              <a:prstGeom prst="rect">
                <a:avLst/>
              </a:prstGeom>
              <a:blipFill>
                <a:blip r:embed="rId3"/>
                <a:stretch>
                  <a:fillRect l="-510" r="-9796" b="-18462"/>
                </a:stretch>
              </a:blipFill>
            </p:spPr>
            <p:txBody>
              <a:bodyPr/>
              <a:lstStyle/>
              <a:p>
                <a:r>
                  <a:rPr lang="en-US">
                    <a:noFill/>
                  </a:rPr>
                  <a:t> </a:t>
                </a:r>
              </a:p>
            </p:txBody>
          </p:sp>
        </mc:Fallback>
      </mc:AlternateContent>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07899"/>
            <a:ext cx="9144000" cy="4256314"/>
          </a:xfrm>
          <a:prstGeom prst="rect">
            <a:avLst/>
          </a:prstGeom>
        </p:spPr>
      </p:pic>
      <p:graphicFrame>
        <p:nvGraphicFramePr>
          <p:cNvPr id="7" name="Content Placeholder 3"/>
          <p:cNvGraphicFramePr>
            <a:graphicFrameLocks/>
          </p:cNvGraphicFramePr>
          <p:nvPr>
            <p:extLst>
              <p:ext uri="{D42A27DB-BD31-4B8C-83A1-F6EECF244321}">
                <p14:modId xmlns:p14="http://schemas.microsoft.com/office/powerpoint/2010/main" val="2682369214"/>
              </p:ext>
            </p:extLst>
          </p:nvPr>
        </p:nvGraphicFramePr>
        <p:xfrm>
          <a:off x="0" y="5964213"/>
          <a:ext cx="9143999" cy="893787"/>
        </p:xfrm>
        <a:graphic>
          <a:graphicData uri="http://schemas.openxmlformats.org/drawingml/2006/table">
            <a:tbl>
              <a:tblPr firstRow="1" firstCol="1">
                <a:tableStyleId>{0660B408-B3CF-4A94-85FC-2B1E0A45F4A2}</a:tableStyleId>
              </a:tblPr>
              <a:tblGrid>
                <a:gridCol w="1216274">
                  <a:extLst>
                    <a:ext uri="{9D8B030D-6E8A-4147-A177-3AD203B41FA5}">
                      <a16:colId xmlns:a16="http://schemas.microsoft.com/office/drawing/2014/main" xmlns="" val="20000"/>
                    </a:ext>
                  </a:extLst>
                </a:gridCol>
                <a:gridCol w="1873116">
                  <a:extLst>
                    <a:ext uri="{9D8B030D-6E8A-4147-A177-3AD203B41FA5}">
                      <a16:colId xmlns:a16="http://schemas.microsoft.com/office/drawing/2014/main" xmlns="" val="20001"/>
                    </a:ext>
                  </a:extLst>
                </a:gridCol>
                <a:gridCol w="2397009">
                  <a:extLst>
                    <a:ext uri="{9D8B030D-6E8A-4147-A177-3AD203B41FA5}">
                      <a16:colId xmlns:a16="http://schemas.microsoft.com/office/drawing/2014/main" xmlns="" val="20002"/>
                    </a:ext>
                  </a:extLst>
                </a:gridCol>
                <a:gridCol w="1828800">
                  <a:extLst>
                    <a:ext uri="{9D8B030D-6E8A-4147-A177-3AD203B41FA5}">
                      <a16:colId xmlns:a16="http://schemas.microsoft.com/office/drawing/2014/main" xmlns="" val="20003"/>
                    </a:ext>
                  </a:extLst>
                </a:gridCol>
                <a:gridCol w="1828800">
                  <a:extLst>
                    <a:ext uri="{9D8B030D-6E8A-4147-A177-3AD203B41FA5}">
                      <a16:colId xmlns:a16="http://schemas.microsoft.com/office/drawing/2014/main" xmlns="" val="20004"/>
                    </a:ext>
                  </a:extLst>
                </a:gridCol>
              </a:tblGrid>
              <a:tr h="345147">
                <a:tc>
                  <a:txBody>
                    <a:bodyPr/>
                    <a:lstStyle/>
                    <a:p>
                      <a:pPr marL="0" marR="0" algn="ctr" defTabSz="914400" rtl="0" eaLnBrk="1" latinLnBrk="0" hangingPunct="1">
                        <a:lnSpc>
                          <a:spcPct val="100000"/>
                        </a:lnSpc>
                        <a:spcBef>
                          <a:spcPts val="0"/>
                        </a:spcBef>
                        <a:spcAft>
                          <a:spcPts val="0"/>
                        </a:spcAft>
                      </a:pPr>
                      <a:r>
                        <a:rPr lang="en-US" sz="1800" kern="1200" dirty="0">
                          <a:effectLst/>
                        </a:rPr>
                        <a:t>Rank</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err="1">
                          <a:effectLst/>
                        </a:rPr>
                        <a:t>SurQ</a:t>
                      </a:r>
                      <a:r>
                        <a:rPr lang="en-US" sz="1800" kern="1200" dirty="0">
                          <a:effectLst/>
                        </a:rPr>
                        <a:t> (mm H20)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TSS (</a:t>
                      </a:r>
                      <a:r>
                        <a:rPr lang="en-US" sz="1800" kern="1200" dirty="0" err="1">
                          <a:effectLst/>
                        </a:rPr>
                        <a:t>tonnes</a:t>
                      </a:r>
                      <a:r>
                        <a:rPr lang="en-US" sz="1800" kern="1200" dirty="0">
                          <a:effectLst/>
                        </a:rPr>
                        <a:t>/ha/</a:t>
                      </a:r>
                      <a:r>
                        <a:rPr lang="en-US" sz="1800" kern="1200" dirty="0" err="1">
                          <a:effectLst/>
                        </a:rPr>
                        <a:t>yr</a:t>
                      </a:r>
                      <a:r>
                        <a:rPr lang="en-US" sz="1800" kern="1200" dirty="0">
                          <a:effectLst/>
                        </a:rPr>
                        <a:t>)</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TN (kg/ha/yr)</a:t>
                      </a:r>
                      <a:endParaRPr lang="en-US" sz="1800" kern="120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a:effectLst/>
                        </a:rPr>
                        <a:t>TP (kg/ha/yr)</a:t>
                      </a:r>
                      <a:endParaRPr lang="en-US" sz="1800" kern="120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10000"/>
                  </a:ext>
                </a:extLst>
              </a:tr>
              <a:tr h="265147">
                <a:tc>
                  <a:txBody>
                    <a:bodyPr/>
                    <a:lstStyle/>
                    <a:p>
                      <a:pPr marL="0" marR="0" algn="ctr" defTabSz="914400" rtl="0" eaLnBrk="1" latinLnBrk="0" hangingPunct="1">
                        <a:lnSpc>
                          <a:spcPct val="100000"/>
                        </a:lnSpc>
                        <a:spcBef>
                          <a:spcPts val="0"/>
                        </a:spcBef>
                        <a:spcAft>
                          <a:spcPts val="0"/>
                        </a:spcAft>
                      </a:pPr>
                      <a:r>
                        <a:rPr lang="en-US" sz="1800" kern="1200" dirty="0">
                          <a:effectLst/>
                        </a:rPr>
                        <a:t>Top 10%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&gt;406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&gt;1.03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24</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a:t>
                      </a:r>
                      <a:r>
                        <a:rPr lang="en-US" sz="1800" kern="1200" dirty="0" smtClean="0">
                          <a:effectLst/>
                        </a:rPr>
                        <a:t>1.9</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10001"/>
                  </a:ext>
                </a:extLst>
              </a:tr>
              <a:tr h="265147">
                <a:tc>
                  <a:txBody>
                    <a:bodyPr/>
                    <a:lstStyle/>
                    <a:p>
                      <a:pPr marL="0" marR="0" algn="ctr" defTabSz="914400" rtl="0" eaLnBrk="1" latinLnBrk="0" hangingPunct="1">
                        <a:lnSpc>
                          <a:spcPct val="100000"/>
                        </a:lnSpc>
                        <a:spcBef>
                          <a:spcPts val="0"/>
                        </a:spcBef>
                        <a:spcAft>
                          <a:spcPts val="0"/>
                        </a:spcAft>
                      </a:pPr>
                      <a:r>
                        <a:rPr lang="en-US" sz="1800" kern="1200" dirty="0">
                          <a:effectLst/>
                        </a:rPr>
                        <a:t>Top 20%</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&gt;359</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&gt;0.73</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a:effectLst/>
                        </a:rPr>
                        <a:t>&gt;16</a:t>
                      </a:r>
                      <a:endParaRPr lang="en-US" sz="1800" kern="1200" dirty="0">
                        <a:solidFill>
                          <a:schemeClr val="dk1"/>
                        </a:solidFill>
                        <a:effectLst/>
                        <a:latin typeface="+mn-lt"/>
                        <a:ea typeface="+mn-ea"/>
                        <a:cs typeface="+mn-cs"/>
                      </a:endParaRPr>
                    </a:p>
                  </a:txBody>
                  <a:tcPr marL="51435" marR="51435" marT="0" marB="0"/>
                </a:tc>
                <a:tc>
                  <a:txBody>
                    <a:bodyPr/>
                    <a:lstStyle/>
                    <a:p>
                      <a:pPr marL="0" marR="0" algn="ctr" defTabSz="914400" rtl="0" eaLnBrk="1" latinLnBrk="0" hangingPunct="1">
                        <a:lnSpc>
                          <a:spcPct val="100000"/>
                        </a:lnSpc>
                        <a:spcBef>
                          <a:spcPts val="0"/>
                        </a:spcBef>
                        <a:spcAft>
                          <a:spcPts val="0"/>
                        </a:spcAft>
                      </a:pPr>
                      <a:r>
                        <a:rPr lang="en-US" sz="1800" kern="1200" dirty="0" smtClean="0">
                          <a:effectLst/>
                        </a:rPr>
                        <a:t>&gt;1.6</a:t>
                      </a:r>
                      <a:endParaRPr lang="en-US" sz="1800" kern="1200"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10002"/>
                  </a:ext>
                </a:extLst>
              </a:tr>
            </a:tbl>
          </a:graphicData>
        </a:graphic>
      </p:graphicFrame>
      <p:sp>
        <p:nvSpPr>
          <p:cNvPr id="3" name="TextBox 2"/>
          <p:cNvSpPr txBox="1"/>
          <p:nvPr/>
        </p:nvSpPr>
        <p:spPr>
          <a:xfrm>
            <a:off x="5678905" y="5342021"/>
            <a:ext cx="2917658" cy="738664"/>
          </a:xfrm>
          <a:prstGeom prst="rect">
            <a:avLst/>
          </a:prstGeom>
          <a:noFill/>
        </p:spPr>
        <p:txBody>
          <a:bodyPr wrap="square" rtlCol="0">
            <a:spAutoFit/>
          </a:bodyPr>
          <a:lstStyle/>
          <a:p>
            <a:pPr lvl="0"/>
            <a:r>
              <a:rPr lang="en-US" sz="1200" dirty="0">
                <a:solidFill>
                  <a:prstClr val="black"/>
                </a:solidFill>
              </a:rPr>
              <a:t>BMPs at the 20% CBV need to be applied to all CSAs</a:t>
            </a:r>
          </a:p>
          <a:p>
            <a:endParaRPr lang="en-US" dirty="0"/>
          </a:p>
        </p:txBody>
      </p:sp>
    </p:spTree>
    <p:extLst>
      <p:ext uri="{BB962C8B-B14F-4D97-AF65-F5344CB8AC3E}">
        <p14:creationId xmlns:p14="http://schemas.microsoft.com/office/powerpoint/2010/main" val="781340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492" y="173352"/>
            <a:ext cx="8660071" cy="560574"/>
          </a:xfrm>
        </p:spPr>
        <p:txBody>
          <a:bodyPr>
            <a:normAutofit/>
          </a:bodyPr>
          <a:lstStyle/>
          <a:p>
            <a:pPr algn="ctr"/>
            <a:r>
              <a:rPr lang="en-US" sz="3200" b="1" dirty="0" smtClean="0"/>
              <a:t>Targeting Dense CSAs of Today</a:t>
            </a:r>
            <a:endParaRPr lang="en-US" sz="3200" b="1"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0" y="2190384"/>
            <a:ext cx="9144000" cy="4667616"/>
          </a:xfrm>
          <a:prstGeom prst="rect">
            <a:avLst/>
          </a:prstGeom>
        </p:spPr>
      </p:pic>
      <p:sp>
        <p:nvSpPr>
          <p:cNvPr id="8" name="TextBox 7"/>
          <p:cNvSpPr txBox="1"/>
          <p:nvPr/>
        </p:nvSpPr>
        <p:spPr>
          <a:xfrm>
            <a:off x="208046" y="1851830"/>
            <a:ext cx="8727907" cy="338554"/>
          </a:xfrm>
          <a:prstGeom prst="rect">
            <a:avLst/>
          </a:prstGeom>
          <a:noFill/>
        </p:spPr>
        <p:txBody>
          <a:bodyPr wrap="square" rtlCol="0">
            <a:spAutoFit/>
          </a:bodyPr>
          <a:lstStyle/>
          <a:p>
            <a:r>
              <a:rPr lang="en-US" sz="1600" b="1" i="1" dirty="0"/>
              <a:t>Residual CSA Density with Baseline BMP Design Subjected to Current, A1B and A2 Climate Conditions</a:t>
            </a:r>
            <a:endParaRPr lang="en-US" sz="1600" b="1" dirty="0"/>
          </a:p>
        </p:txBody>
      </p:sp>
      <p:sp>
        <p:nvSpPr>
          <p:cNvPr id="2" name="TextBox 1"/>
          <p:cNvSpPr txBox="1"/>
          <p:nvPr/>
        </p:nvSpPr>
        <p:spPr>
          <a:xfrm>
            <a:off x="525546" y="6045200"/>
            <a:ext cx="1865511" cy="369332"/>
          </a:xfrm>
          <a:prstGeom prst="rect">
            <a:avLst/>
          </a:prstGeom>
          <a:noFill/>
        </p:spPr>
        <p:txBody>
          <a:bodyPr wrap="none" rtlCol="0">
            <a:spAutoFit/>
          </a:bodyPr>
          <a:lstStyle/>
          <a:p>
            <a:r>
              <a:rPr lang="en-US" dirty="0" smtClean="0"/>
              <a:t>TMDL targets met</a:t>
            </a:r>
            <a:endParaRPr lang="en-US" dirty="0"/>
          </a:p>
        </p:txBody>
      </p:sp>
      <p:sp>
        <p:nvSpPr>
          <p:cNvPr id="4" name="Rectangle 3"/>
          <p:cNvSpPr/>
          <p:nvPr/>
        </p:nvSpPr>
        <p:spPr>
          <a:xfrm>
            <a:off x="5487728" y="6045200"/>
            <a:ext cx="3172343" cy="646331"/>
          </a:xfrm>
          <a:prstGeom prst="rect">
            <a:avLst/>
          </a:prstGeom>
        </p:spPr>
        <p:txBody>
          <a:bodyPr wrap="none">
            <a:spAutoFit/>
          </a:bodyPr>
          <a:lstStyle/>
          <a:p>
            <a:r>
              <a:rPr lang="en-US" b="1" dirty="0" smtClean="0"/>
              <a:t>Future Scenarios</a:t>
            </a:r>
            <a:r>
              <a:rPr lang="en-US" dirty="0" smtClean="0"/>
              <a:t>:</a:t>
            </a:r>
          </a:p>
          <a:p>
            <a:r>
              <a:rPr lang="en-US" dirty="0" smtClean="0"/>
              <a:t>64</a:t>
            </a:r>
            <a:r>
              <a:rPr lang="en-US" dirty="0"/>
              <a:t>%-143% above TMDL Targets </a:t>
            </a:r>
          </a:p>
        </p:txBody>
      </p:sp>
      <p:sp>
        <p:nvSpPr>
          <p:cNvPr id="5" name="TextBox 4"/>
          <p:cNvSpPr txBox="1"/>
          <p:nvPr/>
        </p:nvSpPr>
        <p:spPr>
          <a:xfrm>
            <a:off x="187492" y="900530"/>
            <a:ext cx="8956508" cy="1015663"/>
          </a:xfrm>
          <a:prstGeom prst="rect">
            <a:avLst/>
          </a:prstGeom>
          <a:noFill/>
        </p:spPr>
        <p:txBody>
          <a:bodyPr wrap="square" rtlCol="0">
            <a:spAutoFit/>
          </a:bodyPr>
          <a:lstStyle/>
          <a:p>
            <a:pPr lvl="0"/>
            <a:r>
              <a:rPr lang="en-US" sz="2000" dirty="0">
                <a:solidFill>
                  <a:prstClr val="black"/>
                </a:solidFill>
              </a:rPr>
              <a:t>W</a:t>
            </a:r>
            <a:r>
              <a:rPr lang="en-US" sz="2000" dirty="0" smtClean="0">
                <a:solidFill>
                  <a:prstClr val="black"/>
                </a:solidFill>
              </a:rPr>
              <a:t>e </a:t>
            </a:r>
            <a:r>
              <a:rPr lang="en-US" sz="2000" dirty="0">
                <a:solidFill>
                  <a:prstClr val="black"/>
                </a:solidFill>
              </a:rPr>
              <a:t>will </a:t>
            </a:r>
            <a:r>
              <a:rPr lang="en-US" sz="2000" b="1" i="1" dirty="0">
                <a:solidFill>
                  <a:prstClr val="black"/>
                </a:solidFill>
              </a:rPr>
              <a:t>meet</a:t>
            </a:r>
            <a:r>
              <a:rPr lang="en-US" sz="2000" dirty="0">
                <a:solidFill>
                  <a:prstClr val="black"/>
                </a:solidFill>
              </a:rPr>
              <a:t> TMDL targets if we ignore </a:t>
            </a:r>
            <a:r>
              <a:rPr lang="en-US" sz="2000" dirty="0" smtClean="0">
                <a:solidFill>
                  <a:prstClr val="black"/>
                </a:solidFill>
              </a:rPr>
              <a:t>CC, </a:t>
            </a:r>
            <a:r>
              <a:rPr lang="en-US" sz="2000" b="1" i="1" dirty="0" smtClean="0">
                <a:solidFill>
                  <a:prstClr val="black"/>
                </a:solidFill>
              </a:rPr>
              <a:t>but </a:t>
            </a:r>
            <a:r>
              <a:rPr lang="en-US" sz="2000" b="1" i="1" dirty="0">
                <a:solidFill>
                  <a:prstClr val="black"/>
                </a:solidFill>
              </a:rPr>
              <a:t>miss </a:t>
            </a:r>
            <a:r>
              <a:rPr lang="en-US" sz="2000" dirty="0">
                <a:solidFill>
                  <a:prstClr val="black"/>
                </a:solidFill>
              </a:rPr>
              <a:t>TMDL targets by </a:t>
            </a:r>
            <a:r>
              <a:rPr lang="en-US" sz="2000" b="1" dirty="0">
                <a:solidFill>
                  <a:prstClr val="black"/>
                </a:solidFill>
              </a:rPr>
              <a:t>64-143%</a:t>
            </a:r>
            <a:r>
              <a:rPr lang="en-US" sz="2000" dirty="0">
                <a:solidFill>
                  <a:prstClr val="black"/>
                </a:solidFill>
              </a:rPr>
              <a:t> under </a:t>
            </a:r>
            <a:r>
              <a:rPr lang="en-US" sz="2000" dirty="0" smtClean="0">
                <a:solidFill>
                  <a:prstClr val="black"/>
                </a:solidFill>
              </a:rPr>
              <a:t>Future Scenarios. We target 31% of area with  </a:t>
            </a:r>
            <a:r>
              <a:rPr lang="en-US" sz="1600" dirty="0">
                <a:solidFill>
                  <a:prstClr val="black"/>
                </a:solidFill>
              </a:rPr>
              <a:t>BMP Eff% TSS = 61%; TN = 79%; TP = 43%</a:t>
            </a:r>
          </a:p>
          <a:p>
            <a:pPr lvl="0">
              <a:defRPr/>
            </a:pPr>
            <a:endParaRPr lang="en-US" sz="2000" dirty="0">
              <a:solidFill>
                <a:prstClr val="black"/>
              </a:solidFill>
            </a:endParaRPr>
          </a:p>
        </p:txBody>
      </p:sp>
    </p:spTree>
    <p:extLst>
      <p:ext uri="{BB962C8B-B14F-4D97-AF65-F5344CB8AC3E}">
        <p14:creationId xmlns:p14="http://schemas.microsoft.com/office/powerpoint/2010/main" val="315826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9" y="32559"/>
            <a:ext cx="9143999" cy="627768"/>
          </a:xfrm>
        </p:spPr>
        <p:txBody>
          <a:bodyPr>
            <a:normAutofit/>
          </a:bodyPr>
          <a:lstStyle/>
          <a:p>
            <a:pPr algn="ctr"/>
            <a:r>
              <a:rPr lang="en-US" sz="3200" b="1" dirty="0" smtClean="0"/>
              <a:t>Targeting Dense CSAs of the Future</a:t>
            </a:r>
            <a:endParaRPr lang="en-US" sz="3200" b="1"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241795"/>
            <a:ext cx="9144000" cy="4616205"/>
          </a:xfrm>
          <a:prstGeom prst="rect">
            <a:avLst/>
          </a:prstGeom>
        </p:spPr>
      </p:pic>
      <p:sp>
        <p:nvSpPr>
          <p:cNvPr id="5" name="TextBox 4"/>
          <p:cNvSpPr txBox="1"/>
          <p:nvPr/>
        </p:nvSpPr>
        <p:spPr>
          <a:xfrm>
            <a:off x="413938" y="1856518"/>
            <a:ext cx="8316123" cy="338554"/>
          </a:xfrm>
          <a:prstGeom prst="rect">
            <a:avLst/>
          </a:prstGeom>
          <a:noFill/>
        </p:spPr>
        <p:txBody>
          <a:bodyPr wrap="none" rtlCol="0">
            <a:spAutoFit/>
          </a:bodyPr>
          <a:lstStyle/>
          <a:p>
            <a:r>
              <a:rPr lang="en-US" sz="1600" b="1" i="1" dirty="0"/>
              <a:t>Residual CSA Density with A2 BMP Design Subjected to Current, A1B and A2 Climate Conditions.</a:t>
            </a:r>
            <a:endParaRPr lang="en-US" sz="1600" dirty="0"/>
          </a:p>
        </p:txBody>
      </p:sp>
      <p:sp>
        <p:nvSpPr>
          <p:cNvPr id="7" name="TextBox 6"/>
          <p:cNvSpPr txBox="1"/>
          <p:nvPr/>
        </p:nvSpPr>
        <p:spPr>
          <a:xfrm>
            <a:off x="525546" y="6045200"/>
            <a:ext cx="1865511" cy="369332"/>
          </a:xfrm>
          <a:prstGeom prst="rect">
            <a:avLst/>
          </a:prstGeom>
          <a:noFill/>
        </p:spPr>
        <p:txBody>
          <a:bodyPr wrap="none" rtlCol="0">
            <a:spAutoFit/>
          </a:bodyPr>
          <a:lstStyle/>
          <a:p>
            <a:r>
              <a:rPr lang="en-US" dirty="0" smtClean="0"/>
              <a:t>TMDL targets met</a:t>
            </a:r>
            <a:endParaRPr lang="en-US" dirty="0"/>
          </a:p>
        </p:txBody>
      </p:sp>
      <p:sp>
        <p:nvSpPr>
          <p:cNvPr id="8" name="Rectangle 7"/>
          <p:cNvSpPr/>
          <p:nvPr/>
        </p:nvSpPr>
        <p:spPr>
          <a:xfrm>
            <a:off x="5957628" y="6032500"/>
            <a:ext cx="1865511" cy="369332"/>
          </a:xfrm>
          <a:prstGeom prst="rect">
            <a:avLst/>
          </a:prstGeom>
        </p:spPr>
        <p:txBody>
          <a:bodyPr wrap="none">
            <a:spAutoFit/>
          </a:bodyPr>
          <a:lstStyle/>
          <a:p>
            <a:r>
              <a:rPr lang="en-US" dirty="0" smtClean="0"/>
              <a:t>TMDL targets met</a:t>
            </a:r>
            <a:endParaRPr lang="en-US" dirty="0"/>
          </a:p>
        </p:txBody>
      </p:sp>
      <p:sp>
        <p:nvSpPr>
          <p:cNvPr id="3" name="TextBox 2"/>
          <p:cNvSpPr txBox="1"/>
          <p:nvPr/>
        </p:nvSpPr>
        <p:spPr>
          <a:xfrm>
            <a:off x="288760" y="707050"/>
            <a:ext cx="8734924" cy="1292662"/>
          </a:xfrm>
          <a:prstGeom prst="rect">
            <a:avLst/>
          </a:prstGeom>
          <a:noFill/>
        </p:spPr>
        <p:txBody>
          <a:bodyPr wrap="square" rtlCol="0">
            <a:spAutoFit/>
          </a:bodyPr>
          <a:lstStyle/>
          <a:p>
            <a:r>
              <a:rPr lang="en-US" sz="2000" dirty="0" smtClean="0"/>
              <a:t>If we target CDA under high emissions, we address CSAs now and in future and meet TMDLs. Under this option we target 58% of watershed area instead of 31 %.</a:t>
            </a:r>
          </a:p>
          <a:p>
            <a:r>
              <a:rPr lang="en-US" sz="2000" dirty="0"/>
              <a:t>BMP </a:t>
            </a:r>
            <a:r>
              <a:rPr lang="en-US" sz="2000" dirty="0" smtClean="0"/>
              <a:t>eff. </a:t>
            </a:r>
            <a:r>
              <a:rPr lang="en-US" sz="2000" dirty="0"/>
              <a:t>of 82%, 74% and 72% for TSS, TN and </a:t>
            </a:r>
            <a:r>
              <a:rPr lang="en-US" sz="2000" dirty="0" smtClean="0"/>
              <a:t>TP, </a:t>
            </a:r>
            <a:r>
              <a:rPr lang="en-US" sz="2000" dirty="0"/>
              <a:t>respectively</a:t>
            </a:r>
          </a:p>
          <a:p>
            <a:endParaRPr lang="en-US" dirty="0"/>
          </a:p>
        </p:txBody>
      </p:sp>
    </p:spTree>
    <p:extLst>
      <p:ext uri="{BB962C8B-B14F-4D97-AF65-F5344CB8AC3E}">
        <p14:creationId xmlns:p14="http://schemas.microsoft.com/office/powerpoint/2010/main" val="3491767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http://www.geocities.com/water-alaska/resour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835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se Rockler Mohamed Keane &amp; Sree.jpg"/>
          <p:cNvPicPr>
            <a:picLocks noChangeAspect="1"/>
          </p:cNvPicPr>
          <p:nvPr/>
        </p:nvPicPr>
        <p:blipFill rotWithShape="1">
          <a:blip r:embed="rId3" cstate="print">
            <a:extLst>
              <a:ext uri="{28A0092B-C50C-407E-A947-70E740481C1C}">
                <a14:useLocalDpi xmlns:a14="http://schemas.microsoft.com/office/drawing/2010/main" val="0"/>
              </a:ext>
            </a:extLst>
          </a:blip>
          <a:srcRect t="14469" b="-8703"/>
          <a:stretch/>
        </p:blipFill>
        <p:spPr>
          <a:xfrm>
            <a:off x="4506502" y="3264440"/>
            <a:ext cx="2088067" cy="15213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70" y="194696"/>
            <a:ext cx="1240729" cy="18373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5489" y="3264440"/>
            <a:ext cx="1521726" cy="11260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936" y="207292"/>
            <a:ext cx="1490643" cy="183730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152" y="2964067"/>
            <a:ext cx="1632894" cy="1632894"/>
          </a:xfrm>
          <a:prstGeom prst="rect">
            <a:avLst/>
          </a:prstGeom>
        </p:spPr>
      </p:pic>
      <p:sp>
        <p:nvSpPr>
          <p:cNvPr id="13" name="TextBox 12"/>
          <p:cNvSpPr txBox="1"/>
          <p:nvPr/>
        </p:nvSpPr>
        <p:spPr>
          <a:xfrm>
            <a:off x="63317" y="2026503"/>
            <a:ext cx="1632894" cy="461665"/>
          </a:xfrm>
          <a:prstGeom prst="rect">
            <a:avLst/>
          </a:prstGeom>
          <a:noFill/>
        </p:spPr>
        <p:txBody>
          <a:bodyPr wrap="square" rtlCol="0">
            <a:spAutoFit/>
          </a:bodyPr>
          <a:lstStyle/>
          <a:p>
            <a:pPr algn="ctr"/>
            <a:r>
              <a:rPr lang="en-US" sz="1200" dirty="0" smtClean="0">
                <a:solidFill>
                  <a:srgbClr val="000000"/>
                </a:solidFill>
              </a:rPr>
              <a:t>Paul Leisnham, </a:t>
            </a:r>
          </a:p>
          <a:p>
            <a:pPr algn="ctr"/>
            <a:r>
              <a:rPr lang="en-US" sz="1200" i="1" dirty="0" smtClean="0">
                <a:solidFill>
                  <a:srgbClr val="000000"/>
                </a:solidFill>
              </a:rPr>
              <a:t>Socio-Ecology</a:t>
            </a:r>
            <a:endParaRPr lang="en-US" sz="1200" i="1" dirty="0">
              <a:solidFill>
                <a:srgbClr val="000000"/>
              </a:solidFill>
            </a:endParaRPr>
          </a:p>
        </p:txBody>
      </p:sp>
      <p:sp>
        <p:nvSpPr>
          <p:cNvPr id="14" name="TextBox 13"/>
          <p:cNvSpPr txBox="1"/>
          <p:nvPr/>
        </p:nvSpPr>
        <p:spPr>
          <a:xfrm>
            <a:off x="7212527" y="1660352"/>
            <a:ext cx="1759266" cy="461665"/>
          </a:xfrm>
          <a:prstGeom prst="rect">
            <a:avLst/>
          </a:prstGeom>
          <a:noFill/>
        </p:spPr>
        <p:txBody>
          <a:bodyPr wrap="square" rtlCol="0">
            <a:spAutoFit/>
          </a:bodyPr>
          <a:lstStyle/>
          <a:p>
            <a:pPr algn="ctr"/>
            <a:r>
              <a:rPr lang="en-US" sz="1200" dirty="0" smtClean="0">
                <a:solidFill>
                  <a:srgbClr val="000000"/>
                </a:solidFill>
              </a:rPr>
              <a:t>Dan Boward, MD-DNR</a:t>
            </a:r>
          </a:p>
          <a:p>
            <a:pPr algn="ctr"/>
            <a:r>
              <a:rPr lang="en-US" sz="1200" i="1" dirty="0" smtClean="0">
                <a:solidFill>
                  <a:srgbClr val="000000"/>
                </a:solidFill>
              </a:rPr>
              <a:t>Ecology</a:t>
            </a:r>
            <a:endParaRPr lang="en-US" sz="1200" i="1" dirty="0">
              <a:solidFill>
                <a:srgbClr val="000000"/>
              </a:solidFill>
            </a:endParaRPr>
          </a:p>
        </p:txBody>
      </p:sp>
      <p:sp>
        <p:nvSpPr>
          <p:cNvPr id="15" name="TextBox 14"/>
          <p:cNvSpPr txBox="1"/>
          <p:nvPr/>
        </p:nvSpPr>
        <p:spPr>
          <a:xfrm>
            <a:off x="6594569" y="5720303"/>
            <a:ext cx="2447105" cy="523220"/>
          </a:xfrm>
          <a:prstGeom prst="rect">
            <a:avLst/>
          </a:prstGeom>
          <a:noFill/>
        </p:spPr>
        <p:txBody>
          <a:bodyPr wrap="square" rtlCol="0">
            <a:spAutoFit/>
          </a:bodyPr>
          <a:lstStyle/>
          <a:p>
            <a:pPr algn="ctr"/>
            <a:r>
              <a:rPr lang="en-US" sz="1400" dirty="0" smtClean="0">
                <a:solidFill>
                  <a:srgbClr val="000000"/>
                </a:solidFill>
              </a:rPr>
              <a:t>Tom Hutson &amp; Nicole Barth,</a:t>
            </a:r>
          </a:p>
          <a:p>
            <a:pPr algn="ctr"/>
            <a:r>
              <a:rPr lang="en-US" sz="1400" i="1" dirty="0" smtClean="0">
                <a:solidFill>
                  <a:srgbClr val="000000"/>
                </a:solidFill>
              </a:rPr>
              <a:t>Extension</a:t>
            </a:r>
            <a:endParaRPr lang="en-US" sz="1400" i="1" dirty="0">
              <a:solidFill>
                <a:srgbClr val="000000"/>
              </a:solidFill>
            </a:endParaRPr>
          </a:p>
        </p:txBody>
      </p:sp>
      <p:sp>
        <p:nvSpPr>
          <p:cNvPr id="16" name="TextBox 15"/>
          <p:cNvSpPr txBox="1"/>
          <p:nvPr/>
        </p:nvSpPr>
        <p:spPr>
          <a:xfrm>
            <a:off x="252318" y="4666272"/>
            <a:ext cx="1645123" cy="738664"/>
          </a:xfrm>
          <a:prstGeom prst="rect">
            <a:avLst/>
          </a:prstGeom>
          <a:noFill/>
        </p:spPr>
        <p:txBody>
          <a:bodyPr wrap="square" rtlCol="0">
            <a:spAutoFit/>
          </a:bodyPr>
          <a:lstStyle/>
          <a:p>
            <a:pPr algn="ctr"/>
            <a:r>
              <a:rPr lang="en-US" sz="1400" dirty="0" smtClean="0">
                <a:solidFill>
                  <a:srgbClr val="000000"/>
                </a:solidFill>
              </a:rPr>
              <a:t>David Lansing, UMBC</a:t>
            </a:r>
          </a:p>
          <a:p>
            <a:pPr algn="ctr"/>
            <a:r>
              <a:rPr lang="en-US" sz="1400" i="1" dirty="0" smtClean="0">
                <a:solidFill>
                  <a:srgbClr val="000000"/>
                </a:solidFill>
              </a:rPr>
              <a:t>Sociology</a:t>
            </a:r>
            <a:endParaRPr lang="en-US" sz="1400" i="1" dirty="0">
              <a:solidFill>
                <a:srgbClr val="000000"/>
              </a:solidFill>
            </a:endParaRPr>
          </a:p>
        </p:txBody>
      </p:sp>
      <p:sp>
        <p:nvSpPr>
          <p:cNvPr id="17" name="TextBox 16"/>
          <p:cNvSpPr txBox="1"/>
          <p:nvPr/>
        </p:nvSpPr>
        <p:spPr>
          <a:xfrm>
            <a:off x="2785830" y="2082449"/>
            <a:ext cx="1720672" cy="461665"/>
          </a:xfrm>
          <a:prstGeom prst="rect">
            <a:avLst/>
          </a:prstGeom>
          <a:noFill/>
        </p:spPr>
        <p:txBody>
          <a:bodyPr wrap="square" rtlCol="0">
            <a:spAutoFit/>
          </a:bodyPr>
          <a:lstStyle/>
          <a:p>
            <a:pPr algn="ctr"/>
            <a:r>
              <a:rPr lang="en-US" sz="1200" dirty="0" smtClean="0">
                <a:solidFill>
                  <a:srgbClr val="000000"/>
                </a:solidFill>
              </a:rPr>
              <a:t>Adel Shirmohammadi, </a:t>
            </a:r>
            <a:r>
              <a:rPr lang="en-US" sz="1200" i="1" dirty="0" smtClean="0">
                <a:solidFill>
                  <a:srgbClr val="000000"/>
                </a:solidFill>
              </a:rPr>
              <a:t>Hydrology</a:t>
            </a:r>
            <a:endParaRPr lang="en-US" sz="1200" i="1" dirty="0">
              <a:solidFill>
                <a:srgbClr val="000000"/>
              </a:solidFill>
            </a:endParaRPr>
          </a:p>
        </p:txBody>
      </p:sp>
      <p:sp>
        <p:nvSpPr>
          <p:cNvPr id="18" name="TextBox 17"/>
          <p:cNvSpPr txBox="1"/>
          <p:nvPr/>
        </p:nvSpPr>
        <p:spPr>
          <a:xfrm>
            <a:off x="4506502" y="4709302"/>
            <a:ext cx="2088067" cy="954107"/>
          </a:xfrm>
          <a:prstGeom prst="rect">
            <a:avLst/>
          </a:prstGeom>
          <a:noFill/>
          <a:ln w="19050">
            <a:solidFill>
              <a:schemeClr val="accent1"/>
            </a:solidFill>
          </a:ln>
        </p:spPr>
        <p:txBody>
          <a:bodyPr wrap="square" rtlCol="0">
            <a:spAutoFit/>
          </a:bodyPr>
          <a:lstStyle/>
          <a:p>
            <a:pPr algn="ctr"/>
            <a:r>
              <a:rPr lang="en-US" sz="1400" dirty="0" smtClean="0">
                <a:solidFill>
                  <a:srgbClr val="000000"/>
                </a:solidFill>
              </a:rPr>
              <a:t>Victoria Chanse, Amanda Rockler &amp; numerous students</a:t>
            </a:r>
          </a:p>
          <a:p>
            <a:pPr algn="ctr"/>
            <a:r>
              <a:rPr lang="en-US" sz="1400" i="1" dirty="0" smtClean="0">
                <a:solidFill>
                  <a:srgbClr val="000000"/>
                </a:solidFill>
              </a:rPr>
              <a:t>Extension &amp; Sociology</a:t>
            </a:r>
            <a:endParaRPr lang="en-US" sz="1400" i="1" dirty="0">
              <a:solidFill>
                <a:srgbClr val="000000"/>
              </a:solidFill>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1997" y="207292"/>
            <a:ext cx="1222241" cy="183730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9633" y="219973"/>
            <a:ext cx="1287632" cy="182462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1347646" y="2036165"/>
            <a:ext cx="1720672" cy="523220"/>
          </a:xfrm>
          <a:prstGeom prst="rect">
            <a:avLst/>
          </a:prstGeom>
          <a:noFill/>
        </p:spPr>
        <p:txBody>
          <a:bodyPr wrap="square" rtlCol="0">
            <a:spAutoFit/>
          </a:bodyPr>
          <a:lstStyle/>
          <a:p>
            <a:pPr algn="ctr"/>
            <a:r>
              <a:rPr lang="en-US" sz="1400" dirty="0" smtClean="0">
                <a:solidFill>
                  <a:srgbClr val="000000"/>
                </a:solidFill>
              </a:rPr>
              <a:t>Hubert Montas, </a:t>
            </a:r>
            <a:r>
              <a:rPr lang="en-US" sz="1400" i="1" dirty="0" smtClean="0">
                <a:solidFill>
                  <a:srgbClr val="000000"/>
                </a:solidFill>
              </a:rPr>
              <a:t>Diagnostic Tools</a:t>
            </a:r>
            <a:endParaRPr lang="en-US" sz="1400" i="1" dirty="0">
              <a:solidFill>
                <a:srgbClr val="000000"/>
              </a:solidFill>
            </a:endParaRPr>
          </a:p>
        </p:txBody>
      </p:sp>
      <p:sp>
        <p:nvSpPr>
          <p:cNvPr id="22" name="TextBox 21"/>
          <p:cNvSpPr txBox="1"/>
          <p:nvPr/>
        </p:nvSpPr>
        <p:spPr>
          <a:xfrm>
            <a:off x="4549633" y="2118591"/>
            <a:ext cx="1287632" cy="646331"/>
          </a:xfrm>
          <a:prstGeom prst="rect">
            <a:avLst/>
          </a:prstGeom>
          <a:noFill/>
          <a:ln w="19050">
            <a:solidFill>
              <a:schemeClr val="accent1"/>
            </a:solidFill>
          </a:ln>
        </p:spPr>
        <p:txBody>
          <a:bodyPr wrap="square" rtlCol="0">
            <a:spAutoFit/>
          </a:bodyPr>
          <a:lstStyle/>
          <a:p>
            <a:pPr algn="ctr"/>
            <a:r>
              <a:rPr lang="en-US" sz="1200" dirty="0" smtClean="0">
                <a:solidFill>
                  <a:srgbClr val="000000"/>
                </a:solidFill>
              </a:rPr>
              <a:t>Jaison Rekenberger, </a:t>
            </a:r>
            <a:r>
              <a:rPr lang="en-US" sz="1200" i="1" dirty="0" smtClean="0">
                <a:solidFill>
                  <a:srgbClr val="000000"/>
                </a:solidFill>
              </a:rPr>
              <a:t>Diagnostic Tools</a:t>
            </a:r>
            <a:endParaRPr lang="en-US" sz="1200" i="1" dirty="0">
              <a:solidFill>
                <a:srgbClr val="000000"/>
              </a:solidFill>
            </a:endParaRPr>
          </a:p>
        </p:txBody>
      </p:sp>
      <p:sp>
        <p:nvSpPr>
          <p:cNvPr id="23" name="TextBox 22"/>
          <p:cNvSpPr txBox="1"/>
          <p:nvPr/>
        </p:nvSpPr>
        <p:spPr>
          <a:xfrm>
            <a:off x="1799047" y="4493475"/>
            <a:ext cx="1259120" cy="738664"/>
          </a:xfrm>
          <a:prstGeom prst="rect">
            <a:avLst/>
          </a:prstGeom>
          <a:noFill/>
          <a:ln w="19050">
            <a:solidFill>
              <a:schemeClr val="accent1"/>
            </a:solidFill>
          </a:ln>
        </p:spPr>
        <p:txBody>
          <a:bodyPr wrap="square" rtlCol="0">
            <a:spAutoFit/>
          </a:bodyPr>
          <a:lstStyle/>
          <a:p>
            <a:pPr algn="ctr"/>
            <a:r>
              <a:rPr lang="en-US" sz="1400" dirty="0" smtClean="0">
                <a:solidFill>
                  <a:srgbClr val="000000"/>
                </a:solidFill>
              </a:rPr>
              <a:t>Daniel Schall,</a:t>
            </a:r>
          </a:p>
          <a:p>
            <a:pPr algn="ctr"/>
            <a:r>
              <a:rPr lang="en-US" sz="1400" dirty="0" smtClean="0">
                <a:solidFill>
                  <a:srgbClr val="000000"/>
                </a:solidFill>
              </a:rPr>
              <a:t>UMBC</a:t>
            </a:r>
            <a:r>
              <a:rPr lang="en-US" sz="1400" i="1" dirty="0" smtClean="0">
                <a:solidFill>
                  <a:srgbClr val="000000"/>
                </a:solidFill>
              </a:rPr>
              <a:t> Sociology</a:t>
            </a:r>
            <a:endParaRPr lang="en-US" sz="1400" i="1" dirty="0">
              <a:solidFill>
                <a:srgbClr val="000000"/>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413" y="2957562"/>
            <a:ext cx="1171754" cy="1466602"/>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8786" y="2957562"/>
            <a:ext cx="1295367" cy="1357983"/>
          </a:xfrm>
          <a:prstGeom prst="rect">
            <a:avLst/>
          </a:prstGeom>
        </p:spPr>
      </p:pic>
      <p:sp>
        <p:nvSpPr>
          <p:cNvPr id="7" name="Rectangle 6"/>
          <p:cNvSpPr/>
          <p:nvPr/>
        </p:nvSpPr>
        <p:spPr>
          <a:xfrm>
            <a:off x="3128786" y="5504859"/>
            <a:ext cx="1377716" cy="646331"/>
          </a:xfrm>
          <a:prstGeom prst="rect">
            <a:avLst/>
          </a:prstGeom>
          <a:ln w="19050">
            <a:solidFill>
              <a:schemeClr val="accent1"/>
            </a:solidFill>
          </a:ln>
        </p:spPr>
        <p:txBody>
          <a:bodyPr wrap="square">
            <a:spAutoFit/>
          </a:bodyPr>
          <a:lstStyle/>
          <a:p>
            <a:pPr algn="ctr"/>
            <a:r>
              <a:rPr lang="en-US" sz="1200" dirty="0" smtClean="0">
                <a:solidFill>
                  <a:srgbClr val="000000"/>
                </a:solidFill>
              </a:rPr>
              <a:t>Julianna Brightman &amp; Kanoko Maeda, </a:t>
            </a:r>
            <a:r>
              <a:rPr lang="en-US" sz="1200" i="1" dirty="0" smtClean="0">
                <a:solidFill>
                  <a:srgbClr val="000000"/>
                </a:solidFill>
              </a:rPr>
              <a:t>Sociology</a:t>
            </a:r>
            <a:endParaRPr lang="en-US" sz="1200" i="1" dirty="0">
              <a:solidFill>
                <a:srgbClr val="000000"/>
              </a:solidFill>
            </a:endParaRP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528" y="333429"/>
            <a:ext cx="1701264" cy="1275948"/>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0615" y="4424868"/>
            <a:ext cx="1271474" cy="1275464"/>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9010" y="4353621"/>
            <a:ext cx="1113161" cy="1113161"/>
          </a:xfrm>
          <a:prstGeom prst="rect">
            <a:avLst/>
          </a:prstGeom>
        </p:spPr>
      </p:pic>
      <p:pic>
        <p:nvPicPr>
          <p:cNvPr id="26" name="图片 30"/>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6300"/>
                    </a14:imgEffect>
                    <a14:imgEffect>
                      <a14:saturation sat="90000"/>
                    </a14:imgEffect>
                  </a14:imgLayer>
                </a14:imgProps>
              </a:ext>
            </a:extLst>
          </a:blip>
          <a:srcRect l="30722" t="12270" r="14125" b="8878"/>
          <a:stretch/>
        </p:blipFill>
        <p:spPr>
          <a:xfrm>
            <a:off x="5965259" y="224518"/>
            <a:ext cx="1119273" cy="182007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p:cNvSpPr txBox="1"/>
          <p:nvPr/>
        </p:nvSpPr>
        <p:spPr>
          <a:xfrm>
            <a:off x="5965259" y="2125788"/>
            <a:ext cx="1136801" cy="646331"/>
          </a:xfrm>
          <a:prstGeom prst="rect">
            <a:avLst/>
          </a:prstGeom>
          <a:noFill/>
          <a:ln w="19050">
            <a:solidFill>
              <a:schemeClr val="accent1"/>
            </a:solidFill>
          </a:ln>
        </p:spPr>
        <p:txBody>
          <a:bodyPr wrap="square" rtlCol="0">
            <a:spAutoFit/>
          </a:bodyPr>
          <a:lstStyle/>
          <a:p>
            <a:pPr algn="ctr"/>
            <a:r>
              <a:rPr lang="en-US" sz="1200" dirty="0" err="1" smtClean="0">
                <a:solidFill>
                  <a:srgbClr val="000000"/>
                </a:solidFill>
              </a:rPr>
              <a:t>Zhongrun</a:t>
            </a:r>
            <a:r>
              <a:rPr lang="en-US" sz="1200" dirty="0" smtClean="0">
                <a:solidFill>
                  <a:srgbClr val="000000"/>
                </a:solidFill>
              </a:rPr>
              <a:t> Xiang, </a:t>
            </a:r>
            <a:r>
              <a:rPr lang="en-US" sz="1200" i="1" dirty="0" smtClean="0">
                <a:solidFill>
                  <a:srgbClr val="000000"/>
                </a:solidFill>
              </a:rPr>
              <a:t>Modeling</a:t>
            </a:r>
            <a:endParaRPr lang="en-US" sz="1200" i="1" dirty="0">
              <a:solidFill>
                <a:srgbClr val="000000"/>
              </a:solidFill>
            </a:endParaRPr>
          </a:p>
        </p:txBody>
      </p:sp>
    </p:spTree>
    <p:extLst>
      <p:ext uri="{BB962C8B-B14F-4D97-AF65-F5344CB8AC3E}">
        <p14:creationId xmlns:p14="http://schemas.microsoft.com/office/powerpoint/2010/main" val="3718013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776496"/>
            <a:ext cx="7543800" cy="879522"/>
          </a:xfrm>
        </p:spPr>
        <p:txBody>
          <a:bodyPr/>
          <a:lstStyle/>
          <a:p>
            <a:pPr algn="ctr"/>
            <a:r>
              <a:rPr lang="en-US" b="1" dirty="0" smtClean="0"/>
              <a:t>Talk Outline</a:t>
            </a:r>
            <a:endParaRPr lang="en-US" b="1" dirty="0"/>
          </a:p>
        </p:txBody>
      </p:sp>
      <p:sp>
        <p:nvSpPr>
          <p:cNvPr id="3" name="Content Placeholder 2"/>
          <p:cNvSpPr>
            <a:spLocks noGrp="1"/>
          </p:cNvSpPr>
          <p:nvPr>
            <p:ph idx="1"/>
          </p:nvPr>
        </p:nvSpPr>
        <p:spPr>
          <a:xfrm>
            <a:off x="822959" y="1845734"/>
            <a:ext cx="7655119" cy="4023360"/>
          </a:xfrm>
        </p:spPr>
        <p:txBody>
          <a:bodyPr>
            <a:normAutofit fontScale="92500" lnSpcReduction="20000"/>
          </a:bodyPr>
          <a:lstStyle/>
          <a:p>
            <a:pPr marL="457200" indent="-457200">
              <a:buFont typeface="+mj-lt"/>
              <a:buAutoNum type="arabicPeriod"/>
            </a:pPr>
            <a:r>
              <a:rPr lang="en-US" sz="2800" dirty="0" smtClean="0"/>
              <a:t>Background</a:t>
            </a:r>
          </a:p>
          <a:p>
            <a:pPr marL="457200" indent="-457200">
              <a:buFont typeface="+mj-lt"/>
              <a:buAutoNum type="arabicPeriod"/>
            </a:pPr>
            <a:endParaRPr lang="en-US" sz="2800" dirty="0" smtClean="0"/>
          </a:p>
          <a:p>
            <a:pPr marL="457200" indent="-457200">
              <a:buFont typeface="+mj-lt"/>
              <a:buAutoNum type="arabicPeriod"/>
            </a:pPr>
            <a:r>
              <a:rPr lang="en-US" sz="2800" i="1" dirty="0" smtClean="0">
                <a:solidFill>
                  <a:srgbClr val="C00000"/>
                </a:solidFill>
              </a:rPr>
              <a:t>Impacts of climate </a:t>
            </a:r>
            <a:r>
              <a:rPr lang="en-US" sz="2800" i="1" dirty="0">
                <a:solidFill>
                  <a:srgbClr val="C00000"/>
                </a:solidFill>
              </a:rPr>
              <a:t>c</a:t>
            </a:r>
            <a:r>
              <a:rPr lang="en-US" sz="2800" i="1" dirty="0" smtClean="0">
                <a:solidFill>
                  <a:srgbClr val="C00000"/>
                </a:solidFill>
              </a:rPr>
              <a:t>hange on pollution Critical Source Areas (CSAs)</a:t>
            </a:r>
          </a:p>
          <a:p>
            <a:pPr marL="457200" indent="-457200">
              <a:buFont typeface="+mj-lt"/>
              <a:buAutoNum type="arabicPeriod"/>
            </a:pPr>
            <a:endParaRPr lang="en-US" sz="2800" dirty="0"/>
          </a:p>
          <a:p>
            <a:pPr marL="457200" indent="-457200">
              <a:buFont typeface="+mj-lt"/>
              <a:buAutoNum type="arabicPeriod"/>
            </a:pPr>
            <a:r>
              <a:rPr lang="en-US" sz="2800" i="1" dirty="0" smtClean="0">
                <a:solidFill>
                  <a:srgbClr val="C00000"/>
                </a:solidFill>
              </a:rPr>
              <a:t>Impacts of climate </a:t>
            </a:r>
            <a:r>
              <a:rPr lang="en-US" sz="2800" i="1" dirty="0">
                <a:solidFill>
                  <a:srgbClr val="C00000"/>
                </a:solidFill>
              </a:rPr>
              <a:t>c</a:t>
            </a:r>
            <a:r>
              <a:rPr lang="en-US" sz="2800" i="1" dirty="0" smtClean="0">
                <a:solidFill>
                  <a:srgbClr val="C00000"/>
                </a:solidFill>
              </a:rPr>
              <a:t>hange on Best Management Practice (BMP) effectiveness</a:t>
            </a:r>
          </a:p>
          <a:p>
            <a:pPr marL="457200" indent="-457200">
              <a:buFont typeface="+mj-lt"/>
              <a:buAutoNum type="arabicPeriod"/>
            </a:pPr>
            <a:endParaRPr lang="en-US" sz="2800" dirty="0"/>
          </a:p>
          <a:p>
            <a:pPr marL="457200" indent="-457200">
              <a:buFont typeface="+mj-lt"/>
              <a:buAutoNum type="arabicPeriod"/>
            </a:pPr>
            <a:r>
              <a:rPr lang="en-US" sz="2800" dirty="0" smtClean="0"/>
              <a:t>Competing views on water pollution and </a:t>
            </a:r>
            <a:r>
              <a:rPr lang="en-US" sz="2800" dirty="0"/>
              <a:t>BMPs among </a:t>
            </a:r>
            <a:r>
              <a:rPr lang="en-US" sz="2800" dirty="0" smtClean="0"/>
              <a:t>stakeholders</a:t>
            </a:r>
          </a:p>
          <a:p>
            <a:pPr marL="457200" indent="-457200">
              <a:buFont typeface="+mj-lt"/>
              <a:buAutoNum type="arabicPeriod"/>
            </a:pPr>
            <a:endParaRPr lang="en-US" sz="2800" dirty="0"/>
          </a:p>
          <a:p>
            <a:pPr marL="457200" indent="-457200">
              <a:buFont typeface="+mj-lt"/>
              <a:buAutoNum type="arabicPeriod"/>
            </a:pPr>
            <a:endParaRPr lang="en-US" sz="2800" dirty="0" smtClean="0"/>
          </a:p>
          <a:p>
            <a:pPr marL="457200" indent="-457200">
              <a:buFont typeface="+mj-lt"/>
              <a:buAutoNum type="arabicPeriod"/>
            </a:pPr>
            <a:endParaRPr lang="en-US" sz="2800" dirty="0"/>
          </a:p>
          <a:p>
            <a:pPr marL="457200" indent="-457200">
              <a:buFont typeface="+mj-lt"/>
              <a:buAutoNum type="arabicPeriod"/>
            </a:pPr>
            <a:endParaRPr lang="en-US" sz="2800" dirty="0" smtClean="0"/>
          </a:p>
          <a:p>
            <a:pPr marL="457200" indent="-457200">
              <a:buFont typeface="+mj-lt"/>
              <a:buAutoNum type="arabicPeriod"/>
            </a:pPr>
            <a:endParaRPr lang="en-US" sz="2800" dirty="0" smtClean="0"/>
          </a:p>
          <a:p>
            <a:pPr marL="457200" indent="-457200">
              <a:buFont typeface="+mj-lt"/>
              <a:buAutoNum type="arabicPeriod"/>
            </a:pPr>
            <a:endParaRPr lang="en-US" sz="2800" dirty="0"/>
          </a:p>
        </p:txBody>
      </p:sp>
    </p:spTree>
    <p:extLst>
      <p:ext uri="{BB962C8B-B14F-4D97-AF65-F5344CB8AC3E}">
        <p14:creationId xmlns:p14="http://schemas.microsoft.com/office/powerpoint/2010/main" val="3854079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1494" y="1374339"/>
            <a:ext cx="5370971" cy="2971800"/>
            <a:chOff x="432" y="480"/>
            <a:chExt cx="4943" cy="2735"/>
          </a:xfrm>
        </p:grpSpPr>
        <p:sp>
          <p:nvSpPr>
            <p:cNvPr id="4098" name="Rectangle 2"/>
            <p:cNvSpPr>
              <a:spLocks noChangeArrowheads="1"/>
            </p:cNvSpPr>
            <p:nvPr/>
          </p:nvSpPr>
          <p:spPr bwMode="auto">
            <a:xfrm>
              <a:off x="432" y="480"/>
              <a:ext cx="4943" cy="2735"/>
            </a:xfrm>
            <a:prstGeom prst="rect">
              <a:avLst/>
            </a:prstGeom>
            <a:solidFill>
              <a:srgbClr val="FFFFFF"/>
            </a:solidFill>
            <a:ln w="25560">
              <a:solidFill>
                <a:srgbClr val="000000"/>
              </a:solidFill>
              <a:miter lim="800000"/>
              <a:headEnd/>
              <a:tailEnd/>
            </a:ln>
            <a:effectLst/>
          </p:spPr>
          <p:txBody>
            <a:bodyPr wrap="none" anchor="ctr"/>
            <a:lstStyle/>
            <a:p>
              <a:endParaRPr lang="en-US" sz="1600" dirty="0"/>
            </a:p>
          </p:txBody>
        </p:sp>
        <p:grpSp>
          <p:nvGrpSpPr>
            <p:cNvPr id="3" name="Group 3"/>
            <p:cNvGrpSpPr>
              <a:grpSpLocks/>
            </p:cNvGrpSpPr>
            <p:nvPr/>
          </p:nvGrpSpPr>
          <p:grpSpPr bwMode="auto">
            <a:xfrm>
              <a:off x="528" y="528"/>
              <a:ext cx="4822" cy="2664"/>
              <a:chOff x="528" y="528"/>
              <a:chExt cx="4822" cy="2664"/>
            </a:xfrm>
          </p:grpSpPr>
          <p:pic>
            <p:nvPicPr>
              <p:cNvPr id="4100" name="Picture 4"/>
              <p:cNvPicPr>
                <a:picLocks noChangeAspect="1" noChangeArrowheads="1"/>
              </p:cNvPicPr>
              <p:nvPr/>
            </p:nvPicPr>
            <p:blipFill>
              <a:blip r:embed="rId3" cstate="print"/>
              <a:srcRect t="10922" b="15712"/>
              <a:stretch>
                <a:fillRect/>
              </a:stretch>
            </p:blipFill>
            <p:spPr bwMode="auto">
              <a:xfrm>
                <a:off x="528" y="528"/>
                <a:ext cx="4822" cy="2664"/>
              </a:xfrm>
              <a:prstGeom prst="rect">
                <a:avLst/>
              </a:prstGeom>
              <a:noFill/>
              <a:ln w="9525">
                <a:noFill/>
                <a:round/>
                <a:headEnd/>
                <a:tailEnd/>
              </a:ln>
              <a:effectLst/>
            </p:spPr>
          </p:pic>
          <p:grpSp>
            <p:nvGrpSpPr>
              <p:cNvPr id="4" name="Group 5"/>
              <p:cNvGrpSpPr>
                <a:grpSpLocks/>
              </p:cNvGrpSpPr>
              <p:nvPr/>
            </p:nvGrpSpPr>
            <p:grpSpPr bwMode="auto">
              <a:xfrm>
                <a:off x="923" y="552"/>
                <a:ext cx="3208" cy="2479"/>
                <a:chOff x="923" y="552"/>
                <a:chExt cx="3208" cy="2479"/>
              </a:xfrm>
            </p:grpSpPr>
            <p:sp>
              <p:nvSpPr>
                <p:cNvPr id="4102" name="Text Box 6"/>
                <p:cNvSpPr txBox="1">
                  <a:spLocks noChangeArrowheads="1"/>
                </p:cNvSpPr>
                <p:nvPr/>
              </p:nvSpPr>
              <p:spPr bwMode="auto">
                <a:xfrm>
                  <a:off x="1629" y="2769"/>
                  <a:ext cx="1509" cy="262"/>
                </a:xfrm>
                <a:prstGeom prst="rect">
                  <a:avLst/>
                </a:prstGeom>
                <a:solidFill>
                  <a:srgbClr val="FFFFFF"/>
                </a:solidFill>
                <a:ln w="9525">
                  <a:noFill/>
                  <a:round/>
                  <a:headEnd/>
                  <a:tailEnd/>
                </a:ln>
                <a:effectLst/>
              </p:spPr>
              <p:txBody>
                <a:bodyPr lIns="90000" tIns="46800" rIns="90000" bIns="46800"/>
                <a:lstStyle/>
                <a:p>
                  <a: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a:solidFill>
                        <a:srgbClr val="000000"/>
                      </a:solidFill>
                      <a:latin typeface="Arial" charset="0"/>
                      <a:ea typeface="WenQuanYi Zen Hei" charset="0"/>
                      <a:cs typeface="WenQuanYi Zen Hei" charset="0"/>
                    </a:rPr>
                    <a:t>     </a:t>
                  </a:r>
                  <a:r>
                    <a:rPr lang="en-US" sz="1100" dirty="0">
                      <a:solidFill>
                        <a:srgbClr val="000000"/>
                      </a:solidFill>
                      <a:latin typeface="Arial" charset="0"/>
                      <a:ea typeface="WenQuanYi Zen Hei" charset="0"/>
                      <a:cs typeface="WenQuanYi Zen Hei" charset="0"/>
                    </a:rPr>
                    <a:t>Pollutant Hot Spots</a:t>
                  </a:r>
                </a:p>
              </p:txBody>
            </p:sp>
            <p:sp>
              <p:nvSpPr>
                <p:cNvPr id="4103" name="Text Box 7"/>
                <p:cNvSpPr txBox="1">
                  <a:spLocks noChangeArrowheads="1"/>
                </p:cNvSpPr>
                <p:nvPr/>
              </p:nvSpPr>
              <p:spPr bwMode="auto">
                <a:xfrm>
                  <a:off x="2865" y="552"/>
                  <a:ext cx="1266" cy="384"/>
                </a:xfrm>
                <a:prstGeom prst="rect">
                  <a:avLst/>
                </a:prstGeom>
                <a:solidFill>
                  <a:srgbClr val="FFFFFF"/>
                </a:solidFill>
                <a:ln w="9525">
                  <a:noFill/>
                  <a:round/>
                  <a:headEnd/>
                  <a:tailEnd/>
                </a:ln>
                <a:effectLst/>
              </p:spPr>
              <p:txBody>
                <a:bodyPr lIns="90000" tIns="46800" rIns="90000" bIns="46800"/>
                <a:lstStyle/>
                <a:p>
                  <a:pPr algn="ct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dirty="0">
                      <a:solidFill>
                        <a:srgbClr val="000000"/>
                      </a:solidFill>
                      <a:latin typeface="Arial" charset="0"/>
                      <a:ea typeface="WenQuanYi Zen Hei" charset="0"/>
                      <a:cs typeface="WenQuanYi Zen Hei" charset="0"/>
                    </a:rPr>
                    <a:t>Excess Export</a:t>
                  </a:r>
                </a:p>
                <a:p>
                  <a:pPr algn="ct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100" dirty="0">
                      <a:solidFill>
                        <a:srgbClr val="000000"/>
                      </a:solidFill>
                      <a:latin typeface="Arial" charset="0"/>
                      <a:ea typeface="WenQuanYi Zen Hei" charset="0"/>
                      <a:cs typeface="WenQuanYi Zen Hei" charset="0"/>
                    </a:rPr>
                    <a:t>Causes</a:t>
                  </a:r>
                </a:p>
              </p:txBody>
            </p:sp>
            <p:sp>
              <p:nvSpPr>
                <p:cNvPr id="4104" name="Text Box 8"/>
                <p:cNvSpPr txBox="1">
                  <a:spLocks noChangeArrowheads="1"/>
                </p:cNvSpPr>
                <p:nvPr/>
              </p:nvSpPr>
              <p:spPr bwMode="auto">
                <a:xfrm>
                  <a:off x="923" y="2093"/>
                  <a:ext cx="534" cy="491"/>
                </a:xfrm>
                <a:prstGeom prst="rect">
                  <a:avLst/>
                </a:prstGeom>
                <a:solidFill>
                  <a:srgbClr val="008000"/>
                </a:solidFill>
                <a:ln w="9525">
                  <a:noFill/>
                  <a:round/>
                  <a:headEnd/>
                  <a:tailEnd/>
                </a:ln>
                <a:effectLst/>
              </p:spPr>
              <p:txBody>
                <a:bodyPr lIns="90000" tIns="46800" rIns="90000" bIns="46800"/>
                <a:lstStyle/>
                <a:p>
                  <a:pPr algn="ct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smtClean="0">
                      <a:solidFill>
                        <a:srgbClr val="FFFFFF"/>
                      </a:solidFill>
                      <a:latin typeface="Arial" charset="0"/>
                      <a:ea typeface="WenQuanYi Zen Hei" charset="0"/>
                      <a:cs typeface="WenQuanYi Zen Hei" charset="0"/>
                    </a:rPr>
                    <a:t>Bio-</a:t>
                  </a:r>
                </a:p>
                <a:p>
                  <a:pPr algn="ct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smtClean="0">
                      <a:solidFill>
                        <a:srgbClr val="FFFFFF"/>
                      </a:solidFill>
                      <a:latin typeface="Arial" charset="0"/>
                      <a:ea typeface="WenQuanYi Zen Hei" charset="0"/>
                      <a:cs typeface="WenQuanYi Zen Hei" charset="0"/>
                    </a:rPr>
                    <a:t>Dynamic </a:t>
                  </a:r>
                </a:p>
                <a:p>
                  <a:pPr algn="ct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dirty="0" smtClean="0">
                      <a:solidFill>
                        <a:srgbClr val="FFFFFF"/>
                      </a:solidFill>
                      <a:latin typeface="Arial" charset="0"/>
                      <a:ea typeface="WenQuanYi Zen Hei" charset="0"/>
                      <a:cs typeface="WenQuanYi Zen Hei" charset="0"/>
                    </a:rPr>
                    <a:t>Models</a:t>
                  </a:r>
                  <a:endParaRPr lang="en-US" sz="800" dirty="0">
                    <a:solidFill>
                      <a:srgbClr val="FFFFFF"/>
                    </a:solidFill>
                    <a:latin typeface="Arial" charset="0"/>
                    <a:ea typeface="WenQuanYi Zen Hei" charset="0"/>
                    <a:cs typeface="WenQuanYi Zen Hei" charset="0"/>
                  </a:endParaRPr>
                </a:p>
              </p:txBody>
            </p:sp>
          </p:grpSp>
        </p:grpSp>
      </p:grpSp>
      <p:sp>
        <p:nvSpPr>
          <p:cNvPr id="4105" name="Text Box 9"/>
          <p:cNvSpPr txBox="1">
            <a:spLocks noChangeArrowheads="1"/>
          </p:cNvSpPr>
          <p:nvPr/>
        </p:nvSpPr>
        <p:spPr bwMode="auto">
          <a:xfrm>
            <a:off x="1694064" y="217014"/>
            <a:ext cx="5715000" cy="648512"/>
          </a:xfrm>
          <a:prstGeom prst="rect">
            <a:avLst/>
          </a:prstGeom>
          <a:noFill/>
          <a:ln w="9525">
            <a:noFill/>
            <a:round/>
            <a:headEnd/>
            <a:tailEnd/>
          </a:ln>
          <a:effectLst/>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AU" sz="3600" b="1" dirty="0" smtClean="0">
                <a:latin typeface="+mj-lt"/>
                <a:cs typeface="Times New Roman" pitchFamily="16" charset="0"/>
              </a:rPr>
              <a:t>DDSS Development</a:t>
            </a:r>
            <a:endParaRPr lang="en-AU" sz="3600" b="1" dirty="0">
              <a:latin typeface="+mj-lt"/>
              <a:cs typeface="Times New Roman" pitchFamily="16" charset="0"/>
            </a:endParaRPr>
          </a:p>
        </p:txBody>
      </p:sp>
      <p:sp>
        <p:nvSpPr>
          <p:cNvPr id="4106" name="Text Box 10"/>
          <p:cNvSpPr txBox="1">
            <a:spLocks noChangeArrowheads="1"/>
          </p:cNvSpPr>
          <p:nvPr/>
        </p:nvSpPr>
        <p:spPr bwMode="auto">
          <a:xfrm>
            <a:off x="155970" y="4531483"/>
            <a:ext cx="5691984" cy="1412824"/>
          </a:xfrm>
          <a:prstGeom prst="rect">
            <a:avLst/>
          </a:prstGeom>
          <a:noFill/>
          <a:ln w="9525">
            <a:noFill/>
            <a:round/>
            <a:headEnd/>
            <a:tailEnd/>
          </a:ln>
          <a:effectLst/>
        </p:spPr>
        <p:txBody>
          <a:bodyPr wrap="square" lIns="90000" tIns="46800" rIns="90000" bIns="46800">
            <a:spAutoFit/>
          </a:bodyPr>
          <a:lstStyle/>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0070C0"/>
                </a:solidFill>
                <a:latin typeface="Arial" charset="0"/>
                <a:ea typeface="WenQuanYi Zen Hei" charset="0"/>
                <a:cs typeface="WenQuanYi Zen Hei" charset="0"/>
              </a:rPr>
              <a:t>Components</a:t>
            </a:r>
            <a:r>
              <a:rPr lang="en-US" sz="1600" i="1" dirty="0">
                <a:latin typeface="Arial" charset="0"/>
                <a:ea typeface="WenQuanYi Zen Hei" charset="0"/>
                <a:cs typeface="WenQuanYi Zen Hei" charset="0"/>
              </a:rPr>
              <a:t>: GIS, Models, Expert Systems</a:t>
            </a: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0070C0"/>
                </a:solidFill>
                <a:latin typeface="Arial" charset="0"/>
                <a:ea typeface="WenQuanYi Zen Hei" charset="0"/>
                <a:cs typeface="WenQuanYi Zen Hei" charset="0"/>
              </a:rPr>
              <a:t>Models</a:t>
            </a:r>
            <a:r>
              <a:rPr lang="en-US" sz="1600" i="1" dirty="0">
                <a:latin typeface="Arial" charset="0"/>
                <a:ea typeface="WenQuanYi Zen Hei" charset="0"/>
                <a:cs typeface="WenQuanYi Zen Hei" charset="0"/>
              </a:rPr>
              <a:t>: </a:t>
            </a:r>
            <a:r>
              <a:rPr lang="en-US" sz="1600" i="1" dirty="0" smtClean="0">
                <a:latin typeface="Arial" charset="0"/>
                <a:ea typeface="WenQuanYi Zen Hei" charset="0"/>
                <a:cs typeface="WenQuanYi Zen Hei" charset="0"/>
              </a:rPr>
              <a:t>SWAT (SUSTAIN, AQUATOX</a:t>
            </a:r>
            <a:r>
              <a:rPr lang="en-US" sz="1600" i="1" dirty="0">
                <a:latin typeface="Arial" charset="0"/>
                <a:ea typeface="WenQuanYi Zen Hei" charset="0"/>
                <a:cs typeface="WenQuanYi Zen Hei" charset="0"/>
              </a:rPr>
              <a:t>, </a:t>
            </a:r>
            <a:r>
              <a:rPr lang="en-US" sz="1600" i="1" dirty="0" smtClean="0">
                <a:latin typeface="Arial" charset="0"/>
                <a:ea typeface="WenQuanYi Zen Hei" charset="0"/>
                <a:cs typeface="WenQuanYi Zen Hei" charset="0"/>
              </a:rPr>
              <a:t>FIBI, EPA BASINS)</a:t>
            </a:r>
            <a:endParaRPr lang="en-US" sz="1600" i="1" dirty="0">
              <a:latin typeface="Arial" charset="0"/>
              <a:ea typeface="WenQuanYi Zen Hei" charset="0"/>
              <a:cs typeface="WenQuanYi Zen Hei" charset="0"/>
            </a:endParaRPr>
          </a:p>
          <a:p>
            <a:pPr>
              <a:spcBef>
                <a:spcPts val="1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0070C0"/>
                </a:solidFill>
                <a:latin typeface="Arial" charset="0"/>
                <a:ea typeface="WenQuanYi Zen Hei" charset="0"/>
                <a:cs typeface="WenQuanYi Zen Hei" charset="0"/>
              </a:rPr>
              <a:t>Expert Systems</a:t>
            </a:r>
            <a:r>
              <a:rPr lang="en-US" sz="1600" i="1" dirty="0">
                <a:latin typeface="Arial" charset="0"/>
                <a:ea typeface="WenQuanYi Zen Hei" charset="0"/>
                <a:cs typeface="WenQuanYi Zen Hei" charset="0"/>
              </a:rPr>
              <a:t>: </a:t>
            </a:r>
            <a:r>
              <a:rPr lang="en-US" sz="1600" i="1" dirty="0" smtClean="0">
                <a:latin typeface="Arial" charset="0"/>
                <a:ea typeface="WenQuanYi Zen Hei" charset="0"/>
                <a:cs typeface="WenQuanYi Zen Hei" charset="0"/>
              </a:rPr>
              <a:t>MATLAB (predicate </a:t>
            </a:r>
            <a:r>
              <a:rPr lang="en-US" sz="1600" i="1" dirty="0">
                <a:latin typeface="Arial" charset="0"/>
                <a:ea typeface="WenQuanYi Zen Hei" charset="0"/>
                <a:cs typeface="WenQuanYi Zen Hei" charset="0"/>
              </a:rPr>
              <a:t>calculus to decision </a:t>
            </a:r>
            <a:r>
              <a:rPr lang="en-US" sz="1600" i="1" dirty="0" smtClean="0">
                <a:latin typeface="Arial" charset="0"/>
                <a:ea typeface="WenQuanYi Zen Hei" charset="0"/>
                <a:cs typeface="WenQuanYi Zen Hei" charset="0"/>
              </a:rPr>
              <a:t>trees)</a:t>
            </a:r>
            <a:endParaRPr lang="en-US" sz="1600" i="1" dirty="0">
              <a:latin typeface="Arial" charset="0"/>
              <a:ea typeface="WenQuanYi Zen Hei" charset="0"/>
              <a:cs typeface="WenQuanYi Zen Hei" charset="0"/>
            </a:endParaRPr>
          </a:p>
        </p:txBody>
      </p:sp>
      <p:sp>
        <p:nvSpPr>
          <p:cNvPr id="12" name="Content Placeholder 2"/>
          <p:cNvSpPr txBox="1">
            <a:spLocks/>
          </p:cNvSpPr>
          <p:nvPr/>
        </p:nvSpPr>
        <p:spPr>
          <a:xfrm>
            <a:off x="5847953" y="1374339"/>
            <a:ext cx="3122221" cy="4989139"/>
          </a:xfrm>
          <a:prstGeom prst="rect">
            <a:avLst/>
          </a:prstGeom>
        </p:spPr>
        <p:txBody>
          <a:bodyPr>
            <a:normAutofit/>
          </a:bodyPr>
          <a:lstStyle/>
          <a:p>
            <a:pPr marL="165100" indent="-165100">
              <a:spcBef>
                <a:spcPct val="20000"/>
              </a:spcBef>
              <a:buFont typeface="Arial" pitchFamily="34" charset="0"/>
              <a:buChar char="•"/>
            </a:pPr>
            <a:r>
              <a:rPr lang="en-US" dirty="0" smtClean="0"/>
              <a:t>DDSS will rank environmental causes to pollution and prescribe a BMP allocation plan</a:t>
            </a:r>
          </a:p>
          <a:p>
            <a:pPr marL="165100" indent="-165100">
              <a:spcBef>
                <a:spcPct val="20000"/>
              </a:spcBef>
              <a:buFont typeface="Arial" pitchFamily="34" charset="0"/>
              <a:buChar char="•"/>
            </a:pPr>
            <a:endParaRPr lang="en-US" dirty="0" smtClean="0"/>
          </a:p>
          <a:p>
            <a:pPr marL="165100" marR="0" lvl="0" indent="-1651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i="0" u="none" strike="noStrike" kern="1200" cap="none" spc="0" normalizeH="0" baseline="0" noProof="0" dirty="0" smtClean="0">
                <a:ln>
                  <a:noFill/>
                </a:ln>
                <a:solidFill>
                  <a:schemeClr val="tx1"/>
                </a:solidFill>
                <a:effectLst/>
                <a:uLnTx/>
                <a:uFillTx/>
              </a:rPr>
              <a:t>Geo-referenced biophysical and land management data</a:t>
            </a:r>
          </a:p>
          <a:p>
            <a:pPr marL="165100" marR="0" lvl="0" indent="-165100" algn="l" defTabSz="914400" rtl="0" eaLnBrk="1" fontAlgn="auto" latinLnBrk="0" hangingPunct="1">
              <a:lnSpc>
                <a:spcPct val="100000"/>
              </a:lnSpc>
              <a:spcBef>
                <a:spcPct val="20000"/>
              </a:spcBef>
              <a:spcAft>
                <a:spcPts val="0"/>
              </a:spcAft>
              <a:buClrTx/>
              <a:buSzTx/>
              <a:tabLst/>
              <a:defRPr/>
            </a:pPr>
            <a:r>
              <a:rPr kumimoji="0" lang="en-US" i="0" u="none" strike="noStrike" kern="1200" cap="none" spc="0" normalizeH="0" baseline="0" noProof="0" dirty="0" smtClean="0">
                <a:ln>
                  <a:noFill/>
                </a:ln>
                <a:solidFill>
                  <a:schemeClr val="tx1"/>
                </a:solidFill>
                <a:effectLst/>
                <a:uLnTx/>
                <a:uFillTx/>
              </a:rPr>
              <a:t> </a:t>
            </a:r>
          </a:p>
          <a:p>
            <a:pPr marL="165100" marR="0" lvl="0" indent="-1651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i="0" u="none" strike="noStrike" kern="1200" cap="none" spc="0" normalizeH="0" baseline="0" noProof="0" dirty="0" smtClean="0">
                <a:ln>
                  <a:noFill/>
                </a:ln>
                <a:solidFill>
                  <a:schemeClr val="tx1"/>
                </a:solidFill>
                <a:effectLst/>
                <a:uLnTx/>
                <a:uFillTx/>
              </a:rPr>
              <a:t>Simulate watershed responses to selected stressors </a:t>
            </a:r>
          </a:p>
          <a:p>
            <a:pPr marL="165100" marR="0" lvl="0" indent="-1651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i="0" u="none" strike="noStrike" kern="1200" cap="none" spc="0" normalizeH="0" baseline="0" noProof="0" dirty="0" smtClean="0">
              <a:ln>
                <a:noFill/>
              </a:ln>
              <a:solidFill>
                <a:schemeClr val="tx1"/>
              </a:solidFill>
              <a:effectLst/>
              <a:uLnTx/>
              <a:uFillTx/>
            </a:endParaRPr>
          </a:p>
          <a:p>
            <a:pPr marL="165100" marR="0" lvl="0" indent="-1651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i="0" u="none" strike="noStrike" kern="1200" cap="none" spc="0" normalizeH="0" baseline="0" noProof="0" dirty="0" smtClean="0">
                <a:ln>
                  <a:noFill/>
                </a:ln>
                <a:solidFill>
                  <a:schemeClr val="tx1"/>
                </a:solidFill>
                <a:effectLst/>
                <a:uLnTx/>
                <a:uFillTx/>
              </a:rPr>
              <a:t>Identify CSAs &amp; prescribe appropriate BMPs</a:t>
            </a:r>
          </a:p>
          <a:p>
            <a:pPr marL="165100" marR="0" lvl="0" indent="-1651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marL="165100" marR="0" lvl="0" indent="-1651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i="0" u="none" strike="noStrike" kern="1200" cap="none" spc="0" normalizeH="0" baseline="0" noProof="0" dirty="0" smtClean="0">
                <a:ln>
                  <a:noFill/>
                </a:ln>
                <a:solidFill>
                  <a:schemeClr val="tx1"/>
                </a:solidFill>
                <a:effectLst/>
                <a:uLnTx/>
                <a:uFillTx/>
              </a:rPr>
              <a:t>More “bang for the buck”</a:t>
            </a:r>
          </a:p>
        </p:txBody>
      </p:sp>
    </p:spTree>
    <p:extLst>
      <p:ext uri="{BB962C8B-B14F-4D97-AF65-F5344CB8AC3E}">
        <p14:creationId xmlns:p14="http://schemas.microsoft.com/office/powerpoint/2010/main" val="1907665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4" y="286604"/>
            <a:ext cx="8256104" cy="1450757"/>
          </a:xfrm>
        </p:spPr>
        <p:txBody>
          <a:bodyPr>
            <a:normAutofit/>
          </a:bodyPr>
          <a:lstStyle/>
          <a:p>
            <a:pPr algn="ctr"/>
            <a:r>
              <a:rPr lang="en-US" sz="3600" b="1" dirty="0"/>
              <a:t>Climate </a:t>
            </a:r>
            <a:r>
              <a:rPr lang="en-US" sz="3600" b="1" dirty="0" smtClean="0"/>
              <a:t>Change Forecasts </a:t>
            </a:r>
            <a:r>
              <a:rPr lang="en-US" sz="3600" b="1" dirty="0"/>
              <a:t>for the Northeastern United </a:t>
            </a:r>
            <a:r>
              <a:rPr lang="en-US" sz="3600" b="1" dirty="0" smtClean="0"/>
              <a:t>States</a:t>
            </a:r>
            <a:endParaRPr lang="en-US" sz="3600" b="1" dirty="0"/>
          </a:p>
        </p:txBody>
      </p:sp>
      <p:sp>
        <p:nvSpPr>
          <p:cNvPr id="3" name="Content Placeholder 2"/>
          <p:cNvSpPr>
            <a:spLocks noGrp="1"/>
          </p:cNvSpPr>
          <p:nvPr>
            <p:ph idx="1"/>
          </p:nvPr>
        </p:nvSpPr>
        <p:spPr>
          <a:xfrm>
            <a:off x="721857" y="1845734"/>
            <a:ext cx="7746006" cy="4023360"/>
          </a:xfrm>
        </p:spPr>
        <p:txBody>
          <a:bodyPr>
            <a:normAutofit/>
          </a:bodyPr>
          <a:lstStyle/>
          <a:p>
            <a:pPr>
              <a:buFont typeface="Calibri" panose="020F0502020204030204" pitchFamily="34" charset="0"/>
              <a:buChar char="↑"/>
            </a:pPr>
            <a:r>
              <a:rPr lang="en-US" sz="2400" dirty="0" smtClean="0"/>
              <a:t>  Elevated concentrations of atmospheric CO</a:t>
            </a:r>
            <a:r>
              <a:rPr lang="en-US" sz="2400" baseline="-25000" dirty="0" smtClean="0"/>
              <a:t>2</a:t>
            </a:r>
          </a:p>
          <a:p>
            <a:pPr>
              <a:buFont typeface="Calibri" panose="020F0502020204030204" pitchFamily="34" charset="0"/>
              <a:buChar char="↑"/>
            </a:pPr>
            <a:r>
              <a:rPr lang="en-US" sz="2400" dirty="0" smtClean="0"/>
              <a:t>  Elevated mean temperature</a:t>
            </a:r>
          </a:p>
          <a:p>
            <a:pPr>
              <a:buFont typeface="Calibri" panose="020F0502020204030204" pitchFamily="34" charset="0"/>
              <a:buChar char="↑"/>
            </a:pPr>
            <a:r>
              <a:rPr lang="en-US" sz="2400" dirty="0" smtClean="0"/>
              <a:t>  Increased mean rainfall </a:t>
            </a:r>
          </a:p>
          <a:p>
            <a:pPr>
              <a:buFont typeface="Calibri" panose="020F0502020204030204" pitchFamily="34" charset="0"/>
              <a:buChar char="↑"/>
            </a:pPr>
            <a:r>
              <a:rPr lang="en-US" sz="2400" dirty="0" smtClean="0"/>
              <a:t>  Shift in seasonal rainfall patterns</a:t>
            </a:r>
          </a:p>
          <a:p>
            <a:pPr marL="814705" lvl="2" indent="-182563">
              <a:buFont typeface="Courier New" panose="02070309020205020404" pitchFamily="49" charset="0"/>
              <a:buChar char="o"/>
            </a:pPr>
            <a:r>
              <a:rPr lang="en-US" sz="1600" dirty="0"/>
              <a:t> </a:t>
            </a:r>
            <a:r>
              <a:rPr lang="en-US" sz="1800" dirty="0" smtClean="0"/>
              <a:t>Wetter spring</a:t>
            </a:r>
          </a:p>
          <a:p>
            <a:pPr marL="814705" lvl="2" indent="-182563">
              <a:buFont typeface="Courier New" panose="02070309020205020404" pitchFamily="49" charset="0"/>
              <a:buChar char="o"/>
            </a:pPr>
            <a:r>
              <a:rPr lang="en-US" sz="1800" dirty="0"/>
              <a:t> </a:t>
            </a:r>
            <a:r>
              <a:rPr lang="en-US" sz="1800" dirty="0" smtClean="0"/>
              <a:t>Drier late summer</a:t>
            </a:r>
          </a:p>
          <a:p>
            <a:pPr>
              <a:buFont typeface="Calibri" panose="020F0502020204030204" pitchFamily="34" charset="0"/>
              <a:buChar char="↑"/>
            </a:pPr>
            <a:r>
              <a:rPr lang="en-US" sz="2400" dirty="0"/>
              <a:t> </a:t>
            </a:r>
            <a:r>
              <a:rPr lang="en-US" sz="2400" dirty="0" smtClean="0"/>
              <a:t> </a:t>
            </a:r>
            <a:r>
              <a:rPr lang="en-US" sz="2400" b="1" dirty="0" smtClean="0"/>
              <a:t>Increases in extreme weather events</a:t>
            </a:r>
          </a:p>
          <a:p>
            <a:pPr>
              <a:buFont typeface="Calibri" panose="020F0502020204030204" pitchFamily="34" charset="0"/>
              <a:buChar char="↑"/>
            </a:pPr>
            <a:endParaRPr lang="en-US" sz="2400" dirty="0" smtClean="0"/>
          </a:p>
          <a:p>
            <a:endParaRPr lang="en-US" sz="2400" dirty="0"/>
          </a:p>
        </p:txBody>
      </p:sp>
    </p:spTree>
    <p:extLst>
      <p:ext uri="{BB962C8B-B14F-4D97-AF65-F5344CB8AC3E}">
        <p14:creationId xmlns:p14="http://schemas.microsoft.com/office/powerpoint/2010/main" val="3078293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2DCDB"/>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48482" name="Picture 1"/>
          <p:cNvPicPr>
            <a:picLocks noChangeAspect="1" noChangeArrowheads="1"/>
          </p:cNvPicPr>
          <p:nvPr/>
        </p:nvPicPr>
        <p:blipFill>
          <a:blip r:embed="rId2">
            <a:extLst>
              <a:ext uri="{28A0092B-C50C-407E-A947-70E740481C1C}">
                <a14:useLocalDpi xmlns:a14="http://schemas.microsoft.com/office/drawing/2010/main" val="0"/>
              </a:ext>
            </a:extLst>
          </a:blip>
          <a:srcRect l="31000" t="41600" r="32500" b="12000"/>
          <a:stretch>
            <a:fillRect/>
          </a:stretch>
        </p:blipFill>
        <p:spPr bwMode="auto">
          <a:xfrm>
            <a:off x="152400" y="457200"/>
            <a:ext cx="88392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2"/>
          <p:cNvSpPr txBox="1">
            <a:spLocks noChangeArrowheads="1"/>
          </p:cNvSpPr>
          <p:nvPr/>
        </p:nvSpPr>
        <p:spPr bwMode="auto">
          <a:xfrm>
            <a:off x="228600" y="61722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smtClean="0">
                <a:solidFill>
                  <a:srgbClr val="000000"/>
                </a:solidFill>
                <a:hlinkClick r:id="rId3"/>
              </a:rPr>
              <a:t>http://www.ncdc.noaa.gov/temp-and-precip/time-series/index.php?parameter=pcp&amp;month=8&amp;year=2002&amp;filter=3&amp;state=18&amp;div=0</a:t>
            </a:r>
            <a:endParaRPr lang="en-US" altLang="en-US" smtClean="0">
              <a:solidFill>
                <a:srgbClr val="000000"/>
              </a:solidFill>
            </a:endParaRPr>
          </a:p>
        </p:txBody>
      </p:sp>
      <p:sp>
        <p:nvSpPr>
          <p:cNvPr id="4" name="Oval 3"/>
          <p:cNvSpPr/>
          <p:nvPr/>
        </p:nvSpPr>
        <p:spPr>
          <a:xfrm>
            <a:off x="1524000" y="76200"/>
            <a:ext cx="6019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rPr>
              <a:t>NOAA – National Climate Date Center</a:t>
            </a:r>
          </a:p>
        </p:txBody>
      </p:sp>
      <p:sp>
        <p:nvSpPr>
          <p:cNvPr id="148485" name="TextBox 5"/>
          <p:cNvSpPr txBox="1">
            <a:spLocks noChangeArrowheads="1"/>
          </p:cNvSpPr>
          <p:nvPr/>
        </p:nvSpPr>
        <p:spPr bwMode="auto">
          <a:xfrm>
            <a:off x="152400" y="5638800"/>
            <a:ext cx="899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b="1" smtClean="0">
                <a:solidFill>
                  <a:srgbClr val="000000"/>
                </a:solidFill>
                <a:latin typeface="Times New Roman" panose="02020603050405020304" pitchFamily="18" charset="0"/>
                <a:cs typeface="Times New Roman" panose="02020603050405020304" pitchFamily="18" charset="0"/>
              </a:rPr>
              <a:t>Cum. Change in Precipitation for June-August= -1.31” [June (-0.18), July (-0.49), August (-0.65)] per Century </a:t>
            </a:r>
          </a:p>
        </p:txBody>
      </p:sp>
    </p:spTree>
    <p:extLst>
      <p:ext uri="{BB962C8B-B14F-4D97-AF65-F5344CB8AC3E}">
        <p14:creationId xmlns:p14="http://schemas.microsoft.com/office/powerpoint/2010/main" val="2150357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2DCDB"/>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49506" name="Picture 1"/>
          <p:cNvPicPr>
            <a:picLocks noChangeAspect="1" noChangeArrowheads="1"/>
          </p:cNvPicPr>
          <p:nvPr/>
        </p:nvPicPr>
        <p:blipFill>
          <a:blip r:embed="rId2">
            <a:extLst>
              <a:ext uri="{28A0092B-C50C-407E-A947-70E740481C1C}">
                <a14:useLocalDpi xmlns:a14="http://schemas.microsoft.com/office/drawing/2010/main" val="0"/>
              </a:ext>
            </a:extLst>
          </a:blip>
          <a:srcRect l="31000" t="36000" r="32500" b="16800"/>
          <a:stretch>
            <a:fillRect/>
          </a:stretch>
        </p:blipFill>
        <p:spPr bwMode="auto">
          <a:xfrm>
            <a:off x="120650" y="727075"/>
            <a:ext cx="8839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447800" y="304800"/>
            <a:ext cx="6019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rPr>
              <a:t>NOAA – National Climate Date Center</a:t>
            </a:r>
          </a:p>
        </p:txBody>
      </p:sp>
      <p:sp>
        <p:nvSpPr>
          <p:cNvPr id="149508" name="TextBox 3"/>
          <p:cNvSpPr txBox="1">
            <a:spLocks noChangeArrowheads="1"/>
          </p:cNvSpPr>
          <p:nvPr/>
        </p:nvSpPr>
        <p:spPr bwMode="auto">
          <a:xfrm>
            <a:off x="76200" y="6159500"/>
            <a:ext cx="868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600" smtClean="0">
                <a:solidFill>
                  <a:srgbClr val="000000"/>
                </a:solidFill>
                <a:hlinkClick r:id="rId3"/>
              </a:rPr>
              <a:t>http://www.ncdc.noaa.gov/temp-and-precip/time-series/index.php?parameter=pcp&amp;month=8&amp;year=2002&amp;filter=3&amp;state=18&amp;div=0</a:t>
            </a:r>
            <a:endParaRPr lang="en-US" altLang="en-US" smtClean="0">
              <a:solidFill>
                <a:srgbClr val="000000"/>
              </a:solidFill>
            </a:endParaRPr>
          </a:p>
        </p:txBody>
      </p:sp>
      <p:sp>
        <p:nvSpPr>
          <p:cNvPr id="149509" name="TextBox 4"/>
          <p:cNvSpPr txBox="1">
            <a:spLocks noChangeArrowheads="1"/>
          </p:cNvSpPr>
          <p:nvPr/>
        </p:nvSpPr>
        <p:spPr bwMode="auto">
          <a:xfrm>
            <a:off x="152400" y="5734050"/>
            <a:ext cx="883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1400" b="1" smtClean="0">
                <a:solidFill>
                  <a:srgbClr val="000000"/>
                </a:solidFill>
              </a:rPr>
              <a:t>Cum. Change in Precipitation for March-May = 1.33” [March (0.47), April (0.18), May (0.67)] per Century</a:t>
            </a:r>
            <a:r>
              <a:rPr lang="en-US" altLang="en-US" sz="1600" b="1" smtClean="0">
                <a:solidFill>
                  <a:srgbClr val="000000"/>
                </a:solidFill>
              </a:rPr>
              <a:t> </a:t>
            </a:r>
          </a:p>
        </p:txBody>
      </p:sp>
    </p:spTree>
    <p:extLst>
      <p:ext uri="{BB962C8B-B14F-4D97-AF65-F5344CB8AC3E}">
        <p14:creationId xmlns:p14="http://schemas.microsoft.com/office/powerpoint/2010/main" val="153633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85" y="337007"/>
            <a:ext cx="9050915" cy="775864"/>
          </a:xfrm>
        </p:spPr>
        <p:txBody>
          <a:bodyPr>
            <a:normAutofit/>
          </a:bodyPr>
          <a:lstStyle/>
          <a:p>
            <a:pPr algn="ctr"/>
            <a:r>
              <a:rPr lang="en-US" sz="4400" b="1" dirty="0" smtClean="0"/>
              <a:t>Model Construction and Analysis</a:t>
            </a:r>
            <a:endParaRPr lang="en-US" sz="4400"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527907535"/>
              </p:ext>
            </p:extLst>
          </p:nvPr>
        </p:nvGraphicFramePr>
        <p:xfrm>
          <a:off x="5118100" y="1112872"/>
          <a:ext cx="3945384" cy="2917261"/>
        </p:xfrm>
        <a:graphic>
          <a:graphicData uri="http://schemas.openxmlformats.org/drawingml/2006/table">
            <a:tbl>
              <a:tblPr firstRow="1" firstCol="1" bandRow="1">
                <a:tableStyleId>{0660B408-B3CF-4A94-85FC-2B1E0A45F4A2}</a:tableStyleId>
              </a:tblPr>
              <a:tblGrid>
                <a:gridCol w="1158027">
                  <a:extLst>
                    <a:ext uri="{9D8B030D-6E8A-4147-A177-3AD203B41FA5}">
                      <a16:colId xmlns:a16="http://schemas.microsoft.com/office/drawing/2014/main" xmlns="" val="20000"/>
                    </a:ext>
                  </a:extLst>
                </a:gridCol>
                <a:gridCol w="2787357">
                  <a:extLst>
                    <a:ext uri="{9D8B030D-6E8A-4147-A177-3AD203B41FA5}">
                      <a16:colId xmlns:a16="http://schemas.microsoft.com/office/drawing/2014/main" xmlns="" val="20001"/>
                    </a:ext>
                  </a:extLst>
                </a:gridCol>
              </a:tblGrid>
              <a:tr h="316301">
                <a:tc>
                  <a:txBody>
                    <a:bodyPr/>
                    <a:lstStyle/>
                    <a:p>
                      <a:pPr marL="0" marR="0" algn="r">
                        <a:lnSpc>
                          <a:spcPct val="107000"/>
                        </a:lnSpc>
                        <a:spcBef>
                          <a:spcPts val="0"/>
                        </a:spcBef>
                        <a:spcAft>
                          <a:spcPts val="800"/>
                        </a:spcAft>
                      </a:pPr>
                      <a:r>
                        <a:rPr lang="en-US" sz="1800" dirty="0">
                          <a:effectLst/>
                        </a:rPr>
                        <a:t>Software</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7000"/>
                        </a:lnSpc>
                        <a:spcBef>
                          <a:spcPts val="0"/>
                        </a:spcBef>
                        <a:spcAft>
                          <a:spcPts val="800"/>
                        </a:spcAft>
                      </a:pPr>
                      <a:r>
                        <a:rPr lang="en-US" sz="1800" dirty="0" smtClean="0">
                          <a:effectLst/>
                        </a:rPr>
                        <a:t>Purpose and Progression</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extLst>
                  <a:ext uri="{0D108BD9-81ED-4DB2-BD59-A6C34878D82A}">
                    <a16:rowId xmlns:a16="http://schemas.microsoft.com/office/drawing/2014/main" xmlns="" val="10000"/>
                  </a:ext>
                </a:extLst>
              </a:tr>
              <a:tr h="640063">
                <a:tc>
                  <a:txBody>
                    <a:bodyPr/>
                    <a:lstStyle/>
                    <a:p>
                      <a:pPr marL="0" marR="0" algn="r">
                        <a:lnSpc>
                          <a:spcPct val="100000"/>
                        </a:lnSpc>
                        <a:spcBef>
                          <a:spcPts val="0"/>
                        </a:spcBef>
                        <a:spcAft>
                          <a:spcPts val="800"/>
                        </a:spcAft>
                      </a:pPr>
                      <a:r>
                        <a:rPr lang="en-US" sz="1800" dirty="0">
                          <a:effectLst/>
                        </a:rPr>
                        <a:t>ArcGIS</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smtClean="0">
                          <a:effectLst/>
                        </a:rPr>
                        <a:t>Spatial Data Analysis</a:t>
                      </a:r>
                    </a:p>
                    <a:p>
                      <a:pPr marL="0" marR="0">
                        <a:lnSpc>
                          <a:spcPct val="100000"/>
                        </a:lnSpc>
                        <a:spcBef>
                          <a:spcPts val="0"/>
                        </a:spcBef>
                        <a:spcAft>
                          <a:spcPts val="800"/>
                        </a:spcAft>
                      </a:pPr>
                      <a:r>
                        <a:rPr lang="en-US" sz="1800" kern="1200" dirty="0" smtClean="0">
                          <a:solidFill>
                            <a:schemeClr val="dk1"/>
                          </a:solidFill>
                          <a:effectLst/>
                          <a:latin typeface="+mn-lt"/>
                          <a:ea typeface="+mn-ea"/>
                          <a:cs typeface="+mn-cs"/>
                        </a:rPr>
                        <a:t>(Graphics and Database)</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a16="http://schemas.microsoft.com/office/drawing/2014/main" xmlns="" val="10001"/>
                  </a:ext>
                </a:extLst>
              </a:tr>
              <a:tr h="640063">
                <a:tc>
                  <a:txBody>
                    <a:bodyPr/>
                    <a:lstStyle/>
                    <a:p>
                      <a:pPr marL="0" marR="0" algn="r">
                        <a:lnSpc>
                          <a:spcPct val="100000"/>
                        </a:lnSpc>
                        <a:spcBef>
                          <a:spcPts val="0"/>
                        </a:spcBef>
                        <a:spcAft>
                          <a:spcPts val="800"/>
                        </a:spcAft>
                      </a:pPr>
                      <a:r>
                        <a:rPr lang="en-US" sz="1800" dirty="0">
                          <a:effectLst/>
                        </a:rPr>
                        <a:t>ArcSWAT</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a:effectLst/>
                        </a:rPr>
                        <a:t>Model </a:t>
                      </a:r>
                      <a:r>
                        <a:rPr lang="en-US" sz="1800" dirty="0" smtClean="0">
                          <a:effectLst/>
                        </a:rPr>
                        <a:t>development</a:t>
                      </a:r>
                    </a:p>
                    <a:p>
                      <a:pPr marL="0" marR="0">
                        <a:lnSpc>
                          <a:spcPct val="100000"/>
                        </a:lnSpc>
                        <a:spcBef>
                          <a:spcPts val="0"/>
                        </a:spcBef>
                        <a:spcAft>
                          <a:spcPts val="800"/>
                        </a:spcAft>
                      </a:pPr>
                      <a:r>
                        <a:rPr lang="en-US" sz="1800" kern="1200" dirty="0" smtClean="0">
                          <a:solidFill>
                            <a:schemeClr val="dk1"/>
                          </a:solidFill>
                          <a:effectLst/>
                          <a:latin typeface="+mn-lt"/>
                          <a:ea typeface="+mn-ea"/>
                          <a:cs typeface="+mn-cs"/>
                        </a:rPr>
                        <a:t>SWAT input file Generation</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a16="http://schemas.microsoft.com/office/drawing/2014/main" xmlns="" val="10002"/>
                  </a:ext>
                </a:extLst>
              </a:tr>
              <a:tr h="640063">
                <a:tc>
                  <a:txBody>
                    <a:bodyPr/>
                    <a:lstStyle/>
                    <a:p>
                      <a:pPr marL="0" marR="0" algn="r">
                        <a:lnSpc>
                          <a:spcPct val="100000"/>
                        </a:lnSpc>
                        <a:spcBef>
                          <a:spcPts val="0"/>
                        </a:spcBef>
                        <a:spcAft>
                          <a:spcPts val="800"/>
                        </a:spcAft>
                      </a:pPr>
                      <a:r>
                        <a:rPr lang="en-US" sz="1800" dirty="0">
                          <a:effectLst/>
                        </a:rPr>
                        <a:t>SWAT-CUP</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a:effectLst/>
                        </a:rPr>
                        <a:t>Model </a:t>
                      </a:r>
                      <a:r>
                        <a:rPr lang="en-US" sz="1800" dirty="0" smtClean="0">
                          <a:effectLst/>
                        </a:rPr>
                        <a:t>calibration</a:t>
                      </a:r>
                    </a:p>
                    <a:p>
                      <a:pPr marL="0" marR="0" algn="l" defTabSz="914400" rtl="0" eaLnBrk="1" latinLnBrk="0" hangingPunct="1">
                        <a:lnSpc>
                          <a:spcPct val="100000"/>
                        </a:lnSpc>
                        <a:spcBef>
                          <a:spcPts val="0"/>
                        </a:spcBef>
                        <a:spcAft>
                          <a:spcPts val="800"/>
                        </a:spcAft>
                      </a:pPr>
                      <a:r>
                        <a:rPr lang="en-US" sz="1800" kern="1200" dirty="0" smtClean="0">
                          <a:solidFill>
                            <a:schemeClr val="dk1"/>
                          </a:solidFill>
                          <a:effectLst/>
                          <a:latin typeface="+mn-lt"/>
                          <a:ea typeface="+mn-ea"/>
                          <a:cs typeface="+mn-cs"/>
                        </a:rPr>
                        <a:t>(SUFI-2 Method)</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a16="http://schemas.microsoft.com/office/drawing/2014/main" xmlns="" val="10003"/>
                  </a:ext>
                </a:extLst>
              </a:tr>
              <a:tr h="640063">
                <a:tc>
                  <a:txBody>
                    <a:bodyPr/>
                    <a:lstStyle/>
                    <a:p>
                      <a:pPr marL="0" marR="0" algn="r">
                        <a:lnSpc>
                          <a:spcPct val="100000"/>
                        </a:lnSpc>
                        <a:spcBef>
                          <a:spcPts val="0"/>
                        </a:spcBef>
                        <a:spcAft>
                          <a:spcPts val="800"/>
                        </a:spcAft>
                      </a:pPr>
                      <a:r>
                        <a:rPr lang="en-US" sz="1800" dirty="0">
                          <a:effectLst/>
                        </a:rPr>
                        <a:t>SWAT</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366" marR="48366" marT="0" marB="0"/>
                </a:tc>
                <a:tc>
                  <a:txBody>
                    <a:bodyPr/>
                    <a:lstStyle/>
                    <a:p>
                      <a:pPr marL="0" marR="0">
                        <a:lnSpc>
                          <a:spcPct val="100000"/>
                        </a:lnSpc>
                        <a:spcBef>
                          <a:spcPts val="0"/>
                        </a:spcBef>
                        <a:spcAft>
                          <a:spcPts val="800"/>
                        </a:spcAft>
                      </a:pPr>
                      <a:r>
                        <a:rPr lang="en-US" sz="1800" dirty="0" smtClean="0">
                          <a:effectLst/>
                        </a:rPr>
                        <a:t>Experimental</a:t>
                      </a:r>
                      <a:r>
                        <a:rPr lang="en-US" sz="1800" baseline="0" dirty="0" smtClean="0">
                          <a:effectLst/>
                        </a:rPr>
                        <a:t> engine</a:t>
                      </a:r>
                    </a:p>
                    <a:p>
                      <a:pPr marL="0" marR="0">
                        <a:lnSpc>
                          <a:spcPct val="100000"/>
                        </a:lnSpc>
                        <a:spcBef>
                          <a:spcPts val="0"/>
                        </a:spcBef>
                        <a:spcAft>
                          <a:spcPts val="800"/>
                        </a:spcAft>
                      </a:pPr>
                      <a:r>
                        <a:rPr lang="en-US" sz="1800" kern="1200" dirty="0" smtClean="0">
                          <a:solidFill>
                            <a:schemeClr val="dk1"/>
                          </a:solidFill>
                          <a:effectLst/>
                          <a:latin typeface="+mn-lt"/>
                          <a:ea typeface="+mn-ea"/>
                          <a:cs typeface="+mn-cs"/>
                        </a:rPr>
                        <a:t>(SWAT.exe)</a:t>
                      </a:r>
                      <a:endParaRPr lang="en-US" sz="1800" kern="1200" dirty="0">
                        <a:solidFill>
                          <a:schemeClr val="dk1"/>
                        </a:solidFill>
                        <a:effectLst/>
                        <a:latin typeface="+mn-lt"/>
                        <a:ea typeface="+mn-ea"/>
                        <a:cs typeface="+mn-cs"/>
                      </a:endParaRPr>
                    </a:p>
                  </a:txBody>
                  <a:tcPr marL="48366" marR="48366" marT="0" marB="0"/>
                </a:tc>
                <a:extLst>
                  <a:ext uri="{0D108BD9-81ED-4DB2-BD59-A6C34878D82A}">
                    <a16:rowId xmlns:a16="http://schemas.microsoft.com/office/drawing/2014/main" xmlns="" val="10004"/>
                  </a:ext>
                </a:extLst>
              </a:tr>
            </a:tbl>
          </a:graphicData>
        </a:graphic>
      </p:graphicFrame>
      <p:sp>
        <p:nvSpPr>
          <p:cNvPr id="5" name="TextBox 4"/>
          <p:cNvSpPr txBox="1"/>
          <p:nvPr/>
        </p:nvSpPr>
        <p:spPr>
          <a:xfrm rot="10800000" flipV="1">
            <a:off x="93085" y="5446610"/>
            <a:ext cx="4845276" cy="769441"/>
          </a:xfrm>
          <a:prstGeom prst="rect">
            <a:avLst/>
          </a:prstGeom>
          <a:noFill/>
        </p:spPr>
        <p:txBody>
          <a:bodyPr wrap="square" rtlCol="0">
            <a:spAutoFit/>
          </a:bodyPr>
          <a:lstStyle/>
          <a:p>
            <a:r>
              <a:rPr lang="en-US" sz="1600" b="1" dirty="0" smtClean="0"/>
              <a:t>Model Calibration</a:t>
            </a:r>
          </a:p>
          <a:p>
            <a:pPr marL="285750" indent="-285750">
              <a:buFont typeface="Wingdings" panose="05000000000000000000" pitchFamily="2" charset="2"/>
              <a:buChar char="§"/>
            </a:pPr>
            <a:r>
              <a:rPr lang="en-US" sz="1400" dirty="0"/>
              <a:t>Warm-up (3 yrs): 1/1/1990 to 12/31/1992</a:t>
            </a:r>
          </a:p>
          <a:p>
            <a:pPr marL="285750" indent="-285750">
              <a:buFont typeface="Wingdings" panose="05000000000000000000" pitchFamily="2" charset="2"/>
              <a:buChar char="§"/>
            </a:pPr>
            <a:r>
              <a:rPr lang="en-US" sz="1400" dirty="0" smtClean="0"/>
              <a:t>Calibration </a:t>
            </a:r>
            <a:r>
              <a:rPr lang="en-US" sz="1400" dirty="0"/>
              <a:t>Period (</a:t>
            </a:r>
            <a:r>
              <a:rPr lang="en-US" sz="1400" dirty="0" smtClean="0"/>
              <a:t>15 </a:t>
            </a:r>
            <a:r>
              <a:rPr lang="en-US" sz="1400" dirty="0"/>
              <a:t>yrs): </a:t>
            </a:r>
            <a:r>
              <a:rPr lang="en-US" sz="1400" dirty="0" smtClean="0"/>
              <a:t>1/1/1990 </a:t>
            </a:r>
            <a:r>
              <a:rPr lang="en-US" sz="1400" dirty="0"/>
              <a:t>to </a:t>
            </a:r>
            <a:r>
              <a:rPr lang="en-US" sz="1400" dirty="0" smtClean="0"/>
              <a:t>12/31/2004</a:t>
            </a:r>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4177074730"/>
              </p:ext>
            </p:extLst>
          </p:nvPr>
        </p:nvGraphicFramePr>
        <p:xfrm>
          <a:off x="93085" y="1112871"/>
          <a:ext cx="4878760" cy="2917262"/>
        </p:xfrm>
        <a:graphic>
          <a:graphicData uri="http://schemas.openxmlformats.org/drawingml/2006/table">
            <a:tbl>
              <a:tblPr firstRow="1" firstCol="1" bandRow="1">
                <a:tableStyleId>{0660B408-B3CF-4A94-85FC-2B1E0A45F4A2}</a:tableStyleId>
              </a:tblPr>
              <a:tblGrid>
                <a:gridCol w="2644267">
                  <a:extLst>
                    <a:ext uri="{9D8B030D-6E8A-4147-A177-3AD203B41FA5}">
                      <a16:colId xmlns:a16="http://schemas.microsoft.com/office/drawing/2014/main" xmlns="" val="20000"/>
                    </a:ext>
                  </a:extLst>
                </a:gridCol>
                <a:gridCol w="2234493">
                  <a:extLst>
                    <a:ext uri="{9D8B030D-6E8A-4147-A177-3AD203B41FA5}">
                      <a16:colId xmlns:a16="http://schemas.microsoft.com/office/drawing/2014/main" xmlns="" val="20001"/>
                    </a:ext>
                  </a:extLst>
                </a:gridCol>
              </a:tblGrid>
              <a:tr h="302109">
                <a:tc>
                  <a:txBody>
                    <a:bodyPr/>
                    <a:lstStyle/>
                    <a:p>
                      <a:pPr marL="0" marR="0" algn="r">
                        <a:lnSpc>
                          <a:spcPct val="107000"/>
                        </a:lnSpc>
                        <a:spcBef>
                          <a:spcPts val="0"/>
                        </a:spcBef>
                        <a:spcAft>
                          <a:spcPts val="800"/>
                        </a:spcAft>
                      </a:pPr>
                      <a:r>
                        <a:rPr lang="en-US" sz="1800" dirty="0">
                          <a:effectLst/>
                        </a:rPr>
                        <a:t>Data Type</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Characteristics</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xmlns="" val="10000"/>
                  </a:ext>
                </a:extLst>
              </a:tr>
              <a:tr h="302109">
                <a:tc>
                  <a:txBody>
                    <a:bodyPr/>
                    <a:lstStyle/>
                    <a:p>
                      <a:pPr marL="0" marR="0" algn="r">
                        <a:lnSpc>
                          <a:spcPct val="107000"/>
                        </a:lnSpc>
                        <a:spcBef>
                          <a:spcPts val="0"/>
                        </a:spcBef>
                        <a:spcAft>
                          <a:spcPts val="800"/>
                        </a:spcAft>
                      </a:pPr>
                      <a:r>
                        <a:rPr lang="en-US" sz="1800" dirty="0">
                          <a:effectLst/>
                        </a:rPr>
                        <a:t>Topography/DEM</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10 meter</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xmlns="" val="10001"/>
                  </a:ext>
                </a:extLst>
              </a:tr>
              <a:tr h="307797">
                <a:tc>
                  <a:txBody>
                    <a:bodyPr/>
                    <a:lstStyle/>
                    <a:p>
                      <a:pPr marL="0" marR="0" algn="r">
                        <a:lnSpc>
                          <a:spcPct val="107000"/>
                        </a:lnSpc>
                        <a:spcBef>
                          <a:spcPts val="0"/>
                        </a:spcBef>
                        <a:spcAft>
                          <a:spcPts val="800"/>
                        </a:spcAft>
                      </a:pPr>
                      <a:r>
                        <a:rPr lang="en-US" sz="1800" dirty="0">
                          <a:effectLst/>
                        </a:rPr>
                        <a:t>Landuse/Land Cover</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 </a:t>
                      </a:r>
                      <a:r>
                        <a:rPr lang="en-US" sz="1800" dirty="0" smtClean="0">
                          <a:effectLst/>
                        </a:rPr>
                        <a:t>NLCD 2006            HRU</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xmlns="" val="10002"/>
                  </a:ext>
                </a:extLst>
              </a:tr>
              <a:tr h="302109">
                <a:tc>
                  <a:txBody>
                    <a:bodyPr/>
                    <a:lstStyle/>
                    <a:p>
                      <a:pPr marL="0" marR="0" algn="r">
                        <a:lnSpc>
                          <a:spcPct val="107000"/>
                        </a:lnSpc>
                        <a:spcBef>
                          <a:spcPts val="0"/>
                        </a:spcBef>
                        <a:spcAft>
                          <a:spcPts val="800"/>
                        </a:spcAft>
                      </a:pPr>
                      <a:r>
                        <a:rPr lang="en-US" sz="1800" dirty="0">
                          <a:effectLst/>
                        </a:rPr>
                        <a:t>Soils</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 </a:t>
                      </a:r>
                      <a:r>
                        <a:rPr lang="en-US" sz="1800" dirty="0" smtClean="0">
                          <a:effectLst/>
                        </a:rPr>
                        <a:t>NRCS SSURGO</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xmlns="" val="10003"/>
                  </a:ext>
                </a:extLst>
              </a:tr>
              <a:tr h="390123">
                <a:tc>
                  <a:txBody>
                    <a:bodyPr/>
                    <a:lstStyle/>
                    <a:p>
                      <a:pPr marL="0" marR="0" algn="r">
                        <a:lnSpc>
                          <a:spcPct val="107000"/>
                        </a:lnSpc>
                        <a:spcBef>
                          <a:spcPts val="0"/>
                        </a:spcBef>
                        <a:spcAft>
                          <a:spcPts val="800"/>
                        </a:spcAft>
                      </a:pPr>
                      <a:r>
                        <a:rPr lang="en-US" sz="1800" dirty="0" smtClean="0">
                          <a:effectLst/>
                        </a:rPr>
                        <a:t>Weather (Calibration)</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3 </a:t>
                      </a:r>
                      <a:r>
                        <a:rPr lang="en-US" sz="1800" dirty="0" smtClean="0">
                          <a:effectLst/>
                        </a:rPr>
                        <a:t>stations NCEP CFSR</a:t>
                      </a:r>
                    </a:p>
                  </a:txBody>
                  <a:tcPr marL="51435" marR="51435" marT="0" marB="0"/>
                </a:tc>
                <a:extLst>
                  <a:ext uri="{0D108BD9-81ED-4DB2-BD59-A6C34878D82A}">
                    <a16:rowId xmlns:a16="http://schemas.microsoft.com/office/drawing/2014/main" xmlns="" val="10004"/>
                  </a:ext>
                </a:extLst>
              </a:tr>
              <a:tr h="604217">
                <a:tc>
                  <a:txBody>
                    <a:bodyPr/>
                    <a:lstStyle/>
                    <a:p>
                      <a:pPr marL="0" marR="0" algn="r">
                        <a:lnSpc>
                          <a:spcPct val="107000"/>
                        </a:lnSpc>
                        <a:spcBef>
                          <a:spcPts val="0"/>
                        </a:spcBef>
                        <a:spcAft>
                          <a:spcPts val="800"/>
                        </a:spcAft>
                      </a:pPr>
                      <a:r>
                        <a:rPr lang="en-US" sz="1800" dirty="0" smtClean="0">
                          <a:effectLst/>
                        </a:rPr>
                        <a:t>Flow, Nutrients </a:t>
                      </a:r>
                      <a:r>
                        <a:rPr lang="en-US" sz="1800" dirty="0">
                          <a:effectLst/>
                        </a:rPr>
                        <a:t>and Sediment</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800"/>
                        </a:spcAft>
                      </a:pPr>
                      <a:r>
                        <a:rPr lang="en-US" sz="1800" dirty="0">
                          <a:effectLst/>
                        </a:rPr>
                        <a:t>1 </a:t>
                      </a:r>
                      <a:r>
                        <a:rPr lang="en-US" sz="1800" dirty="0" smtClean="0">
                          <a:effectLst/>
                        </a:rPr>
                        <a:t>USGS Gauging Station </a:t>
                      </a:r>
                      <a:r>
                        <a:rPr lang="en-US" sz="1800" dirty="0">
                          <a:effectLst/>
                        </a:rPr>
                        <a:t>Greensboro</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xmlns="" val="10005"/>
                  </a:ext>
                </a:extLst>
              </a:tr>
              <a:tr h="708798">
                <a:tc>
                  <a:txBody>
                    <a:bodyPr/>
                    <a:lstStyle/>
                    <a:p>
                      <a:pPr marL="0" marR="0" algn="r">
                        <a:lnSpc>
                          <a:spcPct val="107000"/>
                        </a:lnSpc>
                        <a:spcBef>
                          <a:spcPts val="0"/>
                        </a:spcBef>
                        <a:spcAft>
                          <a:spcPts val="800"/>
                        </a:spcAft>
                      </a:pPr>
                      <a:r>
                        <a:rPr lang="en-US" sz="1800" dirty="0">
                          <a:effectLst/>
                        </a:rPr>
                        <a:t>Climate </a:t>
                      </a:r>
                      <a:r>
                        <a:rPr lang="en-US" sz="1800" dirty="0" smtClean="0">
                          <a:effectLst/>
                        </a:rPr>
                        <a:t>Change</a:t>
                      </a:r>
                    </a:p>
                    <a:p>
                      <a:pPr marL="0" marR="0" algn="r">
                        <a:lnSpc>
                          <a:spcPct val="107000"/>
                        </a:lnSpc>
                        <a:spcBef>
                          <a:spcPts val="0"/>
                        </a:spcBef>
                        <a:spcAft>
                          <a:spcPts val="800"/>
                        </a:spcAft>
                      </a:pPr>
                      <a:r>
                        <a:rPr lang="en-US" sz="1800" kern="1200" dirty="0" smtClean="0">
                          <a:effectLst/>
                        </a:rPr>
                        <a:t>GFDL-CM2.1</a:t>
                      </a:r>
                      <a:endParaRPr lang="en-US" sz="1800" b="1" kern="1200" dirty="0">
                        <a:solidFill>
                          <a:schemeClr val="lt1"/>
                        </a:solidFill>
                        <a:effectLst/>
                        <a:latin typeface="+mn-lt"/>
                        <a:ea typeface="+mn-ea"/>
                        <a:cs typeface="+mn-cs"/>
                      </a:endParaRPr>
                    </a:p>
                  </a:txBody>
                  <a:tcPr marL="51435" marR="51435" marT="0" marB="0"/>
                </a:tc>
                <a:tc>
                  <a:txBody>
                    <a:bodyPr/>
                    <a:lstStyle/>
                    <a:p>
                      <a:pPr marL="0" marR="0">
                        <a:lnSpc>
                          <a:spcPct val="107000"/>
                        </a:lnSpc>
                        <a:spcBef>
                          <a:spcPts val="0"/>
                        </a:spcBef>
                        <a:spcAft>
                          <a:spcPts val="800"/>
                        </a:spcAft>
                      </a:pPr>
                      <a:r>
                        <a:rPr lang="en-US" sz="1800" dirty="0" smtClean="0">
                          <a:effectLst/>
                        </a:rPr>
                        <a:t>CMIP3 </a:t>
                      </a:r>
                      <a:r>
                        <a:rPr lang="en-US" sz="1800" dirty="0">
                          <a:effectLst/>
                        </a:rPr>
                        <a:t>(B1, A1B, A2)</a:t>
                      </a:r>
                    </a:p>
                    <a:p>
                      <a:pPr marL="0" marR="0">
                        <a:lnSpc>
                          <a:spcPct val="107000"/>
                        </a:lnSpc>
                        <a:spcBef>
                          <a:spcPts val="0"/>
                        </a:spcBef>
                        <a:spcAft>
                          <a:spcPts val="800"/>
                        </a:spcAft>
                      </a:pPr>
                      <a:r>
                        <a:rPr lang="en-US" sz="1800" dirty="0" smtClean="0">
                          <a:effectLst/>
                        </a:rPr>
                        <a:t>(Mid and End Century)</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xmlns="" val="10006"/>
                  </a:ext>
                </a:extLst>
              </a:tr>
            </a:tbl>
          </a:graphicData>
        </a:graphic>
      </p:graphicFrame>
      <p:sp>
        <p:nvSpPr>
          <p:cNvPr id="7" name="TextBox 6"/>
          <p:cNvSpPr txBox="1"/>
          <p:nvPr/>
        </p:nvSpPr>
        <p:spPr>
          <a:xfrm rot="10800000" flipV="1">
            <a:off x="5118100" y="5338888"/>
            <a:ext cx="4025900" cy="984885"/>
          </a:xfrm>
          <a:prstGeom prst="rect">
            <a:avLst/>
          </a:prstGeom>
          <a:noFill/>
        </p:spPr>
        <p:txBody>
          <a:bodyPr wrap="square" rtlCol="0">
            <a:spAutoFit/>
          </a:bodyPr>
          <a:lstStyle/>
          <a:p>
            <a:r>
              <a:rPr lang="en-US" sz="1600" b="1" dirty="0" smtClean="0"/>
              <a:t>Model Validation</a:t>
            </a:r>
          </a:p>
          <a:p>
            <a:pPr marL="285750" indent="-285750">
              <a:buFont typeface="Wingdings" panose="05000000000000000000" pitchFamily="2" charset="2"/>
              <a:buChar char="§"/>
            </a:pPr>
            <a:r>
              <a:rPr lang="en-US" sz="1400" dirty="0"/>
              <a:t>Warm-up </a:t>
            </a:r>
            <a:r>
              <a:rPr lang="en-US" sz="1400" dirty="0" smtClean="0"/>
              <a:t>(2 </a:t>
            </a:r>
            <a:r>
              <a:rPr lang="en-US" sz="1400" dirty="0"/>
              <a:t>yrs): </a:t>
            </a:r>
            <a:r>
              <a:rPr lang="en-US" sz="1400" dirty="0" smtClean="0"/>
              <a:t>1/1/2005 </a:t>
            </a:r>
            <a:r>
              <a:rPr lang="en-US" sz="1400" dirty="0"/>
              <a:t>to </a:t>
            </a:r>
            <a:r>
              <a:rPr lang="en-US" sz="1400" dirty="0" smtClean="0"/>
              <a:t>12/31/2006</a:t>
            </a:r>
            <a:endParaRPr lang="en-US" sz="1400" dirty="0"/>
          </a:p>
          <a:p>
            <a:pPr marL="285750" indent="-285750">
              <a:buFont typeface="Wingdings" panose="05000000000000000000" pitchFamily="2" charset="2"/>
              <a:buChar char="§"/>
            </a:pPr>
            <a:r>
              <a:rPr lang="en-US" sz="1400" dirty="0" smtClean="0"/>
              <a:t>Validation </a:t>
            </a:r>
            <a:r>
              <a:rPr lang="en-US" sz="1400" dirty="0"/>
              <a:t>Period (6 yrs): 1/1/2005 to 12/31/2010</a:t>
            </a:r>
          </a:p>
        </p:txBody>
      </p:sp>
      <p:sp>
        <p:nvSpPr>
          <p:cNvPr id="10" name="Curved Up Arrow 9"/>
          <p:cNvSpPr/>
          <p:nvPr/>
        </p:nvSpPr>
        <p:spPr>
          <a:xfrm rot="16200000">
            <a:off x="8579777" y="3172431"/>
            <a:ext cx="580138" cy="387276"/>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tx1"/>
              </a:solidFill>
            </a:endParaRPr>
          </a:p>
        </p:txBody>
      </p:sp>
      <p:sp>
        <p:nvSpPr>
          <p:cNvPr id="11" name="Curved Up Arrow 10"/>
          <p:cNvSpPr/>
          <p:nvPr/>
        </p:nvSpPr>
        <p:spPr>
          <a:xfrm rot="5400000">
            <a:off x="8119374" y="3172431"/>
            <a:ext cx="580138" cy="387276"/>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tx1"/>
              </a:solidFill>
            </a:endParaRPr>
          </a:p>
        </p:txBody>
      </p:sp>
      <p:sp>
        <p:nvSpPr>
          <p:cNvPr id="17" name="Right Brace 16"/>
          <p:cNvSpPr/>
          <p:nvPr/>
        </p:nvSpPr>
        <p:spPr>
          <a:xfrm>
            <a:off x="4225364" y="1477236"/>
            <a:ext cx="172122" cy="806801"/>
          </a:xfrm>
          <a:prstGeom prst="righ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2" name="TextBox 11"/>
          <p:cNvSpPr txBox="1"/>
          <p:nvPr/>
        </p:nvSpPr>
        <p:spPr>
          <a:xfrm rot="10800000" flipV="1">
            <a:off x="249779" y="4312818"/>
            <a:ext cx="8737525" cy="769441"/>
          </a:xfrm>
          <a:prstGeom prst="rect">
            <a:avLst/>
          </a:prstGeom>
          <a:noFill/>
        </p:spPr>
        <p:txBody>
          <a:bodyPr wrap="square" rtlCol="0">
            <a:spAutoFit/>
          </a:bodyPr>
          <a:lstStyle/>
          <a:p>
            <a:pPr algn="ctr"/>
            <a:r>
              <a:rPr lang="en-US" sz="2200" b="1" dirty="0" smtClean="0"/>
              <a:t>Downscaled climate predictions from global model based around 3 IPCC scenarios that lead to low, medium, and high future levels of CO</a:t>
            </a:r>
            <a:r>
              <a:rPr lang="en-US" sz="2200" b="1" baseline="-25000" dirty="0" smtClean="0"/>
              <a:t>2</a:t>
            </a:r>
            <a:endParaRPr lang="en-US" sz="2200" b="1" baseline="-25000" dirty="0"/>
          </a:p>
        </p:txBody>
      </p:sp>
    </p:spTree>
    <p:extLst>
      <p:ext uri="{BB962C8B-B14F-4D97-AF65-F5344CB8AC3E}">
        <p14:creationId xmlns:p14="http://schemas.microsoft.com/office/powerpoint/2010/main" val="1432680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59" y="758952"/>
            <a:ext cx="7779619" cy="2188785"/>
          </a:xfrm>
        </p:spPr>
        <p:txBody>
          <a:bodyPr>
            <a:normAutofit/>
          </a:bodyPr>
          <a:lstStyle/>
          <a:p>
            <a:pPr algn="ctr"/>
            <a:r>
              <a:rPr lang="en-US" sz="4400" b="1" dirty="0"/>
              <a:t>Impacts of Climate Change on </a:t>
            </a:r>
            <a:r>
              <a:rPr lang="en-US" sz="4400" b="1" dirty="0" smtClean="0"/>
              <a:t>Pollution CSAs</a:t>
            </a:r>
            <a:endParaRPr lang="en-US" sz="4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2" y="5170459"/>
            <a:ext cx="725370" cy="10903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99" y="5162075"/>
            <a:ext cx="769489" cy="109039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375" y="5170459"/>
            <a:ext cx="910425" cy="1122152"/>
          </a:xfrm>
          <a:prstGeom prst="rect">
            <a:avLst/>
          </a:prstGeom>
        </p:spPr>
      </p:pic>
      <p:sp>
        <p:nvSpPr>
          <p:cNvPr id="2" name="TextBox 1"/>
          <p:cNvSpPr txBox="1"/>
          <p:nvPr/>
        </p:nvSpPr>
        <p:spPr>
          <a:xfrm>
            <a:off x="90142" y="3309640"/>
            <a:ext cx="9053858" cy="707886"/>
          </a:xfrm>
          <a:prstGeom prst="rect">
            <a:avLst/>
          </a:prstGeom>
          <a:noFill/>
        </p:spPr>
        <p:txBody>
          <a:bodyPr wrap="square" rtlCol="0">
            <a:spAutoFit/>
          </a:bodyPr>
          <a:lstStyle/>
          <a:p>
            <a:r>
              <a:rPr lang="en-US" sz="2000" b="1" dirty="0" err="1" smtClean="0"/>
              <a:t>Renkenberger</a:t>
            </a:r>
            <a:r>
              <a:rPr lang="en-US" sz="2000" b="1" dirty="0" smtClean="0"/>
              <a:t> et al</a:t>
            </a:r>
            <a:r>
              <a:rPr lang="en-US" sz="2000" dirty="0" smtClean="0"/>
              <a:t>., 2016. </a:t>
            </a:r>
            <a:r>
              <a:rPr lang="en-US" sz="2000" dirty="0"/>
              <a:t>Climate change impact on critical source area identification in a Maryland watershed. Transactions of </a:t>
            </a:r>
            <a:r>
              <a:rPr lang="en-US" sz="2000" dirty="0" smtClean="0"/>
              <a:t>ASABE, Vol 59 (</a:t>
            </a:r>
            <a:r>
              <a:rPr lang="en-US" sz="2000" dirty="0"/>
              <a:t>6): 1803-1819. </a:t>
            </a:r>
          </a:p>
        </p:txBody>
      </p:sp>
    </p:spTree>
    <p:extLst>
      <p:ext uri="{BB962C8B-B14F-4D97-AF65-F5344CB8AC3E}">
        <p14:creationId xmlns:p14="http://schemas.microsoft.com/office/powerpoint/2010/main" val="1770722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kumimoji="0" lang="en-US" sz="32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kumimoji="0" lang="en-US" sz="32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31199</TotalTime>
  <Words>2436</Words>
  <Application>Microsoft Office PowerPoint</Application>
  <PresentationFormat>On-screen Show (4:3)</PresentationFormat>
  <Paragraphs>309</Paragraphs>
  <Slides>17</Slides>
  <Notes>14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Arial</vt:lpstr>
      <vt:lpstr>Arial Narrow</vt:lpstr>
      <vt:lpstr>Calibri</vt:lpstr>
      <vt:lpstr>Calibri Light</vt:lpstr>
      <vt:lpstr>Cambria Math</vt:lpstr>
      <vt:lpstr>Century Gothic</vt:lpstr>
      <vt:lpstr>Courier New</vt:lpstr>
      <vt:lpstr>Times New Roman</vt:lpstr>
      <vt:lpstr>WenQuanYi Zen Hei</vt:lpstr>
      <vt:lpstr>Wingdings</vt:lpstr>
      <vt:lpstr>Retrospect</vt:lpstr>
      <vt:lpstr>3_Office Theme</vt:lpstr>
      <vt:lpstr>1_Topo</vt:lpstr>
      <vt:lpstr>Watershed Diagnostics for Improved Adoption of Management Practices:  Integrating Biophysical and Social Factors </vt:lpstr>
      <vt:lpstr>PowerPoint Presentation</vt:lpstr>
      <vt:lpstr>Talk Outline</vt:lpstr>
      <vt:lpstr>PowerPoint Presentation</vt:lpstr>
      <vt:lpstr>Climate Change Forecasts for the Northeastern United States</vt:lpstr>
      <vt:lpstr>PowerPoint Presentation</vt:lpstr>
      <vt:lpstr>PowerPoint Presentation</vt:lpstr>
      <vt:lpstr>Model Construction and Analysis</vt:lpstr>
      <vt:lpstr>Impacts of Climate Change on Pollution CSAs</vt:lpstr>
      <vt:lpstr>Definition of a Critical Source Area (CSA)</vt:lpstr>
      <vt:lpstr>Surface Runoff &amp; Total Suspended Solids</vt:lpstr>
      <vt:lpstr>PowerPoint Presentation</vt:lpstr>
      <vt:lpstr>Impacts of Climate Change on BMP Effectiveness</vt:lpstr>
      <vt:lpstr>Targeting Method: Dense CSAs</vt:lpstr>
      <vt:lpstr>Targeting Dense CSAs of Today</vt:lpstr>
      <vt:lpstr>Targeting Dense CSAs of the Future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Climate Change On Agricultural Critical Source Areas (CSAs) And Best Management Practices (BMPs) In Eastern Maryland</dc:title>
  <dc:creator>J R</dc:creator>
  <cp:lastModifiedBy>Dixon, Rachel</cp:lastModifiedBy>
  <cp:revision>361</cp:revision>
  <cp:lastPrinted>2016-11-23T21:38:40Z</cp:lastPrinted>
  <dcterms:created xsi:type="dcterms:W3CDTF">2015-11-17T20:20:16Z</dcterms:created>
  <dcterms:modified xsi:type="dcterms:W3CDTF">2018-09-27T20:19:04Z</dcterms:modified>
</cp:coreProperties>
</file>