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1" r:id="rId9"/>
    <p:sldId id="262" r:id="rId10"/>
    <p:sldId id="263"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2A08-7743-4E6A-AC25-664BF75DBD39}"/>
              </a:ext>
            </a:extLst>
          </p:cNvPr>
          <p:cNvSpPr>
            <a:spLocks noGrp="1"/>
          </p:cNvSpPr>
          <p:nvPr>
            <p:ph type="ctrTitle"/>
          </p:nvPr>
        </p:nvSpPr>
        <p:spPr/>
        <p:txBody>
          <a:bodyPr>
            <a:normAutofit fontScale="90000"/>
          </a:bodyPr>
          <a:lstStyle/>
          <a:p>
            <a:r>
              <a:rPr lang="en-US" dirty="0"/>
              <a:t>Approach to Prioritize Chesapeake Bay Program Science Needs</a:t>
            </a:r>
          </a:p>
        </p:txBody>
      </p:sp>
      <p:sp>
        <p:nvSpPr>
          <p:cNvPr id="3" name="Subtitle 2">
            <a:extLst>
              <a:ext uri="{FF2B5EF4-FFF2-40B4-BE49-F238E27FC236}">
                <a16:creationId xmlns:a16="http://schemas.microsoft.com/office/drawing/2014/main" id="{746CD145-6A79-42A7-87B6-9AC13137379D}"/>
              </a:ext>
            </a:extLst>
          </p:cNvPr>
          <p:cNvSpPr>
            <a:spLocks noGrp="1"/>
          </p:cNvSpPr>
          <p:nvPr>
            <p:ph type="subTitle" idx="1"/>
          </p:nvPr>
        </p:nvSpPr>
        <p:spPr/>
        <p:txBody>
          <a:bodyPr/>
          <a:lstStyle/>
          <a:p>
            <a:r>
              <a:rPr lang="en-US" dirty="0"/>
              <a:t>Presentation to STAC by Kristin Saunders and Emily </a:t>
            </a:r>
            <a:r>
              <a:rPr lang="en-US" dirty="0" err="1"/>
              <a:t>Trentacoste</a:t>
            </a:r>
            <a:endParaRPr lang="en-US" dirty="0"/>
          </a:p>
          <a:p>
            <a:r>
              <a:rPr lang="en-US" dirty="0"/>
              <a:t>December 7, 2019</a:t>
            </a:r>
          </a:p>
        </p:txBody>
      </p:sp>
    </p:spTree>
    <p:extLst>
      <p:ext uri="{BB962C8B-B14F-4D97-AF65-F5344CB8AC3E}">
        <p14:creationId xmlns:p14="http://schemas.microsoft.com/office/powerpoint/2010/main" val="99047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A3A401-3DED-4342-A42E-DDBDA5846025}"/>
              </a:ext>
            </a:extLst>
          </p:cNvPr>
          <p:cNvSpPr/>
          <p:nvPr/>
        </p:nvSpPr>
        <p:spPr>
          <a:xfrm>
            <a:off x="2113471" y="1443841"/>
            <a:ext cx="8497019" cy="4493538"/>
          </a:xfrm>
          <a:prstGeom prst="rect">
            <a:avLst/>
          </a:prstGeom>
        </p:spPr>
        <p:txBody>
          <a:bodyPr wrap="square">
            <a:spAutoFit/>
          </a:bodyPr>
          <a:lstStyle/>
          <a:p>
            <a:pPr marL="285750" indent="-285750">
              <a:buFont typeface="Arial" panose="020B0604020202020204" pitchFamily="34" charset="0"/>
              <a:buChar char="•"/>
            </a:pPr>
            <a:r>
              <a:rPr lang="en-US" sz="2200" dirty="0"/>
              <a:t>Consolidate and analyze sciences needs to recommend prioritization for those requiring resources. </a:t>
            </a:r>
          </a:p>
          <a:p>
            <a:pPr marL="285750" indent="-285750">
              <a:buFont typeface="Arial" panose="020B0604020202020204" pitchFamily="34" charset="0"/>
              <a:buChar char="•"/>
            </a:pPr>
            <a:r>
              <a:rPr lang="en-US" sz="2200" dirty="0"/>
              <a:t>The request came up during the August 2018 with the MB wanting to better understand all the science needs, so they can help prioritize resources. </a:t>
            </a:r>
          </a:p>
          <a:p>
            <a:pPr marL="285750" indent="-285750">
              <a:buFont typeface="Arial" panose="020B0604020202020204" pitchFamily="34" charset="0"/>
              <a:buChar char="•"/>
            </a:pPr>
            <a:r>
              <a:rPr lang="en-US" sz="2200" dirty="0"/>
              <a:t>The action from the August MB meeting was: “The SRS small group will compile into a list the SRS data and science needs requests. This list will be shared with STAR and STAC leadership and the CBP associate directors for input. The Management Board will review the 2017-18 SRS requests to prioritize science and data needs. The Management Board will present their prioritization during the 2019 SRS Biennial meeting”</a:t>
            </a:r>
          </a:p>
        </p:txBody>
      </p:sp>
      <p:sp>
        <p:nvSpPr>
          <p:cNvPr id="3" name="Title 1">
            <a:extLst>
              <a:ext uri="{FF2B5EF4-FFF2-40B4-BE49-F238E27FC236}">
                <a16:creationId xmlns:a16="http://schemas.microsoft.com/office/drawing/2014/main" id="{A248D3F1-3FED-4B9B-AE2E-15B6D2984D13}"/>
              </a:ext>
            </a:extLst>
          </p:cNvPr>
          <p:cNvSpPr txBox="1">
            <a:spLocks/>
          </p:cNvSpPr>
          <p:nvPr/>
        </p:nvSpPr>
        <p:spPr>
          <a:xfrm>
            <a:off x="2364925" y="397160"/>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Request from Management Board</a:t>
            </a:r>
          </a:p>
        </p:txBody>
      </p:sp>
    </p:spTree>
    <p:extLst>
      <p:ext uri="{BB962C8B-B14F-4D97-AF65-F5344CB8AC3E}">
        <p14:creationId xmlns:p14="http://schemas.microsoft.com/office/powerpoint/2010/main" val="132265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2D49BB-BC1F-4429-BA4A-5A075E3BBADE}"/>
              </a:ext>
            </a:extLst>
          </p:cNvPr>
          <p:cNvSpPr/>
          <p:nvPr/>
        </p:nvSpPr>
        <p:spPr>
          <a:xfrm>
            <a:off x="2510288" y="1497496"/>
            <a:ext cx="8384875" cy="2800767"/>
          </a:xfrm>
          <a:prstGeom prst="rect">
            <a:avLst/>
          </a:prstGeom>
        </p:spPr>
        <p:txBody>
          <a:bodyPr wrap="square">
            <a:spAutoFit/>
          </a:bodyPr>
          <a:lstStyle/>
          <a:p>
            <a:r>
              <a:rPr lang="en-US" sz="2200" dirty="0"/>
              <a:t>Have the Goal Teams, STAR, and STAC work together to:</a:t>
            </a:r>
          </a:p>
          <a:p>
            <a:pPr marL="342900" indent="-342900">
              <a:buFont typeface="Arial" panose="020B0604020202020204" pitchFamily="34" charset="0"/>
              <a:buChar char="•"/>
            </a:pPr>
            <a:r>
              <a:rPr lang="en-US" sz="2200" dirty="0"/>
              <a:t>Revise science needs (include what was already gathered through STAR and include SRS science items) </a:t>
            </a:r>
          </a:p>
          <a:p>
            <a:pPr marL="342900" indent="-342900">
              <a:buFont typeface="Arial" panose="020B0604020202020204" pitchFamily="34" charset="0"/>
              <a:buChar char="•"/>
            </a:pPr>
            <a:r>
              <a:rPr lang="en-US" sz="2200" dirty="0"/>
              <a:t>Conduct a resource assessment of how needs are being currently addressed by different science providers</a:t>
            </a:r>
          </a:p>
          <a:p>
            <a:pPr marL="342900" indent="-342900">
              <a:buFont typeface="Arial" panose="020B0604020202020204" pitchFamily="34" charset="0"/>
              <a:buChar char="•"/>
            </a:pPr>
            <a:r>
              <a:rPr lang="en-US" sz="2200" dirty="0"/>
              <a:t>Prioritize science needs that require additional resources</a:t>
            </a:r>
          </a:p>
          <a:p>
            <a:pPr marL="342900" indent="-342900">
              <a:buFont typeface="Arial" panose="020B0604020202020204" pitchFamily="34" charset="0"/>
              <a:buChar char="•"/>
            </a:pPr>
            <a:r>
              <a:rPr lang="en-US" sz="2200" dirty="0"/>
              <a:t>Provide recommendations to the MB at 2019 SRS Biennial Meeting and discuss how resources could be used </a:t>
            </a:r>
          </a:p>
        </p:txBody>
      </p:sp>
      <p:sp>
        <p:nvSpPr>
          <p:cNvPr id="6" name="Title 1">
            <a:extLst>
              <a:ext uri="{FF2B5EF4-FFF2-40B4-BE49-F238E27FC236}">
                <a16:creationId xmlns:a16="http://schemas.microsoft.com/office/drawing/2014/main" id="{73361BE9-FCAA-441E-8329-9A0BFE358DCE}"/>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Proposed Approach</a:t>
            </a:r>
          </a:p>
        </p:txBody>
      </p:sp>
    </p:spTree>
    <p:extLst>
      <p:ext uri="{BB962C8B-B14F-4D97-AF65-F5344CB8AC3E}">
        <p14:creationId xmlns:p14="http://schemas.microsoft.com/office/powerpoint/2010/main" val="396071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F51861-54E1-4A00-8600-7201652187CB}"/>
              </a:ext>
            </a:extLst>
          </p:cNvPr>
          <p:cNvPicPr>
            <a:picLocks noChangeAspect="1"/>
          </p:cNvPicPr>
          <p:nvPr/>
        </p:nvPicPr>
        <p:blipFill>
          <a:blip r:embed="rId2"/>
          <a:stretch>
            <a:fillRect/>
          </a:stretch>
        </p:blipFill>
        <p:spPr>
          <a:xfrm>
            <a:off x="2847897" y="1222575"/>
            <a:ext cx="7262262" cy="5370350"/>
          </a:xfrm>
          <a:prstGeom prst="rect">
            <a:avLst/>
          </a:prstGeom>
        </p:spPr>
      </p:pic>
      <p:sp>
        <p:nvSpPr>
          <p:cNvPr id="3" name="Title 1">
            <a:extLst>
              <a:ext uri="{FF2B5EF4-FFF2-40B4-BE49-F238E27FC236}">
                <a16:creationId xmlns:a16="http://schemas.microsoft.com/office/drawing/2014/main" id="{341C06F7-6061-4FDD-92C3-62635C9EAA6C}"/>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Brief Reminder on Roles</a:t>
            </a:r>
          </a:p>
        </p:txBody>
      </p:sp>
    </p:spTree>
    <p:extLst>
      <p:ext uri="{BB962C8B-B14F-4D97-AF65-F5344CB8AC3E}">
        <p14:creationId xmlns:p14="http://schemas.microsoft.com/office/powerpoint/2010/main" val="405453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9917-C3A4-4878-9210-58C49F08D475}"/>
              </a:ext>
            </a:extLst>
          </p:cNvPr>
          <p:cNvSpPr>
            <a:spLocks noGrp="1"/>
          </p:cNvSpPr>
          <p:nvPr>
            <p:ph type="title"/>
          </p:nvPr>
        </p:nvSpPr>
        <p:spPr>
          <a:xfrm>
            <a:off x="2589212" y="450575"/>
            <a:ext cx="8787915" cy="1046921"/>
          </a:xfrm>
        </p:spPr>
        <p:txBody>
          <a:bodyPr/>
          <a:lstStyle/>
          <a:p>
            <a:r>
              <a:rPr lang="en-US" dirty="0"/>
              <a:t>What we’d like from STAC:</a:t>
            </a:r>
          </a:p>
        </p:txBody>
      </p:sp>
      <p:sp>
        <p:nvSpPr>
          <p:cNvPr id="3" name="Text Placeholder 2">
            <a:extLst>
              <a:ext uri="{FF2B5EF4-FFF2-40B4-BE49-F238E27FC236}">
                <a16:creationId xmlns:a16="http://schemas.microsoft.com/office/drawing/2014/main" id="{E99D90B8-E4E6-4BA8-B067-C6796521F153}"/>
              </a:ext>
            </a:extLst>
          </p:cNvPr>
          <p:cNvSpPr>
            <a:spLocks noGrp="1"/>
          </p:cNvSpPr>
          <p:nvPr>
            <p:ph type="body" idx="1"/>
          </p:nvPr>
        </p:nvSpPr>
        <p:spPr>
          <a:xfrm>
            <a:off x="2589212" y="1497496"/>
            <a:ext cx="8915399" cy="4412414"/>
          </a:xfrm>
        </p:spPr>
        <p:txBody>
          <a:bodyPr>
            <a:normAutofit/>
          </a:bodyPr>
          <a:lstStyle/>
          <a:p>
            <a:pPr marL="342900" indent="-342900">
              <a:buFont typeface="Arial" panose="020B0604020202020204" pitchFamily="34" charset="0"/>
              <a:buChar char="•"/>
            </a:pPr>
            <a:r>
              <a:rPr lang="en-US" sz="2600" dirty="0"/>
              <a:t>Feedback on process</a:t>
            </a:r>
          </a:p>
          <a:p>
            <a:pPr marL="342900" indent="-342900">
              <a:buFont typeface="Arial" panose="020B0604020202020204" pitchFamily="34" charset="0"/>
              <a:buChar char="•"/>
            </a:pPr>
            <a:r>
              <a:rPr lang="en-US" sz="2600" dirty="0"/>
              <a:t>Input on criteria for prioritization</a:t>
            </a:r>
          </a:p>
          <a:p>
            <a:pPr marL="342900" indent="-342900">
              <a:buFont typeface="Arial" panose="020B0604020202020204" pitchFamily="34" charset="0"/>
              <a:buChar char="•"/>
            </a:pPr>
            <a:r>
              <a:rPr lang="en-US" sz="2600" dirty="0"/>
              <a:t>Identify smaller group of STAC members to be involved in initial prioritization</a:t>
            </a:r>
          </a:p>
          <a:p>
            <a:pPr marL="342900" indent="-342900">
              <a:buFont typeface="Arial" panose="020B0604020202020204" pitchFamily="34" charset="0"/>
              <a:buChar char="•"/>
            </a:pPr>
            <a:r>
              <a:rPr lang="en-US" sz="2600" dirty="0"/>
              <a:t>Connect prior STAC workshop and research recommendations that relate to the science requests</a:t>
            </a:r>
          </a:p>
          <a:p>
            <a:pPr marL="342900" indent="-342900">
              <a:buFont typeface="Arial" panose="020B0604020202020204" pitchFamily="34" charset="0"/>
              <a:buChar char="•"/>
            </a:pPr>
            <a:r>
              <a:rPr lang="en-US" sz="2600" dirty="0"/>
              <a:t>Input on resource assessment</a:t>
            </a:r>
          </a:p>
        </p:txBody>
      </p:sp>
    </p:spTree>
    <p:extLst>
      <p:ext uri="{BB962C8B-B14F-4D97-AF65-F5344CB8AC3E}">
        <p14:creationId xmlns:p14="http://schemas.microsoft.com/office/powerpoint/2010/main" val="172680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361BE9-FCAA-441E-8329-9A0BFE358DCE}"/>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Detailed Approach/Timeline</a:t>
            </a:r>
          </a:p>
        </p:txBody>
      </p:sp>
      <p:sp>
        <p:nvSpPr>
          <p:cNvPr id="4" name="Rectangle 3">
            <a:extLst>
              <a:ext uri="{FF2B5EF4-FFF2-40B4-BE49-F238E27FC236}">
                <a16:creationId xmlns:a16="http://schemas.microsoft.com/office/drawing/2014/main" id="{65D8C39A-6506-4F89-B653-3C5CFD6B2EEB}"/>
              </a:ext>
            </a:extLst>
          </p:cNvPr>
          <p:cNvSpPr/>
          <p:nvPr/>
        </p:nvSpPr>
        <p:spPr>
          <a:xfrm>
            <a:off x="6360496" y="6280921"/>
            <a:ext cx="4454543" cy="369332"/>
          </a:xfrm>
          <a:prstGeom prst="rect">
            <a:avLst/>
          </a:prstGeom>
        </p:spPr>
        <p:txBody>
          <a:bodyPr wrap="square">
            <a:spAutoFit/>
          </a:bodyPr>
          <a:lstStyle/>
          <a:p>
            <a:r>
              <a:rPr lang="en-US" dirty="0"/>
              <a:t>Present prioritization for feedback</a:t>
            </a:r>
          </a:p>
        </p:txBody>
      </p:sp>
      <p:grpSp>
        <p:nvGrpSpPr>
          <p:cNvPr id="33" name="Group 32">
            <a:extLst>
              <a:ext uri="{FF2B5EF4-FFF2-40B4-BE49-F238E27FC236}">
                <a16:creationId xmlns:a16="http://schemas.microsoft.com/office/drawing/2014/main" id="{2758356C-CB31-441F-8EC2-899682CCDFFE}"/>
              </a:ext>
            </a:extLst>
          </p:cNvPr>
          <p:cNvGrpSpPr/>
          <p:nvPr/>
        </p:nvGrpSpPr>
        <p:grpSpPr>
          <a:xfrm>
            <a:off x="1951393" y="1216099"/>
            <a:ext cx="4417214" cy="5464933"/>
            <a:chOff x="7774786" y="1255055"/>
            <a:chExt cx="4417214" cy="5464933"/>
          </a:xfrm>
        </p:grpSpPr>
        <p:cxnSp>
          <p:nvCxnSpPr>
            <p:cNvPr id="5" name="Straight Connector 4">
              <a:extLst>
                <a:ext uri="{FF2B5EF4-FFF2-40B4-BE49-F238E27FC236}">
                  <a16:creationId xmlns:a16="http://schemas.microsoft.com/office/drawing/2014/main" id="{B7BC657C-E072-44F1-821D-B7288E1004B8}"/>
                </a:ext>
              </a:extLst>
            </p:cNvPr>
            <p:cNvCxnSpPr>
              <a:cxnSpLocks/>
            </p:cNvCxnSpPr>
            <p:nvPr/>
          </p:nvCxnSpPr>
          <p:spPr>
            <a:xfrm>
              <a:off x="9602788" y="1255055"/>
              <a:ext cx="0" cy="51995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82CCE0-D823-4663-9F8C-9EBF1ABD18D9}"/>
                </a:ext>
              </a:extLst>
            </p:cNvPr>
            <p:cNvCxnSpPr>
              <a:cxnSpLocks/>
            </p:cNvCxnSpPr>
            <p:nvPr/>
          </p:nvCxnSpPr>
          <p:spPr>
            <a:xfrm flipH="1">
              <a:off x="9298782" y="6463548"/>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D77E01-CDD4-42B8-BFCA-640FD4CACA42}"/>
                </a:ext>
              </a:extLst>
            </p:cNvPr>
            <p:cNvSpPr txBox="1"/>
            <p:nvPr/>
          </p:nvSpPr>
          <p:spPr>
            <a:xfrm>
              <a:off x="7774786" y="6289100"/>
              <a:ext cx="1535343" cy="430887"/>
            </a:xfrm>
            <a:prstGeom prst="rect">
              <a:avLst/>
            </a:prstGeom>
            <a:noFill/>
          </p:spPr>
          <p:txBody>
            <a:bodyPr wrap="square" rtlCol="0">
              <a:spAutoFit/>
            </a:bodyPr>
            <a:lstStyle/>
            <a:p>
              <a:r>
                <a:rPr lang="en-US" sz="2200" dirty="0"/>
                <a:t>Mar 13-14</a:t>
              </a:r>
            </a:p>
          </p:txBody>
        </p:sp>
        <p:sp>
          <p:nvSpPr>
            <p:cNvPr id="11" name="TextBox 10">
              <a:extLst>
                <a:ext uri="{FF2B5EF4-FFF2-40B4-BE49-F238E27FC236}">
                  <a16:creationId xmlns:a16="http://schemas.microsoft.com/office/drawing/2014/main" id="{E7E85266-1F30-44E0-A5CE-7AE4336B8B38}"/>
                </a:ext>
              </a:extLst>
            </p:cNvPr>
            <p:cNvSpPr txBox="1"/>
            <p:nvPr/>
          </p:nvSpPr>
          <p:spPr>
            <a:xfrm>
              <a:off x="9965346" y="6289101"/>
              <a:ext cx="1961280" cy="430887"/>
            </a:xfrm>
            <a:prstGeom prst="rect">
              <a:avLst/>
            </a:prstGeom>
            <a:noFill/>
          </p:spPr>
          <p:txBody>
            <a:bodyPr wrap="square" rtlCol="0">
              <a:spAutoFit/>
            </a:bodyPr>
            <a:lstStyle/>
            <a:p>
              <a:r>
                <a:rPr lang="en-US" sz="2200" dirty="0"/>
                <a:t>SRS Biennial</a:t>
              </a:r>
            </a:p>
          </p:txBody>
        </p:sp>
        <p:cxnSp>
          <p:nvCxnSpPr>
            <p:cNvPr id="12" name="Straight Connector 11">
              <a:extLst>
                <a:ext uri="{FF2B5EF4-FFF2-40B4-BE49-F238E27FC236}">
                  <a16:creationId xmlns:a16="http://schemas.microsoft.com/office/drawing/2014/main" id="{8F970BD8-2B47-4BEA-88E7-9F8739DDCF56}"/>
                </a:ext>
              </a:extLst>
            </p:cNvPr>
            <p:cNvCxnSpPr>
              <a:cxnSpLocks/>
            </p:cNvCxnSpPr>
            <p:nvPr/>
          </p:nvCxnSpPr>
          <p:spPr>
            <a:xfrm flipH="1">
              <a:off x="9298782" y="1461634"/>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D8DF990-ED06-48F8-A74A-38027EEFB70F}"/>
                </a:ext>
              </a:extLst>
            </p:cNvPr>
            <p:cNvSpPr txBox="1"/>
            <p:nvPr/>
          </p:nvSpPr>
          <p:spPr>
            <a:xfrm>
              <a:off x="8078790" y="1274019"/>
              <a:ext cx="1344706" cy="430887"/>
            </a:xfrm>
            <a:prstGeom prst="rect">
              <a:avLst/>
            </a:prstGeom>
            <a:noFill/>
          </p:spPr>
          <p:txBody>
            <a:bodyPr wrap="square" rtlCol="0">
              <a:spAutoFit/>
            </a:bodyPr>
            <a:lstStyle/>
            <a:p>
              <a:r>
                <a:rPr lang="en-US" sz="2200" dirty="0"/>
                <a:t>Nov 29</a:t>
              </a:r>
            </a:p>
          </p:txBody>
        </p:sp>
        <p:sp>
          <p:nvSpPr>
            <p:cNvPr id="15" name="TextBox 14">
              <a:extLst>
                <a:ext uri="{FF2B5EF4-FFF2-40B4-BE49-F238E27FC236}">
                  <a16:creationId xmlns:a16="http://schemas.microsoft.com/office/drawing/2014/main" id="{EA365822-5878-4A8C-8903-F4512ECADCAB}"/>
                </a:ext>
              </a:extLst>
            </p:cNvPr>
            <p:cNvSpPr txBox="1"/>
            <p:nvPr/>
          </p:nvSpPr>
          <p:spPr>
            <a:xfrm>
              <a:off x="9965345" y="1291948"/>
              <a:ext cx="2218555" cy="430887"/>
            </a:xfrm>
            <a:prstGeom prst="rect">
              <a:avLst/>
            </a:prstGeom>
            <a:noFill/>
          </p:spPr>
          <p:txBody>
            <a:bodyPr wrap="square" rtlCol="0">
              <a:spAutoFit/>
            </a:bodyPr>
            <a:lstStyle/>
            <a:p>
              <a:r>
                <a:rPr lang="en-US" sz="2200" dirty="0"/>
                <a:t>STAR meeting</a:t>
              </a:r>
            </a:p>
          </p:txBody>
        </p:sp>
        <p:sp>
          <p:nvSpPr>
            <p:cNvPr id="16" name="TextBox 15">
              <a:extLst>
                <a:ext uri="{FF2B5EF4-FFF2-40B4-BE49-F238E27FC236}">
                  <a16:creationId xmlns:a16="http://schemas.microsoft.com/office/drawing/2014/main" id="{1680C1D4-1701-49B4-9E34-25CBB91B31B7}"/>
                </a:ext>
              </a:extLst>
            </p:cNvPr>
            <p:cNvSpPr txBox="1"/>
            <p:nvPr/>
          </p:nvSpPr>
          <p:spPr>
            <a:xfrm>
              <a:off x="8078790" y="1859067"/>
              <a:ext cx="1344706" cy="430887"/>
            </a:xfrm>
            <a:prstGeom prst="rect">
              <a:avLst/>
            </a:prstGeom>
            <a:noFill/>
          </p:spPr>
          <p:txBody>
            <a:bodyPr wrap="square" rtlCol="0">
              <a:spAutoFit/>
            </a:bodyPr>
            <a:lstStyle/>
            <a:p>
              <a:r>
                <a:rPr lang="en-US" sz="2200" dirty="0"/>
                <a:t>Dec 7</a:t>
              </a:r>
            </a:p>
          </p:txBody>
        </p:sp>
        <p:sp>
          <p:nvSpPr>
            <p:cNvPr id="18" name="TextBox 17">
              <a:extLst>
                <a:ext uri="{FF2B5EF4-FFF2-40B4-BE49-F238E27FC236}">
                  <a16:creationId xmlns:a16="http://schemas.microsoft.com/office/drawing/2014/main" id="{AC7466AF-82B4-4FAB-A451-8E336F27ACA1}"/>
                </a:ext>
              </a:extLst>
            </p:cNvPr>
            <p:cNvSpPr txBox="1"/>
            <p:nvPr/>
          </p:nvSpPr>
          <p:spPr>
            <a:xfrm>
              <a:off x="8072208" y="2848914"/>
              <a:ext cx="1344706" cy="430887"/>
            </a:xfrm>
            <a:prstGeom prst="rect">
              <a:avLst/>
            </a:prstGeom>
            <a:noFill/>
          </p:spPr>
          <p:txBody>
            <a:bodyPr wrap="square" rtlCol="0">
              <a:spAutoFit/>
            </a:bodyPr>
            <a:lstStyle/>
            <a:p>
              <a:r>
                <a:rPr lang="en-US" sz="2200" dirty="0"/>
                <a:t>Dec 20</a:t>
              </a:r>
            </a:p>
          </p:txBody>
        </p:sp>
        <p:sp>
          <p:nvSpPr>
            <p:cNvPr id="19" name="TextBox 18">
              <a:extLst>
                <a:ext uri="{FF2B5EF4-FFF2-40B4-BE49-F238E27FC236}">
                  <a16:creationId xmlns:a16="http://schemas.microsoft.com/office/drawing/2014/main" id="{671C6EC6-F9EC-4420-A85F-5AD706895CB3}"/>
                </a:ext>
              </a:extLst>
            </p:cNvPr>
            <p:cNvSpPr txBox="1"/>
            <p:nvPr/>
          </p:nvSpPr>
          <p:spPr>
            <a:xfrm>
              <a:off x="8072208" y="4171824"/>
              <a:ext cx="1344706" cy="430887"/>
            </a:xfrm>
            <a:prstGeom prst="rect">
              <a:avLst/>
            </a:prstGeom>
            <a:noFill/>
          </p:spPr>
          <p:txBody>
            <a:bodyPr wrap="square" rtlCol="0">
              <a:spAutoFit/>
            </a:bodyPr>
            <a:lstStyle/>
            <a:p>
              <a:r>
                <a:rPr lang="en-US" sz="2200" dirty="0"/>
                <a:t>Jan 24</a:t>
              </a:r>
            </a:p>
          </p:txBody>
        </p:sp>
        <p:sp>
          <p:nvSpPr>
            <p:cNvPr id="20" name="TextBox 19">
              <a:extLst>
                <a:ext uri="{FF2B5EF4-FFF2-40B4-BE49-F238E27FC236}">
                  <a16:creationId xmlns:a16="http://schemas.microsoft.com/office/drawing/2014/main" id="{A9AE0358-190F-4CA4-B676-28357D7FBF29}"/>
                </a:ext>
              </a:extLst>
            </p:cNvPr>
            <p:cNvSpPr txBox="1"/>
            <p:nvPr/>
          </p:nvSpPr>
          <p:spPr>
            <a:xfrm>
              <a:off x="8072208" y="4735030"/>
              <a:ext cx="1344706" cy="430887"/>
            </a:xfrm>
            <a:prstGeom prst="rect">
              <a:avLst/>
            </a:prstGeom>
            <a:noFill/>
          </p:spPr>
          <p:txBody>
            <a:bodyPr wrap="square" rtlCol="0">
              <a:spAutoFit/>
            </a:bodyPr>
            <a:lstStyle/>
            <a:p>
              <a:r>
                <a:rPr lang="en-US" sz="2200" dirty="0"/>
                <a:t>Jan 29</a:t>
              </a:r>
            </a:p>
          </p:txBody>
        </p:sp>
        <p:cxnSp>
          <p:nvCxnSpPr>
            <p:cNvPr id="22" name="Straight Connector 21">
              <a:extLst>
                <a:ext uri="{FF2B5EF4-FFF2-40B4-BE49-F238E27FC236}">
                  <a16:creationId xmlns:a16="http://schemas.microsoft.com/office/drawing/2014/main" id="{96A160CD-6853-421E-BADA-7D0F6D8A5928}"/>
                </a:ext>
              </a:extLst>
            </p:cNvPr>
            <p:cNvCxnSpPr>
              <a:cxnSpLocks/>
            </p:cNvCxnSpPr>
            <p:nvPr/>
          </p:nvCxnSpPr>
          <p:spPr>
            <a:xfrm flipH="1">
              <a:off x="9310129" y="2043951"/>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9CDB1B-100D-4866-A296-417F6CE2995D}"/>
                </a:ext>
              </a:extLst>
            </p:cNvPr>
            <p:cNvCxnSpPr>
              <a:cxnSpLocks/>
            </p:cNvCxnSpPr>
            <p:nvPr/>
          </p:nvCxnSpPr>
          <p:spPr>
            <a:xfrm flipH="1">
              <a:off x="9310129" y="3014832"/>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A175E9-0F58-4F80-804A-6783A5FD8A48}"/>
                </a:ext>
              </a:extLst>
            </p:cNvPr>
            <p:cNvCxnSpPr>
              <a:cxnSpLocks/>
            </p:cNvCxnSpPr>
            <p:nvPr/>
          </p:nvCxnSpPr>
          <p:spPr>
            <a:xfrm flipH="1">
              <a:off x="9298782" y="4367972"/>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2471D4-96D2-430B-9598-932DEF2E74CC}"/>
                </a:ext>
              </a:extLst>
            </p:cNvPr>
            <p:cNvCxnSpPr>
              <a:cxnSpLocks/>
            </p:cNvCxnSpPr>
            <p:nvPr/>
          </p:nvCxnSpPr>
          <p:spPr>
            <a:xfrm flipH="1">
              <a:off x="9311717" y="4913045"/>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54DCB56-4DEB-417A-8829-79B6E0E87631}"/>
                </a:ext>
              </a:extLst>
            </p:cNvPr>
            <p:cNvSpPr txBox="1"/>
            <p:nvPr/>
          </p:nvSpPr>
          <p:spPr>
            <a:xfrm>
              <a:off x="9965345" y="1875870"/>
              <a:ext cx="2218549" cy="430887"/>
            </a:xfrm>
            <a:prstGeom prst="rect">
              <a:avLst/>
            </a:prstGeom>
            <a:noFill/>
          </p:spPr>
          <p:txBody>
            <a:bodyPr wrap="square" rtlCol="0">
              <a:spAutoFit/>
            </a:bodyPr>
            <a:lstStyle/>
            <a:p>
              <a:r>
                <a:rPr lang="en-US" sz="2200" dirty="0"/>
                <a:t>STAC meeting</a:t>
              </a:r>
            </a:p>
          </p:txBody>
        </p:sp>
        <p:sp>
          <p:nvSpPr>
            <p:cNvPr id="29" name="TextBox 28">
              <a:extLst>
                <a:ext uri="{FF2B5EF4-FFF2-40B4-BE49-F238E27FC236}">
                  <a16:creationId xmlns:a16="http://schemas.microsoft.com/office/drawing/2014/main" id="{C125383D-351E-40E9-8BB7-2E2366131482}"/>
                </a:ext>
              </a:extLst>
            </p:cNvPr>
            <p:cNvSpPr txBox="1"/>
            <p:nvPr/>
          </p:nvSpPr>
          <p:spPr>
            <a:xfrm>
              <a:off x="9965345" y="2830166"/>
              <a:ext cx="2218545" cy="430887"/>
            </a:xfrm>
            <a:prstGeom prst="rect">
              <a:avLst/>
            </a:prstGeom>
            <a:noFill/>
          </p:spPr>
          <p:txBody>
            <a:bodyPr wrap="square" rtlCol="0">
              <a:spAutoFit/>
            </a:bodyPr>
            <a:lstStyle/>
            <a:p>
              <a:r>
                <a:rPr lang="en-US" sz="2200" dirty="0"/>
                <a:t>STAR meeting</a:t>
              </a:r>
            </a:p>
          </p:txBody>
        </p:sp>
        <p:sp>
          <p:nvSpPr>
            <p:cNvPr id="30" name="TextBox 29">
              <a:extLst>
                <a:ext uri="{FF2B5EF4-FFF2-40B4-BE49-F238E27FC236}">
                  <a16:creationId xmlns:a16="http://schemas.microsoft.com/office/drawing/2014/main" id="{2B164205-A164-42DB-BDF0-0F393486A392}"/>
                </a:ext>
              </a:extLst>
            </p:cNvPr>
            <p:cNvSpPr txBox="1"/>
            <p:nvPr/>
          </p:nvSpPr>
          <p:spPr>
            <a:xfrm>
              <a:off x="9973436" y="4183306"/>
              <a:ext cx="2218564" cy="430887"/>
            </a:xfrm>
            <a:prstGeom prst="rect">
              <a:avLst/>
            </a:prstGeom>
            <a:noFill/>
          </p:spPr>
          <p:txBody>
            <a:bodyPr wrap="square" rtlCol="0">
              <a:spAutoFit/>
            </a:bodyPr>
            <a:lstStyle/>
            <a:p>
              <a:r>
                <a:rPr lang="en-US" sz="2200" dirty="0"/>
                <a:t>STAR meeting</a:t>
              </a:r>
            </a:p>
          </p:txBody>
        </p:sp>
        <p:sp>
          <p:nvSpPr>
            <p:cNvPr id="31" name="TextBox 30">
              <a:extLst>
                <a:ext uri="{FF2B5EF4-FFF2-40B4-BE49-F238E27FC236}">
                  <a16:creationId xmlns:a16="http://schemas.microsoft.com/office/drawing/2014/main" id="{20ABBD79-2A5A-4DBF-8F05-E492B313B612}"/>
                </a:ext>
              </a:extLst>
            </p:cNvPr>
            <p:cNvSpPr txBox="1"/>
            <p:nvPr/>
          </p:nvSpPr>
          <p:spPr>
            <a:xfrm>
              <a:off x="9924440" y="4629944"/>
              <a:ext cx="2226654" cy="769441"/>
            </a:xfrm>
            <a:prstGeom prst="rect">
              <a:avLst/>
            </a:prstGeom>
            <a:noFill/>
          </p:spPr>
          <p:txBody>
            <a:bodyPr wrap="square" rtlCol="0">
              <a:spAutoFit/>
            </a:bodyPr>
            <a:lstStyle/>
            <a:p>
              <a:r>
                <a:rPr lang="en-US" sz="2200" dirty="0"/>
                <a:t>GIT chairs meeting</a:t>
              </a:r>
            </a:p>
          </p:txBody>
        </p:sp>
      </p:grpSp>
      <p:sp>
        <p:nvSpPr>
          <p:cNvPr id="32" name="Rectangle 31">
            <a:extLst>
              <a:ext uri="{FF2B5EF4-FFF2-40B4-BE49-F238E27FC236}">
                <a16:creationId xmlns:a16="http://schemas.microsoft.com/office/drawing/2014/main" id="{8D816393-ADE5-45FC-96D7-70C95814AED6}"/>
              </a:ext>
            </a:extLst>
          </p:cNvPr>
          <p:cNvSpPr/>
          <p:nvPr/>
        </p:nvSpPr>
        <p:spPr>
          <a:xfrm>
            <a:off x="6390122" y="1296618"/>
            <a:ext cx="5311069" cy="369332"/>
          </a:xfrm>
          <a:prstGeom prst="rect">
            <a:avLst/>
          </a:prstGeom>
        </p:spPr>
        <p:txBody>
          <a:bodyPr wrap="none">
            <a:spAutoFit/>
          </a:bodyPr>
          <a:lstStyle/>
          <a:p>
            <a:r>
              <a:rPr lang="en-US" dirty="0"/>
              <a:t>Present process &amp; gather feedback from STAR</a:t>
            </a:r>
          </a:p>
        </p:txBody>
      </p:sp>
      <p:sp>
        <p:nvSpPr>
          <p:cNvPr id="34" name="Rectangle 33">
            <a:extLst>
              <a:ext uri="{FF2B5EF4-FFF2-40B4-BE49-F238E27FC236}">
                <a16:creationId xmlns:a16="http://schemas.microsoft.com/office/drawing/2014/main" id="{27E258D3-8C5A-4874-9931-91E9CF093C49}"/>
              </a:ext>
            </a:extLst>
          </p:cNvPr>
          <p:cNvSpPr/>
          <p:nvPr/>
        </p:nvSpPr>
        <p:spPr>
          <a:xfrm>
            <a:off x="6390122" y="1866828"/>
            <a:ext cx="5359159" cy="369332"/>
          </a:xfrm>
          <a:prstGeom prst="rect">
            <a:avLst/>
          </a:prstGeom>
        </p:spPr>
        <p:txBody>
          <a:bodyPr wrap="none">
            <a:spAutoFit/>
          </a:bodyPr>
          <a:lstStyle/>
          <a:p>
            <a:r>
              <a:rPr lang="en-US" dirty="0"/>
              <a:t>Present process &amp; gather feedback from STAC</a:t>
            </a:r>
          </a:p>
        </p:txBody>
      </p:sp>
      <p:sp>
        <p:nvSpPr>
          <p:cNvPr id="35" name="Rectangle 34">
            <a:extLst>
              <a:ext uri="{FF2B5EF4-FFF2-40B4-BE49-F238E27FC236}">
                <a16:creationId xmlns:a16="http://schemas.microsoft.com/office/drawing/2014/main" id="{D6F03BDE-7ADB-451A-BF81-443EB0A8A9BB}"/>
              </a:ext>
            </a:extLst>
          </p:cNvPr>
          <p:cNvSpPr/>
          <p:nvPr/>
        </p:nvSpPr>
        <p:spPr>
          <a:xfrm>
            <a:off x="6360496" y="2812328"/>
            <a:ext cx="6185183" cy="646331"/>
          </a:xfrm>
          <a:prstGeom prst="rect">
            <a:avLst/>
          </a:prstGeom>
        </p:spPr>
        <p:txBody>
          <a:bodyPr wrap="square">
            <a:spAutoFit/>
          </a:bodyPr>
          <a:lstStyle/>
          <a:p>
            <a:r>
              <a:rPr lang="en-US" dirty="0"/>
              <a:t>Review final needs list; finalize prioritization process/criteria</a:t>
            </a:r>
          </a:p>
        </p:txBody>
      </p:sp>
      <p:sp>
        <p:nvSpPr>
          <p:cNvPr id="36" name="Rectangle 35">
            <a:extLst>
              <a:ext uri="{FF2B5EF4-FFF2-40B4-BE49-F238E27FC236}">
                <a16:creationId xmlns:a16="http://schemas.microsoft.com/office/drawing/2014/main" id="{AA87219D-DE46-474E-82DA-A4806980C789}"/>
              </a:ext>
            </a:extLst>
          </p:cNvPr>
          <p:cNvSpPr/>
          <p:nvPr/>
        </p:nvSpPr>
        <p:spPr>
          <a:xfrm>
            <a:off x="6360496" y="4030535"/>
            <a:ext cx="6397960" cy="646331"/>
          </a:xfrm>
          <a:prstGeom prst="rect">
            <a:avLst/>
          </a:prstGeom>
        </p:spPr>
        <p:txBody>
          <a:bodyPr wrap="square">
            <a:spAutoFit/>
          </a:bodyPr>
          <a:lstStyle/>
          <a:p>
            <a:r>
              <a:rPr lang="en-US" dirty="0"/>
              <a:t>Provide initial resource assessment results &amp; get feedback</a:t>
            </a:r>
          </a:p>
        </p:txBody>
      </p:sp>
      <p:sp>
        <p:nvSpPr>
          <p:cNvPr id="37" name="Rectangle 36">
            <a:extLst>
              <a:ext uri="{FF2B5EF4-FFF2-40B4-BE49-F238E27FC236}">
                <a16:creationId xmlns:a16="http://schemas.microsoft.com/office/drawing/2014/main" id="{CD4E7223-82F7-407A-AFED-F9D15BB6E161}"/>
              </a:ext>
            </a:extLst>
          </p:cNvPr>
          <p:cNvSpPr/>
          <p:nvPr/>
        </p:nvSpPr>
        <p:spPr>
          <a:xfrm>
            <a:off x="6360496" y="4714098"/>
            <a:ext cx="5794423" cy="646331"/>
          </a:xfrm>
          <a:prstGeom prst="rect">
            <a:avLst/>
          </a:prstGeom>
        </p:spPr>
        <p:txBody>
          <a:bodyPr wrap="square">
            <a:spAutoFit/>
          </a:bodyPr>
          <a:lstStyle/>
          <a:p>
            <a:r>
              <a:rPr lang="en-US" dirty="0"/>
              <a:t>Conduct initial prioritization with GIT chairs, smaller STAR &amp; STAC cohorts</a:t>
            </a:r>
          </a:p>
        </p:txBody>
      </p:sp>
      <p:sp>
        <p:nvSpPr>
          <p:cNvPr id="38" name="Rectangle 37">
            <a:extLst>
              <a:ext uri="{FF2B5EF4-FFF2-40B4-BE49-F238E27FC236}">
                <a16:creationId xmlns:a16="http://schemas.microsoft.com/office/drawing/2014/main" id="{A43A0F14-0D15-4FB7-A7DB-B1C8EC97644B}"/>
              </a:ext>
            </a:extLst>
          </p:cNvPr>
          <p:cNvSpPr/>
          <p:nvPr/>
        </p:nvSpPr>
        <p:spPr>
          <a:xfrm>
            <a:off x="6318399" y="5623423"/>
            <a:ext cx="3414717" cy="369332"/>
          </a:xfrm>
          <a:prstGeom prst="rect">
            <a:avLst/>
          </a:prstGeom>
        </p:spPr>
        <p:txBody>
          <a:bodyPr wrap="none">
            <a:spAutoFit/>
          </a:bodyPr>
          <a:lstStyle/>
          <a:p>
            <a:r>
              <a:rPr lang="en-US" dirty="0"/>
              <a:t>Gather feedback and adjust</a:t>
            </a:r>
          </a:p>
        </p:txBody>
      </p:sp>
      <p:sp>
        <p:nvSpPr>
          <p:cNvPr id="40" name="Left Brace 39">
            <a:extLst>
              <a:ext uri="{FF2B5EF4-FFF2-40B4-BE49-F238E27FC236}">
                <a16:creationId xmlns:a16="http://schemas.microsoft.com/office/drawing/2014/main" id="{56D0111A-7545-4BE3-B4A5-716E56149371}"/>
              </a:ext>
            </a:extLst>
          </p:cNvPr>
          <p:cNvSpPr/>
          <p:nvPr/>
        </p:nvSpPr>
        <p:spPr>
          <a:xfrm>
            <a:off x="1897860" y="2026725"/>
            <a:ext cx="303751" cy="232402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a:extLst>
              <a:ext uri="{FF2B5EF4-FFF2-40B4-BE49-F238E27FC236}">
                <a16:creationId xmlns:a16="http://schemas.microsoft.com/office/drawing/2014/main" id="{B9EF4831-0BE2-403D-B67D-F786529E0228}"/>
              </a:ext>
            </a:extLst>
          </p:cNvPr>
          <p:cNvSpPr/>
          <p:nvPr/>
        </p:nvSpPr>
        <p:spPr>
          <a:xfrm rot="16200000">
            <a:off x="-212270" y="3091965"/>
            <a:ext cx="3558269" cy="369332"/>
          </a:xfrm>
          <a:prstGeom prst="rect">
            <a:avLst/>
          </a:prstGeom>
          <a:solidFill>
            <a:srgbClr val="EEF3E1"/>
          </a:solidFill>
        </p:spPr>
        <p:txBody>
          <a:bodyPr wrap="square">
            <a:spAutoFit/>
          </a:bodyPr>
          <a:lstStyle/>
          <a:p>
            <a:r>
              <a:rPr lang="en-US" dirty="0"/>
              <a:t>Conduct resource assessment</a:t>
            </a:r>
          </a:p>
        </p:txBody>
      </p:sp>
    </p:spTree>
    <p:extLst>
      <p:ext uri="{BB962C8B-B14F-4D97-AF65-F5344CB8AC3E}">
        <p14:creationId xmlns:p14="http://schemas.microsoft.com/office/powerpoint/2010/main" val="107068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613D3-FDDD-4B5C-89E4-A04C06BC9D1D}"/>
              </a:ext>
            </a:extLst>
          </p:cNvPr>
          <p:cNvPicPr>
            <a:picLocks noChangeAspect="1"/>
          </p:cNvPicPr>
          <p:nvPr/>
        </p:nvPicPr>
        <p:blipFill rotWithShape="1">
          <a:blip r:embed="rId2"/>
          <a:srcRect l="2548" t="12434" r="49655" b="5114"/>
          <a:stretch/>
        </p:blipFill>
        <p:spPr>
          <a:xfrm>
            <a:off x="534838" y="498691"/>
            <a:ext cx="11216325" cy="6359309"/>
          </a:xfrm>
          <a:prstGeom prst="rect">
            <a:avLst/>
          </a:prstGeom>
        </p:spPr>
      </p:pic>
      <p:sp>
        <p:nvSpPr>
          <p:cNvPr id="3" name="Title 1">
            <a:extLst>
              <a:ext uri="{FF2B5EF4-FFF2-40B4-BE49-F238E27FC236}">
                <a16:creationId xmlns:a16="http://schemas.microsoft.com/office/drawing/2014/main" id="{87E2B4BD-30E9-465C-8D2D-2AFCF22ED47F}"/>
              </a:ext>
            </a:extLst>
          </p:cNvPr>
          <p:cNvSpPr txBox="1">
            <a:spLocks/>
          </p:cNvSpPr>
          <p:nvPr/>
        </p:nvSpPr>
        <p:spPr>
          <a:xfrm>
            <a:off x="399691" y="-24770"/>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Science Needs List</a:t>
            </a:r>
          </a:p>
        </p:txBody>
      </p:sp>
      <p:pic>
        <p:nvPicPr>
          <p:cNvPr id="4" name="Picture 3">
            <a:extLst>
              <a:ext uri="{FF2B5EF4-FFF2-40B4-BE49-F238E27FC236}">
                <a16:creationId xmlns:a16="http://schemas.microsoft.com/office/drawing/2014/main" id="{67EB52CB-9409-4514-9C6F-70D813028650}"/>
              </a:ext>
            </a:extLst>
          </p:cNvPr>
          <p:cNvPicPr>
            <a:picLocks noChangeAspect="1"/>
          </p:cNvPicPr>
          <p:nvPr/>
        </p:nvPicPr>
        <p:blipFill rotWithShape="1">
          <a:blip r:embed="rId3"/>
          <a:srcRect l="2760" t="12003" r="49481" b="12538"/>
          <a:stretch/>
        </p:blipFill>
        <p:spPr>
          <a:xfrm>
            <a:off x="586598" y="1155941"/>
            <a:ext cx="11216325" cy="5824472"/>
          </a:xfrm>
          <a:prstGeom prst="rect">
            <a:avLst/>
          </a:prstGeom>
        </p:spPr>
      </p:pic>
    </p:spTree>
    <p:extLst>
      <p:ext uri="{BB962C8B-B14F-4D97-AF65-F5344CB8AC3E}">
        <p14:creationId xmlns:p14="http://schemas.microsoft.com/office/powerpoint/2010/main" val="18909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C24238-C215-40B1-BEBC-E37BD6A33B81}"/>
              </a:ext>
            </a:extLst>
          </p:cNvPr>
          <p:cNvPicPr>
            <a:picLocks noChangeAspect="1"/>
          </p:cNvPicPr>
          <p:nvPr/>
        </p:nvPicPr>
        <p:blipFill rotWithShape="1">
          <a:blip r:embed="rId2"/>
          <a:srcRect l="17958" t="36095" r="18338" b="15484"/>
          <a:stretch/>
        </p:blipFill>
        <p:spPr>
          <a:xfrm>
            <a:off x="1737035" y="1619017"/>
            <a:ext cx="9917252" cy="5153719"/>
          </a:xfrm>
          <a:prstGeom prst="rect">
            <a:avLst/>
          </a:prstGeom>
        </p:spPr>
      </p:pic>
      <p:sp>
        <p:nvSpPr>
          <p:cNvPr id="3" name="Title 1">
            <a:extLst>
              <a:ext uri="{FF2B5EF4-FFF2-40B4-BE49-F238E27FC236}">
                <a16:creationId xmlns:a16="http://schemas.microsoft.com/office/drawing/2014/main" id="{11FFC3D4-3F08-4D55-9A94-47C6A95DDA1F}"/>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Prioritization Criteria</a:t>
            </a:r>
          </a:p>
        </p:txBody>
      </p:sp>
      <p:sp>
        <p:nvSpPr>
          <p:cNvPr id="4" name="Title 1">
            <a:extLst>
              <a:ext uri="{FF2B5EF4-FFF2-40B4-BE49-F238E27FC236}">
                <a16:creationId xmlns:a16="http://schemas.microsoft.com/office/drawing/2014/main" id="{9575E6ED-A117-45E3-96B6-ACAF1A9834F5}"/>
              </a:ext>
            </a:extLst>
          </p:cNvPr>
          <p:cNvSpPr txBox="1">
            <a:spLocks/>
          </p:cNvSpPr>
          <p:nvPr/>
        </p:nvSpPr>
        <p:spPr>
          <a:xfrm>
            <a:off x="1667050" y="1190447"/>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Current GIT Funding Project Criteria</a:t>
            </a:r>
          </a:p>
        </p:txBody>
      </p:sp>
    </p:spTree>
    <p:extLst>
      <p:ext uri="{BB962C8B-B14F-4D97-AF65-F5344CB8AC3E}">
        <p14:creationId xmlns:p14="http://schemas.microsoft.com/office/powerpoint/2010/main" val="32028613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C513321-9517-4A47-B30D-7FBEC1F69245}">
  <ds:schemaRefs>
    <ds:schemaRef ds:uri="ESRI.ArcGIS.Mapping.OfficeIntegration.PowerPointInfo"/>
  </ds:schemaRefs>
</ds:datastoreItem>
</file>

<file path=customXml/itemProps2.xml><?xml version="1.0" encoding="utf-8"?>
<ds:datastoreItem xmlns:ds="http://schemas.openxmlformats.org/officeDocument/2006/customXml" ds:itemID="{A74A9DD1-FE63-48E7-AB50-6FB183C3D4C2}">
  <ds:schemaRefs>
    <ds:schemaRef ds:uri="ESRI.ArcGIS.Mapping.OfficeIntegration.PowerPointInfo"/>
  </ds:schemaRefs>
</ds:datastoreItem>
</file>

<file path=customXml/itemProps3.xml><?xml version="1.0" encoding="utf-8"?>
<ds:datastoreItem xmlns:ds="http://schemas.openxmlformats.org/officeDocument/2006/customXml" ds:itemID="{12428A60-602D-4A6B-BCF9-7A0CB266D4B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Wisp</Template>
  <TotalTime>301</TotalTime>
  <Words>352</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Approach to Prioritize Chesapeake Bay Program Science Needs</vt:lpstr>
      <vt:lpstr>PowerPoint Presentation</vt:lpstr>
      <vt:lpstr>PowerPoint Presentation</vt:lpstr>
      <vt:lpstr>PowerPoint Presentation</vt:lpstr>
      <vt:lpstr>What we’d like from STAC: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Saunders, Kristin</dc:creator>
  <cp:lastModifiedBy>Trentacoste, Emily</cp:lastModifiedBy>
  <cp:revision>11</cp:revision>
  <dcterms:created xsi:type="dcterms:W3CDTF">2018-12-04T19:21:12Z</dcterms:created>
  <dcterms:modified xsi:type="dcterms:W3CDTF">2018-12-06T18:42:51Z</dcterms:modified>
</cp:coreProperties>
</file>