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15.jpg" ContentType="image/jp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77" r:id="rId2"/>
    <p:sldId id="343" r:id="rId3"/>
    <p:sldId id="293" r:id="rId4"/>
    <p:sldId id="337" r:id="rId5"/>
    <p:sldId id="331" r:id="rId6"/>
    <p:sldId id="332" r:id="rId7"/>
    <p:sldId id="333" r:id="rId8"/>
    <p:sldId id="334" r:id="rId9"/>
    <p:sldId id="335" r:id="rId10"/>
    <p:sldId id="336" r:id="rId11"/>
    <p:sldId id="319" r:id="rId12"/>
    <p:sldId id="278" r:id="rId13"/>
    <p:sldId id="284" r:id="rId14"/>
    <p:sldId id="313" r:id="rId15"/>
    <p:sldId id="309" r:id="rId16"/>
    <p:sldId id="322" r:id="rId17"/>
    <p:sldId id="328" r:id="rId18"/>
    <p:sldId id="324" r:id="rId19"/>
    <p:sldId id="338" r:id="rId20"/>
    <p:sldId id="316" r:id="rId21"/>
    <p:sldId id="327" r:id="rId22"/>
    <p:sldId id="311" r:id="rId23"/>
    <p:sldId id="317" r:id="rId24"/>
    <p:sldId id="330" r:id="rId25"/>
    <p:sldId id="323" r:id="rId26"/>
    <p:sldId id="320" r:id="rId27"/>
    <p:sldId id="340" r:id="rId28"/>
    <p:sldId id="344" r:id="rId29"/>
    <p:sldId id="339" r:id="rId30"/>
    <p:sldId id="345" r:id="rId31"/>
    <p:sldId id="34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6FD"/>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6" autoAdjust="0"/>
    <p:restoredTop sz="94660"/>
  </p:normalViewPr>
  <p:slideViewPr>
    <p:cSldViewPr>
      <p:cViewPr varScale="1">
        <p:scale>
          <a:sx n="60" d="100"/>
          <a:sy n="60" d="100"/>
        </p:scale>
        <p:origin x="-91"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awesdata2\Fisheries\Users\ghunt\BayProgram\FishHabitatTeam\StressorWrksp\Questionnnaire\Copy%20of%20Fish%20Habitat%20Needs%20QuestionnaireData0417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08138847508925E-2"/>
          <c:y val="2.4071543828161804E-2"/>
          <c:w val="0.5231069258234613"/>
          <c:h val="0.94311984294633355"/>
        </c:manualLayout>
      </c:layout>
      <c:pieChart>
        <c:varyColors val="1"/>
        <c:ser>
          <c:idx val="0"/>
          <c:order val="0"/>
          <c:dPt>
            <c:idx val="0"/>
            <c:bubble3D val="0"/>
            <c:spPr>
              <a:solidFill>
                <a:srgbClr val="B889DB"/>
              </a:solidFill>
            </c:spPr>
          </c:dPt>
          <c:dLbls>
            <c:txPr>
              <a:bodyPr/>
              <a:lstStyle/>
              <a:p>
                <a:pPr>
                  <a:defRPr sz="2800"/>
                </a:pPr>
                <a:endParaRPr lang="en-US"/>
              </a:p>
            </c:txPr>
            <c:showLegendKey val="0"/>
            <c:showVal val="0"/>
            <c:showCatName val="0"/>
            <c:showSerName val="0"/>
            <c:showPercent val="1"/>
            <c:showBubbleSize val="0"/>
            <c:showLeaderLines val="1"/>
          </c:dLbls>
          <c:cat>
            <c:strRef>
              <c:f>Jurisdiction!$A$152:$A$158</c:f>
              <c:strCache>
                <c:ptCount val="7"/>
                <c:pt idx="0">
                  <c:v>D.C.</c:v>
                </c:pt>
                <c:pt idx="1">
                  <c:v>Delaware</c:v>
                </c:pt>
                <c:pt idx="2">
                  <c:v>Maryland</c:v>
                </c:pt>
                <c:pt idx="3">
                  <c:v>New York</c:v>
                </c:pt>
                <c:pt idx="4">
                  <c:v>Pennsylvania</c:v>
                </c:pt>
                <c:pt idx="5">
                  <c:v>Virginia</c:v>
                </c:pt>
                <c:pt idx="6">
                  <c:v>West Virginia</c:v>
                </c:pt>
              </c:strCache>
            </c:strRef>
          </c:cat>
          <c:val>
            <c:numRef>
              <c:f>Jurisdiction!$B$152:$B$158</c:f>
              <c:numCache>
                <c:formatCode>General</c:formatCode>
                <c:ptCount val="7"/>
                <c:pt idx="0">
                  <c:v>14</c:v>
                </c:pt>
                <c:pt idx="1">
                  <c:v>24</c:v>
                </c:pt>
                <c:pt idx="2">
                  <c:v>55</c:v>
                </c:pt>
                <c:pt idx="3">
                  <c:v>18</c:v>
                </c:pt>
                <c:pt idx="4">
                  <c:v>50</c:v>
                </c:pt>
                <c:pt idx="5">
                  <c:v>55</c:v>
                </c:pt>
                <c:pt idx="6">
                  <c:v>30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305679695443479"/>
          <c:y val="4.030148847143384E-2"/>
          <c:w val="0.25324956255468067"/>
          <c:h val="0.92896905915606687"/>
        </c:manualLayout>
      </c:layout>
      <c:overlay val="0"/>
      <c:spPr>
        <a:ln>
          <a:solidFill>
            <a:schemeClr val="tx1"/>
          </a:solidFill>
        </a:ln>
      </c:spPr>
      <c:txPr>
        <a:bodyPr/>
        <a:lstStyle/>
        <a:p>
          <a:pPr>
            <a:defRPr sz="2400"/>
          </a:pPr>
          <a:endParaRPr lang="en-US"/>
        </a:p>
      </c:txPr>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8BBC9-CEA1-4156-B245-1FED2881A035}" type="datetimeFigureOut">
              <a:rPr lang="en-US" smtClean="0"/>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79584-054C-4EE9-A1E8-D9BAA81BBE86}" type="slidenum">
              <a:rPr lang="en-US" smtClean="0"/>
              <a:t>‹#›</a:t>
            </a:fld>
            <a:endParaRPr lang="en-US"/>
          </a:p>
        </p:txBody>
      </p:sp>
    </p:spTree>
    <p:extLst>
      <p:ext uri="{BB962C8B-B14F-4D97-AF65-F5344CB8AC3E}">
        <p14:creationId xmlns:p14="http://schemas.microsoft.com/office/powerpoint/2010/main" val="419102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t>1</a:t>
            </a:fld>
            <a:endParaRPr lang="en-US"/>
          </a:p>
        </p:txBody>
      </p:sp>
    </p:spTree>
    <p:extLst>
      <p:ext uri="{BB962C8B-B14F-4D97-AF65-F5344CB8AC3E}">
        <p14:creationId xmlns:p14="http://schemas.microsoft.com/office/powerpoint/2010/main" val="23697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t>4</a:t>
            </a:fld>
            <a:endParaRPr lang="en-US"/>
          </a:p>
        </p:txBody>
      </p:sp>
    </p:spTree>
    <p:extLst>
      <p:ext uri="{BB962C8B-B14F-4D97-AF65-F5344CB8AC3E}">
        <p14:creationId xmlns:p14="http://schemas.microsoft.com/office/powerpoint/2010/main" val="23697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t>11</a:t>
            </a:fld>
            <a:endParaRPr lang="en-US"/>
          </a:p>
        </p:txBody>
      </p:sp>
    </p:spTree>
    <p:extLst>
      <p:ext uri="{BB962C8B-B14F-4D97-AF65-F5344CB8AC3E}">
        <p14:creationId xmlns:p14="http://schemas.microsoft.com/office/powerpoint/2010/main" val="23697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fish utilization of habitat spans a wide range in the estuarine environment. This makes it tricky to fit the pieces of the puzzle together to connect habitat condition to natural mortality. Reducing natural mortality, or increasing fish population resiliency requires working across this broad range and considering the various factors that influence it. </a:t>
            </a:r>
          </a:p>
          <a:p>
            <a:pPr marL="171450" indent="-171450">
              <a:buFont typeface="Arial" panose="020B0604020202020204" pitchFamily="34" charset="0"/>
              <a:buChar char="•"/>
            </a:pPr>
            <a:r>
              <a:rPr lang="en-US" baseline="0" dirty="0" smtClean="0"/>
              <a:t>Land use practices</a:t>
            </a:r>
          </a:p>
          <a:p>
            <a:pPr marL="171450" indent="-171450">
              <a:buFont typeface="Arial" panose="020B0604020202020204" pitchFamily="34" charset="0"/>
              <a:buChar char="•"/>
            </a:pPr>
            <a:r>
              <a:rPr lang="en-US" baseline="0" dirty="0" smtClean="0"/>
              <a:t>Shoreline condition of rivers and bays, etc.</a:t>
            </a:r>
          </a:p>
          <a:p>
            <a:pPr marL="171450" indent="-171450">
              <a:buFont typeface="Arial" panose="020B0604020202020204" pitchFamily="34" charset="0"/>
              <a:buChar char="•"/>
            </a:pPr>
            <a:r>
              <a:rPr lang="en-US" baseline="0" dirty="0" smtClean="0"/>
              <a:t>Water temperature and salinity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Connecting fisheries and habitat management</a:t>
            </a:r>
          </a:p>
        </p:txBody>
      </p:sp>
      <p:sp>
        <p:nvSpPr>
          <p:cNvPr id="4" name="Slide Number Placeholder 3"/>
          <p:cNvSpPr>
            <a:spLocks noGrp="1"/>
          </p:cNvSpPr>
          <p:nvPr>
            <p:ph type="sldNum" sz="quarter" idx="10"/>
          </p:nvPr>
        </p:nvSpPr>
        <p:spPr/>
        <p:txBody>
          <a:bodyPr/>
          <a:lstStyle/>
          <a:p>
            <a:fld id="{34FAE440-D961-40A8-B270-EC14C872CD5A}" type="slidenum">
              <a:rPr lang="en-US" smtClean="0"/>
              <a:t>17</a:t>
            </a:fld>
            <a:endParaRPr lang="en-US"/>
          </a:p>
        </p:txBody>
      </p:sp>
    </p:spTree>
    <p:extLst>
      <p:ext uri="{BB962C8B-B14F-4D97-AF65-F5344CB8AC3E}">
        <p14:creationId xmlns:p14="http://schemas.microsoft.com/office/powerpoint/2010/main" val="236979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A71A35-5ADF-4418-B16E-6C413843D13C}"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8887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71A35-5ADF-4418-B16E-6C413843D13C}"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71A35-5ADF-4418-B16E-6C413843D13C}"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A71A35-5ADF-4418-B16E-6C413843D13C}"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A71A35-5ADF-4418-B16E-6C413843D13C}"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71A35-5ADF-4418-B16E-6C413843D13C}"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A71A35-5ADF-4418-B16E-6C413843D13C}"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62DBB-C253-4861-98C8-034E36C238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A71A35-5ADF-4418-B16E-6C413843D13C}"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71A35-5ADF-4418-B16E-6C413843D13C}"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62DBB-C253-4861-98C8-034E36C2382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A71A35-5ADF-4418-B16E-6C413843D13C}" type="datetimeFigureOut">
              <a:rPr lang="en-US" smtClean="0"/>
              <a:t>12/11/2018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462DBB-C253-4861-98C8-034E36C2382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hyperlink" Target="http://assessment.fishhabitat.org/" TargetMode="External"/><Relationship Id="rId4" Type="http://schemas.openxmlformats.org/officeDocument/2006/relationships/image" Target="../media/image10.pn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normAutofit/>
          </a:bodyPr>
          <a:lstStyle/>
          <a:p>
            <a:r>
              <a:rPr lang="en-US" sz="3800" b="1" dirty="0" smtClean="0"/>
              <a:t>STAC Fish Habitat Workshop Report</a:t>
            </a:r>
            <a:endParaRPr lang="en-US" sz="3800" b="1" dirty="0"/>
          </a:p>
        </p:txBody>
      </p:sp>
      <p:sp>
        <p:nvSpPr>
          <p:cNvPr id="3" name="Subtitle 2"/>
          <p:cNvSpPr>
            <a:spLocks noGrp="1"/>
          </p:cNvSpPr>
          <p:nvPr>
            <p:ph type="subTitle" idx="1"/>
          </p:nvPr>
        </p:nvSpPr>
        <p:spPr>
          <a:xfrm>
            <a:off x="457200" y="1828800"/>
            <a:ext cx="8458200" cy="1752600"/>
          </a:xfrm>
        </p:spPr>
        <p:txBody>
          <a:bodyPr>
            <a:normAutofit/>
          </a:bodyPr>
          <a:lstStyle/>
          <a:p>
            <a:r>
              <a:rPr lang="en-US" sz="2400" i="1" dirty="0" smtClean="0">
                <a:solidFill>
                  <a:schemeClr val="tx1"/>
                </a:solidFill>
              </a:rPr>
              <a:t>Factors </a:t>
            </a:r>
            <a:r>
              <a:rPr lang="en-US" sz="2400" i="1" dirty="0">
                <a:solidFill>
                  <a:schemeClr val="tx1"/>
                </a:solidFill>
              </a:rPr>
              <a:t>Influencing the Headwaters, </a:t>
            </a:r>
            <a:r>
              <a:rPr lang="en-US" sz="2400" i="1" dirty="0" err="1">
                <a:solidFill>
                  <a:schemeClr val="tx1"/>
                </a:solidFill>
              </a:rPr>
              <a:t>Nontidal</a:t>
            </a:r>
            <a:r>
              <a:rPr lang="en-US" sz="2400" i="1" dirty="0">
                <a:solidFill>
                  <a:schemeClr val="tx1"/>
                </a:solidFill>
              </a:rPr>
              <a:t>, Tidal, and </a:t>
            </a:r>
            <a:r>
              <a:rPr lang="en-US" sz="2400" i="1" dirty="0" err="1">
                <a:solidFill>
                  <a:schemeClr val="tx1"/>
                </a:solidFill>
              </a:rPr>
              <a:t>Mainstem</a:t>
            </a:r>
            <a:r>
              <a:rPr lang="en-US" sz="2400" i="1" dirty="0">
                <a:solidFill>
                  <a:schemeClr val="tx1"/>
                </a:solidFill>
              </a:rPr>
              <a:t> Fish Habitat Function in the Chesapeake Bay Watershed: Application to Restoration and Management </a:t>
            </a:r>
            <a:r>
              <a:rPr lang="en-US" sz="2400" i="1" dirty="0" smtClean="0">
                <a:solidFill>
                  <a:schemeClr val="tx1"/>
                </a:solidFill>
              </a:rPr>
              <a:t>Decisions </a:t>
            </a:r>
            <a:endParaRPr lang="en-US" sz="2400" dirty="0">
              <a:solidFill>
                <a:schemeClr val="tx1"/>
              </a:solidFill>
            </a:endParaRPr>
          </a:p>
        </p:txBody>
      </p:sp>
      <p:sp>
        <p:nvSpPr>
          <p:cNvPr id="4" name="Rectangle 3"/>
          <p:cNvSpPr/>
          <p:nvPr/>
        </p:nvSpPr>
        <p:spPr>
          <a:xfrm>
            <a:off x="1752600" y="4495800"/>
            <a:ext cx="5943600" cy="954107"/>
          </a:xfrm>
          <a:prstGeom prst="rect">
            <a:avLst/>
          </a:prstGeom>
        </p:spPr>
        <p:txBody>
          <a:bodyPr wrap="square">
            <a:spAutoFit/>
          </a:bodyPr>
          <a:lstStyle/>
          <a:p>
            <a:pPr algn="ctr"/>
            <a:r>
              <a:rPr lang="en-US" sz="2800" b="1" dirty="0" smtClean="0">
                <a:solidFill>
                  <a:schemeClr val="accent2">
                    <a:lumMod val="50000"/>
                  </a:schemeClr>
                </a:solidFill>
              </a:rPr>
              <a:t>April 25-26, 2018 </a:t>
            </a:r>
            <a:endParaRPr lang="en-US" sz="2800" b="1" dirty="0">
              <a:solidFill>
                <a:schemeClr val="accent2">
                  <a:lumMod val="50000"/>
                </a:schemeClr>
              </a:solidFill>
            </a:endParaRPr>
          </a:p>
          <a:p>
            <a:pPr algn="ctr"/>
            <a:r>
              <a:rPr lang="en-US" sz="2800" b="1" dirty="0" err="1" smtClean="0">
                <a:solidFill>
                  <a:schemeClr val="accent2">
                    <a:lumMod val="50000"/>
                  </a:schemeClr>
                </a:solidFill>
              </a:rPr>
              <a:t>Maymont</a:t>
            </a:r>
            <a:r>
              <a:rPr lang="en-US" sz="2800" b="1" dirty="0" smtClean="0">
                <a:solidFill>
                  <a:schemeClr val="accent2">
                    <a:lumMod val="50000"/>
                  </a:schemeClr>
                </a:solidFill>
              </a:rPr>
              <a:t> Estate Richmond, Virginia. </a:t>
            </a:r>
            <a:endParaRPr lang="en-US" sz="2800" dirty="0">
              <a:solidFill>
                <a:schemeClr val="accent2">
                  <a:lumMod val="50000"/>
                </a:schemeClr>
              </a:solidFill>
            </a:endParaRPr>
          </a:p>
        </p:txBody>
      </p:sp>
    </p:spTree>
    <p:extLst>
      <p:ext uri="{BB962C8B-B14F-4D97-AF65-F5344CB8AC3E}">
        <p14:creationId xmlns:p14="http://schemas.microsoft.com/office/powerpoint/2010/main" val="1310560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85687"/>
            <a:ext cx="5144842" cy="2523622"/>
          </a:xfrm>
          <a:prstGeom prst="rect">
            <a:avLst/>
          </a:prstGeom>
        </p:spPr>
      </p:pic>
      <p:sp>
        <p:nvSpPr>
          <p:cNvPr id="2" name="Content Placeholder 1"/>
          <p:cNvSpPr>
            <a:spLocks noGrp="1"/>
          </p:cNvSpPr>
          <p:nvPr>
            <p:ph idx="1"/>
          </p:nvPr>
        </p:nvSpPr>
        <p:spPr>
          <a:xfrm>
            <a:off x="228600" y="1905000"/>
            <a:ext cx="8763000" cy="2280687"/>
          </a:xfrm>
        </p:spPr>
        <p:txBody>
          <a:bodyPr>
            <a:noAutofit/>
          </a:bodyPr>
          <a:lstStyle/>
          <a:p>
            <a:pPr marL="0" indent="0">
              <a:buNone/>
            </a:pPr>
            <a:r>
              <a:rPr lang="en-US" sz="2800" dirty="0" smtClean="0"/>
              <a:t>The assessment will not be the primary process for choosing a restoration or conservation area; but they will use it. </a:t>
            </a:r>
          </a:p>
          <a:p>
            <a:pPr marL="0" indent="0">
              <a:buNone/>
            </a:pPr>
            <a:r>
              <a:rPr lang="en-US" sz="2800" dirty="0" smtClean="0"/>
              <a:t>In </a:t>
            </a:r>
            <a:r>
              <a:rPr lang="en-US" sz="2800" dirty="0"/>
              <a:t>order to </a:t>
            </a:r>
            <a:r>
              <a:rPr lang="en-US" sz="2800" dirty="0" smtClean="0"/>
              <a:t>be meaningful, </a:t>
            </a:r>
            <a:r>
              <a:rPr lang="en-US" sz="2800" dirty="0"/>
              <a:t>it will need to work well with their existing tools and </a:t>
            </a:r>
            <a:r>
              <a:rPr lang="en-US" sz="2800" dirty="0" smtClean="0"/>
              <a:t>processes, provide </a:t>
            </a:r>
            <a:r>
              <a:rPr lang="en-US" sz="2800" dirty="0"/>
              <a:t>resolution at </a:t>
            </a:r>
            <a:r>
              <a:rPr lang="en-US" sz="2800" dirty="0" smtClean="0"/>
              <a:t>a</a:t>
            </a:r>
            <a:endParaRPr lang="en-US" sz="2800" dirty="0"/>
          </a:p>
          <a:p>
            <a:pPr marL="0" indent="0">
              <a:buNone/>
            </a:pPr>
            <a:endParaRPr lang="en-US" sz="2800" dirty="0" smtClean="0"/>
          </a:p>
        </p:txBody>
      </p:sp>
      <p:sp>
        <p:nvSpPr>
          <p:cNvPr id="3" name="Title 2"/>
          <p:cNvSpPr>
            <a:spLocks noGrp="1"/>
          </p:cNvSpPr>
          <p:nvPr>
            <p:ph type="title"/>
          </p:nvPr>
        </p:nvSpPr>
        <p:spPr/>
        <p:txBody>
          <a:bodyPr/>
          <a:lstStyle/>
          <a:p>
            <a:r>
              <a:rPr lang="en-US" dirty="0" smtClean="0"/>
              <a:t>Questionnaire Conclusions</a:t>
            </a:r>
            <a:endParaRPr lang="en-US" dirty="0"/>
          </a:p>
        </p:txBody>
      </p:sp>
      <p:sp>
        <p:nvSpPr>
          <p:cNvPr id="4" name="Rectangle 3"/>
          <p:cNvSpPr/>
          <p:nvPr/>
        </p:nvSpPr>
        <p:spPr>
          <a:xfrm>
            <a:off x="1143000" y="4185687"/>
            <a:ext cx="7772401" cy="523220"/>
          </a:xfrm>
          <a:prstGeom prst="rect">
            <a:avLst/>
          </a:prstGeom>
        </p:spPr>
        <p:txBody>
          <a:bodyPr wrap="square">
            <a:spAutoFit/>
          </a:bodyPr>
          <a:lstStyle/>
          <a:p>
            <a:pPr algn="r"/>
            <a:r>
              <a:rPr lang="en-US" sz="2800" dirty="0">
                <a:solidFill>
                  <a:srgbClr val="073E87"/>
                </a:solidFill>
              </a:rPr>
              <a:t>local scale and provide information </a:t>
            </a:r>
            <a:r>
              <a:rPr lang="en-US" sz="2800" dirty="0" smtClean="0">
                <a:solidFill>
                  <a:srgbClr val="073E87"/>
                </a:solidFill>
              </a:rPr>
              <a:t>that</a:t>
            </a:r>
            <a:r>
              <a:rPr lang="en-US" sz="2800" dirty="0">
                <a:solidFill>
                  <a:srgbClr val="073E87"/>
                </a:solidFill>
              </a:rPr>
              <a:t> has been</a:t>
            </a:r>
            <a:r>
              <a:rPr lang="en-US" sz="2800" dirty="0" smtClean="0">
                <a:solidFill>
                  <a:srgbClr val="073E87"/>
                </a:solidFill>
              </a:rPr>
              <a:t> </a:t>
            </a:r>
            <a:endParaRPr lang="en-US" dirty="0"/>
          </a:p>
        </p:txBody>
      </p:sp>
      <p:sp>
        <p:nvSpPr>
          <p:cNvPr id="5" name="Rectangle 4"/>
          <p:cNvSpPr/>
          <p:nvPr/>
        </p:nvSpPr>
        <p:spPr>
          <a:xfrm>
            <a:off x="5257800" y="4648200"/>
            <a:ext cx="3810000" cy="1384995"/>
          </a:xfrm>
          <a:prstGeom prst="rect">
            <a:avLst/>
          </a:prstGeom>
        </p:spPr>
        <p:txBody>
          <a:bodyPr wrap="square">
            <a:spAutoFit/>
          </a:bodyPr>
          <a:lstStyle/>
          <a:p>
            <a:pPr lvl="0"/>
            <a:r>
              <a:rPr lang="en-US" sz="2800" dirty="0" smtClean="0">
                <a:solidFill>
                  <a:srgbClr val="073E87"/>
                </a:solidFill>
              </a:rPr>
              <a:t>otherwise </a:t>
            </a:r>
            <a:r>
              <a:rPr lang="en-US" sz="2800" dirty="0">
                <a:solidFill>
                  <a:srgbClr val="073E87"/>
                </a:solidFill>
              </a:rPr>
              <a:t>unavailable or scattered in its availability. </a:t>
            </a:r>
            <a:endParaRPr lang="en-US" dirty="0">
              <a:solidFill>
                <a:prstClr val="black"/>
              </a:solidFill>
            </a:endParaRPr>
          </a:p>
        </p:txBody>
      </p:sp>
    </p:spTree>
    <p:extLst>
      <p:ext uri="{BB962C8B-B14F-4D97-AF65-F5344CB8AC3E}">
        <p14:creationId xmlns:p14="http://schemas.microsoft.com/office/powerpoint/2010/main" val="288810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2" name="Rectangle 1"/>
          <p:cNvSpPr/>
          <p:nvPr/>
        </p:nvSpPr>
        <p:spPr>
          <a:xfrm>
            <a:off x="726408" y="2971800"/>
            <a:ext cx="6019800" cy="266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6408" y="3238500"/>
            <a:ext cx="4988592" cy="2667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524000"/>
            <a:ext cx="8674290" cy="2031325"/>
          </a:xfrm>
          <a:prstGeom prst="rect">
            <a:avLst/>
          </a:prstGeom>
          <a:solidFill>
            <a:schemeClr val="bg1">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4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394"/>
            <a:ext cx="1073855" cy="99820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35251" y="152400"/>
            <a:ext cx="1456944" cy="990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29911" y="152400"/>
            <a:ext cx="1295400" cy="990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177667" y="152372"/>
            <a:ext cx="1371430" cy="100281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006084" y="152440"/>
            <a:ext cx="1229948" cy="9905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301483" y="178310"/>
            <a:ext cx="1537719" cy="964689"/>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620000" y="6248400"/>
            <a:ext cx="1124711" cy="409956"/>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5576315" y="6019800"/>
            <a:ext cx="3415284" cy="658368"/>
          </a:xfrm>
          <a:prstGeom prst="rect">
            <a:avLst/>
          </a:prstGeom>
          <a:blipFill>
            <a:blip r:embed="rId9"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431757" y="1124414"/>
            <a:ext cx="8234680" cy="567463"/>
          </a:xfrm>
          <a:prstGeom prst="rect">
            <a:avLst/>
          </a:prstGeom>
        </p:spPr>
        <p:txBody>
          <a:bodyPr vert="horz" wrap="square" lIns="0" tIns="13335" rIns="0" bIns="0" rtlCol="0">
            <a:spAutoFit/>
          </a:bodyPr>
          <a:lstStyle/>
          <a:p>
            <a:pPr algn="ctr">
              <a:lnSpc>
                <a:spcPct val="100000"/>
              </a:lnSpc>
              <a:spcBef>
                <a:spcPts val="5"/>
              </a:spcBef>
            </a:pPr>
            <a:r>
              <a:rPr sz="3600" b="1" dirty="0" smtClean="0">
                <a:solidFill>
                  <a:schemeClr val="bg1"/>
                </a:solidFill>
                <a:latin typeface="+mn-lt"/>
                <a:cs typeface="Arial"/>
              </a:rPr>
              <a:t>National </a:t>
            </a:r>
            <a:r>
              <a:rPr sz="3600" b="1" spc="-5" dirty="0">
                <a:solidFill>
                  <a:schemeClr val="bg1"/>
                </a:solidFill>
                <a:latin typeface="+mn-lt"/>
                <a:cs typeface="Arial"/>
              </a:rPr>
              <a:t>Fish Habitat </a:t>
            </a:r>
            <a:r>
              <a:rPr lang="en-US" sz="3600" b="1" dirty="0" smtClean="0">
                <a:solidFill>
                  <a:schemeClr val="bg1"/>
                </a:solidFill>
                <a:latin typeface="+mn-lt"/>
                <a:cs typeface="Arial"/>
              </a:rPr>
              <a:t>Partnership</a:t>
            </a:r>
            <a:r>
              <a:rPr sz="3600" b="1" spc="-65" dirty="0" smtClean="0">
                <a:solidFill>
                  <a:schemeClr val="bg1"/>
                </a:solidFill>
                <a:latin typeface="+mn-lt"/>
                <a:cs typeface="Arial"/>
              </a:rPr>
              <a:t> </a:t>
            </a:r>
            <a:endParaRPr sz="3600" dirty="0">
              <a:solidFill>
                <a:schemeClr val="bg1"/>
              </a:solidFill>
              <a:latin typeface="+mn-lt"/>
              <a:cs typeface="Arial"/>
            </a:endParaRPr>
          </a:p>
        </p:txBody>
      </p:sp>
      <p:sp>
        <p:nvSpPr>
          <p:cNvPr id="12" name="Text Placeholder 2"/>
          <p:cNvSpPr txBox="1">
            <a:spLocks/>
          </p:cNvSpPr>
          <p:nvPr/>
        </p:nvSpPr>
        <p:spPr>
          <a:xfrm>
            <a:off x="1219200" y="1905001"/>
            <a:ext cx="7613100" cy="418683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buFont typeface="Symbol" pitchFamily="18" charset="2"/>
              <a:buNone/>
            </a:pPr>
            <a:r>
              <a:rPr lang="en-US" sz="2800" spc="-5" dirty="0" smtClean="0">
                <a:cs typeface="Arial"/>
              </a:rPr>
              <a:t>Produce </a:t>
            </a:r>
            <a:r>
              <a:rPr lang="en-US" sz="2800" i="1" spc="-5" dirty="0">
                <a:cs typeface="Arial"/>
              </a:rPr>
              <a:t>“Status of Fish </a:t>
            </a:r>
            <a:r>
              <a:rPr lang="en-US" sz="2800" i="1" spc="-10" dirty="0">
                <a:cs typeface="Arial"/>
              </a:rPr>
              <a:t>Habitats </a:t>
            </a:r>
            <a:r>
              <a:rPr lang="en-US" sz="2800" i="1" spc="-5" dirty="0">
                <a:cs typeface="Arial"/>
              </a:rPr>
              <a:t>in </a:t>
            </a:r>
            <a:r>
              <a:rPr lang="en-US" sz="2800" i="1" spc="-10" dirty="0">
                <a:cs typeface="Arial"/>
              </a:rPr>
              <a:t>the</a:t>
            </a:r>
            <a:r>
              <a:rPr lang="en-US" sz="2800" i="1" spc="135" dirty="0">
                <a:cs typeface="Arial"/>
              </a:rPr>
              <a:t> </a:t>
            </a:r>
            <a:r>
              <a:rPr lang="en-US" sz="2800" i="1" spc="-10" dirty="0">
                <a:cs typeface="Arial"/>
              </a:rPr>
              <a:t>United</a:t>
            </a:r>
            <a:r>
              <a:rPr lang="en-US" sz="2800" dirty="0">
                <a:cs typeface="Arial"/>
              </a:rPr>
              <a:t> </a:t>
            </a:r>
            <a:r>
              <a:rPr lang="en-US" sz="2800" i="1" spc="-5" dirty="0">
                <a:cs typeface="Arial"/>
              </a:rPr>
              <a:t>States” </a:t>
            </a:r>
            <a:r>
              <a:rPr lang="en-US" sz="2800" spc="-5" dirty="0">
                <a:cs typeface="Arial"/>
              </a:rPr>
              <a:t>report every 5</a:t>
            </a:r>
            <a:r>
              <a:rPr lang="en-US" sz="2800" spc="25" dirty="0">
                <a:cs typeface="Arial"/>
              </a:rPr>
              <a:t> </a:t>
            </a:r>
            <a:r>
              <a:rPr lang="en-US" sz="2800" spc="-10" dirty="0" smtClean="0">
                <a:cs typeface="Arial"/>
              </a:rPr>
              <a:t>years</a:t>
            </a:r>
          </a:p>
          <a:p>
            <a:pPr marL="0" indent="0">
              <a:spcBef>
                <a:spcPts val="100"/>
              </a:spcBef>
              <a:buNone/>
              <a:tabLst>
                <a:tab pos="354965" algn="l"/>
                <a:tab pos="355600" algn="l"/>
              </a:tabLst>
            </a:pPr>
            <a:r>
              <a:rPr lang="en-US" sz="2800" spc="-10" dirty="0" smtClean="0">
                <a:cs typeface="Arial"/>
              </a:rPr>
              <a:t> </a:t>
            </a:r>
          </a:p>
          <a:p>
            <a:pPr marL="0" indent="0">
              <a:spcBef>
                <a:spcPts val="100"/>
              </a:spcBef>
              <a:buNone/>
              <a:tabLst>
                <a:tab pos="354965" algn="l"/>
                <a:tab pos="355600" algn="l"/>
              </a:tabLst>
            </a:pPr>
            <a:r>
              <a:rPr lang="en-US" sz="2800" dirty="0" smtClean="0">
                <a:cs typeface="Arial"/>
              </a:rPr>
              <a:t>Three </a:t>
            </a:r>
            <a:r>
              <a:rPr lang="en-US" sz="2800" dirty="0">
                <a:cs typeface="Arial"/>
              </a:rPr>
              <a:t>Products for </a:t>
            </a:r>
            <a:r>
              <a:rPr lang="en-US" sz="2800" dirty="0" smtClean="0">
                <a:cs typeface="Arial"/>
              </a:rPr>
              <a:t>2015</a:t>
            </a:r>
          </a:p>
          <a:p>
            <a:pPr marL="1109028" lvl="2" indent="-514984">
              <a:lnSpc>
                <a:spcPts val="3835"/>
              </a:lnSpc>
              <a:spcBef>
                <a:spcPts val="105"/>
              </a:spcBef>
              <a:buAutoNum type="arabicPeriod"/>
              <a:tabLst>
                <a:tab pos="527685" algn="l"/>
                <a:tab pos="528320" algn="l"/>
              </a:tabLst>
            </a:pPr>
            <a:r>
              <a:rPr lang="en-US" sz="2800" dirty="0">
                <a:solidFill>
                  <a:srgbClr val="00467F"/>
                </a:solidFill>
                <a:cs typeface="Arial Narrow"/>
              </a:rPr>
              <a:t>Inland Stream Assessment</a:t>
            </a:r>
          </a:p>
          <a:p>
            <a:pPr marL="1109028" lvl="2" indent="-514984">
              <a:spcBef>
                <a:spcPts val="775"/>
              </a:spcBef>
              <a:buAutoNum type="arabicPeriod"/>
              <a:tabLst>
                <a:tab pos="527685" algn="l"/>
                <a:tab pos="528320" algn="l"/>
              </a:tabLst>
            </a:pPr>
            <a:r>
              <a:rPr lang="en-US" sz="2800" dirty="0">
                <a:solidFill>
                  <a:srgbClr val="00467F"/>
                </a:solidFill>
                <a:cs typeface="Arial Narrow"/>
              </a:rPr>
              <a:t>National Estuary</a:t>
            </a:r>
            <a:r>
              <a:rPr lang="en-US" sz="2800" spc="-185" dirty="0">
                <a:solidFill>
                  <a:srgbClr val="00467F"/>
                </a:solidFill>
                <a:cs typeface="Arial Narrow"/>
              </a:rPr>
              <a:t> </a:t>
            </a:r>
            <a:r>
              <a:rPr lang="en-US" sz="2800" dirty="0">
                <a:solidFill>
                  <a:srgbClr val="00467F"/>
                </a:solidFill>
                <a:cs typeface="Arial Narrow"/>
              </a:rPr>
              <a:t>Assessment</a:t>
            </a:r>
          </a:p>
          <a:p>
            <a:pPr marL="1109028" lvl="2" indent="-514984">
              <a:spcBef>
                <a:spcPts val="775"/>
              </a:spcBef>
              <a:buFontTx/>
              <a:buAutoNum type="arabicPeriod"/>
              <a:tabLst>
                <a:tab pos="527685" algn="l"/>
                <a:tab pos="528320" algn="l"/>
              </a:tabLst>
            </a:pPr>
            <a:r>
              <a:rPr lang="en-US" sz="2800" dirty="0">
                <a:solidFill>
                  <a:srgbClr val="00467F"/>
                </a:solidFill>
                <a:cs typeface="Arial Narrow"/>
              </a:rPr>
              <a:t>Regional Estuary</a:t>
            </a:r>
            <a:r>
              <a:rPr lang="en-US" sz="2800" spc="-190" dirty="0">
                <a:solidFill>
                  <a:srgbClr val="00467F"/>
                </a:solidFill>
                <a:cs typeface="Arial Narrow"/>
              </a:rPr>
              <a:t> </a:t>
            </a:r>
            <a:r>
              <a:rPr lang="en-US" sz="2800" dirty="0">
                <a:solidFill>
                  <a:srgbClr val="00467F"/>
                </a:solidFill>
                <a:cs typeface="Arial Narrow"/>
              </a:rPr>
              <a:t>Assessment-Gulf of Mexico</a:t>
            </a:r>
            <a:endParaRPr lang="en-US" sz="2800" dirty="0">
              <a:cs typeface="Arial Narrow"/>
            </a:endParaRPr>
          </a:p>
          <a:p>
            <a:pPr lvl="1">
              <a:spcBef>
                <a:spcPts val="100"/>
              </a:spcBef>
              <a:buFont typeface="Wingdings" panose="05000000000000000000" pitchFamily="2" charset="2"/>
              <a:buChar char="§"/>
              <a:tabLst>
                <a:tab pos="354965" algn="l"/>
                <a:tab pos="355600" algn="l"/>
              </a:tabLst>
            </a:pPr>
            <a:endParaRPr lang="en-US" sz="2600" dirty="0">
              <a:latin typeface="Arial"/>
              <a:cs typeface="Arial"/>
            </a:endParaRPr>
          </a:p>
          <a:p>
            <a:endParaRPr lang="en-US" dirty="0" smtClean="0"/>
          </a:p>
        </p:txBody>
      </p:sp>
      <p:sp>
        <p:nvSpPr>
          <p:cNvPr id="13" name="object 11"/>
          <p:cNvSpPr txBox="1">
            <a:spLocks/>
          </p:cNvSpPr>
          <p:nvPr/>
        </p:nvSpPr>
        <p:spPr>
          <a:xfrm>
            <a:off x="1602055" y="2743200"/>
            <a:ext cx="4907280" cy="39116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z="2400" spc="-5" dirty="0" smtClean="0">
                <a:solidFill>
                  <a:srgbClr val="000000"/>
                </a:solidFill>
                <a:latin typeface="+mn-lt"/>
                <a:cs typeface="Arial"/>
                <a:hlinkClick r:id="rId10"/>
              </a:rPr>
              <a:t>http://assessment.fishhabitat.org/</a:t>
            </a:r>
            <a:endParaRPr lang="en-US" sz="2400" dirty="0">
              <a:latin typeface="+mn-lt"/>
              <a:cs typeface="Arial"/>
            </a:endParaRPr>
          </a:p>
        </p:txBody>
      </p:sp>
      <p:pic>
        <p:nvPicPr>
          <p:cNvPr id="14" name="Shape 240"/>
          <p:cNvPicPr preferRelativeResize="0"/>
          <p:nvPr/>
        </p:nvPicPr>
        <p:blipFill rotWithShape="1">
          <a:blip r:embed="rId11">
            <a:clrChange>
              <a:clrFrom>
                <a:srgbClr val="FFFFFF"/>
              </a:clrFrom>
              <a:clrTo>
                <a:srgbClr val="FFFFFF">
                  <a:alpha val="0"/>
                </a:srgbClr>
              </a:clrTo>
            </a:clrChange>
            <a:alphaModFix/>
          </a:blip>
          <a:srcRect/>
          <a:stretch/>
        </p:blipFill>
        <p:spPr>
          <a:xfrm>
            <a:off x="152400" y="1938652"/>
            <a:ext cx="1032451" cy="402274"/>
          </a:xfrm>
          <a:prstGeom prst="rect">
            <a:avLst/>
          </a:prstGeom>
          <a:noFill/>
          <a:ln>
            <a:noFill/>
          </a:ln>
        </p:spPr>
      </p:pic>
      <p:pic>
        <p:nvPicPr>
          <p:cNvPr id="15" name="Shape 240"/>
          <p:cNvPicPr preferRelativeResize="0"/>
          <p:nvPr/>
        </p:nvPicPr>
        <p:blipFill rotWithShape="1">
          <a:blip r:embed="rId11">
            <a:clrChange>
              <a:clrFrom>
                <a:srgbClr val="FFFFFF"/>
              </a:clrFrom>
              <a:clrTo>
                <a:srgbClr val="FFFFFF">
                  <a:alpha val="0"/>
                </a:srgbClr>
              </a:clrTo>
            </a:clrChange>
            <a:alphaModFix/>
          </a:blip>
          <a:srcRect/>
          <a:stretch/>
        </p:blipFill>
        <p:spPr>
          <a:xfrm>
            <a:off x="152399" y="3206695"/>
            <a:ext cx="1032451" cy="402274"/>
          </a:xfrm>
          <a:prstGeom prst="rect">
            <a:avLst/>
          </a:prstGeom>
          <a:noFill/>
          <a:ln>
            <a:noFill/>
          </a:ln>
        </p:spPr>
      </p:pic>
    </p:spTree>
    <p:extLst>
      <p:ext uri="{BB962C8B-B14F-4D97-AF65-F5344CB8AC3E}">
        <p14:creationId xmlns:p14="http://schemas.microsoft.com/office/powerpoint/2010/main" val="2248019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9144000" cy="91440"/>
          </a:xfrm>
          <a:custGeom>
            <a:avLst/>
            <a:gdLst/>
            <a:ahLst/>
            <a:cxnLst/>
            <a:rect l="l" t="t" r="r" b="b"/>
            <a:pathLst>
              <a:path w="9144000" h="91440">
                <a:moveTo>
                  <a:pt x="0" y="91440"/>
                </a:moveTo>
                <a:lnTo>
                  <a:pt x="9144000" y="91440"/>
                </a:lnTo>
                <a:lnTo>
                  <a:pt x="9144000" y="0"/>
                </a:lnTo>
                <a:lnTo>
                  <a:pt x="0" y="0"/>
                </a:lnTo>
                <a:lnTo>
                  <a:pt x="0" y="91440"/>
                </a:lnTo>
                <a:close/>
              </a:path>
            </a:pathLst>
          </a:custGeom>
          <a:solidFill>
            <a:srgbClr val="00467F"/>
          </a:solidFill>
        </p:spPr>
        <p:txBody>
          <a:bodyPr wrap="square" lIns="0" tIns="0" rIns="0" bIns="0" rtlCol="0"/>
          <a:lstStyle/>
          <a:p>
            <a:endParaRPr/>
          </a:p>
        </p:txBody>
      </p:sp>
      <p:sp>
        <p:nvSpPr>
          <p:cNvPr id="5" name="object 5"/>
          <p:cNvSpPr txBox="1">
            <a:spLocks noGrp="1"/>
          </p:cNvSpPr>
          <p:nvPr>
            <p:ph type="title"/>
          </p:nvPr>
        </p:nvSpPr>
        <p:spPr>
          <a:xfrm>
            <a:off x="304800" y="381000"/>
            <a:ext cx="8534400"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chemeClr val="bg1"/>
                </a:solidFill>
                <a:cs typeface="Arial Narrow"/>
              </a:rPr>
              <a:t>What </a:t>
            </a:r>
            <a:r>
              <a:rPr sz="3600" b="1" dirty="0">
                <a:solidFill>
                  <a:schemeClr val="bg1"/>
                </a:solidFill>
                <a:cs typeface="Arial Narrow"/>
              </a:rPr>
              <a:t>Do </a:t>
            </a:r>
            <a:r>
              <a:rPr sz="3600" b="1" spc="-5" dirty="0">
                <a:solidFill>
                  <a:schemeClr val="bg1"/>
                </a:solidFill>
                <a:cs typeface="Arial Narrow"/>
              </a:rPr>
              <a:t>the Assessments </a:t>
            </a:r>
            <a:r>
              <a:rPr sz="3600" b="1" spc="-60" dirty="0">
                <a:solidFill>
                  <a:schemeClr val="bg1"/>
                </a:solidFill>
                <a:cs typeface="Arial Narrow"/>
              </a:rPr>
              <a:t>Tell</a:t>
            </a:r>
            <a:r>
              <a:rPr sz="3600" b="1" spc="-155" dirty="0">
                <a:solidFill>
                  <a:schemeClr val="bg1"/>
                </a:solidFill>
                <a:cs typeface="Arial Narrow"/>
              </a:rPr>
              <a:t> </a:t>
            </a:r>
            <a:r>
              <a:rPr sz="3600" b="1" dirty="0">
                <a:solidFill>
                  <a:schemeClr val="bg1"/>
                </a:solidFill>
                <a:cs typeface="Arial Narrow"/>
              </a:rPr>
              <a:t>Us?</a:t>
            </a:r>
            <a:endParaRPr sz="3600" dirty="0">
              <a:solidFill>
                <a:schemeClr val="bg1"/>
              </a:solidFill>
              <a:cs typeface="Arial Narrow"/>
            </a:endParaRPr>
          </a:p>
        </p:txBody>
      </p:sp>
      <p:sp>
        <p:nvSpPr>
          <p:cNvPr id="6" name="object 6"/>
          <p:cNvSpPr txBox="1"/>
          <p:nvPr/>
        </p:nvSpPr>
        <p:spPr>
          <a:xfrm>
            <a:off x="990600" y="2629170"/>
            <a:ext cx="8610600" cy="4509568"/>
          </a:xfrm>
          <a:prstGeom prst="rect">
            <a:avLst/>
          </a:prstGeom>
        </p:spPr>
        <p:txBody>
          <a:bodyPr vert="horz" wrap="square" lIns="0" tIns="13335" rIns="0" bIns="0" rtlCol="0">
            <a:spAutoFit/>
          </a:bodyPr>
          <a:lstStyle/>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Areas</a:t>
            </a:r>
            <a:r>
              <a:rPr sz="2800" i="1" spc="-5" dirty="0" smtClean="0">
                <a:solidFill>
                  <a:srgbClr val="00467F"/>
                </a:solidFill>
                <a:cs typeface="Arial Narrow"/>
              </a:rPr>
              <a:t> with the worst relative condition </a:t>
            </a:r>
            <a:r>
              <a:rPr lang="en-US" sz="2800" i="1" spc="-5" dirty="0" smtClean="0">
                <a:solidFill>
                  <a:srgbClr val="00467F"/>
                </a:solidFill>
                <a:cs typeface="Arial Narrow"/>
              </a:rPr>
              <a:t>c</a:t>
            </a:r>
            <a:r>
              <a:rPr sz="2800" i="1" spc="-5" dirty="0" smtClean="0">
                <a:solidFill>
                  <a:srgbClr val="00467F"/>
                </a:solidFill>
                <a:cs typeface="Arial Narrow"/>
              </a:rPr>
              <a:t>ould be</a:t>
            </a:r>
            <a:r>
              <a:rPr lang="en-US" sz="2800" i="1" spc="-5" dirty="0" smtClean="0">
                <a:solidFill>
                  <a:srgbClr val="00467F"/>
                </a:solidFill>
                <a:cs typeface="Arial Narrow"/>
              </a:rPr>
              <a:t> </a:t>
            </a:r>
            <a:r>
              <a:rPr sz="2800" i="1" spc="-5" dirty="0" smtClean="0">
                <a:solidFill>
                  <a:srgbClr val="00467F"/>
                </a:solidFill>
                <a:cs typeface="Arial Narrow"/>
              </a:rPr>
              <a:t>considered  high priority for</a:t>
            </a:r>
            <a:r>
              <a:rPr sz="2800" i="1" spc="35" dirty="0" smtClean="0">
                <a:solidFill>
                  <a:srgbClr val="00467F"/>
                </a:solidFill>
                <a:cs typeface="Arial Narrow"/>
              </a:rPr>
              <a:t> </a:t>
            </a:r>
            <a:r>
              <a:rPr sz="2800" i="1" spc="-5" dirty="0" smtClean="0">
                <a:solidFill>
                  <a:srgbClr val="00467F"/>
                </a:solidFill>
                <a:cs typeface="Arial Narrow"/>
              </a:rPr>
              <a:t>restoration</a:t>
            </a:r>
            <a:endParaRPr lang="en-US" sz="2800" dirty="0">
              <a:cs typeface="Arial Narrow"/>
            </a:endParaRPr>
          </a:p>
          <a:p>
            <a:pPr marL="12701" marR="1035050">
              <a:lnSpc>
                <a:spcPct val="100000"/>
              </a:lnSpc>
              <a:spcBef>
                <a:spcPts val="105"/>
              </a:spcBef>
              <a:tabLst>
                <a:tab pos="527685" algn="l"/>
                <a:tab pos="528320" algn="l"/>
              </a:tabLst>
            </a:pPr>
            <a:endParaRPr lang="en-US" i="1" spc="-5" dirty="0" smtClean="0">
              <a:solidFill>
                <a:srgbClr val="00467F"/>
              </a:solidFill>
              <a:cs typeface="Arial Narrow"/>
            </a:endParaRPr>
          </a:p>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t>
            </a:r>
            <a:r>
              <a:rPr lang="en-US" sz="2800" i="1" spc="-5" dirty="0">
                <a:solidFill>
                  <a:srgbClr val="00467F"/>
                </a:solidFill>
                <a:cs typeface="Arial Narrow"/>
              </a:rPr>
              <a:t>	 </a:t>
            </a:r>
            <a:r>
              <a:rPr lang="en-US" sz="2800" i="1" spc="-5" dirty="0" smtClean="0">
                <a:solidFill>
                  <a:srgbClr val="00467F"/>
                </a:solidFill>
                <a:cs typeface="Arial Narrow"/>
              </a:rPr>
              <a:t>Can </a:t>
            </a:r>
            <a:r>
              <a:rPr lang="en-US" sz="2800" i="1" spc="-5" dirty="0">
                <a:solidFill>
                  <a:srgbClr val="00467F"/>
                </a:solidFill>
                <a:cs typeface="Arial Narrow"/>
              </a:rPr>
              <a:t>identify </a:t>
            </a:r>
            <a:r>
              <a:rPr lang="en-US" sz="2800" i="1" spc="-5" dirty="0" smtClean="0">
                <a:solidFill>
                  <a:srgbClr val="00467F"/>
                </a:solidFill>
                <a:cs typeface="Arial Narrow"/>
              </a:rPr>
              <a:t>where </a:t>
            </a:r>
            <a:r>
              <a:rPr lang="en-US" sz="2800" i="1" spc="-5" dirty="0">
                <a:solidFill>
                  <a:srgbClr val="00467F"/>
                </a:solidFill>
                <a:cs typeface="Arial Narrow"/>
              </a:rPr>
              <a:t>high </a:t>
            </a:r>
            <a:r>
              <a:rPr lang="en-US" sz="2800" i="1" spc="-5" dirty="0" smtClean="0">
                <a:solidFill>
                  <a:srgbClr val="00467F"/>
                </a:solidFill>
                <a:cs typeface="Arial Narrow"/>
              </a:rPr>
              <a:t>quality </a:t>
            </a:r>
            <a:r>
              <a:rPr lang="en-US" sz="2800" i="1" spc="-5" dirty="0">
                <a:solidFill>
                  <a:srgbClr val="00467F"/>
                </a:solidFill>
                <a:cs typeface="Arial Narrow"/>
              </a:rPr>
              <a:t>areas </a:t>
            </a:r>
            <a:r>
              <a:rPr lang="en-US" sz="2800" i="1" spc="-5" dirty="0" smtClean="0">
                <a:solidFill>
                  <a:srgbClr val="00467F"/>
                </a:solidFill>
                <a:cs typeface="Arial Narrow"/>
              </a:rPr>
              <a:t>are that may  </a:t>
            </a:r>
            <a:r>
              <a:rPr lang="en-US" sz="2800" i="1" spc="-5" dirty="0">
                <a:solidFill>
                  <a:srgbClr val="00467F"/>
                </a:solidFill>
                <a:cs typeface="Arial Narrow"/>
              </a:rPr>
              <a:t>be targets </a:t>
            </a:r>
            <a:r>
              <a:rPr lang="en-US" sz="2800" i="1" spc="-5" dirty="0" smtClean="0">
                <a:solidFill>
                  <a:srgbClr val="00467F"/>
                </a:solidFill>
                <a:cs typeface="Arial Narrow"/>
              </a:rPr>
              <a:t>for</a:t>
            </a:r>
            <a:r>
              <a:rPr lang="en-US" sz="2800" i="1" spc="180" dirty="0" smtClean="0">
                <a:solidFill>
                  <a:srgbClr val="00467F"/>
                </a:solidFill>
                <a:cs typeface="Arial Narrow"/>
              </a:rPr>
              <a:t> </a:t>
            </a:r>
            <a:r>
              <a:rPr lang="en-US" sz="2800" i="1" spc="-5" dirty="0" smtClean="0">
                <a:solidFill>
                  <a:srgbClr val="00467F"/>
                </a:solidFill>
                <a:cs typeface="Arial Narrow"/>
              </a:rPr>
              <a:t>conservation.</a:t>
            </a:r>
            <a:endParaRPr lang="en-US" sz="2800" dirty="0">
              <a:cs typeface="Arial Narrow"/>
            </a:endParaRPr>
          </a:p>
          <a:p>
            <a:pPr marL="12701" marR="1035050">
              <a:lnSpc>
                <a:spcPct val="100000"/>
              </a:lnSpc>
              <a:spcBef>
                <a:spcPts val="105"/>
              </a:spcBef>
              <a:tabLst>
                <a:tab pos="527685" algn="l"/>
                <a:tab pos="528320" algn="l"/>
              </a:tabLst>
            </a:pPr>
            <a:r>
              <a:rPr lang="en-US" i="1" spc="-5" dirty="0">
                <a:solidFill>
                  <a:srgbClr val="00467F"/>
                </a:solidFill>
                <a:cs typeface="Arial Narrow"/>
              </a:rPr>
              <a:t>	</a:t>
            </a:r>
          </a:p>
          <a:p>
            <a:pPr marL="12701" marR="1035050">
              <a:lnSpc>
                <a:spcPct val="100000"/>
              </a:lnSpc>
              <a:spcBef>
                <a:spcPts val="105"/>
              </a:spcBef>
              <a:tabLst>
                <a:tab pos="527685" algn="l"/>
                <a:tab pos="528320" algn="l"/>
              </a:tabLst>
            </a:pPr>
            <a:r>
              <a:rPr lang="en-US" sz="2800" i="1" spc="-5" dirty="0" smtClean="0">
                <a:solidFill>
                  <a:srgbClr val="00467F"/>
                </a:solidFill>
                <a:cs typeface="Arial Narrow"/>
              </a:rPr>
              <a:t>			</a:t>
            </a:r>
            <a:r>
              <a:rPr lang="en-US" sz="2800" i="1" spc="-5" dirty="0">
                <a:solidFill>
                  <a:srgbClr val="00467F"/>
                </a:solidFill>
                <a:cs typeface="Arial Narrow"/>
              </a:rPr>
              <a:t>F</a:t>
            </a:r>
            <a:r>
              <a:rPr sz="2800" i="1" spc="-5" dirty="0" smtClean="0">
                <a:solidFill>
                  <a:srgbClr val="00467F"/>
                </a:solidFill>
                <a:cs typeface="Arial Narrow"/>
              </a:rPr>
              <a:t>iner-scale </a:t>
            </a:r>
            <a:r>
              <a:rPr sz="2800" i="1" spc="-5" dirty="0">
                <a:solidFill>
                  <a:srgbClr val="00467F"/>
                </a:solidFill>
                <a:cs typeface="Arial Narrow"/>
              </a:rPr>
              <a:t>assessments </a:t>
            </a:r>
            <a:r>
              <a:rPr lang="en-US" sz="2800" i="1" spc="-5" dirty="0" smtClean="0">
                <a:solidFill>
                  <a:srgbClr val="00467F"/>
                </a:solidFill>
                <a:cs typeface="Arial Narrow"/>
              </a:rPr>
              <a:t>could help</a:t>
            </a:r>
            <a:r>
              <a:rPr sz="2800" i="1" spc="-5" dirty="0" smtClean="0">
                <a:solidFill>
                  <a:srgbClr val="00467F"/>
                </a:solidFill>
                <a:cs typeface="Arial Narrow"/>
              </a:rPr>
              <a:t> </a:t>
            </a:r>
            <a:r>
              <a:rPr sz="2800" i="1" spc="-10" dirty="0">
                <a:solidFill>
                  <a:srgbClr val="00467F"/>
                </a:solidFill>
                <a:cs typeface="Arial Narrow"/>
              </a:rPr>
              <a:t>guide  </a:t>
            </a:r>
            <a:r>
              <a:rPr sz="2800" i="1" spc="-5" dirty="0">
                <a:solidFill>
                  <a:srgbClr val="00467F"/>
                </a:solidFill>
                <a:cs typeface="Arial Narrow"/>
              </a:rPr>
              <a:t>management</a:t>
            </a:r>
            <a:r>
              <a:rPr sz="2800" i="1" spc="35" dirty="0">
                <a:solidFill>
                  <a:srgbClr val="00467F"/>
                </a:solidFill>
                <a:cs typeface="Arial Narrow"/>
              </a:rPr>
              <a:t> </a:t>
            </a:r>
            <a:r>
              <a:rPr sz="2800" i="1" spc="-5" dirty="0" smtClean="0">
                <a:solidFill>
                  <a:srgbClr val="00467F"/>
                </a:solidFill>
                <a:cs typeface="Arial Narrow"/>
              </a:rPr>
              <a:t>actions</a:t>
            </a:r>
            <a:r>
              <a:rPr lang="en-US" sz="2800" i="1" spc="-5" dirty="0" smtClean="0">
                <a:solidFill>
                  <a:srgbClr val="00467F"/>
                </a:solidFill>
                <a:cs typeface="Arial Narrow"/>
              </a:rPr>
              <a:t>, and specific </a:t>
            </a:r>
            <a:r>
              <a:rPr lang="en-US" sz="2800" i="1" spc="-5" dirty="0">
                <a:solidFill>
                  <a:srgbClr val="00467F"/>
                </a:solidFill>
                <a:cs typeface="Arial Narrow"/>
              </a:rPr>
              <a:t>habitat management objectives </a:t>
            </a:r>
            <a:r>
              <a:rPr lang="en-US" sz="2800" i="1" spc="-5" dirty="0" smtClean="0">
                <a:solidFill>
                  <a:srgbClr val="00467F"/>
                </a:solidFill>
                <a:cs typeface="Arial Narrow"/>
              </a:rPr>
              <a:t>to </a:t>
            </a:r>
            <a:r>
              <a:rPr lang="en-US" sz="2800" i="1" spc="-5" dirty="0">
                <a:solidFill>
                  <a:srgbClr val="00467F"/>
                </a:solidFill>
                <a:cs typeface="Arial Narrow"/>
              </a:rPr>
              <a:t>help recover or improve productivity </a:t>
            </a:r>
            <a:r>
              <a:rPr lang="en-US" sz="2800" i="1" spc="-5" dirty="0" smtClean="0">
                <a:solidFill>
                  <a:srgbClr val="00467F"/>
                </a:solidFill>
                <a:cs typeface="Arial Narrow"/>
              </a:rPr>
              <a:t>of fish populations.</a:t>
            </a:r>
            <a:endParaRPr lang="en-US" sz="2800" i="1" spc="-5" dirty="0">
              <a:solidFill>
                <a:srgbClr val="00467F"/>
              </a:solidFill>
              <a:cs typeface="Arial Narrow"/>
            </a:endParaRPr>
          </a:p>
          <a:p>
            <a:pPr marL="12701" marR="1035050">
              <a:lnSpc>
                <a:spcPct val="100000"/>
              </a:lnSpc>
              <a:spcBef>
                <a:spcPts val="105"/>
              </a:spcBef>
              <a:tabLst>
                <a:tab pos="527685" algn="l"/>
                <a:tab pos="528320" algn="l"/>
              </a:tabLst>
            </a:pPr>
            <a:endParaRPr sz="2800" dirty="0">
              <a:cs typeface="Arial Narrow"/>
            </a:endParaRPr>
          </a:p>
        </p:txBody>
      </p:sp>
      <p:pic>
        <p:nvPicPr>
          <p:cNvPr id="8"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687420" y="2667000"/>
            <a:ext cx="1032451" cy="402274"/>
          </a:xfrm>
          <a:prstGeom prst="rect">
            <a:avLst/>
          </a:prstGeom>
          <a:noFill/>
          <a:ln>
            <a:noFill/>
          </a:ln>
        </p:spPr>
      </p:pic>
      <p:pic>
        <p:nvPicPr>
          <p:cNvPr id="9"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687420" y="3822071"/>
            <a:ext cx="1032451" cy="402274"/>
          </a:xfrm>
          <a:prstGeom prst="rect">
            <a:avLst/>
          </a:prstGeom>
          <a:noFill/>
          <a:ln>
            <a:noFill/>
          </a:ln>
        </p:spPr>
      </p:pic>
      <p:pic>
        <p:nvPicPr>
          <p:cNvPr id="10"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687420" y="4959189"/>
            <a:ext cx="1032451" cy="402274"/>
          </a:xfrm>
          <a:prstGeom prst="rect">
            <a:avLst/>
          </a:prstGeom>
          <a:noFill/>
          <a:ln>
            <a:noFill/>
          </a:ln>
        </p:spPr>
      </p:pic>
      <p:sp>
        <p:nvSpPr>
          <p:cNvPr id="11" name="Rectangle 10"/>
          <p:cNvSpPr/>
          <p:nvPr/>
        </p:nvSpPr>
        <p:spPr>
          <a:xfrm>
            <a:off x="230219" y="1574158"/>
            <a:ext cx="8664055" cy="1015663"/>
          </a:xfrm>
          <a:prstGeom prst="rect">
            <a:avLst/>
          </a:prstGeom>
        </p:spPr>
        <p:txBody>
          <a:bodyPr wrap="square">
            <a:spAutoFit/>
          </a:bodyPr>
          <a:lstStyle/>
          <a:p>
            <a:pPr marL="12701" marR="1035050">
              <a:lnSpc>
                <a:spcPct val="100000"/>
              </a:lnSpc>
              <a:spcBef>
                <a:spcPts val="105"/>
              </a:spcBef>
              <a:tabLst>
                <a:tab pos="527685" algn="l"/>
                <a:tab pos="528320" algn="l"/>
              </a:tabLst>
            </a:pPr>
            <a:r>
              <a:rPr lang="en-US" sz="3000" b="1" dirty="0">
                <a:solidFill>
                  <a:srgbClr val="00467F"/>
                </a:solidFill>
                <a:cs typeface="Arial Narrow"/>
              </a:rPr>
              <a:t>Status </a:t>
            </a:r>
            <a:r>
              <a:rPr lang="en-US" sz="3000" dirty="0">
                <a:solidFill>
                  <a:srgbClr val="00467F"/>
                </a:solidFill>
                <a:cs typeface="Arial Narrow"/>
              </a:rPr>
              <a:t>– Which areas are</a:t>
            </a:r>
            <a:r>
              <a:rPr lang="en-US" sz="3000" spc="-155" dirty="0">
                <a:solidFill>
                  <a:srgbClr val="00467F"/>
                </a:solidFill>
                <a:cs typeface="Arial Narrow"/>
              </a:rPr>
              <a:t> </a:t>
            </a:r>
            <a:r>
              <a:rPr lang="en-US" sz="3000" dirty="0">
                <a:solidFill>
                  <a:srgbClr val="00467F"/>
                </a:solidFill>
                <a:cs typeface="Arial Narrow"/>
              </a:rPr>
              <a:t>most </a:t>
            </a:r>
            <a:r>
              <a:rPr lang="en-US" sz="3000" spc="-5" dirty="0">
                <a:solidFill>
                  <a:srgbClr val="00467F"/>
                </a:solidFill>
                <a:cs typeface="Arial Narrow"/>
              </a:rPr>
              <a:t>affected </a:t>
            </a:r>
            <a:r>
              <a:rPr lang="en-US" sz="3000" dirty="0">
                <a:solidFill>
                  <a:srgbClr val="00467F"/>
                </a:solidFill>
                <a:cs typeface="Arial Narrow"/>
              </a:rPr>
              <a:t>by anthropogenic</a:t>
            </a:r>
            <a:r>
              <a:rPr lang="en-US" sz="3000" spc="-90" dirty="0">
                <a:solidFill>
                  <a:srgbClr val="00467F"/>
                </a:solidFill>
                <a:cs typeface="Arial Narrow"/>
              </a:rPr>
              <a:t> </a:t>
            </a:r>
            <a:r>
              <a:rPr lang="en-US" sz="3000" dirty="0">
                <a:solidFill>
                  <a:srgbClr val="00467F"/>
                </a:solidFill>
                <a:cs typeface="Arial Narrow"/>
              </a:rPr>
              <a:t>stress?</a:t>
            </a:r>
            <a:endParaRPr lang="en-US" sz="3000" dirty="0">
              <a:cs typeface="Arial Narrow"/>
            </a:endParaRPr>
          </a:p>
        </p:txBody>
      </p:sp>
    </p:spTree>
    <p:extLst>
      <p:ext uri="{BB962C8B-B14F-4D97-AF65-F5344CB8AC3E}">
        <p14:creationId xmlns:p14="http://schemas.microsoft.com/office/powerpoint/2010/main" val="1612964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133600"/>
            <a:ext cx="7225355" cy="3763963"/>
          </a:xfrm>
        </p:spPr>
        <p:txBody>
          <a:bodyPr>
            <a:noAutofit/>
          </a:bodyPr>
          <a:lstStyle/>
          <a:p>
            <a:pPr marL="0" indent="0">
              <a:buNone/>
            </a:pPr>
            <a:r>
              <a:rPr lang="en-US" sz="2800" dirty="0" smtClean="0"/>
              <a:t>Gives </a:t>
            </a:r>
            <a:r>
              <a:rPr lang="en-US" sz="2800" dirty="0"/>
              <a:t>a national picture of fish habitat condition; </a:t>
            </a:r>
            <a:r>
              <a:rPr lang="en-US" sz="2800" dirty="0" smtClean="0"/>
              <a:t>landscape-scale </a:t>
            </a:r>
            <a:r>
              <a:rPr lang="en-US" sz="2800" dirty="0"/>
              <a:t>results are seamless across </a:t>
            </a:r>
            <a:r>
              <a:rPr lang="en-US" sz="2800" dirty="0" smtClean="0"/>
              <a:t>the US. But won't </a:t>
            </a:r>
            <a:r>
              <a:rPr lang="en-US" sz="2800" dirty="0"/>
              <a:t>be very good </a:t>
            </a:r>
            <a:r>
              <a:rPr lang="en-US" sz="2800" dirty="0" smtClean="0"/>
              <a:t>at </a:t>
            </a:r>
            <a:r>
              <a:rPr lang="en-US" sz="2800" dirty="0"/>
              <a:t>local scale using 1:100K </a:t>
            </a:r>
            <a:r>
              <a:rPr lang="en-US" sz="2800" dirty="0" smtClean="0"/>
              <a:t>data.</a:t>
            </a:r>
          </a:p>
          <a:p>
            <a:pPr marL="0" indent="0">
              <a:buNone/>
            </a:pPr>
            <a:endParaRPr lang="en-US" sz="1100" dirty="0" smtClean="0"/>
          </a:p>
          <a:p>
            <a:pPr marL="0" indent="0">
              <a:buNone/>
            </a:pPr>
            <a:r>
              <a:rPr lang="en-US" sz="2800" dirty="0" smtClean="0"/>
              <a:t>And missing some significant regional data because it is not nationally available.</a:t>
            </a:r>
          </a:p>
          <a:p>
            <a:pPr marL="0" indent="0">
              <a:buNone/>
            </a:pPr>
            <a:endParaRPr lang="en-US" sz="1100" dirty="0" smtClean="0"/>
          </a:p>
          <a:p>
            <a:pPr marL="0" indent="0">
              <a:buNone/>
            </a:pPr>
            <a:r>
              <a:rPr lang="en-US" sz="2800" dirty="0" smtClean="0"/>
              <a:t>What do we have that it is missing???</a:t>
            </a:r>
            <a:endParaRPr lang="en-US" sz="2800" dirty="0"/>
          </a:p>
          <a:p>
            <a:endParaRPr lang="en-US" sz="2800" dirty="0"/>
          </a:p>
        </p:txBody>
      </p:sp>
      <p:pic>
        <p:nvPicPr>
          <p:cNvPr id="4"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183796" y="2180376"/>
            <a:ext cx="1032451" cy="402274"/>
          </a:xfrm>
          <a:prstGeom prst="rect">
            <a:avLst/>
          </a:prstGeom>
          <a:noFill/>
          <a:ln>
            <a:noFill/>
          </a:ln>
        </p:spPr>
      </p:pic>
      <p:pic>
        <p:nvPicPr>
          <p:cNvPr id="5"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183795" y="5385303"/>
            <a:ext cx="1032451" cy="402274"/>
          </a:xfrm>
          <a:prstGeom prst="rect">
            <a:avLst/>
          </a:prstGeom>
          <a:noFill/>
          <a:ln>
            <a:noFill/>
          </a:ln>
        </p:spPr>
      </p:pic>
      <p:pic>
        <p:nvPicPr>
          <p:cNvPr id="7"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169460" y="4191000"/>
            <a:ext cx="1032451" cy="402274"/>
          </a:xfrm>
          <a:prstGeom prst="rect">
            <a:avLst/>
          </a:prstGeom>
          <a:noFill/>
          <a:ln>
            <a:noFill/>
          </a:ln>
        </p:spPr>
      </p:pic>
      <p:sp>
        <p:nvSpPr>
          <p:cNvPr id="8" name="object 5"/>
          <p:cNvSpPr txBox="1">
            <a:spLocks noGrp="1"/>
          </p:cNvSpPr>
          <p:nvPr>
            <p:ph type="title"/>
          </p:nvPr>
        </p:nvSpPr>
        <p:spPr>
          <a:xfrm>
            <a:off x="457200" y="650503"/>
            <a:ext cx="8229600"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chemeClr val="bg1"/>
                </a:solidFill>
                <a:cs typeface="Arial Narrow"/>
              </a:rPr>
              <a:t>What </a:t>
            </a:r>
            <a:r>
              <a:rPr sz="4000" b="1" dirty="0">
                <a:solidFill>
                  <a:schemeClr val="bg1"/>
                </a:solidFill>
                <a:cs typeface="Arial Narrow"/>
              </a:rPr>
              <a:t>Do </a:t>
            </a:r>
            <a:r>
              <a:rPr sz="4000" b="1" spc="-5" dirty="0">
                <a:solidFill>
                  <a:schemeClr val="bg1"/>
                </a:solidFill>
                <a:cs typeface="Arial Narrow"/>
              </a:rPr>
              <a:t>the Assessments </a:t>
            </a:r>
            <a:r>
              <a:rPr sz="4000" b="1" spc="-60" dirty="0">
                <a:solidFill>
                  <a:schemeClr val="bg1"/>
                </a:solidFill>
                <a:cs typeface="Arial Narrow"/>
              </a:rPr>
              <a:t>Tell</a:t>
            </a:r>
            <a:r>
              <a:rPr sz="4000" b="1" spc="-155" dirty="0">
                <a:solidFill>
                  <a:schemeClr val="bg1"/>
                </a:solidFill>
                <a:cs typeface="Arial Narrow"/>
              </a:rPr>
              <a:t> </a:t>
            </a:r>
            <a:r>
              <a:rPr sz="4000" b="1" dirty="0">
                <a:solidFill>
                  <a:schemeClr val="bg1"/>
                </a:solidFill>
                <a:cs typeface="Arial Narrow"/>
              </a:rPr>
              <a:t>Us?</a:t>
            </a:r>
            <a:endParaRPr sz="4000" dirty="0">
              <a:solidFill>
                <a:schemeClr val="bg1"/>
              </a:solidFill>
              <a:cs typeface="Arial Narrow"/>
            </a:endParaRPr>
          </a:p>
        </p:txBody>
      </p:sp>
    </p:spTree>
    <p:extLst>
      <p:ext uri="{BB962C8B-B14F-4D97-AF65-F5344CB8AC3E}">
        <p14:creationId xmlns:p14="http://schemas.microsoft.com/office/powerpoint/2010/main" val="282068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0"/>
            <a:ext cx="8610599" cy="4068763"/>
          </a:xfrm>
        </p:spPr>
        <p:txBody>
          <a:bodyPr>
            <a:normAutofit/>
          </a:bodyPr>
          <a:lstStyle/>
          <a:p>
            <a:pPr marL="0" indent="0">
              <a:buNone/>
            </a:pPr>
            <a:r>
              <a:rPr lang="en-US" sz="2800" dirty="0"/>
              <a:t>A team of USGS and NOAA scientists determined the availability of these data for the Chesapeake Bay watershed and compiled the relevant </a:t>
            </a:r>
            <a:r>
              <a:rPr lang="en-US" sz="2800" dirty="0" smtClean="0"/>
              <a:t>metadata.</a:t>
            </a:r>
          </a:p>
          <a:p>
            <a:pPr marL="0" indent="0">
              <a:buNone/>
            </a:pPr>
            <a:endParaRPr lang="en-US" sz="2800" b="1" dirty="0" smtClean="0"/>
          </a:p>
          <a:p>
            <a:pPr marL="0" indent="0">
              <a:buNone/>
            </a:pPr>
            <a:r>
              <a:rPr lang="en-US" sz="2800" b="1" dirty="0" smtClean="0"/>
              <a:t>Objective</a:t>
            </a:r>
            <a:r>
              <a:rPr lang="en-US" sz="2800" dirty="0" smtClean="0"/>
              <a:t>- Identify </a:t>
            </a:r>
            <a:r>
              <a:rPr lang="en-US" sz="2800" dirty="0"/>
              <a:t>data specific to the Chesapeake Bay watershed that were either not used in the 2015 National Fish Habitat Partnership (NFHP) </a:t>
            </a:r>
            <a:r>
              <a:rPr lang="en-US" sz="2800" dirty="0" smtClean="0"/>
              <a:t>Assessment or that </a:t>
            </a:r>
            <a:r>
              <a:rPr lang="en-US" sz="2800" dirty="0"/>
              <a:t>were newly available at a finer spatial scale.</a:t>
            </a:r>
          </a:p>
        </p:txBody>
      </p:sp>
      <p:sp>
        <p:nvSpPr>
          <p:cNvPr id="3" name="Title 2"/>
          <p:cNvSpPr>
            <a:spLocks noGrp="1"/>
          </p:cNvSpPr>
          <p:nvPr>
            <p:ph type="title"/>
          </p:nvPr>
        </p:nvSpPr>
        <p:spPr/>
        <p:txBody>
          <a:bodyPr>
            <a:normAutofit fontScale="90000"/>
          </a:bodyPr>
          <a:lstStyle/>
          <a:p>
            <a:r>
              <a:rPr lang="en-US" dirty="0" smtClean="0"/>
              <a:t>Thank Goodness for USGS </a:t>
            </a:r>
            <a:br>
              <a:rPr lang="en-US" dirty="0" smtClean="0"/>
            </a:br>
            <a:r>
              <a:rPr lang="en-US" dirty="0" smtClean="0"/>
              <a:t>and NOAA Partners!!!</a:t>
            </a:r>
            <a:endParaRPr lang="en-US" dirty="0"/>
          </a:p>
        </p:txBody>
      </p:sp>
    </p:spTree>
    <p:extLst>
      <p:ext uri="{BB962C8B-B14F-4D97-AF65-F5344CB8AC3E}">
        <p14:creationId xmlns:p14="http://schemas.microsoft.com/office/powerpoint/2010/main" val="392827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1583862"/>
              </p:ext>
            </p:extLst>
          </p:nvPr>
        </p:nvGraphicFramePr>
        <p:xfrm>
          <a:off x="228600" y="1676400"/>
          <a:ext cx="8686801" cy="5067531"/>
        </p:xfrm>
        <a:graphic>
          <a:graphicData uri="http://schemas.openxmlformats.org/drawingml/2006/table">
            <a:tbl>
              <a:tblPr>
                <a:tableStyleId>{21E4AEA4-8DFA-4A89-87EB-49C32662AFE0}</a:tableStyleId>
              </a:tblPr>
              <a:tblGrid>
                <a:gridCol w="2971800"/>
                <a:gridCol w="1179414"/>
                <a:gridCol w="2229356"/>
                <a:gridCol w="2306231"/>
              </a:tblGrid>
              <a:tr h="304800">
                <a:tc>
                  <a:txBody>
                    <a:bodyPr/>
                    <a:lstStyle/>
                    <a:p>
                      <a:pPr algn="ctr" rtl="0" fontAlgn="b">
                        <a:spcBef>
                          <a:spcPts val="0"/>
                        </a:spcBef>
                        <a:spcAft>
                          <a:spcPts val="0"/>
                        </a:spcAft>
                      </a:pPr>
                      <a:r>
                        <a:rPr lang="en-US" sz="1500" b="1" u="none" strike="noStrike" dirty="0">
                          <a:effectLst/>
                        </a:rPr>
                        <a:t>Factors</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 NFHP Inland</a:t>
                      </a:r>
                      <a:endParaRPr lang="en-US" sz="1500" b="1" dirty="0">
                        <a:effectLst/>
                      </a:endParaRPr>
                    </a:p>
                  </a:txBody>
                  <a:tcPr marL="45183" marR="45183" marT="28289" marB="28289" anchor="b">
                    <a:solidFill>
                      <a:schemeClr val="accent2">
                        <a:lumMod val="40000"/>
                        <a:lumOff val="60000"/>
                      </a:schemeClr>
                    </a:solidFill>
                  </a:tcPr>
                </a:tc>
                <a:tc>
                  <a:txBody>
                    <a:bodyPr/>
                    <a:lstStyle/>
                    <a:p>
                      <a:pPr algn="ctr" rtl="0" fontAlgn="b">
                        <a:spcBef>
                          <a:spcPts val="0"/>
                        </a:spcBef>
                        <a:spcAft>
                          <a:spcPts val="0"/>
                        </a:spcAft>
                      </a:pPr>
                      <a:r>
                        <a:rPr lang="en-US" sz="1500" b="1" u="none" strike="noStrike" dirty="0">
                          <a:effectLst/>
                        </a:rPr>
                        <a:t># Variables NFHP Estuary</a:t>
                      </a:r>
                      <a:endParaRPr lang="en-US" sz="1500" b="1" dirty="0">
                        <a:effectLst/>
                      </a:endParaRPr>
                    </a:p>
                  </a:txBody>
                  <a:tcPr marL="45183" marR="45183" marT="28289" marB="28289" anchor="b">
                    <a:solidFill>
                      <a:schemeClr val="accent2">
                        <a:lumMod val="40000"/>
                        <a:lumOff val="60000"/>
                      </a:schemeClr>
                    </a:solidFill>
                  </a:tcPr>
                </a:tc>
              </a:tr>
              <a:tr h="304800">
                <a:tc>
                  <a:txBody>
                    <a:bodyPr/>
                    <a:lstStyle/>
                    <a:p>
                      <a:pPr rtl="0" fontAlgn="b">
                        <a:spcBef>
                          <a:spcPts val="0"/>
                        </a:spcBef>
                        <a:spcAft>
                          <a:spcPts val="0"/>
                        </a:spcAft>
                      </a:pPr>
                      <a:r>
                        <a:rPr lang="en-US" sz="1500" u="none" strike="noStrike">
                          <a:effectLst/>
                        </a:rPr>
                        <a:t>Watershed</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a:effectLst/>
                        </a:rPr>
                        <a:t>Pollution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dirty="0">
                          <a:effectLst/>
                        </a:rPr>
                        <a:t>Dams</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28600">
                <a:tc>
                  <a:txBody>
                    <a:bodyPr/>
                    <a:lstStyle/>
                    <a:p>
                      <a:pPr rtl="0" fontAlgn="b">
                        <a:spcBef>
                          <a:spcPts val="0"/>
                        </a:spcBef>
                        <a:spcAft>
                          <a:spcPts val="0"/>
                        </a:spcAft>
                      </a:pPr>
                      <a:r>
                        <a:rPr lang="en-US" sz="1500" u="none" strike="noStrike">
                          <a:effectLst/>
                        </a:rPr>
                        <a:t>Mines</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4</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63462">
                <a:tc>
                  <a:txBody>
                    <a:bodyPr/>
                    <a:lstStyle/>
                    <a:p>
                      <a:pPr rtl="0" fontAlgn="b">
                        <a:spcBef>
                          <a:spcPts val="0"/>
                        </a:spcBef>
                        <a:spcAft>
                          <a:spcPts val="0"/>
                        </a:spcAft>
                      </a:pPr>
                      <a:r>
                        <a:rPr lang="en-US" sz="1500" u="none" strike="noStrike" dirty="0" smtClean="0">
                          <a:effectLst/>
                        </a:rPr>
                        <a:t>Water</a:t>
                      </a:r>
                      <a:r>
                        <a:rPr lang="en-US" sz="1500" u="none" strike="noStrike" baseline="0" dirty="0" smtClean="0">
                          <a:effectLst/>
                        </a:rPr>
                        <a:t> </a:t>
                      </a:r>
                      <a:r>
                        <a:rPr lang="en-US" sz="1500" u="none" strike="noStrike" dirty="0" smtClean="0">
                          <a:effectLst/>
                        </a:rPr>
                        <a:t>Use</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7</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22124">
                <a:tc>
                  <a:txBody>
                    <a:bodyPr/>
                    <a:lstStyle/>
                    <a:p>
                      <a:pPr rtl="0" fontAlgn="b">
                        <a:spcBef>
                          <a:spcPts val="0"/>
                        </a:spcBef>
                        <a:spcAft>
                          <a:spcPts val="0"/>
                        </a:spcAft>
                      </a:pPr>
                      <a:r>
                        <a:rPr lang="en-US" sz="1500" u="none" strike="noStrike">
                          <a:effectLst/>
                        </a:rPr>
                        <a:t>Human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5</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180786">
                <a:tc>
                  <a:txBody>
                    <a:bodyPr/>
                    <a:lstStyle/>
                    <a:p>
                      <a:pPr rtl="0" fontAlgn="b">
                        <a:spcBef>
                          <a:spcPts val="0"/>
                        </a:spcBef>
                        <a:spcAft>
                          <a:spcPts val="0"/>
                        </a:spcAft>
                      </a:pPr>
                      <a:r>
                        <a:rPr lang="en-US" sz="1500" u="none" strike="noStrike">
                          <a:effectLst/>
                        </a:rPr>
                        <a:t>Urban</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34</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7</a:t>
                      </a:r>
                      <a:endParaRPr lang="en-US" sz="1500">
                        <a:effectLst/>
                      </a:endParaRPr>
                    </a:p>
                  </a:txBody>
                  <a:tcPr marL="45183" marR="45183" marT="28289" marB="28289" anchor="b"/>
                </a:tc>
              </a:tr>
              <a:tr h="291848">
                <a:tc>
                  <a:txBody>
                    <a:bodyPr/>
                    <a:lstStyle/>
                    <a:p>
                      <a:pPr rtl="0" fontAlgn="b">
                        <a:spcBef>
                          <a:spcPts val="0"/>
                        </a:spcBef>
                        <a:spcAft>
                          <a:spcPts val="0"/>
                        </a:spcAft>
                      </a:pPr>
                      <a:r>
                        <a:rPr lang="en-US" sz="1500" u="none" strike="noStrike" dirty="0">
                          <a:effectLst/>
                        </a:rPr>
                        <a:t>Ag</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r>
              <a:tr h="228600">
                <a:tc>
                  <a:txBody>
                    <a:bodyPr/>
                    <a:lstStyle/>
                    <a:p>
                      <a:pPr rtl="0" fontAlgn="b">
                        <a:spcBef>
                          <a:spcPts val="0"/>
                        </a:spcBef>
                        <a:spcAft>
                          <a:spcPts val="0"/>
                        </a:spcAft>
                      </a:pPr>
                      <a:r>
                        <a:rPr lang="en-US" sz="1500" u="none" strike="noStrike">
                          <a:effectLst/>
                        </a:rPr>
                        <a:t>Natural</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86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13</a:t>
                      </a:r>
                      <a:endParaRPr lang="en-US" sz="1500">
                        <a:effectLst/>
                      </a:endParaRPr>
                    </a:p>
                  </a:txBody>
                  <a:tcPr marL="45183" marR="45183" marT="28289" marB="28289" anchor="b"/>
                </a:tc>
              </a:tr>
              <a:tr h="187262">
                <a:tc>
                  <a:txBody>
                    <a:bodyPr/>
                    <a:lstStyle/>
                    <a:p>
                      <a:pPr rtl="0" fontAlgn="b">
                        <a:spcBef>
                          <a:spcPts val="0"/>
                        </a:spcBef>
                        <a:spcAft>
                          <a:spcPts val="0"/>
                        </a:spcAft>
                      </a:pPr>
                      <a:r>
                        <a:rPr lang="en-US" sz="1500" u="none" strike="noStrike">
                          <a:effectLst/>
                        </a:rPr>
                        <a:t>Nutrient</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29</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98324">
                <a:tc>
                  <a:txBody>
                    <a:bodyPr/>
                    <a:lstStyle/>
                    <a:p>
                      <a:pPr rtl="0" fontAlgn="b">
                        <a:spcBef>
                          <a:spcPts val="0"/>
                        </a:spcBef>
                        <a:spcAft>
                          <a:spcPts val="0"/>
                        </a:spcAft>
                      </a:pPr>
                      <a:r>
                        <a:rPr lang="en-US" sz="1500" u="none" strike="noStrike" dirty="0" smtClean="0">
                          <a:effectLst/>
                        </a:rPr>
                        <a:t>Water</a:t>
                      </a:r>
                      <a:r>
                        <a:rPr lang="en-US" sz="1500" u="none" strike="noStrike" baseline="0" dirty="0" smtClean="0">
                          <a:effectLst/>
                        </a:rPr>
                        <a:t> </a:t>
                      </a:r>
                      <a:r>
                        <a:rPr lang="en-US" sz="1500" u="none" strike="noStrike" dirty="0" smtClean="0">
                          <a:effectLst/>
                        </a:rPr>
                        <a:t>Quality</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19</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a:t>
                      </a:r>
                      <a:endParaRPr lang="en-US" sz="1500">
                        <a:effectLst/>
                      </a:endParaRPr>
                    </a:p>
                  </a:txBody>
                  <a:tcPr marL="45183" marR="45183" marT="28289" marB="28289" anchor="b"/>
                </a:tc>
              </a:tr>
              <a:tr h="213360">
                <a:tc>
                  <a:txBody>
                    <a:bodyPr/>
                    <a:lstStyle/>
                    <a:p>
                      <a:pPr rtl="0" fontAlgn="b">
                        <a:spcBef>
                          <a:spcPts val="0"/>
                        </a:spcBef>
                        <a:spcAft>
                          <a:spcPts val="0"/>
                        </a:spcAft>
                      </a:pPr>
                      <a:r>
                        <a:rPr lang="en-US" sz="1500" u="none" strike="noStrike">
                          <a:effectLst/>
                        </a:rPr>
                        <a:t>Climate</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2</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63462">
                <a:tc>
                  <a:txBody>
                    <a:bodyPr/>
                    <a:lstStyle/>
                    <a:p>
                      <a:pPr rtl="0" fontAlgn="b">
                        <a:spcBef>
                          <a:spcPts val="0"/>
                        </a:spcBef>
                        <a:spcAft>
                          <a:spcPts val="0"/>
                        </a:spcAft>
                      </a:pPr>
                      <a:r>
                        <a:rPr lang="en-US" sz="1500" u="none" strike="noStrike" dirty="0">
                          <a:effectLst/>
                        </a:rPr>
                        <a:t>Habitat</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38</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298324">
                <a:tc>
                  <a:txBody>
                    <a:bodyPr/>
                    <a:lstStyle/>
                    <a:p>
                      <a:pPr rtl="0" fontAlgn="b">
                        <a:spcBef>
                          <a:spcPts val="0"/>
                        </a:spcBef>
                        <a:spcAft>
                          <a:spcPts val="0"/>
                        </a:spcAft>
                      </a:pPr>
                      <a:r>
                        <a:rPr lang="en-US" sz="1500" u="none" strike="noStrike">
                          <a:effectLst/>
                        </a:rPr>
                        <a:t>Biological (Response and Predictor)</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46</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dirty="0" smtClean="0">
                          <a:effectLst/>
                        </a:rPr>
                        <a:t>11</a:t>
                      </a:r>
                      <a:endParaRPr lang="en-US" sz="1500" dirty="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04800">
                <a:tc>
                  <a:txBody>
                    <a:bodyPr/>
                    <a:lstStyle/>
                    <a:p>
                      <a:pPr rtl="0" fontAlgn="b">
                        <a:spcBef>
                          <a:spcPts val="0"/>
                        </a:spcBef>
                        <a:spcAft>
                          <a:spcPts val="0"/>
                        </a:spcAft>
                      </a:pPr>
                      <a:r>
                        <a:rPr lang="en-US" sz="1500" u="none" strike="noStrike">
                          <a:effectLst/>
                        </a:rPr>
                        <a:t>Miscellaneous</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10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c>
                  <a:txBody>
                    <a:bodyPr/>
                    <a:lstStyle/>
                    <a:p>
                      <a:pPr algn="ctr" rtl="0" fontAlgn="b">
                        <a:spcBef>
                          <a:spcPts val="0"/>
                        </a:spcBef>
                        <a:spcAft>
                          <a:spcPts val="0"/>
                        </a:spcAft>
                      </a:pPr>
                      <a:r>
                        <a:rPr lang="en-US" sz="1500" u="none" strike="noStrike">
                          <a:effectLst/>
                        </a:rPr>
                        <a:t>0</a:t>
                      </a:r>
                      <a:endParaRPr lang="en-US" sz="1500">
                        <a:effectLst/>
                      </a:endParaRPr>
                    </a:p>
                  </a:txBody>
                  <a:tcPr marL="45183" marR="45183" marT="28289" marB="28289" anchor="b"/>
                </a:tc>
              </a:tr>
              <a:tr h="373611">
                <a:tc>
                  <a:txBody>
                    <a:bodyPr/>
                    <a:lstStyle/>
                    <a:p>
                      <a:pPr rtl="0" fontAlgn="b">
                        <a:spcBef>
                          <a:spcPts val="0"/>
                        </a:spcBef>
                        <a:spcAft>
                          <a:spcPts val="0"/>
                        </a:spcAft>
                      </a:pPr>
                      <a:r>
                        <a:rPr lang="en-US" sz="1500" b="1" u="none" strike="noStrike" dirty="0">
                          <a:effectLst/>
                        </a:rPr>
                        <a:t>Total = 15</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441</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31</a:t>
                      </a:r>
                      <a:endParaRPr lang="en-US" sz="1500" b="1" dirty="0">
                        <a:effectLst/>
                      </a:endParaRPr>
                    </a:p>
                  </a:txBody>
                  <a:tcPr marL="45183" marR="45183" marT="28289" marB="28289" anchor="b"/>
                </a:tc>
                <a:tc>
                  <a:txBody>
                    <a:bodyPr/>
                    <a:lstStyle/>
                    <a:p>
                      <a:pPr algn="ctr" rtl="0" fontAlgn="b">
                        <a:spcBef>
                          <a:spcPts val="0"/>
                        </a:spcBef>
                        <a:spcAft>
                          <a:spcPts val="0"/>
                        </a:spcAft>
                      </a:pPr>
                      <a:r>
                        <a:rPr lang="en-US" sz="1500" b="1" u="none" strike="noStrike" dirty="0">
                          <a:effectLst/>
                        </a:rPr>
                        <a:t>28</a:t>
                      </a:r>
                      <a:endParaRPr lang="en-US" sz="1500" b="1" dirty="0">
                        <a:effectLst/>
                      </a:endParaRPr>
                    </a:p>
                  </a:txBody>
                  <a:tcPr marL="45183" marR="45183" marT="28289" marB="28289" anchor="b"/>
                </a:tc>
              </a:tr>
            </a:tbl>
          </a:graphicData>
        </a:graphic>
      </p:graphicFrame>
      <p:sp>
        <p:nvSpPr>
          <p:cNvPr id="3" name="Title 2"/>
          <p:cNvSpPr>
            <a:spLocks noGrp="1"/>
          </p:cNvSpPr>
          <p:nvPr>
            <p:ph type="title"/>
          </p:nvPr>
        </p:nvSpPr>
        <p:spPr/>
        <p:txBody>
          <a:bodyPr>
            <a:noAutofit/>
          </a:bodyPr>
          <a:lstStyle/>
          <a:p>
            <a:r>
              <a:rPr lang="en-US" sz="2700" dirty="0"/>
              <a:t>A summary of variables identified from the compilation effort compared to the National Fish Habitat Partnership Assessments separated by Factor Grouping</a:t>
            </a:r>
          </a:p>
        </p:txBody>
      </p:sp>
      <p:sp>
        <p:nvSpPr>
          <p:cNvPr id="5" name="Rectangle 1"/>
          <p:cNvSpPr>
            <a:spLocks noChangeArrowheads="1"/>
          </p:cNvSpPr>
          <p:nvPr/>
        </p:nvSpPr>
        <p:spPr bwMode="auto">
          <a:xfrm>
            <a:off x="3373438" y="2674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274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8" name="Rectangle 7"/>
          <p:cNvSpPr/>
          <p:nvPr/>
        </p:nvSpPr>
        <p:spPr>
          <a:xfrm>
            <a:off x="381000" y="3673732"/>
            <a:ext cx="4026090" cy="2308324"/>
          </a:xfrm>
          <a:prstGeom prst="rect">
            <a:avLst/>
          </a:prstGeom>
          <a:gradFill flip="none" rotWithShape="1">
            <a:gsLst>
              <a:gs pos="0">
                <a:schemeClr val="accent1">
                  <a:tint val="66000"/>
                  <a:satMod val="160000"/>
                </a:schemeClr>
              </a:gs>
              <a:gs pos="95000">
                <a:schemeClr val="accent1">
                  <a:tint val="44500"/>
                  <a:satMod val="160000"/>
                </a:schemeClr>
              </a:gs>
              <a:gs pos="100000">
                <a:schemeClr val="accent1">
                  <a:tint val="23500"/>
                  <a:satMod val="160000"/>
                </a:schemeClr>
              </a:gs>
            </a:gsLst>
            <a:lin ang="5400000" scaled="1"/>
            <a:tileRect/>
          </a:gra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65100" lvl="0">
              <a:buClr>
                <a:schemeClr val="dk1"/>
              </a:buClr>
              <a:buSzPts val="1000"/>
            </a:pPr>
            <a:r>
              <a:rPr lang="en-US"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DAY 1</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Identify scale needed to drive action at relevant management levels</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etermine </a:t>
            </a:r>
            <a:r>
              <a:rPr lang="en-US" dirty="0">
                <a:latin typeface="Times New Roman" panose="02020603050405020304" pitchFamily="18" charset="0"/>
                <a:cs typeface="Times New Roman" panose="02020603050405020304" pitchFamily="18" charset="0"/>
              </a:rPr>
              <a:t>criteria for selection and ranking of </a:t>
            </a:r>
            <a:r>
              <a:rPr lang="en-US" dirty="0" smtClean="0">
                <a:latin typeface="Times New Roman" panose="02020603050405020304" pitchFamily="18" charset="0"/>
                <a:cs typeface="Times New Roman" panose="02020603050405020304" pitchFamily="18" charset="0"/>
              </a:rPr>
              <a:t>variables</a:t>
            </a:r>
            <a:endParaRPr lang="en-US" dirty="0" smtClean="0">
              <a:solidFill>
                <a:schemeClr val="tx1"/>
              </a:solidFill>
              <a:latin typeface="Times New Roman" panose="02020603050405020304" pitchFamily="18" charset="0"/>
              <a:cs typeface="Times New Roman" panose="02020603050405020304" pitchFamily="18" charset="0"/>
            </a:endParaRP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Identify the variables (stressors and conditions) most influencing habitat condition and vulnerability.</a:t>
            </a:r>
          </a:p>
        </p:txBody>
      </p:sp>
      <p:sp>
        <p:nvSpPr>
          <p:cNvPr id="9" name="Rectangle 8"/>
          <p:cNvSpPr/>
          <p:nvPr/>
        </p:nvSpPr>
        <p:spPr>
          <a:xfrm>
            <a:off x="234855" y="1447800"/>
            <a:ext cx="8674290" cy="2031325"/>
          </a:xfrm>
          <a:prstGeom prst="rect">
            <a:avLst/>
          </a:prstGeom>
          <a:solidFill>
            <a:schemeClr val="bg1">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
        <p:nvSpPr>
          <p:cNvPr id="10" name="Rectangle 9"/>
          <p:cNvSpPr/>
          <p:nvPr/>
        </p:nvSpPr>
        <p:spPr>
          <a:xfrm>
            <a:off x="4683711" y="3673732"/>
            <a:ext cx="4091799" cy="1754326"/>
          </a:xfrm>
          <a:prstGeom prst="rect">
            <a:avLst/>
          </a:prstGeom>
          <a:solidFill>
            <a:schemeClr val="accent1">
              <a:lumMod val="40000"/>
              <a:lumOff val="60000"/>
              <a:alpha val="7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65100" lvl="0">
              <a:buClr>
                <a:schemeClr val="dk1"/>
              </a:buClr>
              <a:buSzPts val="1000"/>
            </a:pPr>
            <a:r>
              <a:rPr lang="en-US" b="1" dirty="0" smtClean="0">
                <a:solidFill>
                  <a:schemeClr val="tx1"/>
                </a:solidFill>
                <a:latin typeface="Times New Roman" panose="02020603050405020304" pitchFamily="18" charset="0"/>
                <a:ea typeface="Times New Roman"/>
                <a:cs typeface="Times New Roman" panose="02020603050405020304" pitchFamily="18" charset="0"/>
                <a:sym typeface="Times New Roman"/>
              </a:rPr>
              <a:t>DAY 2</a:t>
            </a:r>
          </a:p>
          <a:p>
            <a:pPr marL="457200" lvl="0" indent="-292100">
              <a:buSzPts val="1000"/>
              <a:buChar char="●"/>
            </a:pPr>
            <a:r>
              <a:rPr lang="en-US" dirty="0" smtClean="0">
                <a:solidFill>
                  <a:schemeClr val="tx1"/>
                </a:solidFill>
                <a:latin typeface="Times New Roman" panose="02020603050405020304" pitchFamily="18" charset="0"/>
                <a:cs typeface="Times New Roman" panose="02020603050405020304" pitchFamily="18" charset="0"/>
              </a:rPr>
              <a:t>Prioritize the variables (stressors and conditions) </a:t>
            </a:r>
            <a:r>
              <a:rPr lang="en-US" dirty="0">
                <a:solidFill>
                  <a:schemeClr val="tx1"/>
                </a:solidFill>
                <a:latin typeface="Times New Roman" panose="02020603050405020304" pitchFamily="18" charset="0"/>
                <a:cs typeface="Times New Roman" panose="02020603050405020304" pitchFamily="18" charset="0"/>
              </a:rPr>
              <a:t>most influencing habitat condition and </a:t>
            </a:r>
            <a:r>
              <a:rPr lang="en-US" dirty="0" smtClean="0">
                <a:solidFill>
                  <a:schemeClr val="tx1"/>
                </a:solidFill>
                <a:latin typeface="Times New Roman" panose="02020603050405020304" pitchFamily="18" charset="0"/>
                <a:cs typeface="Times New Roman" panose="02020603050405020304" pitchFamily="18" charset="0"/>
              </a:rPr>
              <a:t>vulnerability.</a:t>
            </a:r>
            <a:endParaRPr lang="en-US" dirty="0">
              <a:solidFill>
                <a:schemeClr val="tx1"/>
              </a:solidFill>
              <a:latin typeface="Times New Roman" panose="02020603050405020304" pitchFamily="18" charset="0"/>
              <a:cs typeface="Times New Roman" panose="02020603050405020304" pitchFamily="18" charset="0"/>
            </a:endParaRPr>
          </a:p>
          <a:p>
            <a:pPr marL="457200" lvl="0" indent="-292100">
              <a:buSzPts val="1000"/>
              <a:buChar char="●"/>
            </a:pPr>
            <a:r>
              <a:rPr lang="en-US" dirty="0" smtClean="0">
                <a:latin typeface="Times New Roman" panose="02020603050405020304" pitchFamily="18" charset="0"/>
                <a:cs typeface="Times New Roman" panose="02020603050405020304" pitchFamily="18" charset="0"/>
              </a:rPr>
              <a:t>Identify information gaps</a:t>
            </a:r>
          </a:p>
          <a:p>
            <a:pPr marL="457200" lvl="0" indent="-292100">
              <a:buSzPts val="1000"/>
              <a:buChar char="●"/>
            </a:pPr>
            <a:r>
              <a:rPr lang="en-US" dirty="0" smtClean="0">
                <a:latin typeface="Times New Roman" panose="02020603050405020304" pitchFamily="18" charset="0"/>
                <a:cs typeface="Times New Roman" panose="02020603050405020304" pitchFamily="18" charset="0"/>
              </a:rPr>
              <a:t>Recommendations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48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3733800" cy="4876800"/>
          </a:xfrm>
        </p:spPr>
        <p:txBody>
          <a:bodyPr>
            <a:normAutofit/>
          </a:bodyPr>
          <a:lstStyle/>
          <a:p>
            <a:pPr marL="0" indent="0">
              <a:buNone/>
            </a:pPr>
            <a:r>
              <a:rPr lang="en-US" sz="2800" dirty="0" smtClean="0"/>
              <a:t>Scale: 1:24,000</a:t>
            </a:r>
          </a:p>
          <a:p>
            <a:pPr marL="0" indent="0">
              <a:buNone/>
            </a:pPr>
            <a:endParaRPr lang="en-US" sz="1200" dirty="0"/>
          </a:p>
          <a:p>
            <a:pPr marL="0" indent="0">
              <a:buNone/>
            </a:pPr>
            <a:r>
              <a:rPr lang="en-US" sz="2800" dirty="0" smtClean="0"/>
              <a:t>Three Criteria selected: </a:t>
            </a:r>
          </a:p>
          <a:p>
            <a:pPr lvl="1">
              <a:buFont typeface="Wingdings" panose="05000000000000000000" pitchFamily="2" charset="2"/>
              <a:buChar char="Ø"/>
            </a:pPr>
            <a:r>
              <a:rPr lang="en-US" sz="2800" dirty="0" smtClean="0"/>
              <a:t>Severity</a:t>
            </a:r>
          </a:p>
          <a:p>
            <a:pPr lvl="1">
              <a:buFont typeface="Wingdings" panose="05000000000000000000" pitchFamily="2" charset="2"/>
              <a:buChar char="Ø"/>
            </a:pPr>
            <a:r>
              <a:rPr lang="en-US" sz="2800" dirty="0" smtClean="0"/>
              <a:t>Mitigation Potential</a:t>
            </a:r>
          </a:p>
          <a:p>
            <a:pPr lvl="1">
              <a:buFont typeface="Wingdings" panose="05000000000000000000" pitchFamily="2" charset="2"/>
              <a:buChar char="Ø"/>
            </a:pPr>
            <a:r>
              <a:rPr lang="en-US" sz="2800" dirty="0" smtClean="0"/>
              <a:t>Certainty</a:t>
            </a:r>
          </a:p>
          <a:p>
            <a:pPr marL="301943" lvl="1" indent="0">
              <a:buNone/>
            </a:pPr>
            <a:endParaRPr lang="en-US" sz="1200" dirty="0" smtClean="0"/>
          </a:p>
          <a:p>
            <a:pPr marL="0" indent="0">
              <a:buNone/>
            </a:pPr>
            <a:r>
              <a:rPr lang="en-US" sz="2800" dirty="0" smtClean="0"/>
              <a:t>Ranked- assigned </a:t>
            </a:r>
            <a:r>
              <a:rPr lang="en-US" sz="2800" dirty="0"/>
              <a:t>a numerical score </a:t>
            </a:r>
            <a:r>
              <a:rPr lang="en-US" sz="2800" dirty="0" smtClean="0"/>
              <a:t>(2</a:t>
            </a:r>
            <a:r>
              <a:rPr lang="en-US" sz="2800" dirty="0"/>
              <a:t>, 4, or 6) to each criteria</a:t>
            </a:r>
          </a:p>
        </p:txBody>
      </p:sp>
      <p:sp>
        <p:nvSpPr>
          <p:cNvPr id="3" name="Title 2"/>
          <p:cNvSpPr>
            <a:spLocks noGrp="1"/>
          </p:cNvSpPr>
          <p:nvPr>
            <p:ph type="title"/>
          </p:nvPr>
        </p:nvSpPr>
        <p:spPr>
          <a:xfrm>
            <a:off x="228600" y="152400"/>
            <a:ext cx="8686800" cy="1252728"/>
          </a:xfrm>
        </p:spPr>
        <p:txBody>
          <a:bodyPr>
            <a:normAutofit fontScale="90000"/>
          </a:bodyPr>
          <a:lstStyle/>
          <a:p>
            <a:r>
              <a:rPr lang="en-US" dirty="0" smtClean="0"/>
              <a:t>Workshop Results</a:t>
            </a:r>
            <a:br>
              <a:rPr lang="en-US" dirty="0" smtClean="0"/>
            </a:br>
            <a:r>
              <a:rPr lang="en-US" sz="3800" dirty="0" smtClean="0"/>
              <a:t>Determine Scale  and Criteria to Rank Variables</a:t>
            </a:r>
            <a:endParaRPr lang="en-US" sz="3800" dirty="0"/>
          </a:p>
        </p:txBody>
      </p:sp>
      <p:graphicFrame>
        <p:nvGraphicFramePr>
          <p:cNvPr id="5" name="Object 4"/>
          <p:cNvGraphicFramePr>
            <a:graphicFrameLocks noChangeAspect="1"/>
          </p:cNvGraphicFramePr>
          <p:nvPr>
            <p:extLst>
              <p:ext uri="{D42A27DB-BD31-4B8C-83A1-F6EECF244321}">
                <p14:modId xmlns:p14="http://schemas.microsoft.com/office/powerpoint/2010/main" val="1279847152"/>
              </p:ext>
            </p:extLst>
          </p:nvPr>
        </p:nvGraphicFramePr>
        <p:xfrm>
          <a:off x="4038600" y="1371600"/>
          <a:ext cx="4903787" cy="5369416"/>
        </p:xfrm>
        <a:graphic>
          <a:graphicData uri="http://schemas.openxmlformats.org/presentationml/2006/ole">
            <mc:AlternateContent xmlns:mc="http://schemas.openxmlformats.org/markup-compatibility/2006">
              <mc:Choice xmlns:v="urn:schemas-microsoft-com:vml" Requires="v">
                <p:oleObj spid="_x0000_s6188" name="Worksheet" r:id="rId3" imgW="8404808" imgH="9205056" progId="Excel.Sheet.12">
                  <p:embed/>
                </p:oleObj>
              </mc:Choice>
              <mc:Fallback>
                <p:oleObj name="Worksheet" r:id="rId3" imgW="8404808" imgH="9205056" progId="Excel.Sheet.12">
                  <p:embed/>
                  <p:pic>
                    <p:nvPicPr>
                      <p:cNvPr id="0" name=""/>
                      <p:cNvPicPr/>
                      <p:nvPr/>
                    </p:nvPicPr>
                    <p:blipFill>
                      <a:blip r:embed="rId4"/>
                      <a:stretch>
                        <a:fillRect/>
                      </a:stretch>
                    </p:blipFill>
                    <p:spPr>
                      <a:xfrm>
                        <a:off x="4038600" y="1371600"/>
                        <a:ext cx="4903787" cy="5369416"/>
                      </a:xfrm>
                      <a:prstGeom prst="rect">
                        <a:avLst/>
                      </a:prstGeom>
                    </p:spPr>
                  </p:pic>
                </p:oleObj>
              </mc:Fallback>
            </mc:AlternateContent>
          </a:graphicData>
        </a:graphic>
      </p:graphicFrame>
    </p:spTree>
    <p:extLst>
      <p:ext uri="{BB962C8B-B14F-4D97-AF65-F5344CB8AC3E}">
        <p14:creationId xmlns:p14="http://schemas.microsoft.com/office/powerpoint/2010/main" val="371143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66" y="1676400"/>
            <a:ext cx="8862134" cy="1938992"/>
          </a:xfrm>
          <a:prstGeom prst="rect">
            <a:avLst/>
          </a:prstGeom>
          <a:solidFill>
            <a:schemeClr val="bg1"/>
          </a:solidFill>
        </p:spPr>
        <p:txBody>
          <a:bodyPr wrap="square">
            <a:spAutoFit/>
          </a:bodyPr>
          <a:lstStyle/>
          <a:p>
            <a:r>
              <a:rPr lang="en-US" sz="2400" dirty="0">
                <a:solidFill>
                  <a:schemeClr val="tx2"/>
                </a:solidFill>
              </a:rPr>
              <a:t>From the list of 441 </a:t>
            </a:r>
            <a:r>
              <a:rPr lang="en-US" sz="2400" dirty="0" smtClean="0">
                <a:solidFill>
                  <a:schemeClr val="tx2"/>
                </a:solidFill>
              </a:rPr>
              <a:t>variables:</a:t>
            </a:r>
          </a:p>
          <a:p>
            <a:pPr marL="342900" indent="-342900">
              <a:buClr>
                <a:schemeClr val="accent1"/>
              </a:buClr>
              <a:buFont typeface="Wingdings" panose="05000000000000000000" pitchFamily="2" charset="2"/>
              <a:buChar char="Ø"/>
            </a:pPr>
            <a:r>
              <a:rPr lang="en-US" sz="2400" b="1" dirty="0" smtClean="0">
                <a:solidFill>
                  <a:schemeClr val="tx2"/>
                </a:solidFill>
              </a:rPr>
              <a:t>87 </a:t>
            </a:r>
            <a:r>
              <a:rPr lang="en-US" sz="2400" dirty="0">
                <a:solidFill>
                  <a:schemeClr val="tx2"/>
                </a:solidFill>
              </a:rPr>
              <a:t>variables were identified from the combined habitat groups as likely to have a significant impact on fish habitat in the Chesapeake Bay watershed (determined as a severity and certainty score of 6</a:t>
            </a:r>
            <a:r>
              <a:rPr lang="en-US" sz="2400" dirty="0" smtClean="0">
                <a:solidFill>
                  <a:schemeClr val="tx2"/>
                </a:solidFill>
              </a:rPr>
              <a:t>).</a:t>
            </a:r>
          </a:p>
        </p:txBody>
      </p:sp>
      <p:sp>
        <p:nvSpPr>
          <p:cNvPr id="6" name="Title 1"/>
          <p:cNvSpPr>
            <a:spLocks noGrp="1"/>
          </p:cNvSpPr>
          <p:nvPr>
            <p:ph type="title"/>
          </p:nvPr>
        </p:nvSpPr>
        <p:spPr>
          <a:xfrm>
            <a:off x="228600" y="338328"/>
            <a:ext cx="8686800" cy="1252728"/>
          </a:xfrm>
        </p:spPr>
        <p:txBody>
          <a:bodyPr>
            <a:normAutofit fontScale="90000"/>
          </a:bodyPr>
          <a:lstStyle/>
          <a:p>
            <a:r>
              <a:rPr lang="en-US" dirty="0" smtClean="0"/>
              <a:t>Workshop Results </a:t>
            </a:r>
            <a:br>
              <a:rPr lang="en-US" dirty="0" smtClean="0"/>
            </a:br>
            <a:r>
              <a:rPr lang="en-US" sz="3800" dirty="0" smtClean="0"/>
              <a:t>Identify </a:t>
            </a:r>
            <a:r>
              <a:rPr lang="en-US" sz="3800" dirty="0"/>
              <a:t>the </a:t>
            </a:r>
            <a:r>
              <a:rPr lang="en-US" sz="3800" dirty="0" smtClean="0"/>
              <a:t>Variables </a:t>
            </a:r>
            <a:r>
              <a:rPr lang="en-US" sz="3800" dirty="0"/>
              <a:t>M</a:t>
            </a:r>
            <a:r>
              <a:rPr lang="en-US" sz="3800" dirty="0" smtClean="0"/>
              <a:t>ost </a:t>
            </a:r>
            <a:r>
              <a:rPr lang="en-US" sz="3800" dirty="0"/>
              <a:t>I</a:t>
            </a:r>
            <a:r>
              <a:rPr lang="en-US" sz="3800" dirty="0" smtClean="0"/>
              <a:t>nfluencing </a:t>
            </a:r>
            <a:r>
              <a:rPr lang="en-US" sz="3800" dirty="0"/>
              <a:t>H</a:t>
            </a:r>
            <a:r>
              <a:rPr lang="en-US" sz="3800" dirty="0" smtClean="0"/>
              <a:t>abitat</a:t>
            </a:r>
            <a:endParaRPr lang="en-US" sz="3800" dirty="0"/>
          </a:p>
        </p:txBody>
      </p:sp>
      <p:graphicFrame>
        <p:nvGraphicFramePr>
          <p:cNvPr id="7" name="Table 6"/>
          <p:cNvGraphicFramePr>
            <a:graphicFrameLocks noGrp="1"/>
          </p:cNvGraphicFramePr>
          <p:nvPr>
            <p:extLst>
              <p:ext uri="{D42A27DB-BD31-4B8C-83A1-F6EECF244321}">
                <p14:modId xmlns:p14="http://schemas.microsoft.com/office/powerpoint/2010/main" val="417619205"/>
              </p:ext>
            </p:extLst>
          </p:nvPr>
        </p:nvGraphicFramePr>
        <p:xfrm>
          <a:off x="2133600" y="3962400"/>
          <a:ext cx="6934200" cy="2645132"/>
        </p:xfrm>
        <a:graphic>
          <a:graphicData uri="http://schemas.openxmlformats.org/drawingml/2006/table">
            <a:tbl>
              <a:tblPr/>
              <a:tblGrid>
                <a:gridCol w="2133600"/>
                <a:gridCol w="2200275"/>
                <a:gridCol w="2600325"/>
              </a:tblGrid>
              <a:tr h="815617">
                <a:tc>
                  <a:txBody>
                    <a:bodyPr/>
                    <a:lstStyle/>
                    <a:p>
                      <a:pPr marL="0" marR="0">
                        <a:lnSpc>
                          <a:spcPct val="115000"/>
                        </a:lnSpc>
                        <a:spcBef>
                          <a:spcPts val="0"/>
                        </a:spcBef>
                        <a:spcAft>
                          <a:spcPts val="0"/>
                        </a:spcAft>
                      </a:pPr>
                      <a:r>
                        <a:rPr lang="en-US" sz="1600" b="1" dirty="0">
                          <a:effectLst/>
                          <a:latin typeface="Times New Roman"/>
                          <a:ea typeface="Calibri"/>
                          <a:cs typeface="Calibri"/>
                        </a:rPr>
                        <a:t>Habitat Type</a:t>
                      </a:r>
                      <a:endParaRPr lang="en-US" sz="16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tabLst>
                          <a:tab pos="2305050" algn="r"/>
                        </a:tabLst>
                      </a:pPr>
                      <a:r>
                        <a:rPr lang="en-US" sz="1600" b="1" dirty="0">
                          <a:effectLst/>
                          <a:latin typeface="Times New Roman"/>
                          <a:ea typeface="Calibri"/>
                          <a:cs typeface="Calibri"/>
                        </a:rPr>
                        <a:t>Total Number of Selected Variables	</a:t>
                      </a:r>
                      <a:endParaRPr lang="en-US" sz="16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15000"/>
                        </a:lnSpc>
                        <a:spcBef>
                          <a:spcPts val="0"/>
                        </a:spcBef>
                        <a:spcAft>
                          <a:spcPts val="0"/>
                        </a:spcAft>
                        <a:tabLst>
                          <a:tab pos="2305050" algn="r"/>
                        </a:tabLst>
                      </a:pPr>
                      <a:r>
                        <a:rPr lang="en-US" sz="1600" b="1" dirty="0">
                          <a:effectLst/>
                          <a:latin typeface="Times New Roman"/>
                          <a:ea typeface="Calibri"/>
                          <a:cs typeface="Calibri"/>
                        </a:rPr>
                        <a:t>Number of Unique Variables Identified with High Severity and Certainty</a:t>
                      </a:r>
                      <a:endParaRPr lang="en-US" sz="16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Headwaters</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23*</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7*</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Large </a:t>
                      </a:r>
                      <a:r>
                        <a:rPr lang="en-US" sz="1400" dirty="0" err="1">
                          <a:effectLst/>
                          <a:latin typeface="Times New Roman"/>
                          <a:ea typeface="Calibri"/>
                          <a:cs typeface="Calibri"/>
                        </a:rPr>
                        <a:t>Nontidal</a:t>
                      </a:r>
                      <a:r>
                        <a:rPr lang="en-US" sz="1400" dirty="0">
                          <a:effectLst/>
                          <a:latin typeface="Times New Roman"/>
                          <a:ea typeface="Calibri"/>
                          <a:cs typeface="Calibri"/>
                        </a:rPr>
                        <a:t> Rivers </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108</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15</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Tidal Freshwater</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83</a:t>
                      </a:r>
                      <a:endParaRPr lang="en-US" sz="140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a:effectLst/>
                          <a:latin typeface="Times New Roman"/>
                          <a:ea typeface="Calibri"/>
                          <a:cs typeface="Calibri"/>
                        </a:rPr>
                        <a:t>31</a:t>
                      </a:r>
                      <a:endParaRPr lang="en-US" sz="14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0971">
                <a:tc>
                  <a:txBody>
                    <a:bodyPr/>
                    <a:lstStyle/>
                    <a:p>
                      <a:pPr marL="0" marR="0">
                        <a:lnSpc>
                          <a:spcPct val="115000"/>
                        </a:lnSpc>
                        <a:spcBef>
                          <a:spcPts val="0"/>
                        </a:spcBef>
                        <a:spcAft>
                          <a:spcPts val="0"/>
                        </a:spcAft>
                      </a:pPr>
                      <a:r>
                        <a:rPr lang="en-US" sz="1400" dirty="0">
                          <a:effectLst/>
                          <a:latin typeface="Times New Roman"/>
                          <a:ea typeface="Calibri"/>
                          <a:cs typeface="Calibri"/>
                        </a:rPr>
                        <a:t>Tidal Saltwater</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Calibri"/>
                        </a:rPr>
                        <a:t>66</a:t>
                      </a:r>
                      <a:endParaRPr lang="en-US" sz="1400" dirty="0">
                        <a:effectLst/>
                        <a:latin typeface="Calibri"/>
                        <a:ea typeface="Calibri"/>
                        <a:cs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400" dirty="0">
                          <a:effectLst/>
                          <a:latin typeface="Times New Roman"/>
                          <a:ea typeface="Calibri"/>
                          <a:cs typeface="Calibri"/>
                        </a:rPr>
                        <a:t>34</a:t>
                      </a:r>
                      <a:endParaRPr lang="en-US" sz="14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Rectangle 1"/>
          <p:cNvSpPr/>
          <p:nvPr/>
        </p:nvSpPr>
        <p:spPr>
          <a:xfrm>
            <a:off x="53266" y="3505200"/>
            <a:ext cx="8610600" cy="830997"/>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400" b="1" dirty="0">
                <a:solidFill>
                  <a:schemeClr val="tx2"/>
                </a:solidFill>
              </a:rPr>
              <a:t>54 </a:t>
            </a:r>
            <a:r>
              <a:rPr lang="en-US" sz="2400" dirty="0">
                <a:solidFill>
                  <a:schemeClr val="tx2"/>
                </a:solidFill>
              </a:rPr>
              <a:t>unique variables identified as having a significant impact on fish habitat. </a:t>
            </a:r>
          </a:p>
        </p:txBody>
      </p:sp>
    </p:spTree>
    <p:extLst>
      <p:ext uri="{BB962C8B-B14F-4D97-AF65-F5344CB8AC3E}">
        <p14:creationId xmlns:p14="http://schemas.microsoft.com/office/powerpoint/2010/main" val="97329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Workshop Steering Committee</a:t>
            </a:r>
          </a:p>
        </p:txBody>
      </p:sp>
      <p:sp>
        <p:nvSpPr>
          <p:cNvPr id="3" name="Content Placeholder 2"/>
          <p:cNvSpPr>
            <a:spLocks noGrp="1"/>
          </p:cNvSpPr>
          <p:nvPr>
            <p:ph idx="1"/>
          </p:nvPr>
        </p:nvSpPr>
        <p:spPr>
          <a:xfrm>
            <a:off x="228600" y="1752600"/>
            <a:ext cx="8686800" cy="5257800"/>
          </a:xfrm>
        </p:spPr>
        <p:txBody>
          <a:bodyPr>
            <a:normAutofit/>
          </a:bodyPr>
          <a:lstStyle/>
          <a:p>
            <a:pPr marL="0" indent="0">
              <a:buNone/>
            </a:pPr>
            <a:r>
              <a:rPr lang="en-US" dirty="0"/>
              <a:t>Gina Hunt</a:t>
            </a:r>
            <a:r>
              <a:rPr lang="en-US" i="1" dirty="0"/>
              <a:t> – </a:t>
            </a:r>
            <a:r>
              <a:rPr lang="en-US" dirty="0"/>
              <a:t>Coordinator</a:t>
            </a:r>
            <a:r>
              <a:rPr lang="en-US" i="1" dirty="0"/>
              <a:t> (MDNR/ FHAT)</a:t>
            </a:r>
            <a:endParaRPr lang="en-US" dirty="0"/>
          </a:p>
          <a:p>
            <a:pPr marL="0" indent="0">
              <a:buNone/>
            </a:pPr>
            <a:r>
              <a:rPr lang="en-US" dirty="0"/>
              <a:t>Mark Monaco</a:t>
            </a:r>
            <a:r>
              <a:rPr lang="en-US" i="1" dirty="0"/>
              <a:t> (NOAA / STAC)	</a:t>
            </a:r>
            <a:endParaRPr lang="en-US" dirty="0"/>
          </a:p>
          <a:p>
            <a:pPr marL="0" indent="0">
              <a:buNone/>
            </a:pPr>
            <a:r>
              <a:rPr lang="en-US" dirty="0"/>
              <a:t>Margaret McGinty </a:t>
            </a:r>
            <a:r>
              <a:rPr lang="en-US" i="1" dirty="0"/>
              <a:t>(MDNR </a:t>
            </a:r>
            <a:r>
              <a:rPr lang="en-US" i="1" dirty="0" smtClean="0"/>
              <a:t>/ FHAT</a:t>
            </a:r>
            <a:r>
              <a:rPr lang="en-US" dirty="0"/>
              <a:t>)</a:t>
            </a:r>
          </a:p>
          <a:p>
            <a:pPr marL="0" indent="0">
              <a:buNone/>
            </a:pPr>
            <a:r>
              <a:rPr lang="en-US" dirty="0"/>
              <a:t>Tom O’Connell</a:t>
            </a:r>
            <a:r>
              <a:rPr lang="en-US" i="1" dirty="0"/>
              <a:t> (USGS)</a:t>
            </a:r>
            <a:endParaRPr lang="en-US" dirty="0"/>
          </a:p>
          <a:p>
            <a:pPr marL="0" indent="0">
              <a:buNone/>
            </a:pPr>
            <a:r>
              <a:rPr lang="en-US" dirty="0"/>
              <a:t>Donna </a:t>
            </a:r>
            <a:r>
              <a:rPr lang="en-US" dirty="0" err="1"/>
              <a:t>Bilkovic</a:t>
            </a:r>
            <a:r>
              <a:rPr lang="en-US" i="1" dirty="0"/>
              <a:t> (VIMS/STAC/FHAT) </a:t>
            </a:r>
          </a:p>
          <a:p>
            <a:pPr marL="0" indent="0">
              <a:buNone/>
            </a:pPr>
            <a:r>
              <a:rPr lang="en-US" dirty="0"/>
              <a:t>Bruce Vogt</a:t>
            </a:r>
            <a:r>
              <a:rPr lang="en-US" i="1" dirty="0"/>
              <a:t> (NOAA/SFGIT/ FHAT)</a:t>
            </a:r>
          </a:p>
          <a:p>
            <a:pPr marL="0" indent="0">
              <a:buNone/>
            </a:pPr>
            <a:r>
              <a:rPr lang="en-US" dirty="0"/>
              <a:t>Peter Tango</a:t>
            </a:r>
            <a:r>
              <a:rPr lang="en-US" i="1" dirty="0"/>
              <a:t> (USGS/STAR)</a:t>
            </a:r>
            <a:endParaRPr lang="en-US" dirty="0"/>
          </a:p>
          <a:p>
            <a:pPr marL="0" indent="0">
              <a:buNone/>
            </a:pPr>
            <a:r>
              <a:rPr lang="en-US" dirty="0"/>
              <a:t>Rich Starr</a:t>
            </a:r>
            <a:r>
              <a:rPr lang="en-US" i="1" dirty="0"/>
              <a:t> (Ecosystem Planning &amp; Restoration/SHWG)</a:t>
            </a:r>
          </a:p>
          <a:p>
            <a:pPr marL="0" indent="0">
              <a:buNone/>
            </a:pPr>
            <a:r>
              <a:rPr lang="en-US" dirty="0" smtClean="0"/>
              <a:t>Neely Law (</a:t>
            </a:r>
            <a:r>
              <a:rPr lang="en-US" i="1" dirty="0" smtClean="0"/>
              <a:t>SHWG</a:t>
            </a:r>
            <a:r>
              <a:rPr lang="en-US" dirty="0" smtClean="0"/>
              <a:t>)</a:t>
            </a:r>
          </a:p>
          <a:p>
            <a:pPr marL="0" indent="0">
              <a:buNone/>
            </a:pPr>
            <a:r>
              <a:rPr lang="en-US" dirty="0" smtClean="0"/>
              <a:t>Tom </a:t>
            </a:r>
            <a:r>
              <a:rPr lang="en-US" dirty="0" err="1" smtClean="0"/>
              <a:t>Ihde</a:t>
            </a:r>
            <a:r>
              <a:rPr lang="en-US" i="1" dirty="0" smtClean="0"/>
              <a:t> </a:t>
            </a:r>
            <a:r>
              <a:rPr lang="en-US" i="1" dirty="0"/>
              <a:t>(STAC/ FHAT)</a:t>
            </a:r>
          </a:p>
          <a:p>
            <a:pPr marL="0" indent="0">
              <a:buNone/>
            </a:pPr>
            <a:r>
              <a:rPr lang="en-US" dirty="0"/>
              <a:t>Mary </a:t>
            </a:r>
            <a:r>
              <a:rPr lang="en-US" dirty="0" err="1"/>
              <a:t>Gattis</a:t>
            </a:r>
            <a:r>
              <a:rPr lang="en-US" b="1" i="1" dirty="0"/>
              <a:t> </a:t>
            </a:r>
            <a:r>
              <a:rPr lang="en-US" i="1" dirty="0"/>
              <a:t>(Alliance for the Chesapeake Bay /LGAC)</a:t>
            </a:r>
            <a:endParaRPr lang="en-US" dirty="0"/>
          </a:p>
        </p:txBody>
      </p:sp>
    </p:spTree>
    <p:extLst>
      <p:ext uri="{BB962C8B-B14F-4D97-AF65-F5344CB8AC3E}">
        <p14:creationId xmlns:p14="http://schemas.microsoft.com/office/powerpoint/2010/main" val="122517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3808817"/>
              </p:ext>
            </p:extLst>
          </p:nvPr>
        </p:nvGraphicFramePr>
        <p:xfrm>
          <a:off x="228600" y="1828800"/>
          <a:ext cx="8686801" cy="4861930"/>
        </p:xfrm>
        <a:graphic>
          <a:graphicData uri="http://schemas.openxmlformats.org/drawingml/2006/table">
            <a:tbl>
              <a:tblPr/>
              <a:tblGrid>
                <a:gridCol w="2823548"/>
                <a:gridCol w="2445274"/>
                <a:gridCol w="3417979"/>
              </a:tblGrid>
              <a:tr h="386829">
                <a:tc>
                  <a:txBody>
                    <a:bodyPr/>
                    <a:lstStyle/>
                    <a:p>
                      <a:pPr algn="ctr" fontAlgn="b"/>
                      <a:r>
                        <a:rPr lang="en-US" sz="1800" b="1" i="1" u="none" strike="noStrike" dirty="0">
                          <a:solidFill>
                            <a:srgbClr val="000000"/>
                          </a:solidFill>
                          <a:effectLst/>
                          <a:latin typeface="Calibri"/>
                        </a:rPr>
                        <a:t>Factor</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c>
                  <a:txBody>
                    <a:bodyPr/>
                    <a:lstStyle/>
                    <a:p>
                      <a:pPr algn="ctr" fontAlgn="b"/>
                      <a:r>
                        <a:rPr lang="en-US" sz="1800" b="1" i="1" u="none" strike="noStrike" dirty="0" smtClean="0">
                          <a:solidFill>
                            <a:srgbClr val="000000"/>
                          </a:solidFill>
                          <a:effectLst/>
                          <a:latin typeface="Calibri"/>
                        </a:rPr>
                        <a:t>Stressor/Variable</a:t>
                      </a:r>
                      <a:endParaRPr lang="en-US" sz="1800" b="1" i="1" u="none" strike="noStrike" dirty="0">
                        <a:solidFill>
                          <a:srgbClr val="000000"/>
                        </a:solidFill>
                        <a:effectLst/>
                        <a:latin typeface="Calibri"/>
                      </a:endParaRP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c>
                  <a:txBody>
                    <a:bodyPr/>
                    <a:lstStyle/>
                    <a:p>
                      <a:pPr algn="ctr" fontAlgn="b"/>
                      <a:r>
                        <a:rPr lang="en-US" sz="1800" b="1" i="1" u="none" strike="noStrike" dirty="0">
                          <a:solidFill>
                            <a:srgbClr val="000000"/>
                          </a:solidFill>
                          <a:effectLst/>
                          <a:latin typeface="Calibri"/>
                        </a:rPr>
                        <a:t>Habitat</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B6FD"/>
                    </a:solidFill>
                  </a:tcPr>
                </a:tc>
              </a:tr>
              <a:tr h="223644">
                <a:tc>
                  <a:txBody>
                    <a:bodyPr/>
                    <a:lstStyle/>
                    <a:p>
                      <a:pPr algn="l" fontAlgn="b"/>
                      <a:r>
                        <a:rPr lang="en-US" sz="1400" b="0" i="1" u="none" strike="noStrike" dirty="0">
                          <a:solidFill>
                            <a:srgbClr val="000000"/>
                          </a:solidFill>
                          <a:effectLst/>
                          <a:latin typeface="Calibri"/>
                        </a:rPr>
                        <a:t>4 Habitats</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400" b="1" i="1" u="none" strike="noStrike">
                          <a:solidFill>
                            <a:srgbClr val="000000"/>
                          </a:solidFill>
                          <a:effectLst/>
                          <a:latin typeface="Calibri"/>
                        </a:rPr>
                        <a:t>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400" b="1" i="1" u="none" strike="noStrike">
                          <a:solidFill>
                            <a:srgbClr val="000000"/>
                          </a:solidFill>
                          <a:effectLst/>
                          <a:latin typeface="Calibri"/>
                        </a:rPr>
                        <a:t>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440269">
                <a:tc>
                  <a:txBody>
                    <a:bodyPr/>
                    <a:lstStyle/>
                    <a:p>
                      <a:pPr algn="l" fontAlgn="b"/>
                      <a:r>
                        <a:rPr lang="en-US" sz="1400" b="0" i="0" u="none" strike="noStrike" dirty="0">
                          <a:solidFill>
                            <a:srgbClr val="000000"/>
                          </a:solidFill>
                          <a:effectLst/>
                          <a:latin typeface="Calibri"/>
                        </a:rPr>
                        <a:t>Agriculture, Nutrients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a:solidFill>
                            <a:srgbClr val="000000"/>
                          </a:solidFill>
                          <a:effectLst/>
                          <a:latin typeface="Calibri"/>
                        </a:rPr>
                        <a:t>Nutrients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 </a:t>
                      </a:r>
                      <a:r>
                        <a:rPr lang="en-US" sz="1400" b="0" i="0" u="none" strike="noStrike" dirty="0">
                          <a:solidFill>
                            <a:srgbClr val="000000"/>
                          </a:solidFill>
                          <a:effectLst/>
                          <a:latin typeface="Calibri"/>
                        </a:rPr>
                        <a:t>Tidal Fresh</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440269">
                <a:tc>
                  <a:txBody>
                    <a:bodyPr/>
                    <a:lstStyle/>
                    <a:p>
                      <a:pPr algn="l" fontAlgn="b"/>
                      <a:r>
                        <a:rPr lang="en-US" sz="1400" b="0" i="0" u="none" strike="noStrike" dirty="0">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a:solidFill>
                            <a:srgbClr val="000000"/>
                          </a:solidFill>
                          <a:effectLst/>
                          <a:latin typeface="Calibri"/>
                        </a:rPr>
                        <a:t>Impervious Surface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Tidal </a:t>
                      </a:r>
                      <a:r>
                        <a:rPr lang="en-US" sz="1400" b="0" i="0" u="none" strike="noStrike" dirty="0">
                          <a:solidFill>
                            <a:srgbClr val="000000"/>
                          </a:solidFill>
                          <a:effectLst/>
                          <a:latin typeface="Calibri"/>
                        </a:rPr>
                        <a:t>Salt, 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223644">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644">
                <a:tc>
                  <a:txBody>
                    <a:bodyPr/>
                    <a:lstStyle/>
                    <a:p>
                      <a:pPr algn="l" fontAlgn="b"/>
                      <a:r>
                        <a:rPr lang="en-US" sz="1400" b="0" i="1" u="none" strike="noStrike" dirty="0">
                          <a:solidFill>
                            <a:srgbClr val="000000"/>
                          </a:solidFill>
                          <a:effectLst/>
                          <a:latin typeface="Calibri"/>
                        </a:rPr>
                        <a:t>3 Habitats</a:t>
                      </a:r>
                    </a:p>
                  </a:txBody>
                  <a:tcPr marL="6913" marR="6913" marT="69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440269">
                <a:tc>
                  <a:txBody>
                    <a:bodyPr/>
                    <a:lstStyle/>
                    <a:p>
                      <a:pPr algn="l" fontAlgn="b"/>
                      <a:r>
                        <a:rPr lang="en-US" sz="1400" b="0" i="0" u="none" strike="noStrike" dirty="0">
                          <a:solidFill>
                            <a:srgbClr val="000000"/>
                          </a:solidFill>
                          <a:effectLst/>
                          <a:latin typeface="Calibri"/>
                        </a:rPr>
                        <a:t>Climate, Habitat, Pollution, Water Quality</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Water Temperature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nn-NO" sz="1400" b="0" i="0" u="none" strike="noStrike" dirty="0">
                          <a:solidFill>
                            <a:srgbClr val="000000"/>
                          </a:solidFill>
                          <a:effectLst/>
                          <a:latin typeface="Calibri"/>
                        </a:rPr>
                        <a:t>Tidal Salt,  Tidal Fresh, </a:t>
                      </a:r>
                      <a:r>
                        <a:rPr lang="en-US" sz="1400" b="0" i="0" u="none" strike="noStrike" dirty="0" smtClean="0">
                          <a:solidFill>
                            <a:srgbClr val="000000"/>
                          </a:solidFill>
                          <a:effectLst/>
                          <a:latin typeface="Calibri"/>
                        </a:rPr>
                        <a:t>Headwaters</a:t>
                      </a:r>
                      <a:endParaRPr lang="nn-NO"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12230">
                <a:tc>
                  <a:txBody>
                    <a:bodyPr/>
                    <a:lstStyle/>
                    <a:p>
                      <a:pPr algn="l" fontAlgn="b"/>
                      <a:r>
                        <a:rPr lang="en-US" sz="1400" b="0" i="0" u="none" strike="noStrike" dirty="0">
                          <a:solidFill>
                            <a:srgbClr val="000000"/>
                          </a:solidFill>
                          <a:effectLst/>
                          <a:latin typeface="Calibri"/>
                        </a:rPr>
                        <a:t>Agriculture, Urban, Pollution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Sedimentation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err="1">
                          <a:solidFill>
                            <a:srgbClr val="000000"/>
                          </a:solidFill>
                          <a:effectLst/>
                          <a:latin typeface="Calibri"/>
                        </a:rPr>
                        <a:t>Stormwater</a:t>
                      </a:r>
                      <a:r>
                        <a:rPr lang="en-US" sz="1400" b="0" i="0" u="none" strike="noStrike" dirty="0">
                          <a:solidFill>
                            <a:srgbClr val="000000"/>
                          </a:solidFill>
                          <a:effectLst/>
                          <a:latin typeface="Calibri"/>
                        </a:rPr>
                        <a:t> discharge/runoff</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Salt,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Agriculture,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Land use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Tidal Salt, 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Agriculture, Habitat</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a:solidFill>
                            <a:srgbClr val="000000"/>
                          </a:solidFill>
                          <a:effectLst/>
                          <a:latin typeface="Calibri"/>
                        </a:rPr>
                        <a:t>Erosion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r>
                        <a:rPr lang="en-US" sz="1400" b="0" i="0" u="none" strike="noStrike" dirty="0">
                          <a:solidFill>
                            <a:srgbClr val="000000"/>
                          </a:solidFill>
                          <a:effectLst/>
                          <a:latin typeface="Calibri"/>
                        </a:rPr>
                        <a:t>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a:solidFill>
                            <a:srgbClr val="000000"/>
                          </a:solidFill>
                          <a:effectLst/>
                          <a:latin typeface="Calibri"/>
                        </a:rPr>
                        <a:t>population density/change</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c>
                  <a:txBody>
                    <a:bodyPr/>
                    <a:lstStyle/>
                    <a:p>
                      <a:pPr algn="l" fontAlgn="b"/>
                      <a:r>
                        <a:rPr lang="en-US" sz="1400" b="0" i="0" u="none" strike="noStrike" dirty="0" smtClean="0">
                          <a:solidFill>
                            <a:srgbClr val="000000"/>
                          </a:solidFill>
                          <a:effectLst/>
                          <a:latin typeface="Calibri"/>
                        </a:rPr>
                        <a:t>Large </a:t>
                      </a:r>
                      <a:r>
                        <a:rPr lang="en-US" sz="1400" b="0" i="0" u="none" strike="noStrike" dirty="0" err="1" smtClean="0">
                          <a:solidFill>
                            <a:srgbClr val="000000"/>
                          </a:solidFill>
                          <a:effectLst/>
                          <a:latin typeface="Calibri"/>
                        </a:rPr>
                        <a:t>Nontidal</a:t>
                      </a:r>
                      <a:r>
                        <a:rPr lang="en-US" sz="1400" b="0" i="0" u="none" strike="noStrike" dirty="0" smtClean="0">
                          <a:solidFill>
                            <a:srgbClr val="000000"/>
                          </a:solidFill>
                          <a:effectLst/>
                          <a:latin typeface="Calibri"/>
                        </a:rPr>
                        <a:t> Rivers , </a:t>
                      </a:r>
                      <a:r>
                        <a:rPr lang="en-US" sz="1400" b="0" i="0" u="none" strike="noStrike" dirty="0">
                          <a:solidFill>
                            <a:srgbClr val="000000"/>
                          </a:solidFill>
                          <a:effectLst/>
                          <a:latin typeface="Calibri"/>
                        </a:rPr>
                        <a:t>Tidal Fresh, </a:t>
                      </a:r>
                      <a:r>
                        <a:rPr lang="en-US" sz="1400" b="0" i="0" u="none" strike="noStrike" dirty="0" smtClean="0">
                          <a:solidFill>
                            <a:srgbClr val="000000"/>
                          </a:solidFill>
                          <a:effectLst/>
                          <a:latin typeface="Calibri"/>
                        </a:rPr>
                        <a:t>Headwaters</a:t>
                      </a:r>
                      <a:endParaRPr lang="en-US" sz="1400" b="0" i="0" u="none" strike="noStrike" dirty="0">
                        <a:solidFill>
                          <a:srgbClr val="000000"/>
                        </a:solidFill>
                        <a:effectLst/>
                        <a:latin typeface="Calibri"/>
                      </a:endParaRP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23644">
                <a:tc>
                  <a:txBody>
                    <a:bodyPr/>
                    <a:lstStyle/>
                    <a:p>
                      <a:pPr algn="l" fontAlgn="b"/>
                      <a:endParaRPr lang="en-US" sz="1400" b="0" i="0" u="none" strike="noStrike" dirty="0">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6913" marR="6913" marT="6913"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644">
                <a:tc>
                  <a:txBody>
                    <a:bodyPr/>
                    <a:lstStyle/>
                    <a:p>
                      <a:pPr algn="l" fontAlgn="b"/>
                      <a:r>
                        <a:rPr lang="en-US" sz="1400" b="0" i="1" u="none" strike="noStrike" dirty="0">
                          <a:solidFill>
                            <a:srgbClr val="000000"/>
                          </a:solidFill>
                          <a:effectLst/>
                          <a:latin typeface="Calibri"/>
                        </a:rPr>
                        <a:t>2 Habitats</a:t>
                      </a:r>
                    </a:p>
                  </a:txBody>
                  <a:tcPr marL="6913" marR="6913" marT="69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 </a:t>
                      </a:r>
                    </a:p>
                  </a:txBody>
                  <a:tcPr marL="6913" marR="6913" marT="69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 </a:t>
                      </a:r>
                    </a:p>
                  </a:txBody>
                  <a:tcPr marL="6913" marR="6913" marT="69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0293">
                <a:tc>
                  <a:txBody>
                    <a:bodyPr/>
                    <a:lstStyle/>
                    <a:p>
                      <a:pPr algn="l" fontAlgn="b"/>
                      <a:r>
                        <a:rPr lang="en-US" sz="1400" b="0" i="0" u="none" strike="noStrike">
                          <a:solidFill>
                            <a:srgbClr val="000000"/>
                          </a:solidFill>
                          <a:effectLst/>
                          <a:latin typeface="Calibri"/>
                        </a:rPr>
                        <a:t>Habitat</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dirty="0" smtClean="0">
                          <a:solidFill>
                            <a:srgbClr val="000000"/>
                          </a:solidFill>
                          <a:effectLst/>
                          <a:latin typeface="Calibri"/>
                        </a:rPr>
                        <a:t>SAV</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Loss</a:t>
                      </a:r>
                      <a:endParaRPr lang="en-US" sz="1400" b="0" i="0" u="none" strike="noStrike" dirty="0">
                        <a:solidFill>
                          <a:srgbClr val="000000"/>
                        </a:solidFill>
                        <a:effectLst/>
                        <a:latin typeface="Calibri"/>
                      </a:endParaRP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Tidal Salt, Tidal Fresh</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Biological</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Invasive species</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Urban, Human</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smtClean="0">
                          <a:solidFill>
                            <a:srgbClr val="000000"/>
                          </a:solidFill>
                          <a:effectLst/>
                          <a:latin typeface="Calibri"/>
                        </a:rPr>
                        <a:t>Habitat </a:t>
                      </a:r>
                      <a:r>
                        <a:rPr lang="en-US" sz="1400" b="0" i="0" u="none" strike="noStrike" dirty="0">
                          <a:solidFill>
                            <a:srgbClr val="000000"/>
                          </a:solidFill>
                          <a:effectLst/>
                          <a:latin typeface="Calibri"/>
                        </a:rPr>
                        <a:t>loss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r h="223644">
                <a:tc>
                  <a:txBody>
                    <a:bodyPr/>
                    <a:lstStyle/>
                    <a:p>
                      <a:pPr algn="l" fontAlgn="b"/>
                      <a:r>
                        <a:rPr lang="en-US" sz="1400" b="0" i="0" u="none" strike="noStrike">
                          <a:solidFill>
                            <a:srgbClr val="000000"/>
                          </a:solidFill>
                          <a:effectLst/>
                          <a:latin typeface="Calibri"/>
                        </a:rPr>
                        <a:t>Urban, Natural</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a:solidFill>
                            <a:srgbClr val="000000"/>
                          </a:solidFill>
                          <a:effectLst/>
                          <a:latin typeface="Calibri"/>
                        </a:rPr>
                        <a:t>Wetlands loss</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a:txBody>
                    <a:bodyPr/>
                    <a:lstStyle/>
                    <a:p>
                      <a:pPr algn="l" fontAlgn="b"/>
                      <a:r>
                        <a:rPr lang="en-US" sz="1400" b="0" i="0" u="none" strike="noStrike" dirty="0">
                          <a:solidFill>
                            <a:srgbClr val="000000"/>
                          </a:solidFill>
                          <a:effectLst/>
                          <a:latin typeface="Calibri"/>
                        </a:rPr>
                        <a:t>Tidal Salt,  Tidal Fresh, </a:t>
                      </a:r>
                    </a:p>
                  </a:txBody>
                  <a:tcPr marL="6913" marR="6913" marT="6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r>
            </a:tbl>
          </a:graphicData>
        </a:graphic>
      </p:graphicFrame>
      <p:sp>
        <p:nvSpPr>
          <p:cNvPr id="3" name="Title 2"/>
          <p:cNvSpPr>
            <a:spLocks noGrp="1"/>
          </p:cNvSpPr>
          <p:nvPr>
            <p:ph type="title"/>
          </p:nvPr>
        </p:nvSpPr>
        <p:spPr>
          <a:xfrm>
            <a:off x="381000" y="304800"/>
            <a:ext cx="8229600" cy="1252728"/>
          </a:xfrm>
        </p:spPr>
        <p:txBody>
          <a:bodyPr>
            <a:noAutofit/>
          </a:bodyPr>
          <a:lstStyle/>
          <a:p>
            <a:r>
              <a:rPr lang="en-US" sz="3900" dirty="0" smtClean="0"/>
              <a:t>Workshop Results</a:t>
            </a:r>
            <a:br>
              <a:rPr lang="en-US" sz="3900" dirty="0" smtClean="0"/>
            </a:br>
            <a:r>
              <a:rPr lang="en-US" sz="3300" dirty="0" smtClean="0"/>
              <a:t>Variables that were Identified as Significant by Multiple Habitat Types</a:t>
            </a:r>
            <a:endParaRPr lang="en-US" sz="3300" dirty="0"/>
          </a:p>
        </p:txBody>
      </p:sp>
    </p:spTree>
    <p:extLst>
      <p:ext uri="{BB962C8B-B14F-4D97-AF65-F5344CB8AC3E}">
        <p14:creationId xmlns:p14="http://schemas.microsoft.com/office/powerpoint/2010/main" val="219541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a:latin typeface="Times New Roman" panose="02020603050405020304" pitchFamily="18" charset="0"/>
                <a:cs typeface="Times New Roman" panose="02020603050405020304" pitchFamily="18" charset="0"/>
              </a:rPr>
              <a:t>Identify </a:t>
            </a:r>
            <a:r>
              <a:rPr lang="en-US" dirty="0" smtClean="0">
                <a:latin typeface="Times New Roman" panose="02020603050405020304" pitchFamily="18" charset="0"/>
                <a:cs typeface="Times New Roman" panose="02020603050405020304" pitchFamily="18" charset="0"/>
              </a:rPr>
              <a:t>Information </a:t>
            </a:r>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aps</a:t>
            </a:r>
            <a:endParaRPr lang="en-US" dirty="0"/>
          </a:p>
        </p:txBody>
      </p:sp>
      <p:sp>
        <p:nvSpPr>
          <p:cNvPr id="6" name="Content Placeholder 1"/>
          <p:cNvSpPr>
            <a:spLocks noGrp="1"/>
          </p:cNvSpPr>
          <p:nvPr>
            <p:ph idx="1"/>
          </p:nvPr>
        </p:nvSpPr>
        <p:spPr>
          <a:xfrm>
            <a:off x="658640" y="2971800"/>
            <a:ext cx="8409160" cy="2667000"/>
          </a:xfrm>
        </p:spPr>
        <p:txBody>
          <a:bodyPr>
            <a:noAutofit/>
          </a:bodyPr>
          <a:lstStyle/>
          <a:p>
            <a:pPr>
              <a:buFont typeface="Wingdings" panose="05000000000000000000" pitchFamily="2" charset="2"/>
              <a:buChar char="Ø"/>
            </a:pPr>
            <a:r>
              <a:rPr lang="en-US" sz="2800" dirty="0" smtClean="0"/>
              <a:t> What </a:t>
            </a:r>
            <a:r>
              <a:rPr lang="en-US" sz="2800" dirty="0"/>
              <a:t>variables are we missing or underrepresented with data per habitat type (gaps)?</a:t>
            </a:r>
          </a:p>
          <a:p>
            <a:pPr>
              <a:buFont typeface="Wingdings" panose="05000000000000000000" pitchFamily="2" charset="2"/>
              <a:buChar char="Ø"/>
            </a:pPr>
            <a:r>
              <a:rPr lang="en-US" sz="2800" dirty="0" smtClean="0"/>
              <a:t> What </a:t>
            </a:r>
            <a:r>
              <a:rPr lang="en-US" sz="2800" dirty="0"/>
              <a:t>additional stressors should we recommend need study/monitoring?</a:t>
            </a:r>
          </a:p>
          <a:p>
            <a:pPr>
              <a:buFont typeface="Wingdings" panose="05000000000000000000" pitchFamily="2" charset="2"/>
              <a:buChar char="Ø"/>
            </a:pPr>
            <a:r>
              <a:rPr lang="en-US" sz="2800" dirty="0" smtClean="0"/>
              <a:t> What </a:t>
            </a:r>
            <a:r>
              <a:rPr lang="en-US" sz="2800" dirty="0"/>
              <a:t>are the implications on the assessment tool of not having without having the </a:t>
            </a:r>
            <a:r>
              <a:rPr lang="en-US" sz="2800" dirty="0" smtClean="0"/>
              <a:t>information?</a:t>
            </a:r>
            <a:endParaRPr lang="en-US" sz="2800" dirty="0"/>
          </a:p>
          <a:p>
            <a:pPr>
              <a:buFont typeface="Wingdings" panose="05000000000000000000" pitchFamily="2" charset="2"/>
              <a:buChar char="Ø"/>
            </a:pPr>
            <a:r>
              <a:rPr lang="en-US" sz="2800" dirty="0" smtClean="0"/>
              <a:t> Research </a:t>
            </a:r>
            <a:r>
              <a:rPr lang="en-US" sz="2800" dirty="0"/>
              <a:t>recommendations?</a:t>
            </a:r>
          </a:p>
        </p:txBody>
      </p:sp>
      <p:sp>
        <p:nvSpPr>
          <p:cNvPr id="8" name="Content Placeholder 1"/>
          <p:cNvSpPr txBox="1">
            <a:spLocks/>
          </p:cNvSpPr>
          <p:nvPr/>
        </p:nvSpPr>
        <p:spPr>
          <a:xfrm>
            <a:off x="228600" y="2057400"/>
            <a:ext cx="8686800" cy="26670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2800" dirty="0"/>
          </a:p>
        </p:txBody>
      </p:sp>
      <p:sp>
        <p:nvSpPr>
          <p:cNvPr id="10" name="Content Placeholder 1"/>
          <p:cNvSpPr txBox="1">
            <a:spLocks/>
          </p:cNvSpPr>
          <p:nvPr/>
        </p:nvSpPr>
        <p:spPr>
          <a:xfrm>
            <a:off x="228600" y="2209800"/>
            <a:ext cx="8686800" cy="58986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800" dirty="0"/>
              <a:t>Each Habitat type answered the following </a:t>
            </a:r>
            <a:r>
              <a:rPr lang="en-US" sz="2800" dirty="0" smtClean="0"/>
              <a:t>questions:</a:t>
            </a:r>
            <a:endParaRPr lang="en-US" sz="2800" dirty="0"/>
          </a:p>
          <a:p>
            <a:pPr marL="0" indent="0">
              <a:buFont typeface="Symbol" pitchFamily="18" charset="2"/>
              <a:buNone/>
            </a:pPr>
            <a:endParaRPr lang="en-US" sz="2800" dirty="0"/>
          </a:p>
        </p:txBody>
      </p:sp>
    </p:spTree>
    <p:extLst>
      <p:ext uri="{BB962C8B-B14F-4D97-AF65-F5344CB8AC3E}">
        <p14:creationId xmlns:p14="http://schemas.microsoft.com/office/powerpoint/2010/main" val="21418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3" name="Text Placeholder 2"/>
          <p:cNvSpPr>
            <a:spLocks noGrp="1"/>
          </p:cNvSpPr>
          <p:nvPr>
            <p:ph type="body" idx="1"/>
          </p:nvPr>
        </p:nvSpPr>
        <p:spPr>
          <a:xfrm>
            <a:off x="3239407" y="2156234"/>
            <a:ext cx="5881205" cy="3653433"/>
          </a:xfrm>
        </p:spPr>
        <p:txBody>
          <a:bodyPr>
            <a:noAutofit/>
          </a:bodyPr>
          <a:lstStyle/>
          <a:p>
            <a:pPr marL="114300" lvl="0" indent="0">
              <a:buNone/>
            </a:pPr>
            <a:r>
              <a:rPr lang="en-US" sz="2300" b="1" dirty="0" smtClean="0"/>
              <a:t>Develop </a:t>
            </a:r>
            <a:r>
              <a:rPr lang="en-US" sz="2300" b="1" dirty="0"/>
              <a:t>Pilot </a:t>
            </a:r>
            <a:r>
              <a:rPr lang="en-US" sz="2300" b="1" dirty="0" smtClean="0"/>
              <a:t>Assessment- </a:t>
            </a:r>
            <a:r>
              <a:rPr lang="en-US" sz="2300" dirty="0"/>
              <a:t>C</a:t>
            </a:r>
            <a:r>
              <a:rPr lang="en-US" sz="2300" dirty="0" smtClean="0"/>
              <a:t>ontinue gathering </a:t>
            </a:r>
            <a:r>
              <a:rPr lang="en-US" sz="2300" dirty="0"/>
              <a:t>data sets on key stressors along with biological data and evaluating the scale of applicability. </a:t>
            </a:r>
            <a:endParaRPr lang="en-US" sz="2300" dirty="0" smtClean="0"/>
          </a:p>
          <a:p>
            <a:pPr marL="114300" lvl="0" indent="0">
              <a:buNone/>
            </a:pPr>
            <a:r>
              <a:rPr lang="en-US" sz="2300" dirty="0" smtClean="0"/>
              <a:t>Select pilot areas and test </a:t>
            </a:r>
            <a:r>
              <a:rPr lang="en-US" sz="2300" dirty="0"/>
              <a:t>various biological response </a:t>
            </a:r>
            <a:r>
              <a:rPr lang="en-US" sz="2300" dirty="0" smtClean="0"/>
              <a:t>metrics </a:t>
            </a:r>
            <a:r>
              <a:rPr lang="en-US" sz="2300" dirty="0"/>
              <a:t>to determine which measures are most sensitive to </a:t>
            </a:r>
            <a:r>
              <a:rPr lang="en-US" sz="2300" dirty="0" smtClean="0"/>
              <a:t>stressors and to validate </a:t>
            </a:r>
            <a:r>
              <a:rPr lang="en-US" sz="2300" dirty="0"/>
              <a:t>approach and </a:t>
            </a:r>
            <a:r>
              <a:rPr lang="en-US" sz="2300" dirty="0" smtClean="0"/>
              <a:t>utility. </a:t>
            </a:r>
          </a:p>
          <a:p>
            <a:pPr marL="114300" lvl="0" indent="0">
              <a:buNone/>
            </a:pPr>
            <a:endParaRPr lang="en-US" sz="2300" dirty="0"/>
          </a:p>
          <a:p>
            <a:pPr marL="114300" lvl="0" indent="0">
              <a:buNone/>
            </a:pPr>
            <a:r>
              <a:rPr lang="en-US" sz="2300" b="1" dirty="0"/>
              <a:t>Incorporate </a:t>
            </a:r>
            <a:r>
              <a:rPr lang="en-US" sz="2300" b="1" dirty="0" smtClean="0"/>
              <a:t>Adaptability- </a:t>
            </a:r>
            <a:r>
              <a:rPr lang="en-US" sz="2300" dirty="0" smtClean="0"/>
              <a:t>an </a:t>
            </a:r>
            <a:r>
              <a:rPr lang="en-US" sz="2300" dirty="0"/>
              <a:t>assessment </a:t>
            </a:r>
            <a:r>
              <a:rPr lang="en-US" sz="2300" dirty="0" smtClean="0"/>
              <a:t>should </a:t>
            </a:r>
            <a:r>
              <a:rPr lang="en-US" sz="2300" dirty="0"/>
              <a:t>be built in </a:t>
            </a:r>
            <a:r>
              <a:rPr lang="en-US" sz="2300" dirty="0" smtClean="0"/>
              <a:t>a </a:t>
            </a:r>
            <a:r>
              <a:rPr lang="en-US" sz="2300" dirty="0"/>
              <a:t>way </a:t>
            </a:r>
            <a:r>
              <a:rPr lang="en-US" sz="2300" dirty="0" smtClean="0"/>
              <a:t>that can incorporate </a:t>
            </a:r>
            <a:r>
              <a:rPr lang="en-US" sz="2300" dirty="0"/>
              <a:t>additional stressors as science </a:t>
            </a:r>
            <a:r>
              <a:rPr lang="en-US" sz="2300" dirty="0" smtClean="0"/>
              <a:t>evolves.</a:t>
            </a:r>
          </a:p>
        </p:txBody>
      </p:sp>
      <p:pic>
        <p:nvPicPr>
          <p:cNvPr id="6" name="Shape 86"/>
          <p:cNvPicPr preferRelativeResize="0"/>
          <p:nvPr/>
        </p:nvPicPr>
        <p:blipFill rotWithShape="1">
          <a:blip r:embed="rId2">
            <a:alphaModFix/>
          </a:blip>
          <a:srcRect l="15568" r="38573"/>
          <a:stretch/>
        </p:blipFill>
        <p:spPr>
          <a:xfrm>
            <a:off x="228600" y="1981200"/>
            <a:ext cx="3124200" cy="4501892"/>
          </a:xfrm>
          <a:prstGeom prst="rect">
            <a:avLst/>
          </a:prstGeom>
          <a:noFill/>
          <a:ln>
            <a:noFill/>
          </a:ln>
        </p:spPr>
      </p:pic>
    </p:spTree>
    <p:extLst>
      <p:ext uri="{BB962C8B-B14F-4D97-AF65-F5344CB8AC3E}">
        <p14:creationId xmlns:p14="http://schemas.microsoft.com/office/powerpoint/2010/main" val="61198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686799" cy="3276600"/>
          </a:xfrm>
        </p:spPr>
        <p:txBody>
          <a:bodyPr>
            <a:noAutofit/>
          </a:bodyPr>
          <a:lstStyle/>
          <a:p>
            <a:pPr marL="0" indent="0" fontAlgn="base">
              <a:buNone/>
            </a:pPr>
            <a:r>
              <a:rPr lang="en-US" b="1" dirty="0"/>
              <a:t>Develop the Assessment at the finest scale </a:t>
            </a:r>
            <a:r>
              <a:rPr lang="en-US" b="1" dirty="0" smtClean="0"/>
              <a:t>possible-</a:t>
            </a:r>
            <a:r>
              <a:rPr lang="en-US" dirty="0" smtClean="0"/>
              <a:t> A </a:t>
            </a:r>
            <a:r>
              <a:rPr lang="en-US" dirty="0"/>
              <a:t>fine spatial scale (</a:t>
            </a:r>
            <a:r>
              <a:rPr lang="en-US" dirty="0" smtClean="0"/>
              <a:t>1:24,000 </a:t>
            </a:r>
            <a:r>
              <a:rPr lang="en-US" dirty="0"/>
              <a:t>or finer) is </a:t>
            </a:r>
            <a:r>
              <a:rPr lang="en-US" dirty="0" smtClean="0"/>
              <a:t>recommended for planning</a:t>
            </a:r>
            <a:r>
              <a:rPr lang="en-US" dirty="0"/>
              <a:t>, management, restoration, or mitigation of fish habitats</a:t>
            </a:r>
            <a:r>
              <a:rPr lang="en-US" dirty="0" smtClean="0"/>
              <a:t>.</a:t>
            </a:r>
          </a:p>
          <a:p>
            <a:pPr marL="0" indent="0" fontAlgn="base">
              <a:buNone/>
            </a:pPr>
            <a:endParaRPr lang="en-US" dirty="0" smtClean="0"/>
          </a:p>
          <a:p>
            <a:pPr marL="0" indent="0" fontAlgn="base">
              <a:buNone/>
            </a:pPr>
            <a:r>
              <a:rPr lang="en-US" dirty="0" smtClean="0"/>
              <a:t>Participants </a:t>
            </a:r>
            <a:r>
              <a:rPr lang="en-US" dirty="0"/>
              <a:t>recognized a hierarchical approach may be necessary because not all data are available Bay-wide at this resolution. </a:t>
            </a:r>
            <a:endParaRPr lang="en-US" dirty="0" smtClean="0"/>
          </a:p>
          <a:p>
            <a:pPr fontAlgn="base">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
        <p:nvSpPr>
          <p:cNvPr id="4" name="Rectangle 3"/>
          <p:cNvSpPr/>
          <p:nvPr/>
        </p:nvSpPr>
        <p:spPr>
          <a:xfrm>
            <a:off x="381000" y="5181600"/>
            <a:ext cx="8382000" cy="152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705" y="5138854"/>
            <a:ext cx="2454275" cy="156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865" r="4231"/>
          <a:stretch/>
        </p:blipFill>
        <p:spPr>
          <a:xfrm>
            <a:off x="3581400" y="5160226"/>
            <a:ext cx="1503852" cy="1523999"/>
          </a:xfrm>
          <a:prstGeom prst="rect">
            <a:avLst/>
          </a:prstGeom>
          <a:ln w="19050">
            <a:solidFill>
              <a:schemeClr val="accent4">
                <a:lumMod val="75000"/>
              </a:schemeClr>
            </a:solidFill>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082" y="5185086"/>
            <a:ext cx="2027351" cy="152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32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3" name="Text Placeholder 2"/>
          <p:cNvSpPr>
            <a:spLocks noGrp="1"/>
          </p:cNvSpPr>
          <p:nvPr>
            <p:ph type="body" idx="1"/>
          </p:nvPr>
        </p:nvSpPr>
        <p:spPr>
          <a:xfrm>
            <a:off x="228600" y="2133601"/>
            <a:ext cx="8742456" cy="1371600"/>
          </a:xfrm>
        </p:spPr>
        <p:txBody>
          <a:bodyPr>
            <a:noAutofit/>
          </a:bodyPr>
          <a:lstStyle/>
          <a:p>
            <a:pPr marL="114300" lvl="0" indent="0">
              <a:buNone/>
            </a:pPr>
            <a:r>
              <a:rPr lang="en-US" b="1" dirty="0" smtClean="0"/>
              <a:t>Prioritize </a:t>
            </a:r>
            <a:r>
              <a:rPr lang="en-US" b="1" dirty="0"/>
              <a:t>Research Needs- </a:t>
            </a:r>
            <a:r>
              <a:rPr lang="en-US" dirty="0" smtClean="0"/>
              <a:t>Identified </a:t>
            </a:r>
            <a:r>
              <a:rPr lang="en-US" dirty="0"/>
              <a:t>numerous research </a:t>
            </a:r>
            <a:r>
              <a:rPr lang="en-US" dirty="0" smtClean="0"/>
              <a:t>needs.</a:t>
            </a:r>
          </a:p>
          <a:p>
            <a:pPr marL="114300" lvl="0" indent="0">
              <a:buNone/>
            </a:pPr>
            <a:r>
              <a:rPr lang="en-US" dirty="0" smtClean="0"/>
              <a:t>All </a:t>
            </a:r>
            <a:r>
              <a:rPr lang="en-US" dirty="0"/>
              <a:t>groups suggested researching stressors that were ranked as low certainty and expected high severity</a:t>
            </a:r>
            <a:r>
              <a:rPr lang="en-US" dirty="0" smtClean="0"/>
              <a:t>.</a:t>
            </a:r>
            <a:br>
              <a:rPr lang="en-US" dirty="0" smtClean="0"/>
            </a:br>
            <a:r>
              <a:rPr lang="en-US" dirty="0" smtClean="0"/>
              <a:t> </a:t>
            </a:r>
            <a:endParaRPr lang="en-US" dirty="0"/>
          </a:p>
        </p:txBody>
      </p:sp>
      <p:sp>
        <p:nvSpPr>
          <p:cNvPr id="7" name="Shape 156"/>
          <p:cNvSpPr/>
          <p:nvPr/>
        </p:nvSpPr>
        <p:spPr>
          <a:xfrm>
            <a:off x="5105400" y="4419600"/>
            <a:ext cx="3810000" cy="2286000"/>
          </a:xfrm>
          <a:prstGeom prst="rect">
            <a:avLst/>
          </a:prstGeom>
          <a:blipFill rotWithShape="1">
            <a:blip r:embed="rId2">
              <a:alphaModFix/>
            </a:blip>
            <a:stretch>
              <a:fillRect t="-35995" b="-35994"/>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 name="Rectangle 7"/>
          <p:cNvSpPr/>
          <p:nvPr/>
        </p:nvSpPr>
        <p:spPr>
          <a:xfrm>
            <a:off x="228600" y="4267200"/>
            <a:ext cx="5029200" cy="1569660"/>
          </a:xfrm>
          <a:prstGeom prst="rect">
            <a:avLst/>
          </a:prstGeom>
        </p:spPr>
        <p:txBody>
          <a:bodyPr wrap="square">
            <a:spAutoFit/>
          </a:bodyPr>
          <a:lstStyle/>
          <a:p>
            <a:pPr marL="114300" lvl="0">
              <a:buClr>
                <a:srgbClr val="31B6FD"/>
              </a:buClr>
              <a:buSzPts val="1800"/>
            </a:pPr>
            <a:r>
              <a:rPr lang="en-US" sz="2400" dirty="0" smtClean="0">
                <a:solidFill>
                  <a:srgbClr val="073E87"/>
                </a:solidFill>
              </a:rPr>
              <a:t>Additional </a:t>
            </a:r>
            <a:r>
              <a:rPr lang="en-US" sz="2400" dirty="0">
                <a:solidFill>
                  <a:srgbClr val="073E87"/>
                </a:solidFill>
              </a:rPr>
              <a:t>data needs are listed under each habitat type.  </a:t>
            </a:r>
            <a:endParaRPr lang="en-US" sz="2400" dirty="0" smtClean="0">
              <a:solidFill>
                <a:srgbClr val="073E87"/>
              </a:solidFill>
            </a:endParaRPr>
          </a:p>
          <a:p>
            <a:pPr marL="114300" lvl="0">
              <a:buClr>
                <a:srgbClr val="31B6FD"/>
              </a:buClr>
              <a:buSzPts val="1800"/>
            </a:pPr>
            <a:r>
              <a:rPr lang="en-US" sz="2400" dirty="0" smtClean="0">
                <a:solidFill>
                  <a:srgbClr val="073E87"/>
                </a:solidFill>
              </a:rPr>
              <a:t>Where </a:t>
            </a:r>
            <a:r>
              <a:rPr lang="en-US" sz="2400" dirty="0">
                <a:solidFill>
                  <a:srgbClr val="073E87"/>
                </a:solidFill>
              </a:rPr>
              <a:t>data gaps persist, research should be prioritized. </a:t>
            </a:r>
          </a:p>
        </p:txBody>
      </p:sp>
      <p:sp>
        <p:nvSpPr>
          <p:cNvPr id="9" name="Rectangle 8"/>
          <p:cNvSpPr/>
          <p:nvPr/>
        </p:nvSpPr>
        <p:spPr>
          <a:xfrm>
            <a:off x="381000" y="3554622"/>
            <a:ext cx="8610600" cy="830997"/>
          </a:xfrm>
          <a:prstGeom prst="rect">
            <a:avLst/>
          </a:prstGeom>
        </p:spPr>
        <p:txBody>
          <a:bodyPr wrap="square">
            <a:spAutoFit/>
          </a:bodyPr>
          <a:lstStyle/>
          <a:p>
            <a:r>
              <a:rPr lang="en-US" sz="2400" b="1" dirty="0">
                <a:solidFill>
                  <a:srgbClr val="073E87"/>
                </a:solidFill>
              </a:rPr>
              <a:t>Conduct data mining exercise to fill data gaps- </a:t>
            </a:r>
            <a:r>
              <a:rPr lang="en-US" sz="2400" dirty="0">
                <a:solidFill>
                  <a:srgbClr val="073E87"/>
                </a:solidFill>
              </a:rPr>
              <a:t>Datasets were identified, but data were lacking for some habitat types. </a:t>
            </a:r>
            <a:endParaRPr lang="en-US" dirty="0"/>
          </a:p>
        </p:txBody>
      </p:sp>
    </p:spTree>
    <p:extLst>
      <p:ext uri="{BB962C8B-B14F-4D97-AF65-F5344CB8AC3E}">
        <p14:creationId xmlns:p14="http://schemas.microsoft.com/office/powerpoint/2010/main" val="1136427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8686799" cy="4800600"/>
          </a:xfrm>
        </p:spPr>
        <p:txBody>
          <a:bodyPr>
            <a:noAutofit/>
          </a:bodyPr>
          <a:lstStyle/>
          <a:p>
            <a:pPr marL="114300" lvl="0" indent="0">
              <a:buNone/>
            </a:pPr>
            <a:r>
              <a:rPr lang="en-US" b="1" dirty="0" smtClean="0"/>
              <a:t>Establish </a:t>
            </a:r>
            <a:r>
              <a:rPr lang="en-US" b="1" dirty="0"/>
              <a:t>a Community of Practice- </a:t>
            </a:r>
            <a:r>
              <a:rPr lang="en-US" dirty="0"/>
              <a:t>a group of </a:t>
            </a:r>
            <a:r>
              <a:rPr lang="en-US" dirty="0" smtClean="0"/>
              <a:t>people among </a:t>
            </a:r>
            <a:r>
              <a:rPr lang="en-US" dirty="0"/>
              <a:t>those utilizing </a:t>
            </a:r>
            <a:r>
              <a:rPr lang="en-US" dirty="0" smtClean="0"/>
              <a:t>and developing fish </a:t>
            </a:r>
            <a:r>
              <a:rPr lang="en-US" dirty="0"/>
              <a:t>habitat assessment tools to facilitate the transfer of knowledge on lessons learned. </a:t>
            </a:r>
            <a:endParaRPr lang="en-US" dirty="0" smtClean="0"/>
          </a:p>
          <a:p>
            <a:pPr marL="114300" lvl="0" indent="0">
              <a:buNone/>
            </a:pPr>
            <a:endParaRPr lang="en-US" dirty="0"/>
          </a:p>
          <a:p>
            <a:pPr marL="114300" lvl="0" indent="0">
              <a:buNone/>
            </a:pPr>
            <a:r>
              <a:rPr lang="en-US" b="1" dirty="0"/>
              <a:t>Identify a person as an Assessment Coordinator- </a:t>
            </a:r>
            <a:r>
              <a:rPr lang="en-US" dirty="0"/>
              <a:t>Identify a person to lead the </a:t>
            </a:r>
            <a:r>
              <a:rPr lang="en-US" dirty="0" smtClean="0"/>
              <a:t>workshop recommendations and build </a:t>
            </a:r>
            <a:r>
              <a:rPr lang="en-US" dirty="0"/>
              <a:t>upon </a:t>
            </a:r>
            <a:r>
              <a:rPr lang="en-US" dirty="0" smtClean="0"/>
              <a:t>the </a:t>
            </a:r>
            <a:r>
              <a:rPr lang="en-US" dirty="0"/>
              <a:t>enhanced collaborations from this </a:t>
            </a:r>
            <a:r>
              <a:rPr lang="en-US" dirty="0" smtClean="0"/>
              <a:t>workshop.</a:t>
            </a:r>
          </a:p>
          <a:p>
            <a:pPr marL="114300" lvl="0" indent="0">
              <a:buNone/>
            </a:pPr>
            <a:r>
              <a:rPr lang="en-US" dirty="0" smtClean="0"/>
              <a:t>A </a:t>
            </a:r>
            <a:r>
              <a:rPr lang="en-US" dirty="0"/>
              <a:t>coordinator would be instrumental in making the connections with this Chesapeake Bay habitat assessment effort and the larger Northeast habitat </a:t>
            </a:r>
            <a:r>
              <a:rPr lang="en-US" dirty="0" smtClean="0"/>
              <a:t>assessment.</a:t>
            </a:r>
            <a:endParaRPr lang="en-US" dirty="0"/>
          </a:p>
          <a:p>
            <a:pPr marL="0" indent="0" fontAlgn="base">
              <a:buNone/>
            </a:pP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352912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a:off x="-1138531" y="3049932"/>
            <a:ext cx="5181601" cy="24345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3276600" y="2743200"/>
            <a:ext cx="5562600" cy="2667000"/>
          </a:xfrm>
        </p:spPr>
        <p:txBody>
          <a:bodyPr>
            <a:noAutofit/>
          </a:bodyPr>
          <a:lstStyle/>
          <a:p>
            <a:pPr marL="0" indent="0">
              <a:buNone/>
            </a:pPr>
            <a:r>
              <a:rPr lang="en-US" sz="2800" dirty="0" smtClean="0"/>
              <a:t>We incorporated the recommendations and the new stressor information into Version 2 of the Fish Habitat Management Strategy. Approved by the board yesterday!</a:t>
            </a:r>
          </a:p>
          <a:p>
            <a:pPr marL="0" indent="0">
              <a:buNone/>
            </a:pPr>
            <a:r>
              <a:rPr lang="en-US" sz="2800" dirty="0" smtClean="0"/>
              <a:t>		</a:t>
            </a:r>
            <a:endParaRPr lang="en-US" sz="28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6369" r="5601"/>
          <a:stretch/>
        </p:blipFill>
        <p:spPr>
          <a:xfrm>
            <a:off x="256876" y="4593274"/>
            <a:ext cx="2420819" cy="1960831"/>
          </a:xfrm>
          <a:prstGeom prst="rect">
            <a:avLst/>
          </a:prstGeom>
          <a:ln w="19050">
            <a:solidFill>
              <a:schemeClr val="accent4">
                <a:lumMod val="75000"/>
              </a:schemeClr>
            </a:solid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517" r="9401"/>
          <a:stretch/>
        </p:blipFill>
        <p:spPr>
          <a:xfrm>
            <a:off x="250465" y="1875904"/>
            <a:ext cx="2403607" cy="2369417"/>
          </a:xfrm>
          <a:prstGeom prst="rect">
            <a:avLst/>
          </a:prstGeom>
          <a:ln w="19050">
            <a:solidFill>
              <a:schemeClr val="accent4">
                <a:lumMod val="75000"/>
              </a:schemeClr>
            </a:solidFill>
          </a:ln>
        </p:spPr>
      </p:pic>
    </p:spTree>
    <p:extLst>
      <p:ext uri="{BB962C8B-B14F-4D97-AF65-F5344CB8AC3E}">
        <p14:creationId xmlns:p14="http://schemas.microsoft.com/office/powerpoint/2010/main" val="2078475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1371600" y="2426022"/>
            <a:ext cx="7543800" cy="3276600"/>
          </a:xfrm>
        </p:spPr>
        <p:txBody>
          <a:bodyPr>
            <a:noAutofit/>
          </a:bodyPr>
          <a:lstStyle/>
          <a:p>
            <a:pPr marL="0" indent="0">
              <a:buNone/>
            </a:pPr>
            <a:r>
              <a:rPr lang="en-US" sz="2800" dirty="0" smtClean="0"/>
              <a:t>A post-workshop project</a:t>
            </a:r>
            <a:r>
              <a:rPr lang="en-US" sz="2800" dirty="0"/>
              <a:t> proposal </a:t>
            </a:r>
            <a:r>
              <a:rPr lang="en-US" sz="2800" dirty="0" smtClean="0"/>
              <a:t>was </a:t>
            </a:r>
            <a:r>
              <a:rPr lang="en-US" sz="2800" dirty="0"/>
              <a:t>selected </a:t>
            </a:r>
            <a:r>
              <a:rPr lang="en-US" sz="2800" dirty="0" smtClean="0"/>
              <a:t>for</a:t>
            </a:r>
            <a:r>
              <a:rPr lang="en-US" sz="2800" dirty="0"/>
              <a:t> Chesapeake Bay Program </a:t>
            </a:r>
            <a:r>
              <a:rPr lang="en-US" sz="2800" dirty="0" smtClean="0"/>
              <a:t>GIT funding. </a:t>
            </a:r>
            <a:r>
              <a:rPr lang="en-US" sz="2800" dirty="0"/>
              <a:t>Funds will be used to secure a contractor for one year to continue building on the </a:t>
            </a:r>
            <a:r>
              <a:rPr lang="en-US" sz="2800" dirty="0" smtClean="0"/>
              <a:t>STAC </a:t>
            </a:r>
            <a:r>
              <a:rPr lang="en-US" sz="2800" dirty="0"/>
              <a:t>workshop </a:t>
            </a:r>
            <a:r>
              <a:rPr lang="en-US" sz="2800" dirty="0" smtClean="0"/>
              <a:t>data inventory with biological data and analysis of the data for use in the pilot assessments, and potential regional assessment. </a:t>
            </a:r>
            <a:br>
              <a:rPr lang="en-US" sz="2800" dirty="0" smtClean="0"/>
            </a:br>
            <a:r>
              <a:rPr lang="en-US" sz="2800" dirty="0" smtClean="0"/>
              <a:t/>
            </a:r>
            <a:br>
              <a:rPr lang="en-US" sz="2800" dirty="0" smtClean="0"/>
            </a:br>
            <a:r>
              <a:rPr lang="en-US" sz="2800" dirty="0" smtClean="0"/>
              <a:t>Collaboration </a:t>
            </a:r>
            <a:r>
              <a:rPr lang="en-US" sz="2800" dirty="0"/>
              <a:t>with NOAA and USGS partners </a:t>
            </a:r>
            <a:r>
              <a:rPr lang="en-US" sz="2800" dirty="0" smtClean="0"/>
              <a:t>will continue with this project. 		</a:t>
            </a:r>
            <a:endParaRPr lang="en-US" sz="2800" dirty="0"/>
          </a:p>
        </p:txBody>
      </p:sp>
      <p:pic>
        <p:nvPicPr>
          <p:cNvPr id="5"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196913" y="2529685"/>
            <a:ext cx="1032451" cy="402274"/>
          </a:xfrm>
          <a:prstGeom prst="rect">
            <a:avLst/>
          </a:prstGeom>
          <a:noFill/>
          <a:ln>
            <a:noFill/>
          </a:ln>
        </p:spPr>
      </p:pic>
      <p:pic>
        <p:nvPicPr>
          <p:cNvPr id="7"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196912" y="5903759"/>
            <a:ext cx="1032451" cy="402274"/>
          </a:xfrm>
          <a:prstGeom prst="rect">
            <a:avLst/>
          </a:prstGeom>
          <a:noFill/>
          <a:ln>
            <a:noFill/>
          </a:ln>
        </p:spPr>
      </p:pic>
    </p:spTree>
    <p:extLst>
      <p:ext uri="{BB962C8B-B14F-4D97-AF65-F5344CB8AC3E}">
        <p14:creationId xmlns:p14="http://schemas.microsoft.com/office/powerpoint/2010/main" val="132523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3600"/>
          </a:xfrm>
        </p:spPr>
        <p:txBody>
          <a:bodyPr>
            <a:noAutofit/>
          </a:bodyPr>
          <a:lstStyle/>
          <a:p>
            <a:r>
              <a:rPr lang="en-US" sz="3900" dirty="0" smtClean="0"/>
              <a:t>Regional Fish Habitat Assessment Project</a:t>
            </a:r>
            <a:endParaRPr lang="en-US" sz="3900" dirty="0"/>
          </a:p>
        </p:txBody>
      </p:sp>
      <p:sp>
        <p:nvSpPr>
          <p:cNvPr id="3" name="Text Placeholder 2"/>
          <p:cNvSpPr>
            <a:spLocks noGrp="1"/>
          </p:cNvSpPr>
          <p:nvPr>
            <p:ph type="body" idx="1"/>
          </p:nvPr>
        </p:nvSpPr>
        <p:spPr>
          <a:xfrm>
            <a:off x="0" y="1600200"/>
            <a:ext cx="8915400" cy="5257800"/>
          </a:xfrm>
          <a:solidFill>
            <a:schemeClr val="bg1"/>
          </a:solidFill>
        </p:spPr>
        <p:txBody>
          <a:bodyPr>
            <a:noAutofit/>
          </a:bodyPr>
          <a:lstStyle/>
          <a:p>
            <a:pPr marL="114300" indent="0">
              <a:buNone/>
            </a:pPr>
            <a:r>
              <a:rPr lang="en-US" sz="2200" dirty="0" smtClean="0"/>
              <a:t>Technical Project Advisory Committee-</a:t>
            </a:r>
          </a:p>
          <a:p>
            <a:pPr marL="114300" indent="0">
              <a:buNone/>
            </a:pPr>
            <a:r>
              <a:rPr lang="en-US" sz="2200" dirty="0"/>
              <a:t>	</a:t>
            </a:r>
            <a:r>
              <a:rPr lang="en-US" sz="2200" dirty="0" smtClean="0"/>
              <a:t>Steve Faulkner (USGS)</a:t>
            </a:r>
          </a:p>
          <a:p>
            <a:pPr marL="114300" indent="0">
              <a:buNone/>
            </a:pPr>
            <a:r>
              <a:rPr lang="en-US" sz="2200" dirty="0"/>
              <a:t>	</a:t>
            </a:r>
            <a:r>
              <a:rPr lang="en-US" sz="2200" dirty="0" smtClean="0"/>
              <a:t>Bruce Vogt (NOAA, Fish GIT Coordinator)</a:t>
            </a:r>
          </a:p>
          <a:p>
            <a:pPr marL="114300" indent="0">
              <a:buNone/>
            </a:pPr>
            <a:r>
              <a:rPr lang="en-US" sz="2200" dirty="0"/>
              <a:t>	</a:t>
            </a:r>
            <a:r>
              <a:rPr lang="en-US" sz="2200" dirty="0" smtClean="0"/>
              <a:t>Suzanne </a:t>
            </a:r>
            <a:r>
              <a:rPr lang="en-US" sz="2200" dirty="0" err="1" smtClean="0"/>
              <a:t>Skelley</a:t>
            </a:r>
            <a:r>
              <a:rPr lang="en-US" sz="2200" dirty="0" smtClean="0"/>
              <a:t> (NOAA, Director Oxford Cooperative Lab)</a:t>
            </a:r>
          </a:p>
          <a:p>
            <a:pPr marL="114300" indent="0">
              <a:buNone/>
            </a:pPr>
            <a:r>
              <a:rPr lang="en-US" sz="2200" dirty="0"/>
              <a:t>	</a:t>
            </a:r>
            <a:r>
              <a:rPr lang="en-US" sz="2200" dirty="0" smtClean="0"/>
              <a:t>A.K. </a:t>
            </a:r>
            <a:r>
              <a:rPr lang="en-US" sz="2200" dirty="0" err="1" smtClean="0"/>
              <a:t>Leight</a:t>
            </a:r>
            <a:r>
              <a:rPr lang="en-US" sz="2200" dirty="0" smtClean="0"/>
              <a:t> (NOAA)</a:t>
            </a:r>
          </a:p>
          <a:p>
            <a:pPr marL="114300" indent="0">
              <a:buNone/>
            </a:pPr>
            <a:r>
              <a:rPr lang="en-US" sz="2200" dirty="0"/>
              <a:t>	</a:t>
            </a:r>
            <a:r>
              <a:rPr lang="en-US" sz="2200" dirty="0" smtClean="0"/>
              <a:t>Gina Hunt (MD. DNR, Fish Habitat Team Coordinator)</a:t>
            </a:r>
          </a:p>
          <a:p>
            <a:pPr marL="114300" indent="0">
              <a:buNone/>
            </a:pPr>
            <a:endParaRPr lang="en-US" sz="1400" dirty="0" smtClean="0"/>
          </a:p>
          <a:p>
            <a:pPr marL="114300" indent="0">
              <a:buNone/>
            </a:pPr>
            <a:r>
              <a:rPr lang="en-US" sz="2200" dirty="0" smtClean="0"/>
              <a:t>Additional folks added for information sharing at certain meetings. (</a:t>
            </a:r>
            <a:r>
              <a:rPr lang="en-US" sz="2200" dirty="0" err="1" smtClean="0"/>
              <a:t>ie</a:t>
            </a:r>
            <a:r>
              <a:rPr lang="en-US" sz="2200" dirty="0" smtClean="0"/>
              <a:t>. Scott Phillips (USGS), ACFHP, MAFMC).</a:t>
            </a:r>
          </a:p>
          <a:p>
            <a:pPr marL="114300" indent="0">
              <a:buNone/>
            </a:pPr>
            <a:endParaRPr lang="en-US" sz="1400" dirty="0"/>
          </a:p>
          <a:p>
            <a:pPr marL="114300" indent="0">
              <a:buNone/>
            </a:pPr>
            <a:r>
              <a:rPr lang="en-US" sz="2200" dirty="0" smtClean="0"/>
              <a:t>Coordinating with other fish habitat assessments</a:t>
            </a:r>
            <a:r>
              <a:rPr lang="en-US" sz="2200" dirty="0"/>
              <a:t>: National Assessment, Southeast Regional Assessment (NC to FL),  Northeast </a:t>
            </a:r>
            <a:r>
              <a:rPr lang="en-US" sz="2200" dirty="0" smtClean="0"/>
              <a:t>Assessment. Not the same stressor data focus.</a:t>
            </a:r>
            <a:endParaRPr lang="en-US" sz="2200" dirty="0"/>
          </a:p>
          <a:p>
            <a:pPr marL="114300" indent="0">
              <a:buNone/>
            </a:pPr>
            <a:endParaRPr lang="en-US" sz="1400" dirty="0"/>
          </a:p>
          <a:p>
            <a:pPr marL="114300" indent="0">
              <a:buNone/>
            </a:pPr>
            <a:r>
              <a:rPr lang="en-US" sz="2200" dirty="0" smtClean="0"/>
              <a:t>Fish Habitat Action Team will serve in non-technical oversight role; coordination with user-needs. </a:t>
            </a:r>
            <a:endParaRPr lang="en-US" sz="2200" dirty="0"/>
          </a:p>
        </p:txBody>
      </p:sp>
    </p:spTree>
    <p:extLst>
      <p:ext uri="{BB962C8B-B14F-4D97-AF65-F5344CB8AC3E}">
        <p14:creationId xmlns:p14="http://schemas.microsoft.com/office/powerpoint/2010/main" val="1704364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03700" cy="1204567"/>
          </a:xfrm>
        </p:spPr>
        <p:txBody>
          <a:bodyPr>
            <a:normAutofit fontScale="90000"/>
          </a:bodyPr>
          <a:lstStyle/>
          <a:p>
            <a:r>
              <a:rPr lang="en-US" dirty="0" smtClean="0"/>
              <a:t>Questions</a:t>
            </a:r>
            <a:br>
              <a:rPr lang="en-US" dirty="0" smtClean="0"/>
            </a:br>
            <a:endParaRPr lang="en-US" sz="3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396" b="16546"/>
          <a:stretch/>
        </p:blipFill>
        <p:spPr>
          <a:xfrm>
            <a:off x="533400" y="3152322"/>
            <a:ext cx="7848600" cy="3718767"/>
          </a:xfrm>
          <a:prstGeom prst="rect">
            <a:avLst/>
          </a:prstGeom>
        </p:spPr>
      </p:pic>
      <p:cxnSp>
        <p:nvCxnSpPr>
          <p:cNvPr id="9" name="Straight Connector 8"/>
          <p:cNvCxnSpPr/>
          <p:nvPr/>
        </p:nvCxnSpPr>
        <p:spPr>
          <a:xfrm>
            <a:off x="1371600" y="3124200"/>
            <a:ext cx="670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4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Outline</a:t>
            </a:r>
            <a:endParaRPr lang="en-US" b="1" dirty="0"/>
          </a:p>
        </p:txBody>
      </p:sp>
      <p:sp>
        <p:nvSpPr>
          <p:cNvPr id="3" name="Text Placeholder 2"/>
          <p:cNvSpPr>
            <a:spLocks noGrp="1"/>
          </p:cNvSpPr>
          <p:nvPr>
            <p:ph type="body" idx="1"/>
          </p:nvPr>
        </p:nvSpPr>
        <p:spPr>
          <a:xfrm>
            <a:off x="457200" y="1536632"/>
            <a:ext cx="8610600" cy="4864168"/>
          </a:xfrm>
        </p:spPr>
        <p:txBody>
          <a:bodyPr>
            <a:noAutofit/>
          </a:bodyPr>
          <a:lstStyle/>
          <a:p>
            <a:pPr marL="114300" indent="0">
              <a:buNone/>
            </a:pPr>
            <a:r>
              <a:rPr lang="en-US" dirty="0" smtClean="0"/>
              <a:t>	</a:t>
            </a:r>
          </a:p>
          <a:p>
            <a:pPr marL="114300" lvl="1" indent="0">
              <a:spcBef>
                <a:spcPts val="0"/>
              </a:spcBef>
              <a:buSzPts val="1800"/>
              <a:buNone/>
            </a:pPr>
            <a:r>
              <a:rPr lang="en-US" sz="2400" dirty="0"/>
              <a:t>	</a:t>
            </a:r>
            <a:r>
              <a:rPr lang="en-US" sz="2400" dirty="0" smtClean="0"/>
              <a:t>Workshop </a:t>
            </a:r>
            <a:r>
              <a:rPr lang="en-US" sz="2400" dirty="0"/>
              <a:t>Process and Framework</a:t>
            </a:r>
          </a:p>
          <a:p>
            <a:pPr marL="114300" lvl="1" indent="0">
              <a:spcBef>
                <a:spcPts val="0"/>
              </a:spcBef>
              <a:buSzPts val="1800"/>
              <a:buNone/>
            </a:pPr>
            <a:endParaRPr lang="en-US" sz="2400" dirty="0" smtClean="0"/>
          </a:p>
          <a:p>
            <a:pPr marL="114300" lvl="1" indent="0">
              <a:spcBef>
                <a:spcPts val="0"/>
              </a:spcBef>
              <a:buSzPts val="1800"/>
              <a:buNone/>
            </a:pPr>
            <a:r>
              <a:rPr lang="en-US" sz="2400" dirty="0"/>
              <a:t>	</a:t>
            </a:r>
            <a:r>
              <a:rPr lang="en-US" sz="2400" dirty="0" smtClean="0"/>
              <a:t>Utility </a:t>
            </a:r>
            <a:r>
              <a:rPr lang="en-US" sz="2400" dirty="0"/>
              <a:t>of a Chesapeake Bay Watershed Regional </a:t>
            </a:r>
            <a:r>
              <a:rPr lang="en-US" sz="2400" dirty="0" smtClean="0"/>
              <a:t>Fish 	Habitat </a:t>
            </a:r>
            <a:r>
              <a:rPr lang="en-US" sz="2400" dirty="0"/>
              <a:t>Assessment</a:t>
            </a:r>
          </a:p>
          <a:p>
            <a:pPr marL="114300" indent="0">
              <a:buNone/>
            </a:pPr>
            <a:r>
              <a:rPr lang="en-US" dirty="0" smtClean="0"/>
              <a:t>	</a:t>
            </a:r>
          </a:p>
          <a:p>
            <a:pPr marL="114300" indent="0">
              <a:buNone/>
            </a:pPr>
            <a:r>
              <a:rPr lang="en-US" dirty="0"/>
              <a:t>	</a:t>
            </a:r>
            <a:r>
              <a:rPr lang="en-US" dirty="0" smtClean="0"/>
              <a:t>National Fish Habitat Assessment</a:t>
            </a:r>
          </a:p>
          <a:p>
            <a:pPr lvl="3">
              <a:buFont typeface="Wingdings" panose="05000000000000000000" pitchFamily="2" charset="2"/>
              <a:buChar char="Ø"/>
            </a:pPr>
            <a:r>
              <a:rPr lang="en-US" sz="2400" dirty="0" smtClean="0"/>
              <a:t>What can you do with an assessment?</a:t>
            </a:r>
          </a:p>
          <a:p>
            <a:pPr marL="596900" lvl="1" indent="0">
              <a:buNone/>
            </a:pPr>
            <a:r>
              <a:rPr lang="en-US" sz="2400" dirty="0" smtClean="0"/>
              <a:t>	Results</a:t>
            </a:r>
          </a:p>
          <a:p>
            <a:pPr marL="596900" lvl="1" indent="0">
              <a:buNone/>
            </a:pPr>
            <a:r>
              <a:rPr lang="en-US" sz="2400" dirty="0" smtClean="0"/>
              <a:t>	Recommendations</a:t>
            </a:r>
          </a:p>
          <a:p>
            <a:pPr marL="596900" lvl="1" indent="0">
              <a:buNone/>
            </a:pPr>
            <a:r>
              <a:rPr lang="en-US" sz="2400" dirty="0" smtClean="0"/>
              <a:t>	Next Steps</a:t>
            </a:r>
          </a:p>
          <a:p>
            <a:endParaRPr lang="en-US" dirty="0" smtClean="0"/>
          </a:p>
        </p:txBody>
      </p:sp>
      <p:pic>
        <p:nvPicPr>
          <p:cNvPr id="4"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6317" y="1981200"/>
            <a:ext cx="1032451" cy="402274"/>
          </a:xfrm>
          <a:prstGeom prst="rect">
            <a:avLst/>
          </a:prstGeom>
          <a:noFill/>
          <a:ln>
            <a:noFill/>
          </a:ln>
        </p:spPr>
      </p:pic>
      <p:pic>
        <p:nvPicPr>
          <p:cNvPr id="5"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6317" y="4957224"/>
            <a:ext cx="1032451" cy="402274"/>
          </a:xfrm>
          <a:prstGeom prst="rect">
            <a:avLst/>
          </a:prstGeom>
          <a:noFill/>
          <a:ln>
            <a:noFill/>
          </a:ln>
        </p:spPr>
      </p:pic>
      <p:pic>
        <p:nvPicPr>
          <p:cNvPr id="6"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9335" y="3810147"/>
            <a:ext cx="1032451" cy="402274"/>
          </a:xfrm>
          <a:prstGeom prst="rect">
            <a:avLst/>
          </a:prstGeom>
          <a:noFill/>
          <a:ln>
            <a:noFill/>
          </a:ln>
        </p:spPr>
      </p:pic>
      <p:pic>
        <p:nvPicPr>
          <p:cNvPr id="7"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9335" y="2743200"/>
            <a:ext cx="1032451" cy="402274"/>
          </a:xfrm>
          <a:prstGeom prst="rect">
            <a:avLst/>
          </a:prstGeom>
          <a:noFill/>
          <a:ln>
            <a:noFill/>
          </a:ln>
        </p:spPr>
      </p:pic>
      <p:pic>
        <p:nvPicPr>
          <p:cNvPr id="8"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6317" y="5529553"/>
            <a:ext cx="1032451" cy="402274"/>
          </a:xfrm>
          <a:prstGeom prst="rect">
            <a:avLst/>
          </a:prstGeom>
          <a:noFill/>
          <a:ln>
            <a:noFill/>
          </a:ln>
        </p:spPr>
      </p:pic>
      <p:pic>
        <p:nvPicPr>
          <p:cNvPr id="9" name="Shape 240"/>
          <p:cNvPicPr preferRelativeResize="0"/>
          <p:nvPr/>
        </p:nvPicPr>
        <p:blipFill rotWithShape="1">
          <a:blip r:embed="rId2">
            <a:clrChange>
              <a:clrFrom>
                <a:srgbClr val="FFFFFF"/>
              </a:clrFrom>
              <a:clrTo>
                <a:srgbClr val="FFFFFF">
                  <a:alpha val="0"/>
                </a:srgbClr>
              </a:clrTo>
            </a:clrChange>
            <a:alphaModFix/>
          </a:blip>
          <a:srcRect/>
          <a:stretch/>
        </p:blipFill>
        <p:spPr>
          <a:xfrm>
            <a:off x="206316" y="6089057"/>
            <a:ext cx="1032451" cy="402274"/>
          </a:xfrm>
          <a:prstGeom prst="rect">
            <a:avLst/>
          </a:prstGeom>
          <a:noFill/>
          <a:ln>
            <a:noFill/>
          </a:ln>
        </p:spPr>
      </p:pic>
    </p:spTree>
    <p:extLst>
      <p:ext uri="{BB962C8B-B14F-4D97-AF65-F5344CB8AC3E}">
        <p14:creationId xmlns:p14="http://schemas.microsoft.com/office/powerpoint/2010/main" val="3341867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14" r="55630"/>
          <a:stretch/>
        </p:blipFill>
        <p:spPr bwMode="auto">
          <a:xfrm>
            <a:off x="228600" y="1802394"/>
            <a:ext cx="5642480" cy="5199380"/>
          </a:xfrm>
          <a:prstGeom prst="rect">
            <a:avLst/>
          </a:prstGeom>
          <a:solidFill>
            <a:schemeClr val="bg1"/>
          </a:solidFill>
          <a:ln>
            <a:solidFill>
              <a:schemeClr val="tx1"/>
            </a:solidFill>
          </a:ln>
        </p:spPr>
      </p:pic>
      <p:grpSp>
        <p:nvGrpSpPr>
          <p:cNvPr id="8" name="Group 7"/>
          <p:cNvGrpSpPr/>
          <p:nvPr/>
        </p:nvGrpSpPr>
        <p:grpSpPr>
          <a:xfrm>
            <a:off x="4114800" y="4186134"/>
            <a:ext cx="1217295" cy="998223"/>
            <a:chOff x="3963351" y="4186134"/>
            <a:chExt cx="1217295" cy="998223"/>
          </a:xfrm>
        </p:grpSpPr>
        <p:sp>
          <p:nvSpPr>
            <p:cNvPr id="5" name="AutoShape 2"/>
            <p:cNvSpPr>
              <a:spLocks noChangeArrowheads="1"/>
            </p:cNvSpPr>
            <p:nvPr/>
          </p:nvSpPr>
          <p:spPr bwMode="auto">
            <a:xfrm rot="5400000">
              <a:off x="4301489" y="4305199"/>
              <a:ext cx="541020" cy="1217295"/>
            </a:xfrm>
            <a:prstGeom prst="bracePair">
              <a:avLst>
                <a:gd name="adj" fmla="val 8333"/>
              </a:avLst>
            </a:prstGeom>
            <a:solidFill>
              <a:schemeClr val="accent2"/>
            </a:solidFill>
            <a:extLst/>
          </p:spPr>
          <p:txBody>
            <a:bodyPr rot="0" vert="horz" wrap="square" lIns="91440" tIns="45720" rIns="91440" bIns="45720" anchor="ctr" anchorCtr="0" upright="1">
              <a:noAutofit/>
            </a:bodyPr>
            <a:lstStyle/>
            <a:p>
              <a:pPr marL="0" marR="0" algn="ctr">
                <a:lnSpc>
                  <a:spcPct val="120000"/>
                </a:lnSpc>
                <a:spcBef>
                  <a:spcPts val="0"/>
                </a:spcBef>
                <a:spcAft>
                  <a:spcPts val="0"/>
                </a:spcAft>
              </a:pPr>
              <a:r>
                <a:rPr lang="en-US" sz="1400" i="1" dirty="0">
                  <a:effectLst/>
                  <a:latin typeface="Cambria"/>
                  <a:ea typeface="Times New Roman"/>
                  <a:cs typeface="Times New Roman"/>
                </a:rPr>
                <a:t>We are Here!</a:t>
              </a:r>
              <a:endParaRPr lang="en-US" sz="1100" dirty="0">
                <a:effectLst/>
                <a:latin typeface="Calibri"/>
                <a:ea typeface="Calibri"/>
                <a:cs typeface="Times New Roman"/>
              </a:endParaRPr>
            </a:p>
          </p:txBody>
        </p:sp>
        <p:cxnSp>
          <p:nvCxnSpPr>
            <p:cNvPr id="7" name="Straight Arrow Connector 6"/>
            <p:cNvCxnSpPr/>
            <p:nvPr/>
          </p:nvCxnSpPr>
          <p:spPr>
            <a:xfrm flipV="1">
              <a:off x="4572000" y="4186134"/>
              <a:ext cx="0" cy="4572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9" name="TextBox 8"/>
          <p:cNvSpPr txBox="1"/>
          <p:nvPr/>
        </p:nvSpPr>
        <p:spPr>
          <a:xfrm>
            <a:off x="6019800" y="2286000"/>
            <a:ext cx="2895600" cy="3477875"/>
          </a:xfrm>
          <a:prstGeom prst="rect">
            <a:avLst/>
          </a:prstGeom>
          <a:solidFill>
            <a:schemeClr val="bg1"/>
          </a:solidFill>
        </p:spPr>
        <p:txBody>
          <a:bodyPr wrap="square" rtlCol="0">
            <a:spAutoFit/>
          </a:bodyPr>
          <a:lstStyle/>
          <a:p>
            <a:r>
              <a:rPr lang="en-US" sz="2000" dirty="0">
                <a:solidFill>
                  <a:schemeClr val="tx2"/>
                </a:solidFill>
              </a:rPr>
              <a:t>Project timeline illustrates a systematic approach to a regional fish habitat assessment and contribution of GIT funding</a:t>
            </a:r>
            <a:r>
              <a:rPr lang="en-US" sz="2000" dirty="0" smtClean="0">
                <a:solidFill>
                  <a:schemeClr val="tx2"/>
                </a:solidFill>
              </a:rPr>
              <a:t>.</a:t>
            </a:r>
          </a:p>
          <a:p>
            <a:endParaRPr lang="en-US" sz="2000" dirty="0">
              <a:solidFill>
                <a:schemeClr val="tx2"/>
              </a:solidFill>
            </a:endParaRPr>
          </a:p>
          <a:p>
            <a:r>
              <a:rPr lang="en-US" sz="2000" dirty="0" smtClean="0">
                <a:solidFill>
                  <a:schemeClr val="tx2"/>
                </a:solidFill>
              </a:rPr>
              <a:t>Look for communication (outreach to assessment users) and coordination opportunities.</a:t>
            </a:r>
            <a:endParaRPr lang="en-US" sz="2000" dirty="0">
              <a:solidFill>
                <a:schemeClr val="tx2"/>
              </a:solidFill>
            </a:endParaRPr>
          </a:p>
        </p:txBody>
      </p:sp>
      <p:sp>
        <p:nvSpPr>
          <p:cNvPr id="10" name="Title 1"/>
          <p:cNvSpPr>
            <a:spLocks noGrp="1"/>
          </p:cNvSpPr>
          <p:nvPr>
            <p:ph type="title"/>
          </p:nvPr>
        </p:nvSpPr>
        <p:spPr>
          <a:xfrm>
            <a:off x="76200" y="76200"/>
            <a:ext cx="8991600" cy="1281113"/>
          </a:xfrm>
        </p:spPr>
        <p:txBody>
          <a:bodyPr>
            <a:noAutofit/>
          </a:bodyPr>
          <a:lstStyle/>
          <a:p>
            <a:pPr marL="114300" indent="0"/>
            <a:r>
              <a:rPr lang="en-US" dirty="0" smtClean="0"/>
              <a:t>Project Timeline</a:t>
            </a:r>
            <a:endParaRPr lang="en-US" dirty="0"/>
          </a:p>
        </p:txBody>
      </p:sp>
    </p:spTree>
    <p:extLst>
      <p:ext uri="{BB962C8B-B14F-4D97-AF65-F5344CB8AC3E}">
        <p14:creationId xmlns:p14="http://schemas.microsoft.com/office/powerpoint/2010/main" val="14479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052167"/>
          </a:xfrm>
        </p:spPr>
        <p:txBody>
          <a:bodyPr>
            <a:noAutofit/>
          </a:bodyPr>
          <a:lstStyle/>
          <a:p>
            <a:pPr marL="114300" indent="0"/>
            <a:r>
              <a:rPr lang="en-US" dirty="0" smtClean="0"/>
              <a:t>Project Timeline</a:t>
            </a:r>
            <a:endParaRPr lang="en-US" dirty="0"/>
          </a:p>
        </p:txBody>
      </p:sp>
      <p:grpSp>
        <p:nvGrpSpPr>
          <p:cNvPr id="3" name="Group 2"/>
          <p:cNvGrpSpPr/>
          <p:nvPr/>
        </p:nvGrpSpPr>
        <p:grpSpPr>
          <a:xfrm>
            <a:off x="190877" y="1524000"/>
            <a:ext cx="8742394" cy="5199380"/>
            <a:chOff x="228600" y="1802394"/>
            <a:chExt cx="8742394" cy="5199380"/>
          </a:xfrm>
          <a:solidFill>
            <a:schemeClr val="bg1"/>
          </a:solidFill>
        </p:grpSpPr>
        <p:pic>
          <p:nvPicPr>
            <p:cNvPr id="4" name="Picture 3"/>
            <p:cNvPicPr/>
            <p:nvPr/>
          </p:nvPicPr>
          <p:blipFill rotWithShape="1">
            <a:blip r:embed="rId2">
              <a:extLst>
                <a:ext uri="{28A0092B-C50C-407E-A947-70E740481C1C}">
                  <a14:useLocalDpi xmlns:a14="http://schemas.microsoft.com/office/drawing/2010/main" val="0"/>
                </a:ext>
              </a:extLst>
            </a:blip>
            <a:srcRect l="-214" r="92005"/>
            <a:stretch/>
          </p:blipFill>
          <p:spPr bwMode="auto">
            <a:xfrm>
              <a:off x="228600" y="1802394"/>
              <a:ext cx="1038885" cy="5199380"/>
            </a:xfrm>
            <a:prstGeom prst="rect">
              <a:avLst/>
            </a:prstGeom>
            <a:grpFill/>
            <a:ln>
              <a:solidFill>
                <a:schemeClr val="tx1"/>
              </a:solidFill>
            </a:ln>
          </p:spPr>
        </p:pic>
        <p:pic>
          <p:nvPicPr>
            <p:cNvPr id="9" name="Picture 8"/>
            <p:cNvPicPr/>
            <p:nvPr/>
          </p:nvPicPr>
          <p:blipFill rotWithShape="1">
            <a:blip r:embed="rId2">
              <a:extLst>
                <a:ext uri="{28A0092B-C50C-407E-A947-70E740481C1C}">
                  <a14:useLocalDpi xmlns:a14="http://schemas.microsoft.com/office/drawing/2010/main" val="0"/>
                </a:ext>
              </a:extLst>
            </a:blip>
            <a:srcRect l="44431"/>
            <a:stretch/>
          </p:blipFill>
          <p:spPr bwMode="auto">
            <a:xfrm>
              <a:off x="1267485" y="1802394"/>
              <a:ext cx="7703509" cy="5199380"/>
            </a:xfrm>
            <a:prstGeom prst="rect">
              <a:avLst/>
            </a:prstGeom>
            <a:grpFill/>
            <a:ln>
              <a:solidFill>
                <a:sysClr val="windowText" lastClr="000000"/>
              </a:solidFill>
            </a:ln>
          </p:spPr>
        </p:pic>
      </p:grpSp>
    </p:spTree>
    <p:extLst>
      <p:ext uri="{BB962C8B-B14F-4D97-AF65-F5344CB8AC3E}">
        <p14:creationId xmlns:p14="http://schemas.microsoft.com/office/powerpoint/2010/main" val="299224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5"/>
          <p:cNvSpPr txBox="1">
            <a:spLocks/>
          </p:cNvSpPr>
          <p:nvPr/>
        </p:nvSpPr>
        <p:spPr>
          <a:xfrm>
            <a:off x="76200" y="130933"/>
            <a:ext cx="8991600"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4000" b="1" smtClean="0"/>
              <a:t>Fish Habitat Workshop Assessment Framework</a:t>
            </a:r>
            <a:endParaRPr lang="en-US" sz="4000" b="1" dirty="0"/>
          </a:p>
        </p:txBody>
      </p:sp>
      <p:sp>
        <p:nvSpPr>
          <p:cNvPr id="6" name="Rectangle 5"/>
          <p:cNvSpPr/>
          <p:nvPr/>
        </p:nvSpPr>
        <p:spPr>
          <a:xfrm>
            <a:off x="762000" y="2667000"/>
            <a:ext cx="6019800" cy="2667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1110" y="1524000"/>
            <a:ext cx="8674290" cy="2031325"/>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Objective</a:t>
            </a:r>
            <a:r>
              <a:rPr lang="en-US" dirty="0">
                <a:latin typeface="Times New Roman" panose="02020603050405020304" pitchFamily="18" charset="0"/>
                <a:cs typeface="Times New Roman" panose="02020603050405020304" pitchFamily="18" charset="0"/>
              </a:rPr>
              <a:t>: To identify the necessary information and analytical approaches to assess the </a:t>
            </a:r>
            <a:r>
              <a:rPr lang="en-US" b="1" dirty="0">
                <a:latin typeface="Times New Roman" panose="02020603050405020304" pitchFamily="18" charset="0"/>
                <a:cs typeface="Times New Roman" panose="02020603050405020304" pitchFamily="18" charset="0"/>
              </a:rPr>
              <a:t>condition</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of fish habitat in the Chesapeake Bay Watershed.</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Guiding Principles:</a:t>
            </a:r>
            <a:r>
              <a:rPr lang="en-US" dirty="0">
                <a:latin typeface="Times New Roman" panose="02020603050405020304" pitchFamily="18" charset="0"/>
                <a:cs typeface="Times New Roman" panose="02020603050405020304" pitchFamily="18" charset="0"/>
              </a:rPr>
              <a:t> </a:t>
            </a:r>
          </a:p>
          <a:p>
            <a:pPr lvl="1" fontAlgn="base"/>
            <a:r>
              <a:rPr lang="en-US" dirty="0">
                <a:latin typeface="Times New Roman" panose="02020603050405020304" pitchFamily="18" charset="0"/>
                <a:cs typeface="Times New Roman" panose="02020603050405020304" pitchFamily="18" charset="0"/>
              </a:rPr>
              <a:t>Scale must support planning and management decisions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Based on best available science, data, and analytical approaches.</a:t>
            </a:r>
            <a:endParaRPr lang="en-US" sz="1000" dirty="0">
              <a:latin typeface="Times New Roman" panose="02020603050405020304" pitchFamily="18" charset="0"/>
              <a:cs typeface="Times New Roman" panose="02020603050405020304" pitchFamily="18" charset="0"/>
            </a:endParaRPr>
          </a:p>
          <a:p>
            <a:pPr lvl="1" fontAlgn="base"/>
            <a:r>
              <a:rPr lang="en-US" dirty="0">
                <a:latin typeface="Times New Roman" panose="02020603050405020304" pitchFamily="18" charset="0"/>
                <a:cs typeface="Times New Roman" panose="02020603050405020304" pitchFamily="18" charset="0"/>
              </a:rPr>
              <a:t>Designed to integrate or compliment with other tools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8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2895600"/>
            <a:ext cx="3124200" cy="2988365"/>
          </a:xfrm>
          <a:prstGeom prst="rect">
            <a:avLst/>
          </a:prstGeom>
        </p:spPr>
      </p:pic>
      <p:sp>
        <p:nvSpPr>
          <p:cNvPr id="3" name="Content Placeholder 2"/>
          <p:cNvSpPr>
            <a:spLocks noGrp="1"/>
          </p:cNvSpPr>
          <p:nvPr>
            <p:ph idx="1"/>
          </p:nvPr>
        </p:nvSpPr>
        <p:spPr>
          <a:xfrm>
            <a:off x="3429000" y="2065682"/>
            <a:ext cx="5503334" cy="4648200"/>
          </a:xfrm>
          <a:solidFill>
            <a:schemeClr val="bg1"/>
          </a:solidFill>
        </p:spPr>
        <p:txBody>
          <a:bodyPr>
            <a:noAutofit/>
          </a:bodyPr>
          <a:lstStyle/>
          <a:p>
            <a:pPr marL="0" indent="0">
              <a:buNone/>
            </a:pPr>
            <a:r>
              <a:rPr lang="en-US" sz="2800" dirty="0"/>
              <a:t>A guiding principal for the assessment framework is that it should </a:t>
            </a:r>
            <a:r>
              <a:rPr lang="en-US" sz="2800" b="1" dirty="0"/>
              <a:t>support planning and management decisions.</a:t>
            </a:r>
            <a:r>
              <a:rPr lang="en-US" sz="2800" dirty="0"/>
              <a:t> </a:t>
            </a:r>
            <a:endParaRPr lang="en-US" sz="2800" dirty="0" smtClean="0"/>
          </a:p>
          <a:p>
            <a:endParaRPr lang="en-US" sz="1200" dirty="0" smtClean="0"/>
          </a:p>
          <a:p>
            <a:pPr marL="0" indent="0">
              <a:buNone/>
            </a:pPr>
            <a:r>
              <a:rPr lang="en-US" sz="2800" dirty="0" smtClean="0"/>
              <a:t>Therefore</a:t>
            </a:r>
            <a:r>
              <a:rPr lang="en-US" sz="2800" dirty="0"/>
              <a:t>, a user-needs questionnaire was developed to determine what land use and restoration planners, and habitat and fish managers need in a fish habitat assessment. </a:t>
            </a:r>
            <a:r>
              <a:rPr lang="en-US" sz="2800" dirty="0">
                <a:latin typeface="Times New Roman" panose="02020603050405020304" pitchFamily="18" charset="0"/>
                <a:cs typeface="Times New Roman" panose="02020603050405020304" pitchFamily="18" charset="0"/>
              </a:rPr>
              <a:t> </a:t>
            </a:r>
          </a:p>
          <a:p>
            <a:endParaRPr lang="en-US" sz="2800" dirty="0"/>
          </a:p>
        </p:txBody>
      </p:sp>
      <p:sp>
        <p:nvSpPr>
          <p:cNvPr id="2" name="Title 1"/>
          <p:cNvSpPr>
            <a:spLocks noGrp="1"/>
          </p:cNvSpPr>
          <p:nvPr>
            <p:ph type="title"/>
          </p:nvPr>
        </p:nvSpPr>
        <p:spPr>
          <a:xfrm>
            <a:off x="152400" y="338328"/>
            <a:ext cx="8763000" cy="1252728"/>
          </a:xfrm>
        </p:spPr>
        <p:txBody>
          <a:bodyPr>
            <a:normAutofit/>
          </a:bodyPr>
          <a:lstStyle/>
          <a:p>
            <a:r>
              <a:rPr lang="en-US" sz="3500" dirty="0" smtClean="0"/>
              <a:t>Regional Fish Habitat Assessment User Needs</a:t>
            </a:r>
            <a:endParaRPr lang="en-US" sz="3500" dirty="0"/>
          </a:p>
        </p:txBody>
      </p:sp>
    </p:spTree>
    <p:extLst>
      <p:ext uri="{BB962C8B-B14F-4D97-AF65-F5344CB8AC3E}">
        <p14:creationId xmlns:p14="http://schemas.microsoft.com/office/powerpoint/2010/main" val="283938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lstStyle/>
          <a:p>
            <a:r>
              <a:rPr lang="en-US" b="1" dirty="0" smtClean="0"/>
              <a:t>Questionnaire Methods</a:t>
            </a:r>
            <a:endParaRPr lang="en-US" b="1" dirty="0"/>
          </a:p>
        </p:txBody>
      </p:sp>
      <p:sp>
        <p:nvSpPr>
          <p:cNvPr id="4" name="Rectangle 3"/>
          <p:cNvSpPr/>
          <p:nvPr/>
        </p:nvSpPr>
        <p:spPr>
          <a:xfrm>
            <a:off x="5573917" y="2819400"/>
            <a:ext cx="3429000"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Nineteen Questions</a:t>
            </a:r>
          </a:p>
        </p:txBody>
      </p:sp>
      <p:sp>
        <p:nvSpPr>
          <p:cNvPr id="7" name="Rectangle 6"/>
          <p:cNvSpPr/>
          <p:nvPr/>
        </p:nvSpPr>
        <p:spPr>
          <a:xfrm>
            <a:off x="5220393" y="1277862"/>
            <a:ext cx="3771207"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Survey Monkey – </a:t>
            </a:r>
          </a:p>
          <a:p>
            <a:pPr lvl="1"/>
            <a:r>
              <a:rPr lang="en-US" sz="2800" dirty="0" smtClean="0">
                <a:solidFill>
                  <a:schemeClr val="tx2"/>
                </a:solidFill>
              </a:rPr>
              <a:t>	all online. </a:t>
            </a:r>
          </a:p>
          <a:p>
            <a:pPr lvl="1"/>
            <a:r>
              <a:rPr lang="en-US" sz="2800" dirty="0" smtClean="0">
                <a:solidFill>
                  <a:schemeClr val="tx2"/>
                </a:solidFill>
              </a:rPr>
              <a:t>	40% open rate</a:t>
            </a:r>
          </a:p>
        </p:txBody>
      </p:sp>
      <p:pic>
        <p:nvPicPr>
          <p:cNvPr id="8" name="Picture 7"/>
          <p:cNvPicPr/>
          <p:nvPr/>
        </p:nvPicPr>
        <p:blipFill rotWithShape="1">
          <a:blip r:embed="rId2">
            <a:extLst>
              <a:ext uri="{28A0092B-C50C-407E-A947-70E740481C1C}">
                <a14:useLocalDpi xmlns:a14="http://schemas.microsoft.com/office/drawing/2010/main" val="0"/>
              </a:ext>
            </a:extLst>
          </a:blip>
          <a:srcRect r="18680"/>
          <a:stretch/>
        </p:blipFill>
        <p:spPr bwMode="auto">
          <a:xfrm>
            <a:off x="0" y="1295400"/>
            <a:ext cx="5562600" cy="5562600"/>
          </a:xfrm>
          <a:prstGeom prst="rect">
            <a:avLst/>
          </a:prstGeom>
          <a:ln w="25400" cmpd="thinThick">
            <a:solidFill>
              <a:schemeClr val="accent1">
                <a:lumMod val="75000"/>
              </a:schemeClr>
            </a:solidFill>
          </a:ln>
          <a:extLst>
            <a:ext uri="{53640926-AAD7-44D8-BBD7-CCE9431645EC}">
              <a14:shadowObscured xmlns:a14="http://schemas.microsoft.com/office/drawing/2010/main"/>
            </a:ext>
          </a:extLst>
        </p:spPr>
      </p:pic>
      <p:sp>
        <p:nvSpPr>
          <p:cNvPr id="10" name="Rectangle 9"/>
          <p:cNvSpPr/>
          <p:nvPr/>
        </p:nvSpPr>
        <p:spPr>
          <a:xfrm>
            <a:off x="5573917" y="3384202"/>
            <a:ext cx="3327903"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148 </a:t>
            </a:r>
            <a:r>
              <a:rPr lang="en-US" sz="2800" dirty="0">
                <a:solidFill>
                  <a:schemeClr val="tx2"/>
                </a:solidFill>
              </a:rPr>
              <a:t>individuals responded to the </a:t>
            </a:r>
            <a:r>
              <a:rPr lang="en-US" sz="2800" dirty="0" smtClean="0">
                <a:solidFill>
                  <a:schemeClr val="tx2"/>
                </a:solidFill>
              </a:rPr>
              <a:t>questionnaire.</a:t>
            </a:r>
          </a:p>
        </p:txBody>
      </p:sp>
      <p:sp>
        <p:nvSpPr>
          <p:cNvPr id="11" name="Rectangle 10"/>
          <p:cNvSpPr/>
          <p:nvPr/>
        </p:nvSpPr>
        <p:spPr>
          <a:xfrm>
            <a:off x="5573917" y="4876800"/>
            <a:ext cx="3451634" cy="181588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800" dirty="0" smtClean="0">
                <a:solidFill>
                  <a:schemeClr val="tx2"/>
                </a:solidFill>
              </a:rPr>
              <a:t>41% </a:t>
            </a:r>
            <a:r>
              <a:rPr lang="en-US" sz="2800" dirty="0">
                <a:solidFill>
                  <a:schemeClr val="tx2"/>
                </a:solidFill>
              </a:rPr>
              <a:t>work in local </a:t>
            </a:r>
            <a:r>
              <a:rPr lang="en-US" sz="2800" dirty="0" smtClean="0">
                <a:solidFill>
                  <a:schemeClr val="tx2"/>
                </a:solidFill>
              </a:rPr>
              <a:t>government.  More </a:t>
            </a:r>
            <a:r>
              <a:rPr lang="en-US" sz="2800" dirty="0">
                <a:solidFill>
                  <a:schemeClr val="tx2"/>
                </a:solidFill>
              </a:rPr>
              <a:t>than any other </a:t>
            </a:r>
            <a:r>
              <a:rPr lang="en-US" sz="2800" dirty="0" smtClean="0">
                <a:solidFill>
                  <a:schemeClr val="tx2"/>
                </a:solidFill>
              </a:rPr>
              <a:t>sector.</a:t>
            </a:r>
          </a:p>
        </p:txBody>
      </p:sp>
    </p:spTree>
    <p:extLst>
      <p:ext uri="{BB962C8B-B14F-4D97-AF65-F5344CB8AC3E}">
        <p14:creationId xmlns:p14="http://schemas.microsoft.com/office/powerpoint/2010/main" val="354767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241110" y="1567190"/>
            <a:ext cx="8674290" cy="523220"/>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i="1" dirty="0" smtClean="0">
                <a:solidFill>
                  <a:schemeClr val="tx1"/>
                </a:solidFill>
              </a:rPr>
              <a:t>Responses from all jurisdictions in the watershed</a:t>
            </a:r>
            <a:endParaRPr lang="en-US" sz="2800" dirty="0" smtClean="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809699255"/>
              </p:ext>
            </p:extLst>
          </p:nvPr>
        </p:nvGraphicFramePr>
        <p:xfrm>
          <a:off x="457200" y="2090410"/>
          <a:ext cx="8458200" cy="4691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860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4267200" y="4239964"/>
            <a:ext cx="4813110" cy="22467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But there are many existing spatial tools! Additional responses </a:t>
            </a:r>
            <a:r>
              <a:rPr lang="en-US" sz="2800" dirty="0">
                <a:solidFill>
                  <a:schemeClr val="tx2"/>
                </a:solidFill>
              </a:rPr>
              <a:t>indicated </a:t>
            </a:r>
            <a:r>
              <a:rPr lang="en-US" sz="2800" dirty="0" smtClean="0">
                <a:solidFill>
                  <a:schemeClr val="tx2"/>
                </a:solidFill>
              </a:rPr>
              <a:t>it </a:t>
            </a:r>
            <a:r>
              <a:rPr lang="en-US" sz="2800" dirty="0">
                <a:solidFill>
                  <a:schemeClr val="tx2"/>
                </a:solidFill>
              </a:rPr>
              <a:t>would need to complement their current process or tools</a:t>
            </a:r>
            <a:r>
              <a:rPr lang="en-US" sz="2800" dirty="0" smtClean="0">
                <a:solidFill>
                  <a:schemeClr val="tx2"/>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22" y="3938796"/>
            <a:ext cx="381000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2286000"/>
            <a:ext cx="8686800"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i="1" dirty="0" smtClean="0">
                <a:solidFill>
                  <a:schemeClr val="tx2"/>
                </a:solidFill>
              </a:rPr>
              <a:t>Good News! </a:t>
            </a:r>
            <a:r>
              <a:rPr lang="en-US" sz="2800" dirty="0" smtClean="0">
                <a:solidFill>
                  <a:schemeClr val="tx2"/>
                </a:solidFill>
              </a:rPr>
              <a:t> 70% indicated that they would use a regional habitat assessment to prioritize potential sites for restoration/conservation.</a:t>
            </a:r>
          </a:p>
        </p:txBody>
      </p:sp>
    </p:spTree>
    <p:extLst>
      <p:ext uri="{BB962C8B-B14F-4D97-AF65-F5344CB8AC3E}">
        <p14:creationId xmlns:p14="http://schemas.microsoft.com/office/powerpoint/2010/main" val="27076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Questionnaire Results</a:t>
            </a:r>
            <a:endParaRPr lang="en-US" b="1" dirty="0"/>
          </a:p>
        </p:txBody>
      </p:sp>
      <p:sp>
        <p:nvSpPr>
          <p:cNvPr id="4" name="Rectangle 3"/>
          <p:cNvSpPr/>
          <p:nvPr/>
        </p:nvSpPr>
        <p:spPr>
          <a:xfrm>
            <a:off x="241110" y="2438400"/>
            <a:ext cx="4788090"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smtClean="0">
                <a:solidFill>
                  <a:schemeClr val="tx2"/>
                </a:solidFill>
              </a:rPr>
              <a:t>Majority requested </a:t>
            </a:r>
            <a:r>
              <a:rPr lang="en-US" sz="2800" dirty="0">
                <a:solidFill>
                  <a:schemeClr val="tx2"/>
                </a:solidFill>
              </a:rPr>
              <a:t>the smallest scale </a:t>
            </a:r>
            <a:r>
              <a:rPr lang="en-US" sz="2800" dirty="0" smtClean="0">
                <a:solidFill>
                  <a:schemeClr val="tx2"/>
                </a:solidFill>
              </a:rPr>
              <a:t>offered: </a:t>
            </a:r>
            <a:br>
              <a:rPr lang="en-US" sz="2800" dirty="0" smtClean="0">
                <a:solidFill>
                  <a:schemeClr val="tx2"/>
                </a:solidFill>
              </a:rPr>
            </a:br>
            <a:r>
              <a:rPr lang="en-US" sz="2800" b="1" i="1" dirty="0" smtClean="0">
                <a:solidFill>
                  <a:schemeClr val="tx2"/>
                </a:solidFill>
              </a:rPr>
              <a:t>less </a:t>
            </a:r>
            <a:r>
              <a:rPr lang="en-US" sz="2800" b="1" i="1" dirty="0">
                <a:solidFill>
                  <a:schemeClr val="tx2"/>
                </a:solidFill>
              </a:rPr>
              <a:t>than 1:24,000</a:t>
            </a:r>
            <a:r>
              <a:rPr lang="en-US" sz="2800" b="1" dirty="0">
                <a:solidFill>
                  <a:schemeClr val="tx2"/>
                </a:solidFill>
              </a:rPr>
              <a:t>. </a:t>
            </a:r>
            <a:endParaRPr lang="en-US" sz="2800" b="1" dirty="0" smtClean="0">
              <a:solidFill>
                <a:schemeClr val="tx2"/>
              </a:solidFill>
            </a:endParaRPr>
          </a:p>
        </p:txBody>
      </p:sp>
      <p:sp>
        <p:nvSpPr>
          <p:cNvPr id="6" name="Rectangle 5"/>
          <p:cNvSpPr/>
          <p:nvPr/>
        </p:nvSpPr>
        <p:spPr>
          <a:xfrm>
            <a:off x="229793" y="1484293"/>
            <a:ext cx="8674290" cy="954107"/>
          </a:xfrm>
          <a:prstGeom prst="rect">
            <a:avLst/>
          </a:prstGeom>
          <a:solidFill>
            <a:schemeClr val="accent1">
              <a:lumMod val="40000"/>
              <a:lumOff val="60000"/>
              <a:alpha val="73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800" i="1" dirty="0"/>
              <a:t>What map scale is most appropriate so you could use a regional Habitat Assessment to improve your work?</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86400" y="2819400"/>
            <a:ext cx="35417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1110" y="5715000"/>
            <a:ext cx="8678958" cy="954107"/>
          </a:xfrm>
          <a:prstGeom prst="rect">
            <a:avLst/>
          </a:prstGeom>
        </p:spPr>
        <p:txBody>
          <a:bodyPr wrap="square">
            <a:spAutoFit/>
          </a:bodyPr>
          <a:lstStyle/>
          <a:p>
            <a:r>
              <a:rPr lang="en-US" sz="2800" dirty="0">
                <a:solidFill>
                  <a:schemeClr val="tx2"/>
                </a:solidFill>
              </a:rPr>
              <a:t>Ability to </a:t>
            </a:r>
            <a:r>
              <a:rPr lang="en-US" sz="2800" dirty="0" smtClean="0">
                <a:solidFill>
                  <a:schemeClr val="tx2"/>
                </a:solidFill>
              </a:rPr>
              <a:t>move </a:t>
            </a:r>
            <a:r>
              <a:rPr lang="en-US" sz="2800" dirty="0">
                <a:solidFill>
                  <a:schemeClr val="tx2"/>
                </a:solidFill>
              </a:rPr>
              <a:t>back and forth based on resolution of </a:t>
            </a:r>
            <a:r>
              <a:rPr lang="en-US" sz="2800" dirty="0" smtClean="0">
                <a:solidFill>
                  <a:schemeClr val="tx2"/>
                </a:solidFill>
              </a:rPr>
              <a:t>available data- </a:t>
            </a:r>
            <a:r>
              <a:rPr lang="en-US" sz="2800" dirty="0">
                <a:solidFill>
                  <a:schemeClr val="tx2"/>
                </a:solidFill>
              </a:rPr>
              <a:t>Hierarchical assessment</a:t>
            </a:r>
          </a:p>
        </p:txBody>
      </p:sp>
      <p:sp>
        <p:nvSpPr>
          <p:cNvPr id="8" name="Rectangle 7"/>
          <p:cNvSpPr/>
          <p:nvPr/>
        </p:nvSpPr>
        <p:spPr>
          <a:xfrm>
            <a:off x="247584" y="3805297"/>
            <a:ext cx="4903522" cy="1815882"/>
          </a:xfrm>
          <a:prstGeom prst="rect">
            <a:avLst/>
          </a:prstGeom>
        </p:spPr>
        <p:txBody>
          <a:bodyPr wrap="square">
            <a:spAutoFit/>
          </a:bodyPr>
          <a:lstStyle/>
          <a:p>
            <a:r>
              <a:rPr lang="en-US" sz="2800" dirty="0">
                <a:solidFill>
                  <a:schemeClr val="tx2"/>
                </a:solidFill>
              </a:rPr>
              <a:t>Others suggested the HUC 12 scale or smaller and the ability to switch from a Google Earth to Topo map scale.  </a:t>
            </a:r>
          </a:p>
        </p:txBody>
      </p:sp>
    </p:spTree>
    <p:extLst>
      <p:ext uri="{BB962C8B-B14F-4D97-AF65-F5344CB8AC3E}">
        <p14:creationId xmlns:p14="http://schemas.microsoft.com/office/powerpoint/2010/main" val="35923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10778</TotalTime>
  <Words>1741</Words>
  <Application>Microsoft Office PowerPoint</Application>
  <PresentationFormat>On-screen Show (4:3)</PresentationFormat>
  <Paragraphs>330</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Waveform</vt:lpstr>
      <vt:lpstr>Worksheet</vt:lpstr>
      <vt:lpstr>STAC Fish Habitat Workshop Report</vt:lpstr>
      <vt:lpstr>Workshop Steering Committee</vt:lpstr>
      <vt:lpstr>Outline</vt:lpstr>
      <vt:lpstr>PowerPoint Presentation</vt:lpstr>
      <vt:lpstr>Regional Fish Habitat Assessment User Needs</vt:lpstr>
      <vt:lpstr>Questionnaire Methods</vt:lpstr>
      <vt:lpstr>Questionnaire Results</vt:lpstr>
      <vt:lpstr>Questionnaire Results</vt:lpstr>
      <vt:lpstr>Questionnaire Results</vt:lpstr>
      <vt:lpstr>Questionnaire Conclusions</vt:lpstr>
      <vt:lpstr>PowerPoint Presentation</vt:lpstr>
      <vt:lpstr>National Fish Habitat Partnership </vt:lpstr>
      <vt:lpstr>What Do the Assessments Tell Us?</vt:lpstr>
      <vt:lpstr>What Do the Assessments Tell Us?</vt:lpstr>
      <vt:lpstr>Thank Goodness for USGS  and NOAA Partners!!!</vt:lpstr>
      <vt:lpstr>A summary of variables identified from the compilation effort compared to the National Fish Habitat Partnership Assessments separated by Factor Grouping</vt:lpstr>
      <vt:lpstr>PowerPoint Presentation</vt:lpstr>
      <vt:lpstr>Workshop Results Determine Scale  and Criteria to Rank Variables</vt:lpstr>
      <vt:lpstr>Workshop Results  Identify the Variables Most Influencing Habitat</vt:lpstr>
      <vt:lpstr>Workshop Results Variables that were Identified as Significant by Multiple Habitat Types</vt:lpstr>
      <vt:lpstr>Identify Information Gaps</vt:lpstr>
      <vt:lpstr>Recommendations</vt:lpstr>
      <vt:lpstr>Recommendations</vt:lpstr>
      <vt:lpstr>Recommendations</vt:lpstr>
      <vt:lpstr>Recommendations</vt:lpstr>
      <vt:lpstr>Next Steps</vt:lpstr>
      <vt:lpstr>Next Steps</vt:lpstr>
      <vt:lpstr>Regional Fish Habitat Assessment Project</vt:lpstr>
      <vt:lpstr>Questions </vt:lpstr>
      <vt:lpstr>Project Timeline</vt:lpstr>
      <vt:lpstr>Project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ghunt</dc:creator>
  <cp:lastModifiedBy>ghunt</cp:lastModifiedBy>
  <cp:revision>117</cp:revision>
  <dcterms:created xsi:type="dcterms:W3CDTF">2018-04-24T03:03:32Z</dcterms:created>
  <dcterms:modified xsi:type="dcterms:W3CDTF">2018-12-11T14:48:00Z</dcterms:modified>
</cp:coreProperties>
</file>