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8" r:id="rId3"/>
    <p:sldId id="290" r:id="rId4"/>
    <p:sldId id="292" r:id="rId5"/>
    <p:sldId id="287" r:id="rId6"/>
    <p:sldId id="295" r:id="rId7"/>
    <p:sldId id="297" r:id="rId8"/>
    <p:sldId id="289" r:id="rId9"/>
    <p:sldId id="298" r:id="rId10"/>
    <p:sldId id="301" r:id="rId11"/>
    <p:sldId id="302" r:id="rId12"/>
    <p:sldId id="291" r:id="rId13"/>
    <p:sldId id="293" r:id="rId14"/>
    <p:sldId id="304" r:id="rId15"/>
    <p:sldId id="303" r:id="rId16"/>
    <p:sldId id="294" r:id="rId17"/>
    <p:sldId id="305" r:id="rId18"/>
    <p:sldId id="306" r:id="rId19"/>
    <p:sldId id="307" r:id="rId20"/>
    <p:sldId id="280" r:id="rId21"/>
    <p:sldId id="281" r:id="rId22"/>
    <p:sldId id="282" r:id="rId23"/>
    <p:sldId id="283"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1A587-E1E8-49CB-9C5F-18EC54A96CB1}" type="datetimeFigureOut">
              <a:rPr lang="en-US" smtClean="0"/>
              <a:t>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A9467-D296-403B-9113-75F15C35D071}" type="slidenum">
              <a:rPr lang="en-US" smtClean="0"/>
              <a:t>‹#›</a:t>
            </a:fld>
            <a:endParaRPr lang="en-US"/>
          </a:p>
        </p:txBody>
      </p:sp>
    </p:spTree>
    <p:extLst>
      <p:ext uri="{BB962C8B-B14F-4D97-AF65-F5344CB8AC3E}">
        <p14:creationId xmlns:p14="http://schemas.microsoft.com/office/powerpoint/2010/main" val="3991813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74C59-3077-447D-83AC-32D637A39EA1}" type="datetime1">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300495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AA7EA-DB76-4D57-9471-6F9D724B8040}" type="datetime1">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386141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5D432-E6CB-4416-B800-92BE116C4436}" type="datetime1">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26493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5FC11-74D5-4C6B-AB68-3FA4147E3481}" type="datetime1">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262247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12AB52-4733-43EE-8E15-427B240D2263}" type="datetime1">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300041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5E405F-4435-4C4E-992D-551752C97A51}" type="datetime1">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389289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E31E51-9190-4B38-9414-E5DFA6215B08}" type="datetime1">
              <a:rPr lang="en-US" smtClean="0"/>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50979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23EF60-5688-4389-ACB5-4E6D73CDCE87}" type="datetime1">
              <a:rPr lang="en-US" smtClean="0"/>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278515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87BA3-D67B-4170-A29A-B176C4DAC59D}" type="datetime1">
              <a:rPr lang="en-US" smtClean="0"/>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388402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BFB2FE-3EFB-4C05-854B-A8241C8F564A}" type="datetime1">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384783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0A9ACB-8A38-41BE-8A8D-9B0CE456EC90}" type="datetime1">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AE151-C3EA-4B9F-BD05-09E23649A9FF}" type="slidenum">
              <a:rPr lang="en-US" smtClean="0"/>
              <a:t>‹#›</a:t>
            </a:fld>
            <a:endParaRPr lang="en-US"/>
          </a:p>
        </p:txBody>
      </p:sp>
    </p:spTree>
    <p:extLst>
      <p:ext uri="{BB962C8B-B14F-4D97-AF65-F5344CB8AC3E}">
        <p14:creationId xmlns:p14="http://schemas.microsoft.com/office/powerpoint/2010/main" val="399229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FA176-230A-4627-A1FB-88D097A23FD4}" type="datetime1">
              <a:rPr lang="en-US" smtClean="0"/>
              <a:t>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AE151-C3EA-4B9F-BD05-09E23649A9FF}" type="slidenum">
              <a:rPr lang="en-US" smtClean="0"/>
              <a:t>‹#›</a:t>
            </a:fld>
            <a:endParaRPr lang="en-US"/>
          </a:p>
        </p:txBody>
      </p:sp>
    </p:spTree>
    <p:extLst>
      <p:ext uri="{BB962C8B-B14F-4D97-AF65-F5344CB8AC3E}">
        <p14:creationId xmlns:p14="http://schemas.microsoft.com/office/powerpoint/2010/main" val="75079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smtClean="0">
                <a:solidFill>
                  <a:srgbClr val="002060"/>
                </a:solidFill>
                <a:latin typeface="+mn-lt"/>
              </a:rPr>
              <a:t>ITAT Workshop on Integrating Findings to Explain Water Quality Change</a:t>
            </a:r>
            <a:endParaRPr lang="en-US" sz="4400" b="1" dirty="0">
              <a:solidFill>
                <a:srgbClr val="002060"/>
              </a:solidFill>
              <a:latin typeface="+mn-lt"/>
            </a:endParaRPr>
          </a:p>
        </p:txBody>
      </p:sp>
      <p:sp>
        <p:nvSpPr>
          <p:cNvPr id="3" name="Subtitle 2"/>
          <p:cNvSpPr>
            <a:spLocks noGrp="1"/>
          </p:cNvSpPr>
          <p:nvPr>
            <p:ph type="subTitle" idx="1"/>
          </p:nvPr>
        </p:nvSpPr>
        <p:spPr>
          <a:xfrm>
            <a:off x="1524000" y="3957638"/>
            <a:ext cx="9144000" cy="1655762"/>
          </a:xfrm>
        </p:spPr>
        <p:txBody>
          <a:bodyPr>
            <a:normAutofit/>
          </a:bodyPr>
          <a:lstStyle/>
          <a:p>
            <a:r>
              <a:rPr lang="en-US" sz="2800" dirty="0" smtClean="0">
                <a:solidFill>
                  <a:srgbClr val="002060"/>
                </a:solidFill>
              </a:rPr>
              <a:t>December 12-13, 2017</a:t>
            </a:r>
          </a:p>
          <a:p>
            <a:r>
              <a:rPr lang="en-US" sz="2800" dirty="0" smtClean="0">
                <a:solidFill>
                  <a:srgbClr val="002060"/>
                </a:solidFill>
              </a:rPr>
              <a:t>Annapolis, MD</a:t>
            </a:r>
          </a:p>
          <a:p>
            <a:r>
              <a:rPr lang="en-US" sz="2800" dirty="0" smtClean="0">
                <a:solidFill>
                  <a:srgbClr val="002060"/>
                </a:solidFill>
              </a:rPr>
              <a:t>STAC publication 18-005</a:t>
            </a:r>
            <a:endParaRPr lang="en-US" sz="2800" dirty="0">
              <a:solidFill>
                <a:srgbClr val="002060"/>
              </a:solidFill>
            </a:endParaRPr>
          </a:p>
        </p:txBody>
      </p:sp>
      <p:sp>
        <p:nvSpPr>
          <p:cNvPr id="4" name="Slide Number Placeholder 3"/>
          <p:cNvSpPr>
            <a:spLocks noGrp="1"/>
          </p:cNvSpPr>
          <p:nvPr>
            <p:ph type="sldNum" sz="quarter" idx="12"/>
          </p:nvPr>
        </p:nvSpPr>
        <p:spPr/>
        <p:txBody>
          <a:bodyPr/>
          <a:lstStyle/>
          <a:p>
            <a:fld id="{969AE151-C3EA-4B9F-BD05-09E23649A9FF}" type="slidenum">
              <a:rPr lang="en-US" smtClean="0"/>
              <a:t>1</a:t>
            </a:fld>
            <a:endParaRPr lang="en-US"/>
          </a:p>
        </p:txBody>
      </p:sp>
    </p:spTree>
    <p:extLst>
      <p:ext uri="{BB962C8B-B14F-4D97-AF65-F5344CB8AC3E}">
        <p14:creationId xmlns:p14="http://schemas.microsoft.com/office/powerpoint/2010/main" val="354423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Water Clarity</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II: </a:t>
              </a:r>
              <a:r>
                <a:rPr lang="en-US" sz="2800" dirty="0" smtClean="0"/>
                <a:t>Insights on sediment </a:t>
              </a:r>
              <a:r>
                <a:rPr lang="en-US" sz="2800" dirty="0"/>
                <a:t>transport, </a:t>
              </a:r>
              <a:r>
                <a:rPr lang="en-US" sz="2800" dirty="0" smtClean="0"/>
                <a:t>water </a:t>
              </a:r>
              <a:r>
                <a:rPr lang="en-US" sz="2800" dirty="0"/>
                <a:t>clarity, and SAV abundance </a:t>
              </a:r>
            </a:p>
          </p:txBody>
        </p:sp>
      </p:grpSp>
      <p:pic>
        <p:nvPicPr>
          <p:cNvPr id="3" name="Picture 2"/>
          <p:cNvPicPr>
            <a:picLocks noChangeAspect="1"/>
          </p:cNvPicPr>
          <p:nvPr/>
        </p:nvPicPr>
        <p:blipFill rotWithShape="1">
          <a:blip r:embed="rId2"/>
          <a:srcRect t="5893"/>
          <a:stretch/>
        </p:blipFill>
        <p:spPr>
          <a:xfrm>
            <a:off x="130628" y="906116"/>
            <a:ext cx="6999165" cy="3330915"/>
          </a:xfrm>
          <a:prstGeom prst="rect">
            <a:avLst/>
          </a:prstGeom>
          <a:ln w="19050">
            <a:solidFill>
              <a:srgbClr val="002060"/>
            </a:solidFill>
          </a:ln>
        </p:spPr>
      </p:pic>
      <p:grpSp>
        <p:nvGrpSpPr>
          <p:cNvPr id="34" name="Group 33"/>
          <p:cNvGrpSpPr/>
          <p:nvPr/>
        </p:nvGrpSpPr>
        <p:grpSpPr>
          <a:xfrm>
            <a:off x="4408938" y="4170341"/>
            <a:ext cx="7562945" cy="2613636"/>
            <a:chOff x="4408938" y="4170341"/>
            <a:chExt cx="7562945" cy="2613636"/>
          </a:xfrm>
        </p:grpSpPr>
        <p:sp>
          <p:nvSpPr>
            <p:cNvPr id="33" name="Rectangle 32"/>
            <p:cNvSpPr/>
            <p:nvPr/>
          </p:nvSpPr>
          <p:spPr>
            <a:xfrm>
              <a:off x="4408938" y="4170341"/>
              <a:ext cx="7562945" cy="2613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3"/>
            <a:stretch>
              <a:fillRect/>
            </a:stretch>
          </p:blipFill>
          <p:spPr>
            <a:xfrm>
              <a:off x="4408938" y="4170341"/>
              <a:ext cx="7562945" cy="2613636"/>
            </a:xfrm>
            <a:prstGeom prst="rect">
              <a:avLst/>
            </a:prstGeom>
            <a:ln w="19050">
              <a:solidFill>
                <a:srgbClr val="002060"/>
              </a:solidFill>
            </a:ln>
          </p:spPr>
        </p:pic>
      </p:grpSp>
      <p:sp>
        <p:nvSpPr>
          <p:cNvPr id="2" name="Slide Number Placeholder 1"/>
          <p:cNvSpPr>
            <a:spLocks noGrp="1"/>
          </p:cNvSpPr>
          <p:nvPr>
            <p:ph type="sldNum" sz="quarter" idx="12"/>
          </p:nvPr>
        </p:nvSpPr>
        <p:spPr/>
        <p:txBody>
          <a:bodyPr/>
          <a:lstStyle/>
          <a:p>
            <a:fld id="{969AE151-C3EA-4B9F-BD05-09E23649A9FF}" type="slidenum">
              <a:rPr lang="en-US" smtClean="0"/>
              <a:t>10</a:t>
            </a:fld>
            <a:endParaRPr lang="en-US"/>
          </a:p>
        </p:txBody>
      </p:sp>
    </p:spTree>
    <p:extLst>
      <p:ext uri="{BB962C8B-B14F-4D97-AF65-F5344CB8AC3E}">
        <p14:creationId xmlns:p14="http://schemas.microsoft.com/office/powerpoint/2010/main" val="3696084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SAV Synthesis</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II: </a:t>
              </a:r>
              <a:r>
                <a:rPr lang="en-US" sz="2800" dirty="0" smtClean="0"/>
                <a:t>Insights on sediment </a:t>
              </a:r>
              <a:r>
                <a:rPr lang="en-US" sz="2800" dirty="0"/>
                <a:t>transport, </a:t>
              </a:r>
              <a:r>
                <a:rPr lang="en-US" sz="2800" dirty="0" smtClean="0"/>
                <a:t>water </a:t>
              </a:r>
              <a:r>
                <a:rPr lang="en-US" sz="2800" dirty="0"/>
                <a:t>clarity, and SAV abundance </a:t>
              </a:r>
            </a:p>
          </p:txBody>
        </p:sp>
      </p:grpSp>
      <p:pic>
        <p:nvPicPr>
          <p:cNvPr id="2" name="Picture 1"/>
          <p:cNvPicPr>
            <a:picLocks noChangeAspect="1"/>
          </p:cNvPicPr>
          <p:nvPr/>
        </p:nvPicPr>
        <p:blipFill>
          <a:blip r:embed="rId2"/>
          <a:stretch>
            <a:fillRect/>
          </a:stretch>
        </p:blipFill>
        <p:spPr>
          <a:xfrm>
            <a:off x="1" y="801044"/>
            <a:ext cx="4728754" cy="2669745"/>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678" y="3021873"/>
            <a:ext cx="3858819" cy="32480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9755" y="1410789"/>
            <a:ext cx="3498721" cy="4928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Slide Number Placeholder 2"/>
          <p:cNvSpPr>
            <a:spLocks noGrp="1"/>
          </p:cNvSpPr>
          <p:nvPr>
            <p:ph type="sldNum" sz="quarter" idx="12"/>
          </p:nvPr>
        </p:nvSpPr>
        <p:spPr/>
        <p:txBody>
          <a:bodyPr/>
          <a:lstStyle/>
          <a:p>
            <a:fld id="{969AE151-C3EA-4B9F-BD05-09E23649A9FF}" type="slidenum">
              <a:rPr lang="en-US" smtClean="0"/>
              <a:t>11</a:t>
            </a:fld>
            <a:endParaRPr lang="en-US"/>
          </a:p>
        </p:txBody>
      </p:sp>
    </p:spTree>
    <p:extLst>
      <p:ext uri="{BB962C8B-B14F-4D97-AF65-F5344CB8AC3E}">
        <p14:creationId xmlns:p14="http://schemas.microsoft.com/office/powerpoint/2010/main" val="3079445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Some discussion highlights</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Session II: </a:t>
              </a:r>
              <a:r>
                <a:rPr lang="en-US" sz="2800" dirty="0"/>
                <a:t>Insights on sediment transport, water clarity, and SAV abundance</a:t>
              </a:r>
              <a:endParaRPr lang="en-US" sz="2800" b="1" dirty="0">
                <a:solidFill>
                  <a:schemeClr val="bg1"/>
                </a:solidFill>
              </a:endParaRPr>
            </a:p>
          </p:txBody>
        </p:sp>
      </p:grpSp>
      <p:sp>
        <p:nvSpPr>
          <p:cNvPr id="2" name="Rectangle 1"/>
          <p:cNvSpPr/>
          <p:nvPr/>
        </p:nvSpPr>
        <p:spPr>
          <a:xfrm>
            <a:off x="558800" y="1348079"/>
            <a:ext cx="11074400" cy="4401205"/>
          </a:xfrm>
          <a:prstGeom prst="rect">
            <a:avLst/>
          </a:prstGeom>
        </p:spPr>
        <p:txBody>
          <a:bodyPr wrap="square">
            <a:spAutoFit/>
          </a:bodyPr>
          <a:lstStyle/>
          <a:p>
            <a:r>
              <a:rPr lang="en-US" sz="2000" b="1" dirty="0" smtClean="0">
                <a:solidFill>
                  <a:srgbClr val="002060"/>
                </a:solidFill>
              </a:rPr>
              <a:t>Science messages for further communication:</a:t>
            </a:r>
          </a:p>
          <a:p>
            <a:pPr marL="285750" indent="-285750">
              <a:buFont typeface="Arial" panose="020B0604020202020204" pitchFamily="34" charset="0"/>
              <a:buChar char="•"/>
            </a:pPr>
            <a:r>
              <a:rPr lang="en-US" sz="2000" dirty="0" smtClean="0">
                <a:solidFill>
                  <a:srgbClr val="002060"/>
                </a:solidFill>
              </a:rPr>
              <a:t>In places where nutrient loads and concentrations have been reduced, SAV has shown recovery within about 3-4 years. </a:t>
            </a:r>
          </a:p>
          <a:p>
            <a:pPr marL="285750" indent="-285750">
              <a:buFont typeface="Arial" panose="020B0604020202020204" pitchFamily="34" charset="0"/>
              <a:buChar char="•"/>
            </a:pPr>
            <a:r>
              <a:rPr lang="en-US" sz="2000" dirty="0" smtClean="0">
                <a:solidFill>
                  <a:srgbClr val="002060"/>
                </a:solidFill>
              </a:rPr>
              <a:t>Controlling sediment erosion is important for local stream health, and local sediment management benefits local fish populations and farm productivity. </a:t>
            </a:r>
          </a:p>
          <a:p>
            <a:endParaRPr lang="en-US" sz="2000" b="1" dirty="0" smtClean="0">
              <a:solidFill>
                <a:srgbClr val="002060"/>
              </a:solidFill>
            </a:endParaRPr>
          </a:p>
          <a:p>
            <a:r>
              <a:rPr lang="en-US" sz="2000" b="1" dirty="0" smtClean="0">
                <a:solidFill>
                  <a:srgbClr val="002060"/>
                </a:solidFill>
              </a:rPr>
              <a:t>Implications for management:</a:t>
            </a:r>
          </a:p>
          <a:p>
            <a:pPr marL="285750" indent="-285750">
              <a:buFont typeface="Arial" panose="020B0604020202020204" pitchFamily="34" charset="0"/>
              <a:buChar char="•"/>
            </a:pPr>
            <a:r>
              <a:rPr lang="en-US" sz="2000" dirty="0" smtClean="0">
                <a:solidFill>
                  <a:srgbClr val="002060"/>
                </a:solidFill>
              </a:rPr>
              <a:t>Target fine sediment transport and suspension rather than coarse sediment. </a:t>
            </a:r>
          </a:p>
          <a:p>
            <a:endParaRPr lang="en-US" sz="2000" dirty="0" smtClean="0">
              <a:solidFill>
                <a:srgbClr val="002060"/>
              </a:solidFill>
            </a:endParaRPr>
          </a:p>
          <a:p>
            <a:r>
              <a:rPr lang="en-US" sz="2000" b="1" dirty="0" smtClean="0">
                <a:solidFill>
                  <a:srgbClr val="002060"/>
                </a:solidFill>
              </a:rPr>
              <a:t>Suggestions for future research:</a:t>
            </a:r>
          </a:p>
          <a:p>
            <a:pPr marL="285750" indent="-285750">
              <a:buFont typeface="Arial" panose="020B0604020202020204" pitchFamily="34" charset="0"/>
              <a:buChar char="•"/>
            </a:pPr>
            <a:r>
              <a:rPr lang="en-US" sz="2000" dirty="0" smtClean="0">
                <a:solidFill>
                  <a:srgbClr val="002060"/>
                </a:solidFill>
              </a:rPr>
              <a:t>Conduct </a:t>
            </a:r>
            <a:r>
              <a:rPr lang="en-US" sz="2000" dirty="0">
                <a:solidFill>
                  <a:srgbClr val="002060"/>
                </a:solidFill>
              </a:rPr>
              <a:t>more research on sediment effects on insects, algae, and nutrient concentrations in small stream areas. </a:t>
            </a: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Collect </a:t>
            </a:r>
            <a:r>
              <a:rPr lang="en-US" sz="2000" dirty="0">
                <a:solidFill>
                  <a:srgbClr val="002060"/>
                </a:solidFill>
              </a:rPr>
              <a:t>and analyze data to better characterize causes of change in suspended particle size and composition in tidal waters </a:t>
            </a:r>
          </a:p>
        </p:txBody>
      </p:sp>
      <p:sp>
        <p:nvSpPr>
          <p:cNvPr id="3" name="Slide Number Placeholder 2"/>
          <p:cNvSpPr>
            <a:spLocks noGrp="1"/>
          </p:cNvSpPr>
          <p:nvPr>
            <p:ph type="sldNum" sz="quarter" idx="12"/>
          </p:nvPr>
        </p:nvSpPr>
        <p:spPr/>
        <p:txBody>
          <a:bodyPr/>
          <a:lstStyle/>
          <a:p>
            <a:fld id="{969AE151-C3EA-4B9F-BD05-09E23649A9FF}" type="slidenum">
              <a:rPr lang="en-US" smtClean="0"/>
              <a:t>12</a:t>
            </a:fld>
            <a:endParaRPr lang="en-US"/>
          </a:p>
        </p:txBody>
      </p:sp>
    </p:spTree>
    <p:extLst>
      <p:ext uri="{BB962C8B-B14F-4D97-AF65-F5344CB8AC3E}">
        <p14:creationId xmlns:p14="http://schemas.microsoft.com/office/powerpoint/2010/main" val="52996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RIM Synthesis</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III: M</a:t>
              </a:r>
              <a:r>
                <a:rPr lang="en-US" sz="2800" dirty="0" smtClean="0"/>
                <a:t>ajor </a:t>
              </a:r>
              <a:r>
                <a:rPr lang="en-US" sz="2800" dirty="0"/>
                <a:t>tributary loads and conceptual models of estuarine response</a:t>
              </a:r>
              <a:r>
                <a:rPr lang="en-US" sz="2800" b="1" dirty="0" smtClean="0">
                  <a:solidFill>
                    <a:schemeClr val="bg1"/>
                  </a:solidFill>
                </a:rPr>
                <a:t> </a:t>
              </a:r>
              <a:endParaRPr lang="en-US" sz="2800" b="1" dirty="0">
                <a:solidFill>
                  <a:schemeClr val="bg1"/>
                </a:solidFill>
              </a:endParaRPr>
            </a:p>
          </p:txBody>
        </p:sp>
      </p:grpSp>
      <p:pic>
        <p:nvPicPr>
          <p:cNvPr id="2" name="Picture 1"/>
          <p:cNvPicPr>
            <a:picLocks noChangeAspect="1"/>
          </p:cNvPicPr>
          <p:nvPr/>
        </p:nvPicPr>
        <p:blipFill>
          <a:blip r:embed="rId2"/>
          <a:stretch>
            <a:fillRect/>
          </a:stretch>
        </p:blipFill>
        <p:spPr>
          <a:xfrm>
            <a:off x="211886" y="879566"/>
            <a:ext cx="5475810" cy="4127068"/>
          </a:xfrm>
          <a:prstGeom prst="rect">
            <a:avLst/>
          </a:prstGeom>
        </p:spPr>
      </p:pic>
      <p:pic>
        <p:nvPicPr>
          <p:cNvPr id="3" name="Picture 2"/>
          <p:cNvPicPr>
            <a:picLocks noChangeAspect="1"/>
          </p:cNvPicPr>
          <p:nvPr/>
        </p:nvPicPr>
        <p:blipFill>
          <a:blip r:embed="rId3"/>
          <a:stretch>
            <a:fillRect/>
          </a:stretch>
        </p:blipFill>
        <p:spPr>
          <a:xfrm>
            <a:off x="6000205" y="2216710"/>
            <a:ext cx="5792023" cy="4299998"/>
          </a:xfrm>
          <a:prstGeom prst="rect">
            <a:avLst/>
          </a:prstGeom>
        </p:spPr>
      </p:pic>
      <p:sp>
        <p:nvSpPr>
          <p:cNvPr id="7" name="Slide Number Placeholder 6"/>
          <p:cNvSpPr>
            <a:spLocks noGrp="1"/>
          </p:cNvSpPr>
          <p:nvPr>
            <p:ph type="sldNum" sz="quarter" idx="12"/>
          </p:nvPr>
        </p:nvSpPr>
        <p:spPr/>
        <p:txBody>
          <a:bodyPr/>
          <a:lstStyle/>
          <a:p>
            <a:fld id="{969AE151-C3EA-4B9F-BD05-09E23649A9FF}" type="slidenum">
              <a:rPr lang="en-US" smtClean="0"/>
              <a:t>13</a:t>
            </a:fld>
            <a:endParaRPr lang="en-US"/>
          </a:p>
        </p:txBody>
      </p:sp>
    </p:spTree>
    <p:extLst>
      <p:ext uri="{BB962C8B-B14F-4D97-AF65-F5344CB8AC3E}">
        <p14:creationId xmlns:p14="http://schemas.microsoft.com/office/powerpoint/2010/main" val="3017806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Estuarine Biogeochemistry synthesis</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III: M</a:t>
              </a:r>
              <a:r>
                <a:rPr lang="en-US" sz="2800" dirty="0" smtClean="0"/>
                <a:t>ajor </a:t>
              </a:r>
              <a:r>
                <a:rPr lang="en-US" sz="2800" dirty="0"/>
                <a:t>tributary loads and conceptual models of estuarine response</a:t>
              </a:r>
              <a:r>
                <a:rPr lang="en-US" sz="2800" b="1" dirty="0" smtClean="0">
                  <a:solidFill>
                    <a:schemeClr val="bg1"/>
                  </a:solidFill>
                </a:rPr>
                <a:t> </a:t>
              </a:r>
              <a:endParaRPr lang="en-US" sz="2800" b="1" dirty="0">
                <a:solidFill>
                  <a:schemeClr val="bg1"/>
                </a:solidFill>
              </a:endParaRPr>
            </a:p>
          </p:txBody>
        </p:sp>
      </p:grpSp>
      <p:pic>
        <p:nvPicPr>
          <p:cNvPr id="2" name="Picture 1"/>
          <p:cNvPicPr>
            <a:picLocks noChangeAspect="1"/>
          </p:cNvPicPr>
          <p:nvPr/>
        </p:nvPicPr>
        <p:blipFill>
          <a:blip r:embed="rId2"/>
          <a:stretch>
            <a:fillRect/>
          </a:stretch>
        </p:blipFill>
        <p:spPr>
          <a:xfrm>
            <a:off x="2894817" y="1601929"/>
            <a:ext cx="4882856" cy="3641933"/>
          </a:xfrm>
          <a:prstGeom prst="rect">
            <a:avLst/>
          </a:prstGeom>
          <a:ln w="12700">
            <a:solidFill>
              <a:srgbClr val="002060"/>
            </a:solidFill>
          </a:ln>
        </p:spPr>
      </p:pic>
      <p:pic>
        <p:nvPicPr>
          <p:cNvPr id="3" name="Picture 2"/>
          <p:cNvPicPr>
            <a:picLocks noChangeAspect="1"/>
          </p:cNvPicPr>
          <p:nvPr/>
        </p:nvPicPr>
        <p:blipFill>
          <a:blip r:embed="rId3"/>
          <a:stretch>
            <a:fillRect/>
          </a:stretch>
        </p:blipFill>
        <p:spPr>
          <a:xfrm>
            <a:off x="103215" y="967079"/>
            <a:ext cx="2908770" cy="2455817"/>
          </a:xfrm>
          <a:prstGeom prst="rect">
            <a:avLst/>
          </a:prstGeom>
          <a:ln w="12700">
            <a:solidFill>
              <a:srgbClr val="002060"/>
            </a:solidFill>
          </a:ln>
        </p:spPr>
      </p:pic>
      <p:pic>
        <p:nvPicPr>
          <p:cNvPr id="7" name="Picture 6"/>
          <p:cNvPicPr>
            <a:picLocks noChangeAspect="1"/>
          </p:cNvPicPr>
          <p:nvPr/>
        </p:nvPicPr>
        <p:blipFill>
          <a:blip r:embed="rId4"/>
          <a:stretch>
            <a:fillRect/>
          </a:stretch>
        </p:blipFill>
        <p:spPr>
          <a:xfrm>
            <a:off x="7869253" y="3511698"/>
            <a:ext cx="4131158" cy="3084881"/>
          </a:xfrm>
          <a:prstGeom prst="rect">
            <a:avLst/>
          </a:prstGeom>
          <a:ln w="12700">
            <a:solidFill>
              <a:schemeClr val="tx1"/>
            </a:solidFill>
          </a:ln>
        </p:spPr>
      </p:pic>
      <p:sp>
        <p:nvSpPr>
          <p:cNvPr id="8" name="Slide Number Placeholder 7"/>
          <p:cNvSpPr>
            <a:spLocks noGrp="1"/>
          </p:cNvSpPr>
          <p:nvPr>
            <p:ph type="sldNum" sz="quarter" idx="12"/>
          </p:nvPr>
        </p:nvSpPr>
        <p:spPr/>
        <p:txBody>
          <a:bodyPr/>
          <a:lstStyle/>
          <a:p>
            <a:fld id="{969AE151-C3EA-4B9F-BD05-09E23649A9FF}" type="slidenum">
              <a:rPr lang="en-US" smtClean="0"/>
              <a:t>14</a:t>
            </a:fld>
            <a:endParaRPr lang="en-US"/>
          </a:p>
        </p:txBody>
      </p:sp>
    </p:spTree>
    <p:extLst>
      <p:ext uri="{BB962C8B-B14F-4D97-AF65-F5344CB8AC3E}">
        <p14:creationId xmlns:p14="http://schemas.microsoft.com/office/powerpoint/2010/main" val="103548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Some discussion highlights</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a:t>
              </a:r>
              <a:r>
                <a:rPr lang="en-US" sz="2800" b="1" dirty="0">
                  <a:solidFill>
                    <a:schemeClr val="bg1"/>
                  </a:solidFill>
                </a:rPr>
                <a:t>III: M</a:t>
              </a:r>
              <a:r>
                <a:rPr lang="en-US" sz="2800" dirty="0"/>
                <a:t>ajor tributary loads and conceptual models of estuarine response</a:t>
              </a:r>
              <a:endParaRPr lang="en-US" sz="2800" b="1" dirty="0">
                <a:solidFill>
                  <a:schemeClr val="bg1"/>
                </a:solidFill>
              </a:endParaRPr>
            </a:p>
          </p:txBody>
        </p:sp>
      </p:grpSp>
      <p:sp>
        <p:nvSpPr>
          <p:cNvPr id="7" name="Rectangle 6"/>
          <p:cNvSpPr/>
          <p:nvPr/>
        </p:nvSpPr>
        <p:spPr>
          <a:xfrm>
            <a:off x="558800" y="1348079"/>
            <a:ext cx="11074400" cy="4985980"/>
          </a:xfrm>
          <a:prstGeom prst="rect">
            <a:avLst/>
          </a:prstGeom>
        </p:spPr>
        <p:txBody>
          <a:bodyPr wrap="square">
            <a:spAutoFit/>
          </a:bodyPr>
          <a:lstStyle/>
          <a:p>
            <a:r>
              <a:rPr lang="en-US" sz="2000" b="1" dirty="0" smtClean="0">
                <a:solidFill>
                  <a:srgbClr val="002060"/>
                </a:solidFill>
              </a:rPr>
              <a:t>Science messages for further communication:</a:t>
            </a:r>
          </a:p>
          <a:p>
            <a:pPr marL="285750" indent="-285750">
              <a:buFont typeface="Arial" panose="020B0604020202020204" pitchFamily="34" charset="0"/>
              <a:buChar char="•"/>
            </a:pPr>
            <a:r>
              <a:rPr lang="en-US" sz="2000" dirty="0" smtClean="0">
                <a:solidFill>
                  <a:srgbClr val="002060"/>
                </a:solidFill>
              </a:rPr>
              <a:t>Flow-normalized </a:t>
            </a:r>
            <a:r>
              <a:rPr lang="en-US" sz="2000" dirty="0">
                <a:solidFill>
                  <a:srgbClr val="002060"/>
                </a:solidFill>
              </a:rPr>
              <a:t>loads and concentrations are useful for detecting effects of management actions and other changes in the watershed, and for comparing to TMDL models. </a:t>
            </a: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Observed </a:t>
            </a:r>
            <a:r>
              <a:rPr lang="en-US" sz="2000" dirty="0">
                <a:solidFill>
                  <a:srgbClr val="002060"/>
                </a:solidFill>
              </a:rPr>
              <a:t>loads and concentrations are important for understanding what the estuary is experiencing and how it is responding. </a:t>
            </a:r>
          </a:p>
          <a:p>
            <a:endParaRPr lang="en-US" sz="2000" b="1" dirty="0" smtClean="0">
              <a:solidFill>
                <a:srgbClr val="002060"/>
              </a:solidFill>
            </a:endParaRPr>
          </a:p>
          <a:p>
            <a:r>
              <a:rPr lang="en-US" sz="2000" b="1" dirty="0" smtClean="0">
                <a:solidFill>
                  <a:srgbClr val="002060"/>
                </a:solidFill>
              </a:rPr>
              <a:t>Implications for management:</a:t>
            </a:r>
          </a:p>
          <a:p>
            <a:pPr marL="285750" indent="-285750">
              <a:buFont typeface="Arial" panose="020B0604020202020204" pitchFamily="34" charset="0"/>
              <a:buChar char="•"/>
            </a:pPr>
            <a:r>
              <a:rPr lang="en-US" sz="2000" dirty="0" smtClean="0">
                <a:solidFill>
                  <a:srgbClr val="002060"/>
                </a:solidFill>
              </a:rPr>
              <a:t>Information </a:t>
            </a:r>
            <a:r>
              <a:rPr lang="en-US" sz="2000" dirty="0">
                <a:solidFill>
                  <a:srgbClr val="002060"/>
                </a:solidFill>
              </a:rPr>
              <a:t>on geographic distribution of nutrient sources can be used to target areas that provide most of the loads to the bay for BMP implementation. </a:t>
            </a:r>
          </a:p>
          <a:p>
            <a:pPr marL="285750" indent="-285750">
              <a:buFont typeface="Arial" panose="020B0604020202020204" pitchFamily="34" charset="0"/>
              <a:buChar char="•"/>
            </a:pPr>
            <a:r>
              <a:rPr lang="en-US" sz="2000" dirty="0" smtClean="0">
                <a:solidFill>
                  <a:srgbClr val="002060"/>
                </a:solidFill>
              </a:rPr>
              <a:t>The </a:t>
            </a:r>
            <a:r>
              <a:rPr lang="en-US" sz="2000" dirty="0">
                <a:solidFill>
                  <a:srgbClr val="002060"/>
                </a:solidFill>
              </a:rPr>
              <a:t>value of local tradeoffs in N, P, and sediment reductions varies depending on local conditions and BMP choices. </a:t>
            </a:r>
            <a:r>
              <a:rPr lang="en-US" sz="2000" dirty="0" smtClean="0">
                <a:solidFill>
                  <a:srgbClr val="002060"/>
                </a:solidFill>
              </a:rPr>
              <a:t> </a:t>
            </a:r>
          </a:p>
          <a:p>
            <a:endParaRPr lang="en-US" sz="2000" dirty="0" smtClean="0">
              <a:solidFill>
                <a:srgbClr val="002060"/>
              </a:solidFill>
            </a:endParaRPr>
          </a:p>
          <a:p>
            <a:r>
              <a:rPr lang="en-US" sz="2000" b="1" dirty="0" smtClean="0">
                <a:solidFill>
                  <a:srgbClr val="002060"/>
                </a:solidFill>
              </a:rPr>
              <a:t>Suggestions for future research:</a:t>
            </a:r>
          </a:p>
          <a:p>
            <a:pPr marL="285750" indent="-285750">
              <a:buFont typeface="Arial" panose="020B0604020202020204" pitchFamily="34" charset="0"/>
              <a:buChar char="•"/>
            </a:pPr>
            <a:r>
              <a:rPr lang="en-US" sz="2000" dirty="0" smtClean="0">
                <a:solidFill>
                  <a:srgbClr val="002060"/>
                </a:solidFill>
              </a:rPr>
              <a:t>Improve </a:t>
            </a:r>
            <a:r>
              <a:rPr lang="en-US" sz="2000" dirty="0">
                <a:solidFill>
                  <a:srgbClr val="002060"/>
                </a:solidFill>
              </a:rPr>
              <a:t>our understanding of how lag times vary across the watershed, at the RIM stations, and across the estuary. </a:t>
            </a: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Update </a:t>
            </a:r>
            <a:r>
              <a:rPr lang="en-US" sz="2000" dirty="0">
                <a:solidFill>
                  <a:srgbClr val="002060"/>
                </a:solidFill>
              </a:rPr>
              <a:t>conceptual models to consider the effects of location on estuarine </a:t>
            </a:r>
            <a:r>
              <a:rPr lang="en-US" sz="2000" dirty="0" smtClean="0">
                <a:solidFill>
                  <a:srgbClr val="002060"/>
                </a:solidFill>
              </a:rPr>
              <a:t>response</a:t>
            </a:r>
            <a:endParaRPr lang="en-US" sz="2000" dirty="0">
              <a:solidFill>
                <a:srgbClr val="002060"/>
              </a:solidFill>
            </a:endParaRPr>
          </a:p>
        </p:txBody>
      </p:sp>
      <p:sp>
        <p:nvSpPr>
          <p:cNvPr id="2" name="Slide Number Placeholder 1"/>
          <p:cNvSpPr>
            <a:spLocks noGrp="1"/>
          </p:cNvSpPr>
          <p:nvPr>
            <p:ph type="sldNum" sz="quarter" idx="12"/>
          </p:nvPr>
        </p:nvSpPr>
        <p:spPr/>
        <p:txBody>
          <a:bodyPr/>
          <a:lstStyle/>
          <a:p>
            <a:fld id="{969AE151-C3EA-4B9F-BD05-09E23649A9FF}" type="slidenum">
              <a:rPr lang="en-US" smtClean="0"/>
              <a:t>15</a:t>
            </a:fld>
            <a:endParaRPr lang="en-US"/>
          </a:p>
        </p:txBody>
      </p:sp>
    </p:spTree>
    <p:extLst>
      <p:ext uri="{BB962C8B-B14F-4D97-AF65-F5344CB8AC3E}">
        <p14:creationId xmlns:p14="http://schemas.microsoft.com/office/powerpoint/2010/main" val="2924696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Potomac Synthesis</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IV: </a:t>
              </a:r>
              <a:r>
                <a:rPr lang="en-US" sz="2800" dirty="0"/>
                <a:t>Integrating research </a:t>
              </a:r>
              <a:r>
                <a:rPr lang="en-US" sz="2800" dirty="0" smtClean="0"/>
                <a:t>from </a:t>
              </a:r>
              <a:r>
                <a:rPr lang="en-US" sz="2800" dirty="0"/>
                <a:t>watershed to estuary to inform </a:t>
              </a:r>
              <a:r>
                <a:rPr lang="en-US" sz="2800" dirty="0" smtClean="0"/>
                <a:t>management</a:t>
              </a:r>
              <a:endParaRPr lang="en-US" sz="2800" b="1" dirty="0">
                <a:solidFill>
                  <a:schemeClr val="bg1"/>
                </a:solidFill>
              </a:endParaRPr>
            </a:p>
          </p:txBody>
        </p:sp>
      </p:grpSp>
      <p:pic>
        <p:nvPicPr>
          <p:cNvPr id="10" name="Picture 9"/>
          <p:cNvPicPr>
            <a:picLocks noChangeAspect="1"/>
          </p:cNvPicPr>
          <p:nvPr/>
        </p:nvPicPr>
        <p:blipFill>
          <a:blip r:embed="rId2"/>
          <a:stretch>
            <a:fillRect/>
          </a:stretch>
        </p:blipFill>
        <p:spPr>
          <a:xfrm>
            <a:off x="6720607" y="4153988"/>
            <a:ext cx="3718028" cy="2435308"/>
          </a:xfrm>
          <a:prstGeom prst="rect">
            <a:avLst/>
          </a:prstGeom>
          <a:ln>
            <a:solidFill>
              <a:srgbClr val="002060"/>
            </a:solidFill>
          </a:ln>
        </p:spPr>
      </p:pic>
      <p:pic>
        <p:nvPicPr>
          <p:cNvPr id="11" name="Picture 10"/>
          <p:cNvPicPr>
            <a:picLocks noChangeAspect="1"/>
          </p:cNvPicPr>
          <p:nvPr/>
        </p:nvPicPr>
        <p:blipFill>
          <a:blip r:embed="rId3"/>
          <a:stretch>
            <a:fillRect/>
          </a:stretch>
        </p:blipFill>
        <p:spPr>
          <a:xfrm>
            <a:off x="189052" y="600428"/>
            <a:ext cx="3676190" cy="2828571"/>
          </a:xfrm>
          <a:prstGeom prst="rect">
            <a:avLst/>
          </a:prstGeom>
        </p:spPr>
      </p:pic>
      <p:pic>
        <p:nvPicPr>
          <p:cNvPr id="12" name="Picture 11"/>
          <p:cNvPicPr>
            <a:picLocks noChangeAspect="1"/>
          </p:cNvPicPr>
          <p:nvPr/>
        </p:nvPicPr>
        <p:blipFill>
          <a:blip r:embed="rId4"/>
          <a:stretch>
            <a:fillRect/>
          </a:stretch>
        </p:blipFill>
        <p:spPr>
          <a:xfrm>
            <a:off x="2297195" y="1634706"/>
            <a:ext cx="3798805" cy="3059215"/>
          </a:xfrm>
          <a:prstGeom prst="rect">
            <a:avLst/>
          </a:prstGeom>
          <a:ln w="12700">
            <a:solidFill>
              <a:srgbClr val="002060"/>
            </a:solidFill>
          </a:ln>
        </p:spPr>
      </p:pic>
      <p:pic>
        <p:nvPicPr>
          <p:cNvPr id="13" name="Picture 12"/>
          <p:cNvPicPr>
            <a:picLocks noChangeAspect="1"/>
          </p:cNvPicPr>
          <p:nvPr/>
        </p:nvPicPr>
        <p:blipFill>
          <a:blip r:embed="rId5"/>
          <a:stretch>
            <a:fillRect/>
          </a:stretch>
        </p:blipFill>
        <p:spPr>
          <a:xfrm>
            <a:off x="6384695" y="1069503"/>
            <a:ext cx="4389852" cy="2929382"/>
          </a:xfrm>
          <a:prstGeom prst="rect">
            <a:avLst/>
          </a:prstGeom>
          <a:ln w="12700">
            <a:solidFill>
              <a:schemeClr val="tx1"/>
            </a:solidFill>
          </a:ln>
        </p:spPr>
      </p:pic>
      <p:sp>
        <p:nvSpPr>
          <p:cNvPr id="2" name="Slide Number Placeholder 1"/>
          <p:cNvSpPr>
            <a:spLocks noGrp="1"/>
          </p:cNvSpPr>
          <p:nvPr>
            <p:ph type="sldNum" sz="quarter" idx="12"/>
          </p:nvPr>
        </p:nvSpPr>
        <p:spPr/>
        <p:txBody>
          <a:bodyPr/>
          <a:lstStyle/>
          <a:p>
            <a:fld id="{969AE151-C3EA-4B9F-BD05-09E23649A9FF}" type="slidenum">
              <a:rPr lang="en-US" smtClean="0"/>
              <a:t>16</a:t>
            </a:fld>
            <a:endParaRPr lang="en-US"/>
          </a:p>
        </p:txBody>
      </p:sp>
    </p:spTree>
    <p:extLst>
      <p:ext uri="{BB962C8B-B14F-4D97-AF65-F5344CB8AC3E}">
        <p14:creationId xmlns:p14="http://schemas.microsoft.com/office/powerpoint/2010/main" val="245819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26991"/>
            <a:ext cx="12192000" cy="928035"/>
            <a:chOff x="0" y="-13635"/>
            <a:chExt cx="9144000" cy="928035"/>
          </a:xfrm>
        </p:grpSpPr>
        <p:sp>
          <p:nvSpPr>
            <p:cNvPr id="10" name="Rectangle 9"/>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Tributary summary reports and storylines</a:t>
              </a:r>
              <a:endParaRPr lang="en-US" sz="2400" b="1" dirty="0">
                <a:solidFill>
                  <a:srgbClr val="FFFF66"/>
                </a:solidFill>
              </a:endParaRPr>
            </a:p>
          </p:txBody>
        </p:sp>
        <p:sp>
          <p:nvSpPr>
            <p:cNvPr id="11" name="Rectangle 10"/>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IV: </a:t>
              </a:r>
              <a:r>
                <a:rPr lang="en-US" sz="2800" dirty="0"/>
                <a:t>Integrating research </a:t>
              </a:r>
              <a:r>
                <a:rPr lang="en-US" sz="2800" dirty="0" smtClean="0"/>
                <a:t>from </a:t>
              </a:r>
              <a:r>
                <a:rPr lang="en-US" sz="2800" dirty="0"/>
                <a:t>watershed to estuary to inform </a:t>
              </a:r>
              <a:r>
                <a:rPr lang="en-US" sz="2800" dirty="0" smtClean="0"/>
                <a:t>management</a:t>
              </a:r>
              <a:endParaRPr lang="en-US" sz="2800" b="1" dirty="0">
                <a:solidFill>
                  <a:schemeClr val="bg1"/>
                </a:solidFill>
              </a:endParaRPr>
            </a:p>
          </p:txBody>
        </p:sp>
      </p:grpSp>
      <p:pic>
        <p:nvPicPr>
          <p:cNvPr id="2" name="Picture 1"/>
          <p:cNvPicPr>
            <a:picLocks noChangeAspect="1"/>
          </p:cNvPicPr>
          <p:nvPr/>
        </p:nvPicPr>
        <p:blipFill>
          <a:blip r:embed="rId2"/>
          <a:stretch>
            <a:fillRect/>
          </a:stretch>
        </p:blipFill>
        <p:spPr>
          <a:xfrm>
            <a:off x="165465" y="967079"/>
            <a:ext cx="4174574" cy="2342178"/>
          </a:xfrm>
          <a:prstGeom prst="rect">
            <a:avLst/>
          </a:prstGeom>
        </p:spPr>
      </p:pic>
      <p:pic>
        <p:nvPicPr>
          <p:cNvPr id="3" name="Picture 2"/>
          <p:cNvPicPr>
            <a:picLocks noChangeAspect="1"/>
          </p:cNvPicPr>
          <p:nvPr/>
        </p:nvPicPr>
        <p:blipFill>
          <a:blip r:embed="rId3"/>
          <a:stretch>
            <a:fillRect/>
          </a:stretch>
        </p:blipFill>
        <p:spPr>
          <a:xfrm>
            <a:off x="4275909" y="1139073"/>
            <a:ext cx="5704459" cy="3191201"/>
          </a:xfrm>
          <a:prstGeom prst="rect">
            <a:avLst/>
          </a:prstGeom>
        </p:spPr>
      </p:pic>
      <p:pic>
        <p:nvPicPr>
          <p:cNvPr id="12" name="Picture 11"/>
          <p:cNvPicPr>
            <a:picLocks noChangeAspect="1"/>
          </p:cNvPicPr>
          <p:nvPr/>
        </p:nvPicPr>
        <p:blipFill>
          <a:blip r:embed="rId4"/>
          <a:stretch>
            <a:fillRect/>
          </a:stretch>
        </p:blipFill>
        <p:spPr>
          <a:xfrm>
            <a:off x="7471954" y="4164162"/>
            <a:ext cx="4354802" cy="2439337"/>
          </a:xfrm>
          <a:prstGeom prst="rect">
            <a:avLst/>
          </a:prstGeom>
        </p:spPr>
      </p:pic>
      <p:sp>
        <p:nvSpPr>
          <p:cNvPr id="4" name="Slide Number Placeholder 3"/>
          <p:cNvSpPr>
            <a:spLocks noGrp="1"/>
          </p:cNvSpPr>
          <p:nvPr>
            <p:ph type="sldNum" sz="quarter" idx="12"/>
          </p:nvPr>
        </p:nvSpPr>
        <p:spPr/>
        <p:txBody>
          <a:bodyPr/>
          <a:lstStyle/>
          <a:p>
            <a:fld id="{969AE151-C3EA-4B9F-BD05-09E23649A9FF}" type="slidenum">
              <a:rPr lang="en-US" smtClean="0"/>
              <a:t>17</a:t>
            </a:fld>
            <a:endParaRPr lang="en-US"/>
          </a:p>
        </p:txBody>
      </p:sp>
    </p:spTree>
    <p:extLst>
      <p:ext uri="{BB962C8B-B14F-4D97-AF65-F5344CB8AC3E}">
        <p14:creationId xmlns:p14="http://schemas.microsoft.com/office/powerpoint/2010/main" val="390722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0884" y="1503709"/>
            <a:ext cx="11074400" cy="4093428"/>
          </a:xfrm>
          <a:prstGeom prst="rect">
            <a:avLst/>
          </a:prstGeom>
        </p:spPr>
        <p:txBody>
          <a:bodyPr wrap="square">
            <a:spAutoFit/>
          </a:bodyPr>
          <a:lstStyle/>
          <a:p>
            <a:r>
              <a:rPr lang="en-US" sz="2000" b="1" dirty="0" smtClean="0">
                <a:solidFill>
                  <a:srgbClr val="002060"/>
                </a:solidFill>
              </a:rPr>
              <a:t>Science messages for further communication:</a:t>
            </a:r>
          </a:p>
          <a:p>
            <a:pPr marL="285750" indent="-285750">
              <a:buFont typeface="Arial" panose="020B0604020202020204" pitchFamily="34" charset="0"/>
              <a:buChar char="•"/>
            </a:pPr>
            <a:r>
              <a:rPr lang="en-US" sz="2000" dirty="0" smtClean="0">
                <a:solidFill>
                  <a:srgbClr val="002060"/>
                </a:solidFill>
              </a:rPr>
              <a:t>Continue </a:t>
            </a:r>
            <a:r>
              <a:rPr lang="en-US" sz="2000" dirty="0">
                <a:solidFill>
                  <a:srgbClr val="002060"/>
                </a:solidFill>
              </a:rPr>
              <a:t>to communicate that nutrient reductions have an effect. Do not exclude the roles of uncertainty and complexity in how streams, rivers, and the estuary respond. </a:t>
            </a:r>
          </a:p>
          <a:p>
            <a:pPr marL="285750" indent="-285750">
              <a:buFont typeface="Arial" panose="020B0604020202020204" pitchFamily="34" charset="0"/>
              <a:buChar char="•"/>
            </a:pPr>
            <a:r>
              <a:rPr lang="en-US" sz="2000" dirty="0" smtClean="0">
                <a:solidFill>
                  <a:srgbClr val="002060"/>
                </a:solidFill>
              </a:rPr>
              <a:t>Show </a:t>
            </a:r>
            <a:r>
              <a:rPr lang="en-US" sz="2000" dirty="0">
                <a:solidFill>
                  <a:srgbClr val="002060"/>
                </a:solidFill>
              </a:rPr>
              <a:t>how the problems on land relate to the problems in the water using the fact sheet approach to communicate key messages accessible to both politicians and practitioners. </a:t>
            </a:r>
          </a:p>
          <a:p>
            <a:endParaRPr lang="en-US" sz="2000" b="1" dirty="0" smtClean="0">
              <a:solidFill>
                <a:srgbClr val="002060"/>
              </a:solidFill>
            </a:endParaRPr>
          </a:p>
          <a:p>
            <a:r>
              <a:rPr lang="en-US" sz="2000" b="1" dirty="0" smtClean="0">
                <a:solidFill>
                  <a:srgbClr val="002060"/>
                </a:solidFill>
              </a:rPr>
              <a:t>Implications for management:</a:t>
            </a:r>
          </a:p>
          <a:p>
            <a:pPr marL="285750" indent="-285750">
              <a:buFont typeface="Arial" panose="020B0604020202020204" pitchFamily="34" charset="0"/>
              <a:buChar char="•"/>
            </a:pPr>
            <a:r>
              <a:rPr lang="en-US" sz="2000" dirty="0" smtClean="0">
                <a:solidFill>
                  <a:srgbClr val="002060"/>
                </a:solidFill>
              </a:rPr>
              <a:t>Consider </a:t>
            </a:r>
            <a:r>
              <a:rPr lang="en-US" sz="2000" dirty="0">
                <a:solidFill>
                  <a:srgbClr val="002060"/>
                </a:solidFill>
              </a:rPr>
              <a:t>mechanisms to allow county-scale planning to reach across county boundaries, to better match scale of research findings. </a:t>
            </a:r>
          </a:p>
          <a:p>
            <a:endParaRPr lang="en-US" sz="2000" dirty="0" smtClean="0">
              <a:solidFill>
                <a:srgbClr val="002060"/>
              </a:solidFill>
            </a:endParaRPr>
          </a:p>
          <a:p>
            <a:r>
              <a:rPr lang="en-US" sz="2000" b="1" dirty="0" smtClean="0">
                <a:solidFill>
                  <a:srgbClr val="002060"/>
                </a:solidFill>
              </a:rPr>
              <a:t>Suggestions for future research:</a:t>
            </a:r>
          </a:p>
          <a:p>
            <a:pPr marL="285750" indent="-285750">
              <a:buFont typeface="Arial" panose="020B0604020202020204" pitchFamily="34" charset="0"/>
              <a:buChar char="•"/>
            </a:pPr>
            <a:r>
              <a:rPr lang="en-US" sz="2000" dirty="0" smtClean="0">
                <a:solidFill>
                  <a:srgbClr val="002060"/>
                </a:solidFill>
              </a:rPr>
              <a:t>Connect </a:t>
            </a:r>
            <a:r>
              <a:rPr lang="en-US" sz="2000" dirty="0">
                <a:solidFill>
                  <a:srgbClr val="002060"/>
                </a:solidFill>
              </a:rPr>
              <a:t>nutrients and water-quality trends to living resources in both directions, i.e. effects of living resources on water quality and effects of water quality on living resources. </a:t>
            </a:r>
          </a:p>
        </p:txBody>
      </p:sp>
      <p:grpSp>
        <p:nvGrpSpPr>
          <p:cNvPr id="8" name="Group 7"/>
          <p:cNvGrpSpPr/>
          <p:nvPr/>
        </p:nvGrpSpPr>
        <p:grpSpPr>
          <a:xfrm>
            <a:off x="0" y="-126991"/>
            <a:ext cx="12192000" cy="928035"/>
            <a:chOff x="0" y="-13635"/>
            <a:chExt cx="9144000" cy="928035"/>
          </a:xfrm>
        </p:grpSpPr>
        <p:sp>
          <p:nvSpPr>
            <p:cNvPr id="10" name="Rectangle 9"/>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Some discussion highlights</a:t>
              </a:r>
              <a:endParaRPr lang="en-US" sz="2400" b="1" dirty="0">
                <a:solidFill>
                  <a:srgbClr val="FFFF66"/>
                </a:solidFill>
              </a:endParaRPr>
            </a:p>
          </p:txBody>
        </p:sp>
        <p:sp>
          <p:nvSpPr>
            <p:cNvPr id="11" name="Rectangle 10"/>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IV: </a:t>
              </a:r>
              <a:r>
                <a:rPr lang="en-US" sz="2800" dirty="0"/>
                <a:t>Integrating research </a:t>
              </a:r>
              <a:r>
                <a:rPr lang="en-US" sz="2800" dirty="0" smtClean="0"/>
                <a:t>from </a:t>
              </a:r>
              <a:r>
                <a:rPr lang="en-US" sz="2800" dirty="0"/>
                <a:t>watershed to estuary to inform </a:t>
              </a:r>
              <a:r>
                <a:rPr lang="en-US" sz="2800" dirty="0" smtClean="0"/>
                <a:t>management</a:t>
              </a:r>
              <a:endParaRPr lang="en-US" sz="2800" b="1" dirty="0">
                <a:solidFill>
                  <a:schemeClr val="bg1"/>
                </a:solidFill>
              </a:endParaRPr>
            </a:p>
          </p:txBody>
        </p:sp>
      </p:grpSp>
      <p:sp>
        <p:nvSpPr>
          <p:cNvPr id="2" name="Slide Number Placeholder 1"/>
          <p:cNvSpPr>
            <a:spLocks noGrp="1"/>
          </p:cNvSpPr>
          <p:nvPr>
            <p:ph type="sldNum" sz="quarter" idx="12"/>
          </p:nvPr>
        </p:nvSpPr>
        <p:spPr/>
        <p:txBody>
          <a:bodyPr/>
          <a:lstStyle/>
          <a:p>
            <a:fld id="{969AE151-C3EA-4B9F-BD05-09E23649A9FF}" type="slidenum">
              <a:rPr lang="en-US" smtClean="0"/>
              <a:t>18</a:t>
            </a:fld>
            <a:endParaRPr lang="en-US"/>
          </a:p>
        </p:txBody>
      </p:sp>
    </p:spTree>
    <p:extLst>
      <p:ext uri="{BB962C8B-B14F-4D97-AF65-F5344CB8AC3E}">
        <p14:creationId xmlns:p14="http://schemas.microsoft.com/office/powerpoint/2010/main" val="115815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400" y="-114291"/>
            <a:ext cx="12192000" cy="928035"/>
            <a:chOff x="0" y="-13635"/>
            <a:chExt cx="9144000" cy="928035"/>
          </a:xfrm>
        </p:grpSpPr>
        <p:sp>
          <p:nvSpPr>
            <p:cNvPr id="4" name="Rectangle 3"/>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What was </a:t>
              </a:r>
              <a:r>
                <a:rPr lang="en-US" sz="2400" b="1" dirty="0" smtClean="0">
                  <a:solidFill>
                    <a:srgbClr val="FFFF66"/>
                  </a:solidFill>
                </a:rPr>
                <a:t>useful</a:t>
              </a:r>
              <a:endParaRPr lang="en-US" sz="2400" b="1" dirty="0">
                <a:solidFill>
                  <a:srgbClr val="FFFF66"/>
                </a:solidFill>
              </a:endParaRPr>
            </a:p>
          </p:txBody>
        </p:sp>
        <p:sp>
          <p:nvSpPr>
            <p:cNvPr id="5" name="Rectangle 4"/>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Jurisdiction Panel</a:t>
              </a:r>
              <a:endParaRPr lang="en-US" sz="2800" b="1" dirty="0">
                <a:solidFill>
                  <a:schemeClr val="bg1"/>
                </a:solidFill>
              </a:endParaRPr>
            </a:p>
          </p:txBody>
        </p:sp>
      </p:grpSp>
      <p:sp>
        <p:nvSpPr>
          <p:cNvPr id="6" name="Rectangle 5"/>
          <p:cNvSpPr/>
          <p:nvPr/>
        </p:nvSpPr>
        <p:spPr>
          <a:xfrm>
            <a:off x="783771" y="1428453"/>
            <a:ext cx="10241280" cy="4401205"/>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rgbClr val="002060"/>
                </a:solidFill>
              </a:rPr>
              <a:t>Examples </a:t>
            </a:r>
            <a:r>
              <a:rPr lang="en-US" sz="2000" dirty="0">
                <a:solidFill>
                  <a:srgbClr val="002060"/>
                </a:solidFill>
              </a:rPr>
              <a:t>showing that point source reductions have worked; the fact that local improvements to an action have been observed gives us more confidence to write our WIP. </a:t>
            </a:r>
          </a:p>
          <a:p>
            <a:pPr marL="285750" indent="-285750">
              <a:buFont typeface="Arial" panose="020B0604020202020204" pitchFamily="34" charset="0"/>
              <a:buChar char="•"/>
            </a:pP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To </a:t>
            </a:r>
            <a:r>
              <a:rPr lang="en-US" sz="2000" dirty="0">
                <a:solidFill>
                  <a:srgbClr val="002060"/>
                </a:solidFill>
              </a:rPr>
              <a:t>see that there actually is a lot of scientific information that you can apply locally. </a:t>
            </a:r>
          </a:p>
          <a:p>
            <a:pPr marL="285750" indent="-285750">
              <a:buFont typeface="Arial" panose="020B0604020202020204" pitchFamily="34" charset="0"/>
              <a:buChar char="•"/>
            </a:pP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Information </a:t>
            </a:r>
            <a:r>
              <a:rPr lang="en-US" sz="2000" dirty="0">
                <a:solidFill>
                  <a:srgbClr val="002060"/>
                </a:solidFill>
              </a:rPr>
              <a:t>that there is a scientifically established lag effect. </a:t>
            </a:r>
          </a:p>
          <a:p>
            <a:pPr marL="285750" indent="-285750">
              <a:buFont typeface="Arial" panose="020B0604020202020204" pitchFamily="34" charset="0"/>
              <a:buChar char="•"/>
            </a:pP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That </a:t>
            </a:r>
            <a:r>
              <a:rPr lang="en-US" sz="2000" dirty="0">
                <a:solidFill>
                  <a:srgbClr val="002060"/>
                </a:solidFill>
              </a:rPr>
              <a:t>there are ways that science can inform prioritizing resources. This makes resource decisions easier, and is a good direction for future synthesis projects. </a:t>
            </a:r>
          </a:p>
          <a:p>
            <a:pPr marL="285750" indent="-285750">
              <a:buFont typeface="Arial" panose="020B0604020202020204" pitchFamily="34" charset="0"/>
              <a:buChar char="•"/>
            </a:pP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Direct </a:t>
            </a:r>
            <a:r>
              <a:rPr lang="en-US" sz="2000" dirty="0">
                <a:solidFill>
                  <a:srgbClr val="002060"/>
                </a:solidFill>
              </a:rPr>
              <a:t>communication between managers and scientists, without ulterior motives or agendas. </a:t>
            </a:r>
          </a:p>
          <a:p>
            <a:pPr marL="285750" indent="-285750">
              <a:buFont typeface="Arial" panose="020B0604020202020204" pitchFamily="34" charset="0"/>
              <a:buChar char="•"/>
            </a:pP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The </a:t>
            </a:r>
            <a:r>
              <a:rPr lang="en-US" sz="2000" dirty="0">
                <a:solidFill>
                  <a:srgbClr val="002060"/>
                </a:solidFill>
              </a:rPr>
              <a:t>opportunity to give feedback directly to scientists on what we need, such as more information at local scales. </a:t>
            </a:r>
          </a:p>
        </p:txBody>
      </p:sp>
      <p:sp>
        <p:nvSpPr>
          <p:cNvPr id="7" name="Slide Number Placeholder 6"/>
          <p:cNvSpPr>
            <a:spLocks noGrp="1"/>
          </p:cNvSpPr>
          <p:nvPr>
            <p:ph type="sldNum" sz="quarter" idx="12"/>
          </p:nvPr>
        </p:nvSpPr>
        <p:spPr/>
        <p:txBody>
          <a:bodyPr/>
          <a:lstStyle/>
          <a:p>
            <a:fld id="{969AE151-C3EA-4B9F-BD05-09E23649A9FF}" type="slidenum">
              <a:rPr lang="en-US" smtClean="0"/>
              <a:t>19</a:t>
            </a:fld>
            <a:endParaRPr lang="en-US"/>
          </a:p>
        </p:txBody>
      </p:sp>
    </p:spTree>
    <p:extLst>
      <p:ext uri="{BB962C8B-B14F-4D97-AF65-F5344CB8AC3E}">
        <p14:creationId xmlns:p14="http://schemas.microsoft.com/office/powerpoint/2010/main" val="370254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Interdisciplinary Dialogue</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Workshop Purpose</a:t>
              </a:r>
              <a:endParaRPr lang="en-US" sz="2800" b="1" dirty="0">
                <a:solidFill>
                  <a:schemeClr val="bg1"/>
                </a:solidFill>
              </a:endParaRPr>
            </a:p>
          </p:txBody>
        </p:sp>
      </p:grpSp>
      <p:sp>
        <p:nvSpPr>
          <p:cNvPr id="7" name="Rectangle 6"/>
          <p:cNvSpPr/>
          <p:nvPr/>
        </p:nvSpPr>
        <p:spPr>
          <a:xfrm>
            <a:off x="781878" y="1934818"/>
            <a:ext cx="11304103" cy="2677656"/>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002060"/>
                </a:solidFill>
              </a:rPr>
              <a:t>To </a:t>
            </a:r>
            <a:r>
              <a:rPr lang="en-US" sz="2400" dirty="0">
                <a:solidFill>
                  <a:srgbClr val="002060"/>
                </a:solidFill>
              </a:rPr>
              <a:t>convene </a:t>
            </a:r>
            <a:r>
              <a:rPr lang="en-US" sz="2400" dirty="0" smtClean="0">
                <a:solidFill>
                  <a:srgbClr val="002060"/>
                </a:solidFill>
              </a:rPr>
              <a:t>research </a:t>
            </a:r>
            <a:r>
              <a:rPr lang="en-US" sz="2400" dirty="0">
                <a:solidFill>
                  <a:srgbClr val="002060"/>
                </a:solidFill>
              </a:rPr>
              <a:t>synthesis groups in one venue, </a:t>
            </a:r>
            <a:r>
              <a:rPr lang="en-US" sz="2400" dirty="0" smtClean="0">
                <a:solidFill>
                  <a:srgbClr val="002060"/>
                </a:solidFill>
              </a:rPr>
              <a:t>to share </a:t>
            </a:r>
            <a:r>
              <a:rPr lang="en-US" sz="2400" dirty="0">
                <a:solidFill>
                  <a:srgbClr val="002060"/>
                </a:solidFill>
              </a:rPr>
              <a:t>their findings and identify complementary and contradictory insights across disciplinary and geographical boundaries; </a:t>
            </a:r>
          </a:p>
          <a:p>
            <a:pPr marL="342900" indent="-342900">
              <a:buFont typeface="Arial" panose="020B0604020202020204" pitchFamily="34" charset="0"/>
              <a:buChar char="•"/>
            </a:pPr>
            <a:endParaRPr lang="en-US" sz="2400" dirty="0" smtClean="0">
              <a:solidFill>
                <a:srgbClr val="002060"/>
              </a:solidFill>
            </a:endParaRPr>
          </a:p>
          <a:p>
            <a:pPr marL="342900" indent="-342900">
              <a:buFont typeface="Arial" panose="020B0604020202020204" pitchFamily="34" charset="0"/>
              <a:buChar char="•"/>
            </a:pPr>
            <a:r>
              <a:rPr lang="en-US" sz="2400" dirty="0" smtClean="0">
                <a:solidFill>
                  <a:srgbClr val="002060"/>
                </a:solidFill>
              </a:rPr>
              <a:t>To </a:t>
            </a:r>
            <a:r>
              <a:rPr lang="en-US" sz="2400" dirty="0">
                <a:solidFill>
                  <a:srgbClr val="002060"/>
                </a:solidFill>
              </a:rPr>
              <a:t>foster a dialogue between these scientists and a group of managers representing each jurisdiction of the Chesapeake Bay Program (CBP) Water Quality Goal Implementation Team (WQGIT). </a:t>
            </a:r>
          </a:p>
        </p:txBody>
      </p:sp>
      <p:sp>
        <p:nvSpPr>
          <p:cNvPr id="2" name="Slide Number Placeholder 1"/>
          <p:cNvSpPr>
            <a:spLocks noGrp="1"/>
          </p:cNvSpPr>
          <p:nvPr>
            <p:ph type="sldNum" sz="quarter" idx="12"/>
          </p:nvPr>
        </p:nvSpPr>
        <p:spPr/>
        <p:txBody>
          <a:bodyPr/>
          <a:lstStyle/>
          <a:p>
            <a:fld id="{969AE151-C3EA-4B9F-BD05-09E23649A9FF}" type="slidenum">
              <a:rPr lang="en-US" smtClean="0"/>
              <a:t>2</a:t>
            </a:fld>
            <a:endParaRPr lang="en-US"/>
          </a:p>
        </p:txBody>
      </p:sp>
    </p:spTree>
    <p:extLst>
      <p:ext uri="{BB962C8B-B14F-4D97-AF65-F5344CB8AC3E}">
        <p14:creationId xmlns:p14="http://schemas.microsoft.com/office/powerpoint/2010/main" val="68242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400" y="-114291"/>
            <a:ext cx="12192000" cy="928035"/>
            <a:chOff x="0" y="-13635"/>
            <a:chExt cx="9144000" cy="928035"/>
          </a:xfrm>
        </p:grpSpPr>
        <p:sp>
          <p:nvSpPr>
            <p:cNvPr id="8" name="Rectangle 7"/>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What was missing (1)</a:t>
              </a:r>
              <a:endParaRPr lang="en-US" sz="2400" b="1" dirty="0">
                <a:solidFill>
                  <a:srgbClr val="FFFF66"/>
                </a:solidFill>
              </a:endParaRPr>
            </a:p>
          </p:txBody>
        </p:sp>
        <p:sp>
          <p:nvSpPr>
            <p:cNvPr id="9" name="Rectangle 8"/>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Jurisdiction Panel</a:t>
              </a:r>
              <a:endParaRPr lang="en-US" sz="2800" b="1" dirty="0">
                <a:solidFill>
                  <a:schemeClr val="bg1"/>
                </a:solidFill>
              </a:endParaRPr>
            </a:p>
          </p:txBody>
        </p:sp>
      </p:grpSp>
      <p:sp>
        <p:nvSpPr>
          <p:cNvPr id="3" name="Rectangle 2"/>
          <p:cNvSpPr/>
          <p:nvPr/>
        </p:nvSpPr>
        <p:spPr>
          <a:xfrm>
            <a:off x="756920" y="1226820"/>
            <a:ext cx="10859445" cy="4801314"/>
          </a:xfrm>
          <a:prstGeom prst="rect">
            <a:avLst/>
          </a:prstGeom>
        </p:spPr>
        <p:txBody>
          <a:bodyPr wrap="square">
            <a:spAutoFit/>
          </a:bodyPr>
          <a:lstStyle/>
          <a:p>
            <a:pPr marL="285750" lvl="0" indent="-285750">
              <a:buFont typeface="Arial" panose="020B0604020202020204" pitchFamily="34" charset="0"/>
              <a:buChar char="•"/>
            </a:pPr>
            <a:r>
              <a:rPr lang="en-US" dirty="0" smtClean="0">
                <a:solidFill>
                  <a:srgbClr val="002060"/>
                </a:solidFill>
              </a:rPr>
              <a:t>The </a:t>
            </a:r>
            <a:r>
              <a:rPr lang="en-US" dirty="0">
                <a:solidFill>
                  <a:srgbClr val="002060"/>
                </a:solidFill>
              </a:rPr>
              <a:t>full atmospheric deposition story. Communicate the importance of change in atmospheric deposition at the local level, even if its importance is relatively small over larger areas.</a:t>
            </a:r>
          </a:p>
          <a:p>
            <a:pPr marL="285750" lvl="0" indent="-285750">
              <a:buFont typeface="Arial" panose="020B0604020202020204" pitchFamily="34" charset="0"/>
              <a:buChar char="•"/>
            </a:pPr>
            <a:endParaRPr lang="en-US" dirty="0" smtClean="0">
              <a:solidFill>
                <a:srgbClr val="002060"/>
              </a:solidFill>
            </a:endParaRPr>
          </a:p>
          <a:p>
            <a:pPr marL="285750" lvl="0" indent="-285750">
              <a:buFont typeface="Arial" panose="020B0604020202020204" pitchFamily="34" charset="0"/>
              <a:buChar char="•"/>
            </a:pPr>
            <a:r>
              <a:rPr lang="en-US" dirty="0" smtClean="0">
                <a:solidFill>
                  <a:srgbClr val="002060"/>
                </a:solidFill>
              </a:rPr>
              <a:t>Sufficient </a:t>
            </a:r>
            <a:r>
              <a:rPr lang="en-US" dirty="0">
                <a:solidFill>
                  <a:srgbClr val="002060"/>
                </a:solidFill>
              </a:rPr>
              <a:t>actionable information diffuse (i.e. nonpoint source) loads to water quality.</a:t>
            </a:r>
          </a:p>
          <a:p>
            <a:pPr marL="285750" lvl="0" indent="-285750">
              <a:buFont typeface="Arial" panose="020B0604020202020204" pitchFamily="34" charset="0"/>
              <a:buChar char="•"/>
            </a:pPr>
            <a:endParaRPr lang="en-US" dirty="0" smtClean="0">
              <a:solidFill>
                <a:srgbClr val="002060"/>
              </a:solidFill>
            </a:endParaRPr>
          </a:p>
          <a:p>
            <a:pPr marL="285750" lvl="0" indent="-285750">
              <a:buFont typeface="Arial" panose="020B0604020202020204" pitchFamily="34" charset="0"/>
              <a:buChar char="•"/>
            </a:pPr>
            <a:r>
              <a:rPr lang="en-US" dirty="0" smtClean="0">
                <a:solidFill>
                  <a:srgbClr val="002060"/>
                </a:solidFill>
              </a:rPr>
              <a:t>Sufficient </a:t>
            </a:r>
            <a:r>
              <a:rPr lang="en-US" dirty="0">
                <a:solidFill>
                  <a:srgbClr val="002060"/>
                </a:solidFill>
              </a:rPr>
              <a:t>actionable information tying water quality to fishable and swimmable goals.</a:t>
            </a:r>
          </a:p>
          <a:p>
            <a:pPr marL="285750" lvl="0" indent="-285750">
              <a:buFont typeface="Arial" panose="020B0604020202020204" pitchFamily="34" charset="0"/>
              <a:buChar char="•"/>
            </a:pPr>
            <a:endParaRPr lang="en-US" dirty="0" smtClean="0">
              <a:solidFill>
                <a:srgbClr val="002060"/>
              </a:solidFill>
            </a:endParaRPr>
          </a:p>
          <a:p>
            <a:pPr marL="285750" lvl="0" indent="-285750">
              <a:buFont typeface="Arial" panose="020B0604020202020204" pitchFamily="34" charset="0"/>
              <a:buChar char="•"/>
            </a:pPr>
            <a:r>
              <a:rPr lang="en-US" dirty="0" smtClean="0">
                <a:solidFill>
                  <a:srgbClr val="002060"/>
                </a:solidFill>
              </a:rPr>
              <a:t>The </a:t>
            </a:r>
            <a:r>
              <a:rPr lang="en-US" dirty="0">
                <a:solidFill>
                  <a:srgbClr val="002060"/>
                </a:solidFill>
              </a:rPr>
              <a:t>incorporation of economic cost into science that informs BMP effectiveness. This will help us prioritize resources with regard to BMP decisions.</a:t>
            </a:r>
          </a:p>
          <a:p>
            <a:pPr marL="285750" lvl="0" indent="-285750">
              <a:buFont typeface="Arial" panose="020B0604020202020204" pitchFamily="34" charset="0"/>
              <a:buChar char="•"/>
            </a:pPr>
            <a:endParaRPr lang="en-US" dirty="0" smtClean="0">
              <a:solidFill>
                <a:srgbClr val="002060"/>
              </a:solidFill>
            </a:endParaRPr>
          </a:p>
          <a:p>
            <a:pPr marL="285750" lvl="0" indent="-285750">
              <a:buFont typeface="Arial" panose="020B0604020202020204" pitchFamily="34" charset="0"/>
              <a:buChar char="•"/>
            </a:pPr>
            <a:r>
              <a:rPr lang="en-US" dirty="0" smtClean="0">
                <a:solidFill>
                  <a:srgbClr val="002060"/>
                </a:solidFill>
              </a:rPr>
              <a:t>A </a:t>
            </a:r>
            <a:r>
              <a:rPr lang="en-US" dirty="0">
                <a:solidFill>
                  <a:srgbClr val="002060"/>
                </a:solidFill>
              </a:rPr>
              <a:t>holistic discussion of uncertainty, confidence levels, and variability in a management context. Distinguish between variability (which in some cases is well understood) and uncertainty (which is less well understood). Managers can handle uncertainty. They want to hear what the best currently available science is, what the gaps are, and that the research community is working towards filling those gaps. </a:t>
            </a:r>
          </a:p>
          <a:p>
            <a:pPr marL="285750" lvl="0" indent="-285750">
              <a:buFont typeface="Arial" panose="020B0604020202020204" pitchFamily="34" charset="0"/>
              <a:buChar char="•"/>
            </a:pPr>
            <a:endParaRPr lang="en-US" dirty="0" smtClean="0">
              <a:solidFill>
                <a:srgbClr val="002060"/>
              </a:solidFill>
            </a:endParaRPr>
          </a:p>
          <a:p>
            <a:pPr marL="285750" lvl="0" indent="-285750">
              <a:buFont typeface="Arial" panose="020B0604020202020204" pitchFamily="34" charset="0"/>
              <a:buChar char="•"/>
            </a:pPr>
            <a:r>
              <a:rPr lang="en-US" dirty="0" smtClean="0">
                <a:solidFill>
                  <a:srgbClr val="002060"/>
                </a:solidFill>
              </a:rPr>
              <a:t>Analysis </a:t>
            </a:r>
            <a:r>
              <a:rPr lang="en-US" dirty="0">
                <a:solidFill>
                  <a:srgbClr val="002060"/>
                </a:solidFill>
              </a:rPr>
              <a:t>of whether the Bay TMDL is more or less restrictive than local TMDLs. This will drive restoration action.</a:t>
            </a:r>
          </a:p>
          <a:p>
            <a:pPr marL="285750" lvl="0" indent="-285750">
              <a:buFont typeface="Arial" panose="020B0604020202020204" pitchFamily="34" charset="0"/>
              <a:buChar char="•"/>
            </a:pPr>
            <a:endParaRPr lang="en-US" dirty="0" smtClean="0">
              <a:solidFill>
                <a:srgbClr val="002060"/>
              </a:solidFill>
            </a:endParaRPr>
          </a:p>
        </p:txBody>
      </p:sp>
      <p:sp>
        <p:nvSpPr>
          <p:cNvPr id="2" name="Slide Number Placeholder 1"/>
          <p:cNvSpPr>
            <a:spLocks noGrp="1"/>
          </p:cNvSpPr>
          <p:nvPr>
            <p:ph type="sldNum" sz="quarter" idx="12"/>
          </p:nvPr>
        </p:nvSpPr>
        <p:spPr/>
        <p:txBody>
          <a:bodyPr/>
          <a:lstStyle/>
          <a:p>
            <a:fld id="{969AE151-C3EA-4B9F-BD05-09E23649A9FF}" type="slidenum">
              <a:rPr lang="en-US" smtClean="0"/>
              <a:t>20</a:t>
            </a:fld>
            <a:endParaRPr lang="en-US"/>
          </a:p>
        </p:txBody>
      </p:sp>
    </p:spTree>
    <p:extLst>
      <p:ext uri="{BB962C8B-B14F-4D97-AF65-F5344CB8AC3E}">
        <p14:creationId xmlns:p14="http://schemas.microsoft.com/office/powerpoint/2010/main" val="2957650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400" y="-114291"/>
            <a:ext cx="12192000" cy="928035"/>
            <a:chOff x="0" y="-13635"/>
            <a:chExt cx="9144000" cy="928035"/>
          </a:xfrm>
        </p:grpSpPr>
        <p:sp>
          <p:nvSpPr>
            <p:cNvPr id="8" name="Rectangle 7"/>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What was missing (2)</a:t>
              </a:r>
              <a:endParaRPr lang="en-US" sz="2400" b="1" dirty="0">
                <a:solidFill>
                  <a:srgbClr val="FFFF66"/>
                </a:solidFill>
              </a:endParaRPr>
            </a:p>
          </p:txBody>
        </p:sp>
        <p:sp>
          <p:nvSpPr>
            <p:cNvPr id="9" name="Rectangle 8"/>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Jurisdiction Panel</a:t>
              </a:r>
              <a:endParaRPr lang="en-US" sz="2800" b="1" dirty="0">
                <a:solidFill>
                  <a:schemeClr val="bg1"/>
                </a:solidFill>
              </a:endParaRPr>
            </a:p>
          </p:txBody>
        </p:sp>
      </p:grpSp>
      <p:sp>
        <p:nvSpPr>
          <p:cNvPr id="3" name="Rectangle 2"/>
          <p:cNvSpPr/>
          <p:nvPr/>
        </p:nvSpPr>
        <p:spPr>
          <a:xfrm>
            <a:off x="756920" y="1226820"/>
            <a:ext cx="10859445" cy="3693319"/>
          </a:xfrm>
          <a:prstGeom prst="rect">
            <a:avLst/>
          </a:prstGeom>
        </p:spPr>
        <p:txBody>
          <a:bodyPr wrap="square">
            <a:spAutoFit/>
          </a:bodyPr>
          <a:lstStyle/>
          <a:p>
            <a:pPr marL="285750" lvl="0" indent="-285750">
              <a:buFont typeface="Arial" panose="020B0604020202020204" pitchFamily="34" charset="0"/>
              <a:buChar char="•"/>
            </a:pPr>
            <a:r>
              <a:rPr lang="en-US" dirty="0" smtClean="0">
                <a:solidFill>
                  <a:srgbClr val="002060"/>
                </a:solidFill>
              </a:rPr>
              <a:t>A </a:t>
            </a:r>
            <a:r>
              <a:rPr lang="en-US" dirty="0">
                <a:solidFill>
                  <a:srgbClr val="002060"/>
                </a:solidFill>
              </a:rPr>
              <a:t>clear statement about what on the land is causing the problem, and whether there is solid science and technology to manage it.</a:t>
            </a:r>
          </a:p>
          <a:p>
            <a:pPr marL="285750" lvl="0" indent="-285750">
              <a:buFont typeface="Arial" panose="020B0604020202020204" pitchFamily="34" charset="0"/>
              <a:buChar char="•"/>
            </a:pPr>
            <a:endParaRPr lang="en-US" dirty="0" smtClean="0">
              <a:solidFill>
                <a:srgbClr val="002060"/>
              </a:solidFill>
            </a:endParaRPr>
          </a:p>
          <a:p>
            <a:pPr marL="285750" lvl="0" indent="-285750">
              <a:buFont typeface="Arial" panose="020B0604020202020204" pitchFamily="34" charset="0"/>
              <a:buChar char="•"/>
            </a:pPr>
            <a:r>
              <a:rPr lang="en-US" dirty="0" smtClean="0">
                <a:solidFill>
                  <a:srgbClr val="002060"/>
                </a:solidFill>
              </a:rPr>
              <a:t>A </a:t>
            </a:r>
            <a:r>
              <a:rPr lang="en-US" dirty="0">
                <a:solidFill>
                  <a:srgbClr val="002060"/>
                </a:solidFill>
              </a:rPr>
              <a:t>scientific analysis of what works and what doesn’t, what doesn’t work if you mess it up, and whether practices implemented in the past are still working. Examples include prioritizing the number of septic replacements over installation of more efficient septic systems, and street sweeping that mobilizes fine sediment.</a:t>
            </a:r>
          </a:p>
          <a:p>
            <a:pPr marL="285750" lvl="0" indent="-285750">
              <a:buFont typeface="Arial" panose="020B0604020202020204" pitchFamily="34" charset="0"/>
              <a:buChar char="•"/>
            </a:pPr>
            <a:endParaRPr lang="en-US" dirty="0" smtClean="0">
              <a:solidFill>
                <a:srgbClr val="002060"/>
              </a:solidFill>
            </a:endParaRPr>
          </a:p>
          <a:p>
            <a:pPr marL="285750" lvl="0" indent="-285750">
              <a:buFont typeface="Arial" panose="020B0604020202020204" pitchFamily="34" charset="0"/>
              <a:buChar char="•"/>
            </a:pPr>
            <a:r>
              <a:rPr lang="en-US" dirty="0" smtClean="0">
                <a:solidFill>
                  <a:srgbClr val="002060"/>
                </a:solidFill>
              </a:rPr>
              <a:t>An </a:t>
            </a:r>
            <a:r>
              <a:rPr lang="en-US" dirty="0">
                <a:solidFill>
                  <a:srgbClr val="002060"/>
                </a:solidFill>
              </a:rPr>
              <a:t>analysis of whether it would be more cost-effective to fully fund agricultural non-point source BMPs than to spend money on nutrient trading.</a:t>
            </a:r>
          </a:p>
          <a:p>
            <a:pPr marL="285750" indent="-285750">
              <a:buFont typeface="Arial" panose="020B0604020202020204" pitchFamily="34" charset="0"/>
              <a:buChar char="•"/>
            </a:pPr>
            <a:endParaRPr lang="en-US" dirty="0" smtClean="0">
              <a:solidFill>
                <a:srgbClr val="002060"/>
              </a:solidFill>
            </a:endParaRPr>
          </a:p>
          <a:p>
            <a:pPr marL="285750" indent="-285750">
              <a:buFont typeface="Arial" panose="020B0604020202020204" pitchFamily="34" charset="0"/>
              <a:buChar char="•"/>
            </a:pPr>
            <a:r>
              <a:rPr lang="en-US" dirty="0" smtClean="0">
                <a:solidFill>
                  <a:srgbClr val="002060"/>
                </a:solidFill>
              </a:rPr>
              <a:t>More </a:t>
            </a:r>
            <a:r>
              <a:rPr lang="en-US" dirty="0">
                <a:solidFill>
                  <a:srgbClr val="002060"/>
                </a:solidFill>
              </a:rPr>
              <a:t>local basin storylines for all synthesis topics, that can be taken to both the Secretary level and the local conservation group level.</a:t>
            </a:r>
          </a:p>
        </p:txBody>
      </p:sp>
      <p:sp>
        <p:nvSpPr>
          <p:cNvPr id="2" name="Slide Number Placeholder 1"/>
          <p:cNvSpPr>
            <a:spLocks noGrp="1"/>
          </p:cNvSpPr>
          <p:nvPr>
            <p:ph type="sldNum" sz="quarter" idx="12"/>
          </p:nvPr>
        </p:nvSpPr>
        <p:spPr/>
        <p:txBody>
          <a:bodyPr/>
          <a:lstStyle/>
          <a:p>
            <a:fld id="{969AE151-C3EA-4B9F-BD05-09E23649A9FF}" type="slidenum">
              <a:rPr lang="en-US" smtClean="0"/>
              <a:t>21</a:t>
            </a:fld>
            <a:endParaRPr lang="en-US"/>
          </a:p>
        </p:txBody>
      </p:sp>
    </p:spTree>
    <p:extLst>
      <p:ext uri="{BB962C8B-B14F-4D97-AF65-F5344CB8AC3E}">
        <p14:creationId xmlns:p14="http://schemas.microsoft.com/office/powerpoint/2010/main" val="1560416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400" y="-114291"/>
            <a:ext cx="12192000" cy="928035"/>
            <a:chOff x="0" y="-13635"/>
            <a:chExt cx="9144000" cy="928035"/>
          </a:xfrm>
        </p:grpSpPr>
        <p:sp>
          <p:nvSpPr>
            <p:cNvPr id="8" name="Rectangle 7"/>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Recommendation categories</a:t>
              </a:r>
              <a:endParaRPr lang="en-US" sz="2400" b="1" dirty="0">
                <a:solidFill>
                  <a:srgbClr val="FFFF66"/>
                </a:solidFill>
              </a:endParaRPr>
            </a:p>
          </p:txBody>
        </p:sp>
        <p:sp>
          <p:nvSpPr>
            <p:cNvPr id="9" name="Rectangle 8"/>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Workshop Findings and Recommendations</a:t>
              </a:r>
              <a:endParaRPr lang="en-US" sz="2800" b="1" dirty="0">
                <a:solidFill>
                  <a:schemeClr val="bg1"/>
                </a:solidFill>
              </a:endParaRPr>
            </a:p>
          </p:txBody>
        </p:sp>
      </p:grpSp>
      <p:sp>
        <p:nvSpPr>
          <p:cNvPr id="4" name="Rectangle 3"/>
          <p:cNvSpPr/>
          <p:nvPr/>
        </p:nvSpPr>
        <p:spPr>
          <a:xfrm>
            <a:off x="765628" y="1277035"/>
            <a:ext cx="10711543"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rPr>
              <a:t>Recommendations to the Chesapeake Bay Program to support jurisdiction implementation </a:t>
            </a:r>
            <a:endParaRPr lang="en-US" sz="2400" dirty="0" smtClean="0">
              <a:solidFill>
                <a:srgbClr val="002060"/>
              </a:solidFill>
            </a:endParaRPr>
          </a:p>
          <a:p>
            <a:pPr marL="342900" indent="-342900">
              <a:buFont typeface="Arial" panose="020B0604020202020204" pitchFamily="34" charset="0"/>
              <a:buChar char="•"/>
            </a:pPr>
            <a:endParaRPr lang="en-US" sz="2400" dirty="0" smtClean="0">
              <a:solidFill>
                <a:srgbClr val="002060"/>
              </a:solidFill>
            </a:endParaRPr>
          </a:p>
          <a:p>
            <a:pPr marL="342900" indent="-342900">
              <a:buFont typeface="Arial" panose="020B0604020202020204" pitchFamily="34" charset="0"/>
              <a:buChar char="•"/>
            </a:pPr>
            <a:r>
              <a:rPr lang="en-US" sz="2400" dirty="0" smtClean="0">
                <a:solidFill>
                  <a:srgbClr val="002060"/>
                </a:solidFill>
              </a:rPr>
              <a:t>Recommendations </a:t>
            </a:r>
            <a:r>
              <a:rPr lang="en-US" sz="2400" dirty="0">
                <a:solidFill>
                  <a:srgbClr val="002060"/>
                </a:solidFill>
              </a:rPr>
              <a:t>to the Chesapeake Bay Program for science communication </a:t>
            </a:r>
            <a:endParaRPr lang="en-US" sz="2400" dirty="0" smtClean="0">
              <a:solidFill>
                <a:srgbClr val="002060"/>
              </a:solidFill>
            </a:endParaRPr>
          </a:p>
          <a:p>
            <a:pPr marL="342900" indent="-342900">
              <a:buFont typeface="Arial" panose="020B0604020202020204" pitchFamily="34" charset="0"/>
              <a:buChar char="•"/>
            </a:pPr>
            <a:endParaRPr lang="en-US" sz="2400" dirty="0" smtClean="0">
              <a:solidFill>
                <a:srgbClr val="002060"/>
              </a:solidFill>
            </a:endParaRPr>
          </a:p>
          <a:p>
            <a:pPr marL="342900" indent="-342900">
              <a:buFont typeface="Arial" panose="020B0604020202020204" pitchFamily="34" charset="0"/>
              <a:buChar char="•"/>
            </a:pPr>
            <a:r>
              <a:rPr lang="en-US" sz="2400" dirty="0" smtClean="0">
                <a:solidFill>
                  <a:srgbClr val="002060"/>
                </a:solidFill>
              </a:rPr>
              <a:t>Recommendations </a:t>
            </a:r>
            <a:r>
              <a:rPr lang="en-US" sz="2400" dirty="0">
                <a:solidFill>
                  <a:srgbClr val="002060"/>
                </a:solidFill>
              </a:rPr>
              <a:t>to the Chesapeake Bay Program to promote research for BMP implementation decision support </a:t>
            </a:r>
            <a:endParaRPr lang="en-US" sz="2400" dirty="0" smtClean="0">
              <a:solidFill>
                <a:srgbClr val="002060"/>
              </a:solidFill>
            </a:endParaRPr>
          </a:p>
          <a:p>
            <a:pPr marL="342900" indent="-342900">
              <a:buFont typeface="Arial" panose="020B0604020202020204" pitchFamily="34" charset="0"/>
              <a:buChar char="•"/>
            </a:pPr>
            <a:endParaRPr lang="en-US" sz="2400" dirty="0" smtClean="0">
              <a:solidFill>
                <a:srgbClr val="002060"/>
              </a:solidFill>
            </a:endParaRPr>
          </a:p>
          <a:p>
            <a:pPr marL="342900" indent="-342900">
              <a:buFont typeface="Arial" panose="020B0604020202020204" pitchFamily="34" charset="0"/>
              <a:buChar char="•"/>
            </a:pPr>
            <a:r>
              <a:rPr lang="en-US" sz="2400" dirty="0" smtClean="0">
                <a:solidFill>
                  <a:srgbClr val="002060"/>
                </a:solidFill>
              </a:rPr>
              <a:t>Recommendations </a:t>
            </a:r>
            <a:r>
              <a:rPr lang="en-US" sz="2400" dirty="0">
                <a:solidFill>
                  <a:srgbClr val="002060"/>
                </a:solidFill>
              </a:rPr>
              <a:t>to Chesapeake Bay Watershed jurisdictions </a:t>
            </a:r>
            <a:endParaRPr lang="en-US" sz="2400" dirty="0" smtClean="0">
              <a:solidFill>
                <a:srgbClr val="002060"/>
              </a:solidFill>
            </a:endParaRPr>
          </a:p>
          <a:p>
            <a:pPr marL="342900" indent="-342900">
              <a:buFont typeface="Arial" panose="020B0604020202020204" pitchFamily="34" charset="0"/>
              <a:buChar char="•"/>
            </a:pPr>
            <a:endParaRPr lang="en-US" sz="2400" dirty="0" smtClean="0">
              <a:solidFill>
                <a:srgbClr val="002060"/>
              </a:solidFill>
            </a:endParaRPr>
          </a:p>
          <a:p>
            <a:pPr marL="342900" indent="-342900">
              <a:buFont typeface="Arial" panose="020B0604020202020204" pitchFamily="34" charset="0"/>
              <a:buChar char="•"/>
            </a:pPr>
            <a:r>
              <a:rPr lang="en-US" sz="2400" dirty="0" smtClean="0">
                <a:solidFill>
                  <a:srgbClr val="002060"/>
                </a:solidFill>
              </a:rPr>
              <a:t>Recommendations </a:t>
            </a:r>
            <a:r>
              <a:rPr lang="en-US" sz="2400" dirty="0">
                <a:solidFill>
                  <a:srgbClr val="002060"/>
                </a:solidFill>
              </a:rPr>
              <a:t>to the Chesapeake Bay Watershed research community </a:t>
            </a:r>
            <a:endParaRPr lang="en-US" sz="2400" dirty="0">
              <a:solidFill>
                <a:srgbClr val="002060"/>
              </a:solidFill>
            </a:endParaRPr>
          </a:p>
        </p:txBody>
      </p:sp>
      <p:sp>
        <p:nvSpPr>
          <p:cNvPr id="5" name="Slide Number Placeholder 4"/>
          <p:cNvSpPr>
            <a:spLocks noGrp="1"/>
          </p:cNvSpPr>
          <p:nvPr>
            <p:ph type="sldNum" sz="quarter" idx="12"/>
          </p:nvPr>
        </p:nvSpPr>
        <p:spPr/>
        <p:txBody>
          <a:bodyPr/>
          <a:lstStyle/>
          <a:p>
            <a:fld id="{969AE151-C3EA-4B9F-BD05-09E23649A9FF}" type="slidenum">
              <a:rPr lang="en-US" smtClean="0"/>
              <a:t>22</a:t>
            </a:fld>
            <a:endParaRPr lang="en-US"/>
          </a:p>
        </p:txBody>
      </p:sp>
    </p:spTree>
    <p:extLst>
      <p:ext uri="{BB962C8B-B14F-4D97-AF65-F5344CB8AC3E}">
        <p14:creationId xmlns:p14="http://schemas.microsoft.com/office/powerpoint/2010/main" val="2261994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27" y="-114291"/>
            <a:ext cx="12192000" cy="928035"/>
            <a:chOff x="0" y="-13635"/>
            <a:chExt cx="9144000" cy="928035"/>
          </a:xfrm>
        </p:grpSpPr>
        <p:sp>
          <p:nvSpPr>
            <p:cNvPr id="8" name="Rectangle 7"/>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Lessons Learned</a:t>
              </a:r>
              <a:endParaRPr lang="en-US" sz="2400" b="1" dirty="0">
                <a:solidFill>
                  <a:srgbClr val="FFFF66"/>
                </a:solidFill>
              </a:endParaRPr>
            </a:p>
          </p:txBody>
        </p:sp>
        <p:sp>
          <p:nvSpPr>
            <p:cNvPr id="9" name="Rectangle 8"/>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Workshop Findings and Recommendations</a:t>
              </a:r>
              <a:endParaRPr lang="en-US" sz="2800" b="1" dirty="0">
                <a:solidFill>
                  <a:schemeClr val="bg1"/>
                </a:solidFill>
              </a:endParaRPr>
            </a:p>
          </p:txBody>
        </p:sp>
      </p:grpSp>
      <p:sp>
        <p:nvSpPr>
          <p:cNvPr id="3" name="Rectangle 2"/>
          <p:cNvSpPr/>
          <p:nvPr/>
        </p:nvSpPr>
        <p:spPr>
          <a:xfrm>
            <a:off x="691677" y="1444534"/>
            <a:ext cx="10859445" cy="3416320"/>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2060"/>
                </a:solidFill>
              </a:rPr>
              <a:t>Original workshop goals to have a very targeted discussion of remaining research gaps and receive feedback on prioritization from managers were </a:t>
            </a:r>
            <a:r>
              <a:rPr lang="en-US" sz="2400" i="1" dirty="0">
                <a:solidFill>
                  <a:srgbClr val="002060"/>
                </a:solidFill>
              </a:rPr>
              <a:t>not quite </a:t>
            </a:r>
            <a:r>
              <a:rPr lang="en-US" sz="2400" dirty="0">
                <a:solidFill>
                  <a:srgbClr val="002060"/>
                </a:solidFill>
              </a:rPr>
              <a:t>met. </a:t>
            </a:r>
          </a:p>
          <a:p>
            <a:pPr marL="285750" lvl="0" indent="-285750">
              <a:buFont typeface="Arial" panose="020B0604020202020204" pitchFamily="34" charset="0"/>
              <a:buChar char="•"/>
            </a:pPr>
            <a:endParaRPr lang="en-US" sz="2400" dirty="0" smtClean="0">
              <a:solidFill>
                <a:srgbClr val="002060"/>
              </a:solidFill>
            </a:endParaRPr>
          </a:p>
          <a:p>
            <a:pPr marL="285750" lvl="0" indent="-285750">
              <a:buFont typeface="Arial" panose="020B0604020202020204" pitchFamily="34" charset="0"/>
              <a:buChar char="•"/>
            </a:pPr>
            <a:r>
              <a:rPr lang="en-US" sz="2400" dirty="0" smtClean="0">
                <a:solidFill>
                  <a:srgbClr val="002060"/>
                </a:solidFill>
              </a:rPr>
              <a:t>Watershed and estuarine researchers should </a:t>
            </a:r>
            <a:r>
              <a:rPr lang="en-US" sz="2400" dirty="0" smtClean="0">
                <a:solidFill>
                  <a:srgbClr val="002060"/>
                </a:solidFill>
              </a:rPr>
              <a:t>collaborate and communicate more to i</a:t>
            </a:r>
            <a:r>
              <a:rPr lang="en-US" sz="2400" dirty="0" smtClean="0">
                <a:solidFill>
                  <a:srgbClr val="002060"/>
                </a:solidFill>
              </a:rPr>
              <a:t>ntegrate </a:t>
            </a:r>
            <a:r>
              <a:rPr lang="en-US" sz="2400" dirty="0">
                <a:solidFill>
                  <a:srgbClr val="002060"/>
                </a:solidFill>
              </a:rPr>
              <a:t>analysis of </a:t>
            </a:r>
            <a:r>
              <a:rPr lang="en-US" sz="2400" dirty="0" smtClean="0">
                <a:solidFill>
                  <a:srgbClr val="002060"/>
                </a:solidFill>
              </a:rPr>
              <a:t>ecosystem trends </a:t>
            </a:r>
            <a:r>
              <a:rPr lang="en-US" sz="2400" dirty="0">
                <a:solidFill>
                  <a:srgbClr val="002060"/>
                </a:solidFill>
              </a:rPr>
              <a:t>and their explanations</a:t>
            </a:r>
            <a:r>
              <a:rPr lang="en-US" sz="2400" dirty="0" smtClean="0">
                <a:solidFill>
                  <a:srgbClr val="002060"/>
                </a:solidFill>
              </a:rPr>
              <a:t>.</a:t>
            </a:r>
          </a:p>
          <a:p>
            <a:pPr marL="285750" lvl="0" indent="-285750">
              <a:buFont typeface="Arial" panose="020B0604020202020204" pitchFamily="34" charset="0"/>
              <a:buChar char="•"/>
            </a:pPr>
            <a:endParaRPr lang="en-US" sz="2400" dirty="0" smtClean="0">
              <a:solidFill>
                <a:srgbClr val="002060"/>
              </a:solidFill>
            </a:endParaRPr>
          </a:p>
          <a:p>
            <a:pPr marL="285750" lvl="0" indent="-285750">
              <a:buFont typeface="Arial" panose="020B0604020202020204" pitchFamily="34" charset="0"/>
              <a:buChar char="•"/>
            </a:pPr>
            <a:r>
              <a:rPr lang="en-US" sz="2400" dirty="0" smtClean="0">
                <a:solidFill>
                  <a:srgbClr val="002060"/>
                </a:solidFill>
              </a:rPr>
              <a:t>Unanticipated benefit:</a:t>
            </a:r>
          </a:p>
          <a:p>
            <a:pPr marL="742950" lvl="1" indent="-285750">
              <a:buFont typeface="Arial" panose="020B0604020202020204" pitchFamily="34" charset="0"/>
              <a:buChar char="•"/>
            </a:pPr>
            <a:r>
              <a:rPr lang="en-US" sz="2400" dirty="0" smtClean="0">
                <a:solidFill>
                  <a:srgbClr val="002060"/>
                </a:solidFill>
              </a:rPr>
              <a:t>Direct communication between this group of researchers and managers</a:t>
            </a:r>
          </a:p>
          <a:p>
            <a:pPr marL="742950" lvl="1" indent="-285750">
              <a:buFont typeface="Arial" panose="020B0604020202020204" pitchFamily="34" charset="0"/>
              <a:buChar char="•"/>
            </a:pPr>
            <a:r>
              <a:rPr lang="en-US" sz="2400" dirty="0" smtClean="0">
                <a:solidFill>
                  <a:srgbClr val="002060"/>
                </a:solidFill>
              </a:rPr>
              <a:t>Relationship building through sincere exchange of information</a:t>
            </a:r>
            <a:endParaRPr lang="en-US" sz="2400" dirty="0" smtClean="0">
              <a:solidFill>
                <a:srgbClr val="002060"/>
              </a:solidFill>
            </a:endParaRPr>
          </a:p>
        </p:txBody>
      </p:sp>
      <p:sp>
        <p:nvSpPr>
          <p:cNvPr id="2" name="Slide Number Placeholder 1"/>
          <p:cNvSpPr>
            <a:spLocks noGrp="1"/>
          </p:cNvSpPr>
          <p:nvPr>
            <p:ph type="sldNum" sz="quarter" idx="12"/>
          </p:nvPr>
        </p:nvSpPr>
        <p:spPr/>
        <p:txBody>
          <a:bodyPr/>
          <a:lstStyle/>
          <a:p>
            <a:fld id="{969AE151-C3EA-4B9F-BD05-09E23649A9FF}" type="slidenum">
              <a:rPr lang="en-US" smtClean="0"/>
              <a:t>23</a:t>
            </a:fld>
            <a:endParaRPr lang="en-US"/>
          </a:p>
        </p:txBody>
      </p:sp>
    </p:spTree>
    <p:extLst>
      <p:ext uri="{BB962C8B-B14F-4D97-AF65-F5344CB8AC3E}">
        <p14:creationId xmlns:p14="http://schemas.microsoft.com/office/powerpoint/2010/main" val="1359363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7" y="-114291"/>
            <a:ext cx="12192000" cy="928035"/>
            <a:chOff x="0" y="-13635"/>
            <a:chExt cx="9144000" cy="928035"/>
          </a:xfrm>
        </p:grpSpPr>
        <p:sp>
          <p:nvSpPr>
            <p:cNvPr id="4" name="Rectangle 3"/>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Where do we go from here?</a:t>
              </a:r>
              <a:endParaRPr lang="en-US" sz="2400" b="1" dirty="0">
                <a:solidFill>
                  <a:srgbClr val="FFFF66"/>
                </a:solidFill>
              </a:endParaRPr>
            </a:p>
          </p:txBody>
        </p:sp>
        <p:sp>
          <p:nvSpPr>
            <p:cNvPr id="5" name="Rectangle 4"/>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Workshop Findings and Recommendations</a:t>
              </a:r>
              <a:endParaRPr lang="en-US" sz="2800" b="1" dirty="0">
                <a:solidFill>
                  <a:schemeClr val="bg1"/>
                </a:solidFill>
              </a:endParaRPr>
            </a:p>
          </p:txBody>
        </p:sp>
      </p:grpSp>
      <p:sp>
        <p:nvSpPr>
          <p:cNvPr id="6" name="TextBox 5"/>
          <p:cNvSpPr txBox="1"/>
          <p:nvPr/>
        </p:nvSpPr>
        <p:spPr>
          <a:xfrm>
            <a:off x="1881051" y="1776548"/>
            <a:ext cx="894370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2060"/>
                </a:solidFill>
              </a:rPr>
              <a:t>This workshop generated a LOT of recommendations</a:t>
            </a:r>
          </a:p>
          <a:p>
            <a:pPr marL="285750" indent="-285750">
              <a:buFont typeface="Arial" panose="020B0604020202020204" pitchFamily="34" charset="0"/>
              <a:buChar char="•"/>
            </a:pPr>
            <a:endParaRPr lang="en-US" sz="2400" dirty="0" smtClean="0">
              <a:solidFill>
                <a:srgbClr val="002060"/>
              </a:solidFill>
            </a:endParaRPr>
          </a:p>
          <a:p>
            <a:pPr marL="285750" indent="-285750">
              <a:buFont typeface="Arial" panose="020B0604020202020204" pitchFamily="34" charset="0"/>
              <a:buChar char="•"/>
            </a:pPr>
            <a:r>
              <a:rPr lang="en-US" sz="2400" dirty="0" smtClean="0">
                <a:solidFill>
                  <a:srgbClr val="002060"/>
                </a:solidFill>
              </a:rPr>
              <a:t>Those of direct relevance to WIP planning were immediately acted upon by the CBP</a:t>
            </a:r>
          </a:p>
          <a:p>
            <a:pPr marL="285750" indent="-285750">
              <a:buFont typeface="Arial" panose="020B0604020202020204" pitchFamily="34" charset="0"/>
              <a:buChar char="•"/>
            </a:pPr>
            <a:endParaRPr lang="en-US" sz="2400" dirty="0" smtClean="0">
              <a:solidFill>
                <a:srgbClr val="002060"/>
              </a:solidFill>
            </a:endParaRPr>
          </a:p>
          <a:p>
            <a:pPr marL="285750" indent="-285750">
              <a:buFont typeface="Arial" panose="020B0604020202020204" pitchFamily="34" charset="0"/>
              <a:buChar char="•"/>
            </a:pPr>
            <a:r>
              <a:rPr lang="en-US" sz="2400" dirty="0" smtClean="0">
                <a:solidFill>
                  <a:srgbClr val="002060"/>
                </a:solidFill>
              </a:rPr>
              <a:t>Regarding remaining recommendations for science communication and research prioritization... </a:t>
            </a:r>
          </a:p>
          <a:p>
            <a:pPr marL="285750" indent="-285750">
              <a:buFont typeface="Arial" panose="020B0604020202020204" pitchFamily="34" charset="0"/>
              <a:buChar char="•"/>
            </a:pPr>
            <a:endParaRPr lang="en-US" sz="2400" dirty="0">
              <a:solidFill>
                <a:srgbClr val="002060"/>
              </a:solidFill>
            </a:endParaRPr>
          </a:p>
          <a:p>
            <a:pPr marL="285750" indent="-285750">
              <a:buFont typeface="Arial" panose="020B0604020202020204" pitchFamily="34" charset="0"/>
              <a:buChar char="•"/>
            </a:pPr>
            <a:r>
              <a:rPr lang="en-US" sz="2400" dirty="0" smtClean="0">
                <a:solidFill>
                  <a:srgbClr val="002060"/>
                </a:solidFill>
              </a:rPr>
              <a:t>Regarding the original workshop goals….</a:t>
            </a:r>
            <a:endParaRPr lang="en-US" sz="2400" dirty="0">
              <a:solidFill>
                <a:srgbClr val="002060"/>
              </a:solidFill>
            </a:endParaRPr>
          </a:p>
        </p:txBody>
      </p:sp>
      <p:sp>
        <p:nvSpPr>
          <p:cNvPr id="7" name="Slide Number Placeholder 6"/>
          <p:cNvSpPr>
            <a:spLocks noGrp="1"/>
          </p:cNvSpPr>
          <p:nvPr>
            <p:ph type="sldNum" sz="quarter" idx="12"/>
          </p:nvPr>
        </p:nvSpPr>
        <p:spPr/>
        <p:txBody>
          <a:bodyPr/>
          <a:lstStyle/>
          <a:p>
            <a:fld id="{969AE151-C3EA-4B9F-BD05-09E23649A9FF}" type="slidenum">
              <a:rPr lang="en-US" smtClean="0"/>
              <a:t>24</a:t>
            </a:fld>
            <a:endParaRPr lang="en-US"/>
          </a:p>
        </p:txBody>
      </p:sp>
    </p:spTree>
    <p:extLst>
      <p:ext uri="{BB962C8B-B14F-4D97-AF65-F5344CB8AC3E}">
        <p14:creationId xmlns:p14="http://schemas.microsoft.com/office/powerpoint/2010/main" val="79708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66"/>
                  </a:solidFill>
                </a:rPr>
                <a:t>Cross-discipline dialogue: </a:t>
              </a:r>
              <a:r>
                <a:rPr lang="en-US" sz="2400" b="1" dirty="0" smtClean="0">
                  <a:solidFill>
                    <a:srgbClr val="FFFF66"/>
                  </a:solidFill>
                </a:rPr>
                <a:t>Introduction</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Workshop Purpose</a:t>
              </a:r>
              <a:endParaRPr lang="en-US" sz="2800" b="1" dirty="0">
                <a:solidFill>
                  <a:schemeClr val="bg1"/>
                </a:solidFill>
              </a:endParaRPr>
            </a:p>
          </p:txBody>
        </p:sp>
      </p:grpSp>
      <p:sp>
        <p:nvSpPr>
          <p:cNvPr id="7" name="Rectangle 6"/>
          <p:cNvSpPr/>
          <p:nvPr/>
        </p:nvSpPr>
        <p:spPr>
          <a:xfrm>
            <a:off x="443948" y="967079"/>
            <a:ext cx="11304103" cy="5693866"/>
          </a:xfrm>
          <a:prstGeom prst="rect">
            <a:avLst/>
          </a:prstGeom>
        </p:spPr>
        <p:txBody>
          <a:bodyPr wrap="square">
            <a:spAutoFit/>
          </a:bodyPr>
          <a:lstStyle/>
          <a:p>
            <a:r>
              <a:rPr lang="en-US" sz="2400" dirty="0">
                <a:solidFill>
                  <a:srgbClr val="002060"/>
                </a:solidFill>
              </a:rPr>
              <a:t>Decision Support and Challenges </a:t>
            </a:r>
            <a:r>
              <a:rPr lang="en-US" sz="2400" dirty="0" smtClean="0">
                <a:solidFill>
                  <a:srgbClr val="002060"/>
                </a:solidFill>
              </a:rPr>
              <a:t>Faced:</a:t>
            </a:r>
          </a:p>
          <a:p>
            <a:endParaRPr lang="en-US" sz="2000"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Timing:</a:t>
            </a:r>
            <a:r>
              <a:rPr lang="en-US" sz="2000" dirty="0" smtClean="0">
                <a:solidFill>
                  <a:srgbClr val="002060"/>
                </a:solidFill>
              </a:rPr>
              <a:t> </a:t>
            </a:r>
            <a:r>
              <a:rPr lang="en-US" sz="2000" dirty="0">
                <a:solidFill>
                  <a:srgbClr val="002060"/>
                </a:solidFill>
              </a:rPr>
              <a:t>The CBP’s “accountability schedule” drives decision-making for the jurisdictions. As a result, information must be available in an accessible format, with insights for application, within that timeframe. </a:t>
            </a:r>
            <a:endParaRPr lang="en-US" sz="2000" dirty="0" smtClean="0">
              <a:solidFill>
                <a:srgbClr val="002060"/>
              </a:solidFill>
            </a:endParaRPr>
          </a:p>
          <a:p>
            <a:pPr marL="285750" indent="-285750">
              <a:buFont typeface="Arial" panose="020B0604020202020204" pitchFamily="34" charset="0"/>
              <a:buChar char="•"/>
            </a:pPr>
            <a:endParaRPr lang="en-US" sz="2000"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Technical:</a:t>
            </a:r>
            <a:r>
              <a:rPr lang="en-US" sz="2000" dirty="0" smtClean="0">
                <a:solidFill>
                  <a:srgbClr val="002060"/>
                </a:solidFill>
              </a:rPr>
              <a:t> </a:t>
            </a:r>
            <a:r>
              <a:rPr lang="en-US" sz="2000" dirty="0">
                <a:solidFill>
                  <a:srgbClr val="002060"/>
                </a:solidFill>
              </a:rPr>
              <a:t>Decision-making is complicated by the watershed’s highly variable landscape and the local scale at which several of these decisions must be made. Extrapolating scientific insights to scales and locations outside of their original scope adds uncertainty with regard to source attribution and BMP effectiveness. </a:t>
            </a:r>
            <a:endParaRPr lang="en-US" sz="2000" dirty="0" smtClean="0">
              <a:solidFill>
                <a:srgbClr val="002060"/>
              </a:solidFill>
            </a:endParaRPr>
          </a:p>
          <a:p>
            <a:pPr marL="285750" indent="-285750">
              <a:buFont typeface="Arial" panose="020B0604020202020204" pitchFamily="34" charset="0"/>
              <a:buChar char="•"/>
            </a:pPr>
            <a:endParaRPr lang="en-US" sz="2000"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Social and Political: </a:t>
            </a:r>
            <a:r>
              <a:rPr lang="en-US" sz="2000" dirty="0">
                <a:solidFill>
                  <a:srgbClr val="002060"/>
                </a:solidFill>
              </a:rPr>
              <a:t>The degree to which science-based information can guide decision-making is mediated by an array of factors over which managers may have little to no control. Decisions are constrained by the availability of limited public resources, with multiple public needs competing for attention and prioritization. The desire to place BMPs in those locations where they will be most effective is complicated by the need to consider fair and equitable distribution of resources across communities. Finally, private property rights and lack of a regulatory mandate for most non-point sources limit the options open to managers when it comes to optimal BMP placement. </a:t>
            </a:r>
            <a:r>
              <a:rPr lang="en-US" sz="2000" dirty="0" smtClean="0">
                <a:solidFill>
                  <a:srgbClr val="002060"/>
                </a:solidFill>
              </a:rPr>
              <a:t> </a:t>
            </a:r>
            <a:endParaRPr lang="en-US" sz="2000" dirty="0">
              <a:solidFill>
                <a:srgbClr val="002060"/>
              </a:solidFill>
            </a:endParaRPr>
          </a:p>
        </p:txBody>
      </p:sp>
      <p:sp>
        <p:nvSpPr>
          <p:cNvPr id="2" name="Slide Number Placeholder 1"/>
          <p:cNvSpPr>
            <a:spLocks noGrp="1"/>
          </p:cNvSpPr>
          <p:nvPr>
            <p:ph type="sldNum" sz="quarter" idx="12"/>
          </p:nvPr>
        </p:nvSpPr>
        <p:spPr/>
        <p:txBody>
          <a:bodyPr/>
          <a:lstStyle/>
          <a:p>
            <a:fld id="{969AE151-C3EA-4B9F-BD05-09E23649A9FF}" type="slidenum">
              <a:rPr lang="en-US" smtClean="0"/>
              <a:t>3</a:t>
            </a:fld>
            <a:endParaRPr lang="en-US"/>
          </a:p>
        </p:txBody>
      </p:sp>
    </p:spTree>
    <p:extLst>
      <p:ext uri="{BB962C8B-B14F-4D97-AF65-F5344CB8AC3E}">
        <p14:creationId xmlns:p14="http://schemas.microsoft.com/office/powerpoint/2010/main" val="258742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Cross-discipline dialogue: </a:t>
              </a:r>
              <a:r>
                <a:rPr lang="en-US" sz="2400" b="1" dirty="0" smtClean="0">
                  <a:solidFill>
                    <a:srgbClr val="FFFF66"/>
                  </a:solidFill>
                </a:rPr>
                <a:t>Research Synthesis </a:t>
              </a:r>
              <a:r>
                <a:rPr lang="en-US" sz="2400" b="1" dirty="0" smtClean="0">
                  <a:solidFill>
                    <a:srgbClr val="FFFF66"/>
                  </a:solidFill>
                </a:rPr>
                <a:t>Sessions</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Workshop Purpose</a:t>
              </a:r>
              <a:endParaRPr lang="en-US" sz="2800" b="1" dirty="0">
                <a:solidFill>
                  <a:schemeClr val="bg1"/>
                </a:solidFill>
              </a:endParaRPr>
            </a:p>
          </p:txBody>
        </p:sp>
      </p:grpSp>
      <p:sp>
        <p:nvSpPr>
          <p:cNvPr id="10" name="Rectangle 9"/>
          <p:cNvSpPr/>
          <p:nvPr/>
        </p:nvSpPr>
        <p:spPr>
          <a:xfrm>
            <a:off x="1921564" y="1860131"/>
            <a:ext cx="8945218" cy="3785652"/>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002060"/>
                </a:solidFill>
              </a:rPr>
              <a:t>4 sequential sessions</a:t>
            </a:r>
          </a:p>
          <a:p>
            <a:pPr marL="342900" indent="-342900">
              <a:buFont typeface="Arial" panose="020B0604020202020204" pitchFamily="34" charset="0"/>
              <a:buChar char="•"/>
            </a:pPr>
            <a:r>
              <a:rPr lang="en-US" sz="2400" dirty="0" smtClean="0">
                <a:solidFill>
                  <a:srgbClr val="002060"/>
                </a:solidFill>
              </a:rPr>
              <a:t>For each </a:t>
            </a:r>
            <a:r>
              <a:rPr lang="en-US" sz="2400" dirty="0">
                <a:solidFill>
                  <a:srgbClr val="002060"/>
                </a:solidFill>
              </a:rPr>
              <a:t>s</a:t>
            </a:r>
            <a:r>
              <a:rPr lang="en-US" sz="2400" dirty="0" smtClean="0">
                <a:solidFill>
                  <a:srgbClr val="002060"/>
                </a:solidFill>
              </a:rPr>
              <a:t>ession:</a:t>
            </a:r>
            <a:endParaRPr lang="en-US" sz="2400" dirty="0" smtClean="0">
              <a:solidFill>
                <a:srgbClr val="002060"/>
              </a:solidFill>
            </a:endParaRPr>
          </a:p>
          <a:p>
            <a:pPr marL="800100" lvl="1" indent="-342900">
              <a:buFont typeface="Arial" panose="020B0604020202020204" pitchFamily="34" charset="0"/>
              <a:buChar char="•"/>
            </a:pPr>
            <a:r>
              <a:rPr lang="en-US" sz="2400" dirty="0" smtClean="0">
                <a:solidFill>
                  <a:srgbClr val="002060"/>
                </a:solidFill>
              </a:rPr>
              <a:t>2-3 </a:t>
            </a:r>
            <a:r>
              <a:rPr lang="en-US" sz="2400" dirty="0" smtClean="0">
                <a:solidFill>
                  <a:srgbClr val="002060"/>
                </a:solidFill>
              </a:rPr>
              <a:t>synthesis presentations</a:t>
            </a:r>
          </a:p>
          <a:p>
            <a:pPr marL="800100" lvl="1" indent="-342900">
              <a:buFont typeface="Arial" panose="020B0604020202020204" pitchFamily="34" charset="0"/>
              <a:buChar char="•"/>
            </a:pPr>
            <a:endParaRPr lang="en-US" sz="2400" dirty="0" smtClean="0">
              <a:solidFill>
                <a:srgbClr val="002060"/>
              </a:solidFill>
            </a:endParaRPr>
          </a:p>
          <a:p>
            <a:pPr marL="800100" lvl="1" indent="-342900">
              <a:buFont typeface="Arial" panose="020B0604020202020204" pitchFamily="34" charset="0"/>
              <a:buChar char="•"/>
            </a:pPr>
            <a:r>
              <a:rPr lang="en-US" sz="2400" dirty="0" smtClean="0">
                <a:solidFill>
                  <a:srgbClr val="002060"/>
                </a:solidFill>
              </a:rPr>
              <a:t>80 minutes of breakout discussion</a:t>
            </a:r>
          </a:p>
          <a:p>
            <a:pPr marL="800100" lvl="1" indent="-342900">
              <a:buFont typeface="Arial" panose="020B0604020202020204" pitchFamily="34" charset="0"/>
              <a:buChar char="•"/>
            </a:pPr>
            <a:endParaRPr lang="en-US" sz="2400" dirty="0" smtClean="0">
              <a:solidFill>
                <a:srgbClr val="002060"/>
              </a:solidFill>
            </a:endParaRPr>
          </a:p>
          <a:p>
            <a:pPr marL="800100" lvl="1" indent="-342900">
              <a:buFont typeface="Arial" panose="020B0604020202020204" pitchFamily="34" charset="0"/>
              <a:buChar char="•"/>
            </a:pPr>
            <a:r>
              <a:rPr lang="en-US" sz="2400" dirty="0" smtClean="0">
                <a:solidFill>
                  <a:srgbClr val="002060"/>
                </a:solidFill>
              </a:rPr>
              <a:t>Outcomes:</a:t>
            </a:r>
          </a:p>
          <a:p>
            <a:pPr marL="1257300" lvl="2" indent="-342900">
              <a:buFont typeface="Arial" panose="020B0604020202020204" pitchFamily="34" charset="0"/>
              <a:buChar char="•"/>
            </a:pPr>
            <a:r>
              <a:rPr lang="en-US" sz="2400" dirty="0" smtClean="0">
                <a:solidFill>
                  <a:srgbClr val="002060"/>
                </a:solidFill>
              </a:rPr>
              <a:t>Science messages for further communication</a:t>
            </a:r>
          </a:p>
          <a:p>
            <a:pPr marL="1257300" lvl="2" indent="-342900">
              <a:buFont typeface="Arial" panose="020B0604020202020204" pitchFamily="34" charset="0"/>
              <a:buChar char="•"/>
            </a:pPr>
            <a:r>
              <a:rPr lang="en-US" sz="2400" dirty="0" smtClean="0">
                <a:solidFill>
                  <a:srgbClr val="002060"/>
                </a:solidFill>
              </a:rPr>
              <a:t>Potential implications for management</a:t>
            </a:r>
          </a:p>
          <a:p>
            <a:pPr marL="1257300" lvl="2" indent="-342900">
              <a:buFont typeface="Arial" panose="020B0604020202020204" pitchFamily="34" charset="0"/>
              <a:buChar char="•"/>
            </a:pPr>
            <a:r>
              <a:rPr lang="en-US" sz="2400" dirty="0" smtClean="0">
                <a:solidFill>
                  <a:srgbClr val="002060"/>
                </a:solidFill>
              </a:rPr>
              <a:t>Research recommendations</a:t>
            </a:r>
            <a:endParaRPr lang="en-US" sz="2400" dirty="0">
              <a:solidFill>
                <a:srgbClr val="002060"/>
              </a:solidFill>
            </a:endParaRPr>
          </a:p>
        </p:txBody>
      </p:sp>
      <p:sp>
        <p:nvSpPr>
          <p:cNvPr id="2" name="Slide Number Placeholder 1"/>
          <p:cNvSpPr>
            <a:spLocks noGrp="1"/>
          </p:cNvSpPr>
          <p:nvPr>
            <p:ph type="sldNum" sz="quarter" idx="12"/>
          </p:nvPr>
        </p:nvSpPr>
        <p:spPr/>
        <p:txBody>
          <a:bodyPr/>
          <a:lstStyle/>
          <a:p>
            <a:fld id="{969AE151-C3EA-4B9F-BD05-09E23649A9FF}" type="slidenum">
              <a:rPr lang="en-US" smtClean="0"/>
              <a:t>4</a:t>
            </a:fld>
            <a:endParaRPr lang="en-US"/>
          </a:p>
        </p:txBody>
      </p:sp>
    </p:spTree>
    <p:extLst>
      <p:ext uri="{BB962C8B-B14F-4D97-AF65-F5344CB8AC3E}">
        <p14:creationId xmlns:p14="http://schemas.microsoft.com/office/powerpoint/2010/main" val="47187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Cross-discipline dialogue: Research Sessions</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Workshop Purpose</a:t>
              </a:r>
              <a:endParaRPr lang="en-US" sz="2800" b="1" dirty="0">
                <a:solidFill>
                  <a:schemeClr val="bg1"/>
                </a:solidFill>
              </a:endParaRPr>
            </a:p>
          </p:txBody>
        </p:sp>
      </p:grpSp>
      <p:sp>
        <p:nvSpPr>
          <p:cNvPr id="10" name="Rectangle 9"/>
          <p:cNvSpPr/>
          <p:nvPr/>
        </p:nvSpPr>
        <p:spPr>
          <a:xfrm>
            <a:off x="821634" y="1860131"/>
            <a:ext cx="10959548" cy="3416320"/>
          </a:xfrm>
          <a:prstGeom prst="rect">
            <a:avLst/>
          </a:prstGeom>
        </p:spPr>
        <p:txBody>
          <a:bodyPr wrap="square">
            <a:spAutoFit/>
          </a:bodyPr>
          <a:lstStyle/>
          <a:p>
            <a:pPr marL="400050" indent="-400050">
              <a:buAutoNum type="romanUcPeriod"/>
            </a:pPr>
            <a:r>
              <a:rPr lang="en-US" sz="2400" dirty="0" smtClean="0">
                <a:solidFill>
                  <a:srgbClr val="002060"/>
                </a:solidFill>
              </a:rPr>
              <a:t>Insights </a:t>
            </a:r>
            <a:r>
              <a:rPr lang="en-US" sz="2400" dirty="0">
                <a:solidFill>
                  <a:srgbClr val="002060"/>
                </a:solidFill>
              </a:rPr>
              <a:t>from USGS Monitoring and Analysis of the Chesapeake Bay Watershed </a:t>
            </a:r>
            <a:endParaRPr lang="en-US" sz="2400" dirty="0" smtClean="0">
              <a:solidFill>
                <a:srgbClr val="002060"/>
              </a:solidFill>
            </a:endParaRPr>
          </a:p>
          <a:p>
            <a:pPr marL="400050" indent="-400050">
              <a:buAutoNum type="romanUcPeriod"/>
            </a:pPr>
            <a:endParaRPr lang="en-US" sz="2400" dirty="0" smtClean="0">
              <a:solidFill>
                <a:srgbClr val="002060"/>
              </a:solidFill>
            </a:endParaRPr>
          </a:p>
          <a:p>
            <a:pPr marL="400050" indent="-400050">
              <a:buAutoNum type="romanUcPeriod"/>
            </a:pPr>
            <a:r>
              <a:rPr lang="en-US" sz="2400" dirty="0" smtClean="0">
                <a:solidFill>
                  <a:srgbClr val="002060"/>
                </a:solidFill>
              </a:rPr>
              <a:t>Insights </a:t>
            </a:r>
            <a:r>
              <a:rPr lang="en-US" sz="2400" dirty="0">
                <a:solidFill>
                  <a:srgbClr val="002060"/>
                </a:solidFill>
              </a:rPr>
              <a:t>from monitoring and analysis of watershed sediment transport, estuarine water clarity, and SAV abundance </a:t>
            </a:r>
            <a:endParaRPr lang="en-US" sz="2400" dirty="0" smtClean="0">
              <a:solidFill>
                <a:srgbClr val="002060"/>
              </a:solidFill>
            </a:endParaRPr>
          </a:p>
          <a:p>
            <a:pPr marL="400050" indent="-400050">
              <a:buAutoNum type="romanUcPeriod"/>
            </a:pPr>
            <a:endParaRPr lang="en-US" sz="2400" dirty="0" smtClean="0">
              <a:solidFill>
                <a:srgbClr val="002060"/>
              </a:solidFill>
            </a:endParaRPr>
          </a:p>
          <a:p>
            <a:pPr marL="400050" indent="-400050">
              <a:buAutoNum type="romanUcPeriod"/>
            </a:pPr>
            <a:r>
              <a:rPr lang="en-US" sz="2400" dirty="0" smtClean="0">
                <a:solidFill>
                  <a:srgbClr val="002060"/>
                </a:solidFill>
              </a:rPr>
              <a:t>The </a:t>
            </a:r>
            <a:r>
              <a:rPr lang="en-US" sz="2400" dirty="0">
                <a:solidFill>
                  <a:srgbClr val="002060"/>
                </a:solidFill>
              </a:rPr>
              <a:t>history of major tributary loads and conceptual models of estuarine response </a:t>
            </a:r>
            <a:endParaRPr lang="en-US" sz="2400" dirty="0" smtClean="0">
              <a:solidFill>
                <a:srgbClr val="002060"/>
              </a:solidFill>
            </a:endParaRPr>
          </a:p>
          <a:p>
            <a:pPr marL="400050" indent="-400050">
              <a:buAutoNum type="romanUcPeriod"/>
            </a:pPr>
            <a:endParaRPr lang="en-US" sz="2400" dirty="0" smtClean="0">
              <a:solidFill>
                <a:srgbClr val="002060"/>
              </a:solidFill>
            </a:endParaRPr>
          </a:p>
          <a:p>
            <a:pPr marL="400050" indent="-400050">
              <a:buAutoNum type="romanUcPeriod"/>
            </a:pPr>
            <a:r>
              <a:rPr lang="en-US" sz="2400" dirty="0" smtClean="0">
                <a:solidFill>
                  <a:srgbClr val="002060"/>
                </a:solidFill>
              </a:rPr>
              <a:t>Integrating </a:t>
            </a:r>
            <a:r>
              <a:rPr lang="en-US" sz="2400" dirty="0">
                <a:solidFill>
                  <a:srgbClr val="002060"/>
                </a:solidFill>
              </a:rPr>
              <a:t>research and science communication from watershed to estuary to inform management strategies </a:t>
            </a:r>
          </a:p>
        </p:txBody>
      </p:sp>
      <p:sp>
        <p:nvSpPr>
          <p:cNvPr id="2" name="Slide Number Placeholder 1"/>
          <p:cNvSpPr>
            <a:spLocks noGrp="1"/>
          </p:cNvSpPr>
          <p:nvPr>
            <p:ph type="sldNum" sz="quarter" idx="12"/>
          </p:nvPr>
        </p:nvSpPr>
        <p:spPr/>
        <p:txBody>
          <a:bodyPr/>
          <a:lstStyle/>
          <a:p>
            <a:fld id="{969AE151-C3EA-4B9F-BD05-09E23649A9FF}" type="slidenum">
              <a:rPr lang="en-US" smtClean="0"/>
              <a:t>5</a:t>
            </a:fld>
            <a:endParaRPr lang="en-US"/>
          </a:p>
        </p:txBody>
      </p:sp>
    </p:spTree>
    <p:extLst>
      <p:ext uri="{BB962C8B-B14F-4D97-AF65-F5344CB8AC3E}">
        <p14:creationId xmlns:p14="http://schemas.microsoft.com/office/powerpoint/2010/main" val="1917966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408" y="1080433"/>
            <a:ext cx="7551451" cy="5645401"/>
          </a:xfrm>
          <a:prstGeom prst="rect">
            <a:avLst/>
          </a:prstGeom>
        </p:spPr>
      </p:pic>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Non-Tidal Network 1</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I: Insights from USGS Research and Monitoring </a:t>
              </a:r>
              <a:endParaRPr lang="en-US" sz="2800" b="1" dirty="0">
                <a:solidFill>
                  <a:schemeClr val="bg1"/>
                </a:solidFill>
              </a:endParaRPr>
            </a:p>
          </p:txBody>
        </p:sp>
      </p:grpSp>
      <p:sp>
        <p:nvSpPr>
          <p:cNvPr id="2" name="Slide Number Placeholder 1"/>
          <p:cNvSpPr>
            <a:spLocks noGrp="1"/>
          </p:cNvSpPr>
          <p:nvPr>
            <p:ph type="sldNum" sz="quarter" idx="12"/>
          </p:nvPr>
        </p:nvSpPr>
        <p:spPr/>
        <p:txBody>
          <a:bodyPr/>
          <a:lstStyle/>
          <a:p>
            <a:fld id="{969AE151-C3EA-4B9F-BD05-09E23649A9FF}" type="slidenum">
              <a:rPr lang="en-US" smtClean="0"/>
              <a:t>6</a:t>
            </a:fld>
            <a:endParaRPr lang="en-US"/>
          </a:p>
        </p:txBody>
      </p:sp>
    </p:spTree>
    <p:extLst>
      <p:ext uri="{BB962C8B-B14F-4D97-AF65-F5344CB8AC3E}">
        <p14:creationId xmlns:p14="http://schemas.microsoft.com/office/powerpoint/2010/main" val="876411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432" y="967079"/>
            <a:ext cx="4293091" cy="3194823"/>
          </a:xfrm>
          <a:prstGeom prst="rect">
            <a:avLst/>
          </a:prstGeom>
        </p:spPr>
      </p:pic>
      <p:sp>
        <p:nvSpPr>
          <p:cNvPr id="5" name="TextBox 4"/>
          <p:cNvSpPr txBox="1"/>
          <p:nvPr/>
        </p:nvSpPr>
        <p:spPr>
          <a:xfrm>
            <a:off x="4763911" y="1180838"/>
            <a:ext cx="7089422"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2060"/>
                </a:solidFill>
              </a:rPr>
              <a:t>N flux to the bay declined between 1992 and 2012, but not at a pace that would be sufficient to attain goals by 2025.</a:t>
            </a:r>
          </a:p>
          <a:p>
            <a:pPr marL="285750" indent="-285750">
              <a:buFont typeface="Arial" panose="020B0604020202020204" pitchFamily="34" charset="0"/>
              <a:buChar char="•"/>
            </a:pPr>
            <a:endParaRPr lang="en-US" dirty="0" smtClean="0">
              <a:solidFill>
                <a:srgbClr val="002060"/>
              </a:solidFill>
            </a:endParaRPr>
          </a:p>
          <a:p>
            <a:pPr marL="285750" indent="-285750">
              <a:buFont typeface="Arial" panose="020B0604020202020204" pitchFamily="34" charset="0"/>
              <a:buChar char="•"/>
            </a:pPr>
            <a:r>
              <a:rPr lang="en-US" dirty="0" smtClean="0">
                <a:solidFill>
                  <a:srgbClr val="002060"/>
                </a:solidFill>
              </a:rPr>
              <a:t>The decline in flux is due primarily to point-source reductions, and to a lesser extent by declines in atmospheric deposition and in inputs from urban non-point sources.</a:t>
            </a:r>
            <a:endParaRPr lang="en-US" dirty="0">
              <a:solidFill>
                <a:srgbClr val="002060"/>
              </a:solidFill>
            </a:endParaRPr>
          </a:p>
          <a:p>
            <a:pPr marL="285750" indent="-285750">
              <a:buFont typeface="Arial" panose="020B0604020202020204" pitchFamily="34" charset="0"/>
              <a:buChar char="•"/>
            </a:pPr>
            <a:endParaRPr lang="en-US" dirty="0" smtClean="0">
              <a:solidFill>
                <a:srgbClr val="002060"/>
              </a:solidFill>
            </a:endParaRPr>
          </a:p>
          <a:p>
            <a:pPr marL="285750" indent="-285750">
              <a:buFont typeface="Arial" panose="020B0604020202020204" pitchFamily="34" charset="0"/>
              <a:buChar char="•"/>
            </a:pPr>
            <a:r>
              <a:rPr lang="en-US" dirty="0" smtClean="0">
                <a:solidFill>
                  <a:srgbClr val="002060"/>
                </a:solidFill>
              </a:rPr>
              <a:t>Agricultural fluxes provide the majority of loads to the bay, and changed little between 1992 and 2012.</a:t>
            </a:r>
          </a:p>
          <a:p>
            <a:pPr marL="285750" indent="-285750">
              <a:buFont typeface="Arial" panose="020B0604020202020204" pitchFamily="34" charset="0"/>
              <a:buChar char="•"/>
            </a:pPr>
            <a:endParaRPr lang="en-US" dirty="0" smtClean="0">
              <a:solidFill>
                <a:srgbClr val="002060"/>
              </a:solidFill>
            </a:endParaRPr>
          </a:p>
          <a:p>
            <a:pPr marL="285750" indent="-285750">
              <a:buFont typeface="Arial" panose="020B0604020202020204" pitchFamily="34" charset="0"/>
              <a:buChar char="•"/>
            </a:pPr>
            <a:r>
              <a:rPr lang="en-US" dirty="0" smtClean="0">
                <a:solidFill>
                  <a:srgbClr val="002060"/>
                </a:solidFill>
              </a:rPr>
              <a:t>P fluxes to streams declined between 1992 and 2012, due primarily to point-source reductions.</a:t>
            </a:r>
          </a:p>
          <a:p>
            <a:pPr marL="285750" indent="-285750">
              <a:buFont typeface="Arial" panose="020B0604020202020204" pitchFamily="34" charset="0"/>
              <a:buChar char="•"/>
            </a:pPr>
            <a:endParaRPr lang="en-US" dirty="0" smtClean="0">
              <a:solidFill>
                <a:srgbClr val="002060"/>
              </a:solidFill>
            </a:endParaRPr>
          </a:p>
          <a:p>
            <a:pPr marL="285750" indent="-285750">
              <a:buFont typeface="Arial" panose="020B0604020202020204" pitchFamily="34" charset="0"/>
              <a:buChar char="•"/>
            </a:pPr>
            <a:r>
              <a:rPr lang="en-US" dirty="0" smtClean="0">
                <a:solidFill>
                  <a:srgbClr val="002060"/>
                </a:solidFill>
              </a:rPr>
              <a:t>P fluxes to Chesapeake Bay increased, due to reduced retention in the </a:t>
            </a:r>
            <a:r>
              <a:rPr lang="en-US" dirty="0" err="1" smtClean="0">
                <a:solidFill>
                  <a:srgbClr val="002060"/>
                </a:solidFill>
              </a:rPr>
              <a:t>Conowingo</a:t>
            </a:r>
            <a:r>
              <a:rPr lang="en-US" dirty="0" smtClean="0">
                <a:solidFill>
                  <a:srgbClr val="002060"/>
                </a:solidFill>
              </a:rPr>
              <a:t> reservoir.</a:t>
            </a:r>
          </a:p>
          <a:p>
            <a:pPr marL="285750" indent="-285750">
              <a:buFont typeface="Arial" panose="020B0604020202020204" pitchFamily="34" charset="0"/>
              <a:buChar char="•"/>
            </a:pPr>
            <a:endParaRPr lang="en-US" dirty="0" smtClean="0">
              <a:solidFill>
                <a:srgbClr val="002060"/>
              </a:solidFill>
            </a:endParaRPr>
          </a:p>
          <a:p>
            <a:pPr marL="285750" indent="-285750">
              <a:buFont typeface="Arial" panose="020B0604020202020204" pitchFamily="34" charset="0"/>
              <a:buChar char="•"/>
            </a:pPr>
            <a:r>
              <a:rPr lang="en-US" dirty="0" smtClean="0">
                <a:solidFill>
                  <a:srgbClr val="002060"/>
                </a:solidFill>
              </a:rPr>
              <a:t>The increasing importance of dissolved phosphorus from agricultural areas may reflect soil saturation.</a:t>
            </a:r>
          </a:p>
        </p:txBody>
      </p:sp>
      <p:grpSp>
        <p:nvGrpSpPr>
          <p:cNvPr id="6" name="Group 5"/>
          <p:cNvGrpSpPr/>
          <p:nvPr/>
        </p:nvGrpSpPr>
        <p:grpSpPr>
          <a:xfrm>
            <a:off x="0" y="-126991"/>
            <a:ext cx="12192000" cy="928035"/>
            <a:chOff x="0" y="-13635"/>
            <a:chExt cx="9144000" cy="928035"/>
          </a:xfrm>
        </p:grpSpPr>
        <p:sp>
          <p:nvSpPr>
            <p:cNvPr id="7" name="Rectangle 6"/>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Non-Tidal Network 2</a:t>
              </a:r>
              <a:endParaRPr lang="en-US" sz="2400" b="1" dirty="0">
                <a:solidFill>
                  <a:srgbClr val="FFFF66"/>
                </a:solidFill>
              </a:endParaRPr>
            </a:p>
          </p:txBody>
        </p:sp>
        <p:sp>
          <p:nvSpPr>
            <p:cNvPr id="8" name="Rectangle 7"/>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I: Insights from USGS Research and Monitoring </a:t>
              </a:r>
              <a:endParaRPr lang="en-US" sz="2800" b="1" dirty="0">
                <a:solidFill>
                  <a:schemeClr val="bg1"/>
                </a:solidFill>
              </a:endParaRPr>
            </a:p>
          </p:txBody>
        </p:sp>
      </p:grpSp>
      <p:sp>
        <p:nvSpPr>
          <p:cNvPr id="2" name="Slide Number Placeholder 1"/>
          <p:cNvSpPr>
            <a:spLocks noGrp="1"/>
          </p:cNvSpPr>
          <p:nvPr>
            <p:ph type="sldNum" sz="quarter" idx="12"/>
          </p:nvPr>
        </p:nvSpPr>
        <p:spPr/>
        <p:txBody>
          <a:bodyPr/>
          <a:lstStyle/>
          <a:p>
            <a:fld id="{969AE151-C3EA-4B9F-BD05-09E23649A9FF}" type="slidenum">
              <a:rPr lang="en-US" smtClean="0"/>
              <a:t>7</a:t>
            </a:fld>
            <a:endParaRPr lang="en-US"/>
          </a:p>
        </p:txBody>
      </p:sp>
    </p:spTree>
    <p:extLst>
      <p:ext uri="{BB962C8B-B14F-4D97-AF65-F5344CB8AC3E}">
        <p14:creationId xmlns:p14="http://schemas.microsoft.com/office/powerpoint/2010/main" val="1995441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Some Discussion Highlights</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Session I: Insights from USGS Research and Monitoring</a:t>
              </a:r>
            </a:p>
          </p:txBody>
        </p:sp>
      </p:grpSp>
      <p:sp>
        <p:nvSpPr>
          <p:cNvPr id="9" name="Rectangle 8"/>
          <p:cNvSpPr/>
          <p:nvPr/>
        </p:nvSpPr>
        <p:spPr>
          <a:xfrm>
            <a:off x="371061" y="1205618"/>
            <a:ext cx="11211339" cy="4401205"/>
          </a:xfrm>
          <a:prstGeom prst="rect">
            <a:avLst/>
          </a:prstGeom>
        </p:spPr>
        <p:txBody>
          <a:bodyPr wrap="square">
            <a:spAutoFit/>
          </a:bodyPr>
          <a:lstStyle/>
          <a:p>
            <a:r>
              <a:rPr lang="en-US" sz="2000" b="1" dirty="0" smtClean="0">
                <a:solidFill>
                  <a:srgbClr val="002060"/>
                </a:solidFill>
              </a:rPr>
              <a:t>Science messages for further communication:</a:t>
            </a:r>
          </a:p>
          <a:p>
            <a:pPr marL="285750" indent="-285750">
              <a:buFont typeface="Arial" panose="020B0604020202020204" pitchFamily="34" charset="0"/>
              <a:buChar char="•"/>
            </a:pPr>
            <a:r>
              <a:rPr lang="en-US" sz="2000" dirty="0" smtClean="0">
                <a:solidFill>
                  <a:srgbClr val="002060"/>
                </a:solidFill>
              </a:rPr>
              <a:t>Existing </a:t>
            </a:r>
            <a:r>
              <a:rPr lang="en-US" sz="2000" dirty="0">
                <a:solidFill>
                  <a:srgbClr val="002060"/>
                </a:solidFill>
              </a:rPr>
              <a:t>spatial information on geology, loading hotspots, land use, and other relevant factors can be applied locally to inform BMP implementation decisions. </a:t>
            </a:r>
          </a:p>
          <a:p>
            <a:pPr marL="285750" indent="-285750">
              <a:buFont typeface="Arial" panose="020B0604020202020204" pitchFamily="34" charset="0"/>
              <a:buChar char="•"/>
            </a:pPr>
            <a:r>
              <a:rPr lang="en-US" sz="2000" dirty="0" smtClean="0">
                <a:solidFill>
                  <a:srgbClr val="002060"/>
                </a:solidFill>
              </a:rPr>
              <a:t>Local </a:t>
            </a:r>
            <a:r>
              <a:rPr lang="en-US" sz="2000" dirty="0">
                <a:solidFill>
                  <a:srgbClr val="002060"/>
                </a:solidFill>
              </a:rPr>
              <a:t>management efforts have resulted in changes to local water quality in some areas. </a:t>
            </a:r>
          </a:p>
          <a:p>
            <a:endParaRPr lang="en-US" sz="2000" dirty="0" smtClean="0">
              <a:solidFill>
                <a:srgbClr val="002060"/>
              </a:solidFill>
            </a:endParaRPr>
          </a:p>
          <a:p>
            <a:endParaRPr lang="en-US" sz="2000" b="1" dirty="0" smtClean="0">
              <a:solidFill>
                <a:srgbClr val="002060"/>
              </a:solidFill>
            </a:endParaRPr>
          </a:p>
          <a:p>
            <a:r>
              <a:rPr lang="en-US" sz="2000" b="1" dirty="0" smtClean="0">
                <a:solidFill>
                  <a:srgbClr val="002060"/>
                </a:solidFill>
              </a:rPr>
              <a:t>Implications for management:</a:t>
            </a:r>
          </a:p>
          <a:p>
            <a:pPr marL="285750" indent="-285750">
              <a:buFont typeface="Arial" panose="020B0604020202020204" pitchFamily="34" charset="0"/>
              <a:buChar char="•"/>
            </a:pPr>
            <a:r>
              <a:rPr lang="en-US" sz="2000" dirty="0" smtClean="0">
                <a:solidFill>
                  <a:srgbClr val="002060"/>
                </a:solidFill>
              </a:rPr>
              <a:t>Consider </a:t>
            </a:r>
            <a:r>
              <a:rPr lang="en-US" sz="2000" dirty="0">
                <a:solidFill>
                  <a:srgbClr val="002060"/>
                </a:solidFill>
              </a:rPr>
              <a:t>targeting newly urban and urbanizing areas for urban BMPs rather than well-established urban </a:t>
            </a:r>
            <a:r>
              <a:rPr lang="en-US" sz="2000" dirty="0" smtClean="0">
                <a:solidFill>
                  <a:srgbClr val="002060"/>
                </a:solidFill>
              </a:rPr>
              <a:t>areas</a:t>
            </a:r>
          </a:p>
          <a:p>
            <a:endParaRPr lang="en-US" sz="2000" dirty="0" smtClean="0">
              <a:solidFill>
                <a:srgbClr val="002060"/>
              </a:solidFill>
            </a:endParaRPr>
          </a:p>
          <a:p>
            <a:endParaRPr lang="en-US" sz="2000" b="1" dirty="0" smtClean="0">
              <a:solidFill>
                <a:srgbClr val="002060"/>
              </a:solidFill>
            </a:endParaRPr>
          </a:p>
          <a:p>
            <a:r>
              <a:rPr lang="en-US" sz="2000" b="1" dirty="0" smtClean="0">
                <a:solidFill>
                  <a:srgbClr val="002060"/>
                </a:solidFill>
              </a:rPr>
              <a:t>Suggestions for future research:</a:t>
            </a:r>
          </a:p>
          <a:p>
            <a:pPr marL="285750" indent="-285750">
              <a:buFont typeface="Arial" panose="020B0604020202020204" pitchFamily="34" charset="0"/>
              <a:buChar char="•"/>
            </a:pPr>
            <a:r>
              <a:rPr lang="en-US" sz="2000" dirty="0" smtClean="0">
                <a:solidFill>
                  <a:srgbClr val="002060"/>
                </a:solidFill>
              </a:rPr>
              <a:t>Identify </a:t>
            </a:r>
            <a:r>
              <a:rPr lang="en-US" sz="2000" dirty="0">
                <a:solidFill>
                  <a:srgbClr val="002060"/>
                </a:solidFill>
              </a:rPr>
              <a:t>and map primary flow paths for each pollutant in various places, in order to inform how BMPs can be targeted to better interrupt those flow paths. </a:t>
            </a:r>
          </a:p>
        </p:txBody>
      </p:sp>
      <p:sp>
        <p:nvSpPr>
          <p:cNvPr id="2" name="Slide Number Placeholder 1"/>
          <p:cNvSpPr>
            <a:spLocks noGrp="1"/>
          </p:cNvSpPr>
          <p:nvPr>
            <p:ph type="sldNum" sz="quarter" idx="12"/>
          </p:nvPr>
        </p:nvSpPr>
        <p:spPr/>
        <p:txBody>
          <a:bodyPr/>
          <a:lstStyle/>
          <a:p>
            <a:fld id="{969AE151-C3EA-4B9F-BD05-09E23649A9FF}" type="slidenum">
              <a:rPr lang="en-US" smtClean="0"/>
              <a:t>8</a:t>
            </a:fld>
            <a:endParaRPr lang="en-US"/>
          </a:p>
        </p:txBody>
      </p:sp>
    </p:spTree>
    <p:extLst>
      <p:ext uri="{BB962C8B-B14F-4D97-AF65-F5344CB8AC3E}">
        <p14:creationId xmlns:p14="http://schemas.microsoft.com/office/powerpoint/2010/main" val="98821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6991"/>
            <a:ext cx="12192000" cy="928035"/>
            <a:chOff x="0" y="-13635"/>
            <a:chExt cx="9144000" cy="928035"/>
          </a:xfrm>
        </p:grpSpPr>
        <p:sp>
          <p:nvSpPr>
            <p:cNvPr id="5" name="Rectangle 4"/>
            <p:cNvSpPr/>
            <p:nvPr/>
          </p:nvSpPr>
          <p:spPr>
            <a:xfrm>
              <a:off x="0" y="533400"/>
              <a:ext cx="9144000" cy="381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66"/>
                  </a:solidFill>
                </a:rPr>
                <a:t>Sediment</a:t>
              </a:r>
              <a:endParaRPr lang="en-US" sz="2400" b="1" dirty="0">
                <a:solidFill>
                  <a:srgbClr val="FFFF66"/>
                </a:solidFill>
              </a:endParaRPr>
            </a:p>
          </p:txBody>
        </p:sp>
        <p:sp>
          <p:nvSpPr>
            <p:cNvPr id="6" name="Rectangle 5"/>
            <p:cNvSpPr/>
            <p:nvPr/>
          </p:nvSpPr>
          <p:spPr>
            <a:xfrm>
              <a:off x="0" y="-13635"/>
              <a:ext cx="9144000" cy="547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Session II: </a:t>
              </a:r>
              <a:r>
                <a:rPr lang="en-US" sz="2800" dirty="0" smtClean="0"/>
                <a:t>Insights on sediment </a:t>
              </a:r>
              <a:r>
                <a:rPr lang="en-US" sz="2800" dirty="0"/>
                <a:t>transport, </a:t>
              </a:r>
              <a:r>
                <a:rPr lang="en-US" sz="2800" dirty="0" smtClean="0"/>
                <a:t>water </a:t>
              </a:r>
              <a:r>
                <a:rPr lang="en-US" sz="2800" dirty="0"/>
                <a:t>clarity, and SAV abundance </a:t>
              </a:r>
            </a:p>
          </p:txBody>
        </p:sp>
      </p:grpSp>
      <p:pic>
        <p:nvPicPr>
          <p:cNvPr id="7" name="Picture 6"/>
          <p:cNvPicPr>
            <a:picLocks noChangeAspect="1"/>
          </p:cNvPicPr>
          <p:nvPr/>
        </p:nvPicPr>
        <p:blipFill>
          <a:blip r:embed="rId2"/>
          <a:stretch>
            <a:fillRect/>
          </a:stretch>
        </p:blipFill>
        <p:spPr>
          <a:xfrm>
            <a:off x="158045" y="842434"/>
            <a:ext cx="7704182" cy="4191943"/>
          </a:xfrm>
          <a:prstGeom prst="rect">
            <a:avLst/>
          </a:prstGeom>
          <a:ln w="19050">
            <a:solidFill>
              <a:srgbClr val="002060"/>
            </a:solidFill>
          </a:ln>
        </p:spPr>
      </p:pic>
      <p:sp>
        <p:nvSpPr>
          <p:cNvPr id="8" name="Rectangle 7"/>
          <p:cNvSpPr/>
          <p:nvPr/>
        </p:nvSpPr>
        <p:spPr>
          <a:xfrm>
            <a:off x="2585156" y="4690366"/>
            <a:ext cx="9392356" cy="2031325"/>
          </a:xfrm>
          <a:prstGeom prst="rect">
            <a:avLst/>
          </a:prstGeom>
          <a:solidFill>
            <a:schemeClr val="bg1"/>
          </a:solidFill>
          <a:ln>
            <a:solidFill>
              <a:srgbClr val="002060"/>
            </a:solidFill>
          </a:ln>
        </p:spPr>
        <p:txBody>
          <a:bodyPr wrap="square">
            <a:spAutoFit/>
          </a:bodyPr>
          <a:lstStyle/>
          <a:p>
            <a:pPr marL="285750" lvl="0" indent="-285750">
              <a:buFont typeface="Arial" panose="020B0604020202020204" pitchFamily="34" charset="0"/>
              <a:buChar char="•"/>
            </a:pPr>
            <a:r>
              <a:rPr lang="en-US" dirty="0">
                <a:solidFill>
                  <a:srgbClr val="002060"/>
                </a:solidFill>
              </a:rPr>
              <a:t>Active sediment storage can delay detection of effects of BMPs on sediment loads</a:t>
            </a:r>
          </a:p>
          <a:p>
            <a:pPr marL="285750" lvl="0" indent="-285750">
              <a:buFont typeface="Arial" panose="020B0604020202020204" pitchFamily="34" charset="0"/>
              <a:buChar char="•"/>
            </a:pPr>
            <a:r>
              <a:rPr lang="en-US" dirty="0" smtClean="0">
                <a:solidFill>
                  <a:srgbClr val="002060"/>
                </a:solidFill>
              </a:rPr>
              <a:t>Least </a:t>
            </a:r>
            <a:r>
              <a:rPr lang="en-US" dirty="0">
                <a:solidFill>
                  <a:srgbClr val="002060"/>
                </a:solidFill>
              </a:rPr>
              <a:t>certain elements of current conceptual models include:</a:t>
            </a:r>
          </a:p>
          <a:p>
            <a:pPr marL="742950" lvl="1" indent="-285750">
              <a:buFont typeface="Arial" panose="020B0604020202020204" pitchFamily="34" charset="0"/>
              <a:buChar char="•"/>
            </a:pPr>
            <a:r>
              <a:rPr lang="en-US" dirty="0">
                <a:solidFill>
                  <a:srgbClr val="002060"/>
                </a:solidFill>
              </a:rPr>
              <a:t>time spent in different storage zones and how this varies across watersheds;</a:t>
            </a:r>
          </a:p>
          <a:p>
            <a:pPr marL="742950" lvl="1" indent="-285750">
              <a:buFont typeface="Arial" panose="020B0604020202020204" pitchFamily="34" charset="0"/>
              <a:buChar char="•"/>
            </a:pPr>
            <a:r>
              <a:rPr lang="en-US" dirty="0">
                <a:solidFill>
                  <a:srgbClr val="002060"/>
                </a:solidFill>
              </a:rPr>
              <a:t>interactions of sediment transport and storage with phosphorus; </a:t>
            </a:r>
          </a:p>
          <a:p>
            <a:pPr marL="742950" lvl="1" indent="-285750">
              <a:buFont typeface="Arial" panose="020B0604020202020204" pitchFamily="34" charset="0"/>
              <a:buChar char="•"/>
            </a:pPr>
            <a:r>
              <a:rPr lang="en-US" dirty="0">
                <a:solidFill>
                  <a:srgbClr val="002060"/>
                </a:solidFill>
              </a:rPr>
              <a:t>how individual BMPs affect downstream sediment processes.</a:t>
            </a:r>
          </a:p>
          <a:p>
            <a:pPr marL="285750" indent="-285750">
              <a:buFont typeface="Arial" panose="020B0604020202020204" pitchFamily="34" charset="0"/>
              <a:buChar char="•"/>
            </a:pPr>
            <a:r>
              <a:rPr lang="en-US" dirty="0" smtClean="0">
                <a:solidFill>
                  <a:srgbClr val="002060"/>
                </a:solidFill>
              </a:rPr>
              <a:t>Scientific </a:t>
            </a:r>
            <a:r>
              <a:rPr lang="en-US" dirty="0">
                <a:solidFill>
                  <a:srgbClr val="002060"/>
                </a:solidFill>
              </a:rPr>
              <a:t>expertise and technical tools for addressing questions relevant to management are available and continue to expand. </a:t>
            </a:r>
          </a:p>
        </p:txBody>
      </p:sp>
      <p:sp>
        <p:nvSpPr>
          <p:cNvPr id="2" name="Slide Number Placeholder 1"/>
          <p:cNvSpPr>
            <a:spLocks noGrp="1"/>
          </p:cNvSpPr>
          <p:nvPr>
            <p:ph type="sldNum" sz="quarter" idx="12"/>
          </p:nvPr>
        </p:nvSpPr>
        <p:spPr/>
        <p:txBody>
          <a:bodyPr/>
          <a:lstStyle/>
          <a:p>
            <a:fld id="{969AE151-C3EA-4B9F-BD05-09E23649A9FF}" type="slidenum">
              <a:rPr lang="en-US" smtClean="0"/>
              <a:t>9</a:t>
            </a:fld>
            <a:endParaRPr lang="en-US"/>
          </a:p>
        </p:txBody>
      </p:sp>
    </p:spTree>
    <p:extLst>
      <p:ext uri="{BB962C8B-B14F-4D97-AF65-F5344CB8AC3E}">
        <p14:creationId xmlns:p14="http://schemas.microsoft.com/office/powerpoint/2010/main" val="2396900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1867</Words>
  <Application>Microsoft Office PowerPoint</Application>
  <PresentationFormat>Widescreen</PresentationFormat>
  <Paragraphs>211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ITAT Workshop on Integrating Findings to Explain Water Quality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ITAT Workshop on Integrating Findings to Explain Water Quality Change</dc:title>
  <dc:creator>Keisman, Jennifer L</dc:creator>
  <cp:lastModifiedBy>Keisman, Jennifer L</cp:lastModifiedBy>
  <cp:revision>44</cp:revision>
  <dcterms:created xsi:type="dcterms:W3CDTF">2018-05-22T12:40:19Z</dcterms:created>
  <dcterms:modified xsi:type="dcterms:W3CDTF">2018-12-07T14:24:20Z</dcterms:modified>
</cp:coreProperties>
</file>